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97" r:id="rId3"/>
    <p:sldId id="312" r:id="rId4"/>
    <p:sldId id="299" r:id="rId5"/>
    <p:sldId id="310" r:id="rId6"/>
    <p:sldId id="311" r:id="rId7"/>
    <p:sldId id="302" r:id="rId8"/>
    <p:sldId id="307" r:id="rId9"/>
    <p:sldId id="278" r:id="rId10"/>
  </p:sldIdLst>
  <p:sldSz cx="9144000" cy="5143500" type="screen16x9"/>
  <p:notesSz cx="6858000" cy="9144000"/>
  <p:embeddedFontLst>
    <p:embeddedFont>
      <p:font typeface="Oswald" panose="00000500000000000000" pitchFamily="2" charset="0"/>
      <p:regular r:id="rId12"/>
      <p:bold r:id="rId13"/>
    </p:embeddedFont>
    <p:embeddedFont>
      <p:font typeface="Source Sans Pro" panose="020B0503030403020204" pitchFamily="3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91A1956-3D7E-41C0-9DF7-105A978C6925}">
  <a:tblStyle styleId="{891A1956-3D7E-41C0-9DF7-105A978C692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82E05BE-877C-40BA-BEE6-E4ECDAF45F91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9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lpccdorg-my.sharepoint.com/:f:/r/personal/akaran_chabotcollege_edu/Documents/ZTC%20Dashboard%20Templates?csf=1&amp;web=1&amp;e=6MCDDQ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7" name="Google Shape;4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79307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7" name="Google Shape;4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5173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7" name="Google Shape;4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https://app.powerbi.com/view?r=eyJrIjoiNWEyOTg4ZmYtMjQwYi00Y2MwLThiYTEtZDM2ZDJiOWE5OTI4IiwidCI6IjUxOWU5ZjMzLWFhNjYtNDQ3Ni05OTgyLWQxNzBlNjg0NjI1NyIsImMiOjZ9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953384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7" name="Google Shape;4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https://app.powerbi.com/view?r=eyJrIjoiMTJiNjdiZWItMzM4NS00MmQyLThhNTktZTgyOTk5OTk0MGUwIiwidCI6IjUxOWU5ZjMzLWFhNjYtNDQ3Ni05OTgyLWQxNzBlNjg0NjI1NyIsImMiOjZ9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118333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7" name="Google Shape;4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525707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7" name="Google Shape;4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https://clpccdorg-my.sharepoint.com/:f:/r/personal/akaran_chabotcollege_edu/Documents/ZTC%20Dashboard%20Templates?csf=1&amp;web=1&amp;e=6MCDDQ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000012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7" name="Google Shape;717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"/>
          <p:cNvSpPr/>
          <p:nvPr/>
        </p:nvSpPr>
        <p:spPr>
          <a:xfrm>
            <a:off x="-26775" y="2008375"/>
            <a:ext cx="9210650" cy="3172625"/>
          </a:xfrm>
          <a:custGeom>
            <a:avLst/>
            <a:gdLst/>
            <a:ahLst/>
            <a:cxnLst/>
            <a:rect l="l" t="t" r="r" b="b"/>
            <a:pathLst>
              <a:path w="368426" h="126905" extrusionOk="0">
                <a:moveTo>
                  <a:pt x="309" y="263"/>
                </a:moveTo>
                <a:lnTo>
                  <a:pt x="16502" y="11294"/>
                </a:lnTo>
                <a:lnTo>
                  <a:pt x="31551" y="5122"/>
                </a:lnTo>
                <a:lnTo>
                  <a:pt x="62412" y="4991"/>
                </a:lnTo>
                <a:lnTo>
                  <a:pt x="77652" y="0"/>
                </a:lnTo>
                <a:lnTo>
                  <a:pt x="92892" y="13527"/>
                </a:lnTo>
                <a:lnTo>
                  <a:pt x="107942" y="21276"/>
                </a:lnTo>
                <a:lnTo>
                  <a:pt x="122991" y="21145"/>
                </a:lnTo>
                <a:lnTo>
                  <a:pt x="138993" y="10375"/>
                </a:lnTo>
                <a:lnTo>
                  <a:pt x="154043" y="7880"/>
                </a:lnTo>
                <a:lnTo>
                  <a:pt x="168711" y="2349"/>
                </a:lnTo>
                <a:lnTo>
                  <a:pt x="184332" y="14841"/>
                </a:lnTo>
                <a:lnTo>
                  <a:pt x="199572" y="15274"/>
                </a:lnTo>
                <a:lnTo>
                  <a:pt x="214622" y="25085"/>
                </a:lnTo>
                <a:lnTo>
                  <a:pt x="230052" y="25085"/>
                </a:lnTo>
                <a:lnTo>
                  <a:pt x="246054" y="20094"/>
                </a:lnTo>
                <a:lnTo>
                  <a:pt x="261104" y="20094"/>
                </a:lnTo>
                <a:lnTo>
                  <a:pt x="275391" y="11426"/>
                </a:lnTo>
                <a:lnTo>
                  <a:pt x="291584" y="16810"/>
                </a:lnTo>
                <a:lnTo>
                  <a:pt x="305871" y="8143"/>
                </a:lnTo>
                <a:lnTo>
                  <a:pt x="336732" y="8012"/>
                </a:lnTo>
                <a:lnTo>
                  <a:pt x="351782" y="11294"/>
                </a:lnTo>
                <a:lnTo>
                  <a:pt x="367593" y="2758"/>
                </a:lnTo>
                <a:lnTo>
                  <a:pt x="368426" y="126905"/>
                </a:lnTo>
                <a:lnTo>
                  <a:pt x="0" y="12636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5" name="Google Shape;35;p2"/>
          <p:cNvSpPr/>
          <p:nvPr/>
        </p:nvSpPr>
        <p:spPr>
          <a:xfrm>
            <a:off x="-26775" y="2139700"/>
            <a:ext cx="9210650" cy="3041300"/>
          </a:xfrm>
          <a:custGeom>
            <a:avLst/>
            <a:gdLst/>
            <a:ahLst/>
            <a:cxnLst/>
            <a:rect l="l" t="t" r="r" b="b"/>
            <a:pathLst>
              <a:path w="368426" h="121652" extrusionOk="0">
                <a:moveTo>
                  <a:pt x="309" y="5516"/>
                </a:moveTo>
                <a:lnTo>
                  <a:pt x="16692" y="11214"/>
                </a:lnTo>
                <a:lnTo>
                  <a:pt x="47172" y="11214"/>
                </a:lnTo>
                <a:lnTo>
                  <a:pt x="62412" y="6843"/>
                </a:lnTo>
                <a:lnTo>
                  <a:pt x="77652" y="16156"/>
                </a:lnTo>
                <a:lnTo>
                  <a:pt x="92892" y="16156"/>
                </a:lnTo>
                <a:lnTo>
                  <a:pt x="107370" y="11214"/>
                </a:lnTo>
                <a:lnTo>
                  <a:pt x="122610" y="8173"/>
                </a:lnTo>
                <a:lnTo>
                  <a:pt x="138612" y="8173"/>
                </a:lnTo>
                <a:lnTo>
                  <a:pt x="153852" y="10834"/>
                </a:lnTo>
                <a:lnTo>
                  <a:pt x="168711" y="7603"/>
                </a:lnTo>
                <a:lnTo>
                  <a:pt x="183951" y="12734"/>
                </a:lnTo>
                <a:lnTo>
                  <a:pt x="199572" y="20527"/>
                </a:lnTo>
                <a:lnTo>
                  <a:pt x="214050" y="15205"/>
                </a:lnTo>
                <a:lnTo>
                  <a:pt x="229671" y="15205"/>
                </a:lnTo>
                <a:lnTo>
                  <a:pt x="245292" y="5892"/>
                </a:lnTo>
                <a:lnTo>
                  <a:pt x="260532" y="11214"/>
                </a:lnTo>
                <a:lnTo>
                  <a:pt x="275772" y="11214"/>
                </a:lnTo>
                <a:lnTo>
                  <a:pt x="291012" y="6843"/>
                </a:lnTo>
                <a:lnTo>
                  <a:pt x="321492" y="6843"/>
                </a:lnTo>
                <a:lnTo>
                  <a:pt x="336732" y="15966"/>
                </a:lnTo>
                <a:lnTo>
                  <a:pt x="351210" y="12734"/>
                </a:lnTo>
                <a:lnTo>
                  <a:pt x="367593" y="0"/>
                </a:lnTo>
                <a:lnTo>
                  <a:pt x="368426" y="121652"/>
                </a:lnTo>
                <a:lnTo>
                  <a:pt x="0" y="121652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6" name="Google Shape;36;p2"/>
          <p:cNvSpPr/>
          <p:nvPr/>
        </p:nvSpPr>
        <p:spPr>
          <a:xfrm rot="8100000">
            <a:off x="1847981" y="18145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"/>
          <p:cNvSpPr/>
          <p:nvPr/>
        </p:nvSpPr>
        <p:spPr>
          <a:xfrm rot="8100000">
            <a:off x="6038981" y="20984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2"/>
          <p:cNvSpPr/>
          <p:nvPr/>
        </p:nvSpPr>
        <p:spPr>
          <a:xfrm rot="8100000">
            <a:off x="7181981" y="21317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" name="Google Shape;39;p2"/>
          <p:cNvGrpSpPr/>
          <p:nvPr/>
        </p:nvGrpSpPr>
        <p:grpSpPr>
          <a:xfrm>
            <a:off x="-9525" y="2024075"/>
            <a:ext cx="9167825" cy="595300"/>
            <a:chOff x="-9525" y="4462475"/>
            <a:chExt cx="9167825" cy="595300"/>
          </a:xfrm>
        </p:grpSpPr>
        <p:sp>
          <p:nvSpPr>
            <p:cNvPr id="40" name="Google Shape;40;p2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3" name="Google Shape;43;p2"/>
          <p:cNvGrpSpPr/>
          <p:nvPr/>
        </p:nvGrpSpPr>
        <p:grpSpPr>
          <a:xfrm>
            <a:off x="-42837" y="2005088"/>
            <a:ext cx="9229575" cy="642787"/>
            <a:chOff x="-42837" y="4443488"/>
            <a:chExt cx="9229575" cy="642787"/>
          </a:xfrm>
        </p:grpSpPr>
        <p:sp>
          <p:nvSpPr>
            <p:cNvPr id="44" name="Google Shape;44;p2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9" name="Google Shape;69;p2"/>
          <p:cNvSpPr/>
          <p:nvPr/>
        </p:nvSpPr>
        <p:spPr>
          <a:xfrm>
            <a:off x="2990700" y="21478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"/>
          <p:cNvSpPr/>
          <p:nvPr/>
        </p:nvSpPr>
        <p:spPr>
          <a:xfrm>
            <a:off x="1085700" y="24335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2"/>
          <p:cNvSpPr/>
          <p:nvPr/>
        </p:nvSpPr>
        <p:spPr>
          <a:xfrm>
            <a:off x="4895700" y="20776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2"/>
          <p:cNvSpPr/>
          <p:nvPr/>
        </p:nvSpPr>
        <p:spPr>
          <a:xfrm rot="8100000">
            <a:off x="8699949" y="18907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2"/>
          <p:cNvSpPr txBox="1">
            <a:spLocks noGrp="1"/>
          </p:cNvSpPr>
          <p:nvPr>
            <p:ph type="ctrTitle"/>
          </p:nvPr>
        </p:nvSpPr>
        <p:spPr>
          <a:xfrm>
            <a:off x="2847975" y="3363425"/>
            <a:ext cx="56103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5"/>
          <p:cNvSpPr/>
          <p:nvPr/>
        </p:nvSpPr>
        <p:spPr>
          <a:xfrm>
            <a:off x="-28575" y="4446775"/>
            <a:ext cx="9191625" cy="712478"/>
          </a:xfrm>
          <a:custGeom>
            <a:avLst/>
            <a:gdLst/>
            <a:ahLst/>
            <a:cxnLst/>
            <a:rect l="l" t="t" r="r" b="b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162" name="Google Shape;162;p5"/>
          <p:cNvSpPr/>
          <p:nvPr/>
        </p:nvSpPr>
        <p:spPr>
          <a:xfrm>
            <a:off x="-28575" y="4578111"/>
            <a:ext cx="9191625" cy="584439"/>
          </a:xfrm>
          <a:custGeom>
            <a:avLst/>
            <a:gdLst/>
            <a:ahLst/>
            <a:cxnLst/>
            <a:rect l="l" t="t" r="r" b="b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163" name="Google Shape;163;p5"/>
          <p:cNvSpPr/>
          <p:nvPr/>
        </p:nvSpPr>
        <p:spPr>
          <a:xfrm rot="8100000">
            <a:off x="1847981" y="42529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5"/>
          <p:cNvSpPr/>
          <p:nvPr/>
        </p:nvSpPr>
        <p:spPr>
          <a:xfrm rot="8100000">
            <a:off x="6038981" y="45368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5"/>
          <p:cNvSpPr/>
          <p:nvPr/>
        </p:nvSpPr>
        <p:spPr>
          <a:xfrm rot="8100000">
            <a:off x="7181981" y="45701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6" name="Google Shape;166;p5"/>
          <p:cNvGrpSpPr/>
          <p:nvPr/>
        </p:nvGrpSpPr>
        <p:grpSpPr>
          <a:xfrm>
            <a:off x="-9525" y="4462475"/>
            <a:ext cx="9167825" cy="595300"/>
            <a:chOff x="-9525" y="4462475"/>
            <a:chExt cx="9167825" cy="595300"/>
          </a:xfrm>
        </p:grpSpPr>
        <p:sp>
          <p:nvSpPr>
            <p:cNvPr id="167" name="Google Shape;167;p5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68" name="Google Shape;168;p5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69" name="Google Shape;169;p5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70" name="Google Shape;170;p5"/>
          <p:cNvGrpSpPr/>
          <p:nvPr/>
        </p:nvGrpSpPr>
        <p:grpSpPr>
          <a:xfrm>
            <a:off x="-42837" y="4443488"/>
            <a:ext cx="9229575" cy="642788"/>
            <a:chOff x="-42837" y="4443488"/>
            <a:chExt cx="9229575" cy="642788"/>
          </a:xfrm>
        </p:grpSpPr>
        <p:sp>
          <p:nvSpPr>
            <p:cNvPr id="171" name="Google Shape;171;p5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5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5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5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5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5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5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5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5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5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5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5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5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5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5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5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5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5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5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5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5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5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5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5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5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6" name="Google Shape;196;p5"/>
          <p:cNvSpPr/>
          <p:nvPr/>
        </p:nvSpPr>
        <p:spPr>
          <a:xfrm>
            <a:off x="2990700" y="45862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5"/>
          <p:cNvSpPr/>
          <p:nvPr/>
        </p:nvSpPr>
        <p:spPr>
          <a:xfrm>
            <a:off x="1085700" y="48719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5"/>
          <p:cNvSpPr/>
          <p:nvPr/>
        </p:nvSpPr>
        <p:spPr>
          <a:xfrm>
            <a:off x="4895700" y="45160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5"/>
          <p:cNvSpPr/>
          <p:nvPr/>
        </p:nvSpPr>
        <p:spPr>
          <a:xfrm rot="8100000">
            <a:off x="8699949" y="43291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5"/>
          <p:cNvSpPr txBox="1">
            <a:spLocks noGrp="1"/>
          </p:cNvSpPr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5"/>
          <p:cNvSpPr txBox="1">
            <a:spLocks noGrp="1"/>
          </p:cNvSpPr>
          <p:nvPr>
            <p:ph type="body" idx="1"/>
          </p:nvPr>
        </p:nvSpPr>
        <p:spPr>
          <a:xfrm>
            <a:off x="1075850" y="1540175"/>
            <a:ext cx="6996600" cy="192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◉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◉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02" name="Google Shape;202;p5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0"/>
          <p:cNvSpPr/>
          <p:nvPr/>
        </p:nvSpPr>
        <p:spPr>
          <a:xfrm>
            <a:off x="-28575" y="4446775"/>
            <a:ext cx="9191625" cy="712478"/>
          </a:xfrm>
          <a:custGeom>
            <a:avLst/>
            <a:gdLst/>
            <a:ahLst/>
            <a:cxnLst/>
            <a:rect l="l" t="t" r="r" b="b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378" name="Google Shape;378;p10"/>
          <p:cNvSpPr/>
          <p:nvPr/>
        </p:nvSpPr>
        <p:spPr>
          <a:xfrm>
            <a:off x="-28575" y="4578111"/>
            <a:ext cx="9191625" cy="584439"/>
          </a:xfrm>
          <a:custGeom>
            <a:avLst/>
            <a:gdLst/>
            <a:ahLst/>
            <a:cxnLst/>
            <a:rect l="l" t="t" r="r" b="b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379" name="Google Shape;379;p10"/>
          <p:cNvSpPr/>
          <p:nvPr/>
        </p:nvSpPr>
        <p:spPr>
          <a:xfrm rot="8100000">
            <a:off x="1847981" y="42529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0" name="Google Shape;380;p10"/>
          <p:cNvSpPr/>
          <p:nvPr/>
        </p:nvSpPr>
        <p:spPr>
          <a:xfrm rot="8100000">
            <a:off x="6038981" y="45368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1" name="Google Shape;381;p10"/>
          <p:cNvSpPr/>
          <p:nvPr/>
        </p:nvSpPr>
        <p:spPr>
          <a:xfrm rot="8100000">
            <a:off x="7181981" y="45701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2" name="Google Shape;382;p10"/>
          <p:cNvGrpSpPr/>
          <p:nvPr/>
        </p:nvGrpSpPr>
        <p:grpSpPr>
          <a:xfrm>
            <a:off x="-9525" y="4462475"/>
            <a:ext cx="9167825" cy="595300"/>
            <a:chOff x="-9525" y="4462475"/>
            <a:chExt cx="9167825" cy="595300"/>
          </a:xfrm>
        </p:grpSpPr>
        <p:sp>
          <p:nvSpPr>
            <p:cNvPr id="383" name="Google Shape;383;p10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84" name="Google Shape;384;p10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85" name="Google Shape;385;p10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86" name="Google Shape;386;p10"/>
          <p:cNvGrpSpPr/>
          <p:nvPr/>
        </p:nvGrpSpPr>
        <p:grpSpPr>
          <a:xfrm>
            <a:off x="-42837" y="4443488"/>
            <a:ext cx="9229575" cy="642788"/>
            <a:chOff x="-42837" y="4443488"/>
            <a:chExt cx="9229575" cy="642788"/>
          </a:xfrm>
        </p:grpSpPr>
        <p:sp>
          <p:nvSpPr>
            <p:cNvPr id="387" name="Google Shape;387;p10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10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10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10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10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10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10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10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10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10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10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10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10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10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10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10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10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10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10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10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10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10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10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10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10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2" name="Google Shape;412;p10"/>
          <p:cNvSpPr/>
          <p:nvPr/>
        </p:nvSpPr>
        <p:spPr>
          <a:xfrm>
            <a:off x="2990700" y="45862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10"/>
          <p:cNvSpPr/>
          <p:nvPr/>
        </p:nvSpPr>
        <p:spPr>
          <a:xfrm>
            <a:off x="1085700" y="48719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" name="Google Shape;414;p10"/>
          <p:cNvSpPr/>
          <p:nvPr/>
        </p:nvSpPr>
        <p:spPr>
          <a:xfrm>
            <a:off x="4895700" y="45160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" name="Google Shape;415;p10"/>
          <p:cNvSpPr/>
          <p:nvPr/>
        </p:nvSpPr>
        <p:spPr>
          <a:xfrm rot="8100000">
            <a:off x="8699949" y="43291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" name="Google Shape;416;p10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381000" y="7"/>
            <a:ext cx="8382000" cy="5162348"/>
            <a:chOff x="381000" y="-18750"/>
            <a:chExt cx="8382000" cy="5181000"/>
          </a:xfrm>
        </p:grpSpPr>
        <p:cxnSp>
          <p:nvCxnSpPr>
            <p:cNvPr id="7" name="Google Shape;7;p1"/>
            <p:cNvCxnSpPr/>
            <p:nvPr/>
          </p:nvCxnSpPr>
          <p:spPr>
            <a:xfrm>
              <a:off x="76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" name="Google Shape;8;p1"/>
            <p:cNvCxnSpPr/>
            <p:nvPr/>
          </p:nvCxnSpPr>
          <p:spPr>
            <a:xfrm>
              <a:off x="1524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" name="Google Shape;9;p1"/>
            <p:cNvCxnSpPr/>
            <p:nvPr/>
          </p:nvCxnSpPr>
          <p:spPr>
            <a:xfrm>
              <a:off x="2286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" name="Google Shape;10;p1"/>
            <p:cNvCxnSpPr/>
            <p:nvPr/>
          </p:nvCxnSpPr>
          <p:spPr>
            <a:xfrm>
              <a:off x="3048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" name="Google Shape;11;p1"/>
            <p:cNvCxnSpPr/>
            <p:nvPr/>
          </p:nvCxnSpPr>
          <p:spPr>
            <a:xfrm>
              <a:off x="3810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Google Shape;12;p1"/>
            <p:cNvCxnSpPr/>
            <p:nvPr/>
          </p:nvCxnSpPr>
          <p:spPr>
            <a:xfrm>
              <a:off x="457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Google Shape;13;p1"/>
            <p:cNvCxnSpPr/>
            <p:nvPr/>
          </p:nvCxnSpPr>
          <p:spPr>
            <a:xfrm>
              <a:off x="5334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Google Shape;14;p1"/>
            <p:cNvCxnSpPr/>
            <p:nvPr/>
          </p:nvCxnSpPr>
          <p:spPr>
            <a:xfrm>
              <a:off x="6096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" name="Google Shape;15;p1"/>
            <p:cNvCxnSpPr/>
            <p:nvPr/>
          </p:nvCxnSpPr>
          <p:spPr>
            <a:xfrm>
              <a:off x="6858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" name="Google Shape;16;p1"/>
            <p:cNvCxnSpPr/>
            <p:nvPr/>
          </p:nvCxnSpPr>
          <p:spPr>
            <a:xfrm>
              <a:off x="7620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1"/>
            <p:cNvCxnSpPr/>
            <p:nvPr/>
          </p:nvCxnSpPr>
          <p:spPr>
            <a:xfrm>
              <a:off x="838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8;p1"/>
            <p:cNvCxnSpPr/>
            <p:nvPr/>
          </p:nvCxnSpPr>
          <p:spPr>
            <a:xfrm>
              <a:off x="38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19" name="Google Shape;19;p1"/>
            <p:cNvCxnSpPr/>
            <p:nvPr/>
          </p:nvCxnSpPr>
          <p:spPr>
            <a:xfrm>
              <a:off x="114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0" name="Google Shape;20;p1"/>
            <p:cNvCxnSpPr/>
            <p:nvPr/>
          </p:nvCxnSpPr>
          <p:spPr>
            <a:xfrm>
              <a:off x="1905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1" name="Google Shape;21;p1"/>
            <p:cNvCxnSpPr/>
            <p:nvPr/>
          </p:nvCxnSpPr>
          <p:spPr>
            <a:xfrm>
              <a:off x="2667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2" name="Google Shape;22;p1"/>
            <p:cNvCxnSpPr/>
            <p:nvPr/>
          </p:nvCxnSpPr>
          <p:spPr>
            <a:xfrm>
              <a:off x="3429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3" name="Google Shape;23;p1"/>
            <p:cNvCxnSpPr/>
            <p:nvPr/>
          </p:nvCxnSpPr>
          <p:spPr>
            <a:xfrm>
              <a:off x="419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4" name="Google Shape;24;p1"/>
            <p:cNvCxnSpPr/>
            <p:nvPr/>
          </p:nvCxnSpPr>
          <p:spPr>
            <a:xfrm>
              <a:off x="495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5" name="Google Shape;25;p1"/>
            <p:cNvCxnSpPr/>
            <p:nvPr/>
          </p:nvCxnSpPr>
          <p:spPr>
            <a:xfrm>
              <a:off x="5715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6" name="Google Shape;26;p1"/>
            <p:cNvCxnSpPr/>
            <p:nvPr/>
          </p:nvCxnSpPr>
          <p:spPr>
            <a:xfrm>
              <a:off x="6477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7" name="Google Shape;27;p1"/>
            <p:cNvCxnSpPr/>
            <p:nvPr/>
          </p:nvCxnSpPr>
          <p:spPr>
            <a:xfrm>
              <a:off x="7239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8" name="Google Shape;28;p1"/>
            <p:cNvCxnSpPr/>
            <p:nvPr/>
          </p:nvCxnSpPr>
          <p:spPr>
            <a:xfrm>
              <a:off x="800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9" name="Google Shape;29;p1"/>
            <p:cNvCxnSpPr/>
            <p:nvPr/>
          </p:nvCxnSpPr>
          <p:spPr>
            <a:xfrm>
              <a:off x="876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</p:grpSp>
      <p:sp>
        <p:nvSpPr>
          <p:cNvPr id="30" name="Google Shape;30;p1"/>
          <p:cNvSpPr txBox="1">
            <a:spLocks noGrp="1"/>
          </p:cNvSpPr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31" name="Google Shape;31;p1"/>
          <p:cNvSpPr txBox="1">
            <a:spLocks noGrp="1"/>
          </p:cNvSpPr>
          <p:nvPr>
            <p:ph type="body" idx="1"/>
          </p:nvPr>
        </p:nvSpPr>
        <p:spPr>
          <a:xfrm>
            <a:off x="1075850" y="1540175"/>
            <a:ext cx="6996600" cy="19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/>
              <a:buChar char="◉"/>
              <a:defRPr sz="20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◉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■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●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○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■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●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○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■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32" name="Google Shape;32;p1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6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view?r=eyJrIjoiNWEyOTg4ZmYtMjQwYi00Y2MwLThiYTEtZDM2ZDJiOWE5OTI4IiwidCI6IjUxOWU5ZjMzLWFhNjYtNDQ3Ni05OTgyLWQxNzBlNjg0NjI1NyIsImMiOjZ9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view?r=eyJrIjoiMTJiNjdiZWItMzM4NS00MmQyLThhNTktZTgyOTk5OTk0MGUwIiwidCI6IjUxOWU5ZjMzLWFhNjYtNDQ3Ni05OTgyLWQxNzBlNjg0NjI1NyIsImMiOjZ9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lpccdorg-my.sharepoint.com/:f:/r/personal/akaran_chabotcollege_edu/Documents/ZTC%20Dashboard%20Templates?csf=1&amp;web=1&amp;e=6MCDDQ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13"/>
          <p:cNvSpPr txBox="1">
            <a:spLocks noGrp="1"/>
          </p:cNvSpPr>
          <p:nvPr>
            <p:ph type="ctrTitle"/>
          </p:nvPr>
        </p:nvSpPr>
        <p:spPr>
          <a:xfrm>
            <a:off x="-304801" y="2753825"/>
            <a:ext cx="9375913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4400" dirty="0"/>
              <a:t>Making Zero Textbook Cost (ZTC) Data Available With Data Dashboards</a:t>
            </a:r>
            <a:endParaRPr sz="4400" dirty="0"/>
          </a:p>
        </p:txBody>
      </p:sp>
      <p:sp>
        <p:nvSpPr>
          <p:cNvPr id="5" name="Google Shape;464;p13"/>
          <p:cNvSpPr txBox="1">
            <a:spLocks/>
          </p:cNvSpPr>
          <p:nvPr/>
        </p:nvSpPr>
        <p:spPr>
          <a:xfrm>
            <a:off x="-397567" y="3983700"/>
            <a:ext cx="9375913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r>
              <a:rPr lang="en-US" sz="2400" dirty="0"/>
              <a:t>Alex Karan</a:t>
            </a:r>
          </a:p>
          <a:p>
            <a:r>
              <a:rPr lang="en-US" sz="2400" dirty="0"/>
              <a:t>Chabot College</a:t>
            </a:r>
          </a:p>
          <a:p>
            <a:r>
              <a:rPr lang="en-US" sz="2400" dirty="0"/>
              <a:t>12/5/25</a:t>
            </a:r>
          </a:p>
        </p:txBody>
      </p:sp>
      <p:sp>
        <p:nvSpPr>
          <p:cNvPr id="4" name="Google Shape;464;p13"/>
          <p:cNvSpPr txBox="1">
            <a:spLocks/>
          </p:cNvSpPr>
          <p:nvPr/>
        </p:nvSpPr>
        <p:spPr>
          <a:xfrm>
            <a:off x="-66261" y="3913625"/>
            <a:ext cx="6599582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defRPr sz="4800" b="1" i="0" u="none" strike="noStrike" cap="non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r>
              <a:rPr lang="en-US" sz="3200" i="1" dirty="0"/>
              <a:t>Setting up the dashboard for IR/IE/IT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8"/>
          <p:cNvSpPr txBox="1">
            <a:spLocks noGrp="1"/>
          </p:cNvSpPr>
          <p:nvPr>
            <p:ph type="title"/>
          </p:nvPr>
        </p:nvSpPr>
        <p:spPr>
          <a:xfrm>
            <a:off x="1075850" y="0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/>
              <a:t>Agenda</a:t>
            </a:r>
            <a:endParaRPr sz="3200" dirty="0">
              <a:solidFill>
                <a:schemeClr val="accent2"/>
              </a:solidFill>
            </a:endParaRPr>
          </a:p>
        </p:txBody>
      </p:sp>
      <p:sp>
        <p:nvSpPr>
          <p:cNvPr id="500" name="Google Shape;500;p18"/>
          <p:cNvSpPr txBox="1">
            <a:spLocks noGrp="1"/>
          </p:cNvSpPr>
          <p:nvPr>
            <p:ph type="body" idx="1"/>
          </p:nvPr>
        </p:nvSpPr>
        <p:spPr>
          <a:xfrm>
            <a:off x="1075850" y="1540175"/>
            <a:ext cx="6996600" cy="192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58800" lvl="0" indent="-457200" algn="l" rtl="0">
              <a:spcBef>
                <a:spcPts val="60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r>
              <a:rPr lang="en-US" dirty="0"/>
              <a:t>Review the dashboards</a:t>
            </a:r>
          </a:p>
          <a:p>
            <a:pPr marL="558800" lvl="0" indent="-457200" algn="l" rtl="0">
              <a:spcBef>
                <a:spcPts val="60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r>
              <a:rPr lang="en-US" dirty="0"/>
              <a:t>Go over the data elements and steps to build your own dashboard</a:t>
            </a:r>
            <a:endParaRPr dirty="0"/>
          </a:p>
        </p:txBody>
      </p:sp>
      <p:sp>
        <p:nvSpPr>
          <p:cNvPr id="501" name="Google Shape;501;p18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0055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off, thank you to everyone who has contributed!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-355600">
              <a:spcBef>
                <a:spcPts val="600"/>
              </a:spcBef>
              <a:buSzPts val="2000"/>
            </a:pPr>
            <a:r>
              <a:rPr lang="en-US" dirty="0"/>
              <a:t>Michelson 20MM OER Spark Grant (06/2024-10/2025) </a:t>
            </a:r>
          </a:p>
          <a:p>
            <a:pPr marL="457200" lvl="1" indent="-355600">
              <a:spcBef>
                <a:spcPts val="600"/>
              </a:spcBef>
              <a:buSzPts val="2000"/>
            </a:pPr>
            <a:r>
              <a:rPr lang="en-US" dirty="0"/>
              <a:t>ASCCC OERI, Berkeley City College, Lemoore College, ELAC, WLAC, LA Mission, Lake Tahoe College, Grossmont College, San Mateo CCD for co-creating and testing the pilot dashboard)</a:t>
            </a:r>
          </a:p>
          <a:p>
            <a:pPr marL="457200" lvl="1" indent="-355600">
              <a:spcBef>
                <a:spcPts val="600"/>
              </a:spcBef>
              <a:buSzPts val="2000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227492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8"/>
          <p:cNvSpPr txBox="1">
            <a:spLocks noGrp="1"/>
          </p:cNvSpPr>
          <p:nvPr>
            <p:ph type="title"/>
          </p:nvPr>
        </p:nvSpPr>
        <p:spPr>
          <a:xfrm>
            <a:off x="1075850" y="0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As I present these dashboards…</a:t>
            </a:r>
            <a:endParaRPr sz="2800" dirty="0">
              <a:solidFill>
                <a:schemeClr val="accent2"/>
              </a:solidFill>
            </a:endParaRPr>
          </a:p>
        </p:txBody>
      </p:sp>
      <p:sp>
        <p:nvSpPr>
          <p:cNvPr id="500" name="Google Shape;500;p18"/>
          <p:cNvSpPr txBox="1">
            <a:spLocks noGrp="1"/>
          </p:cNvSpPr>
          <p:nvPr>
            <p:ph type="body" idx="1"/>
          </p:nvPr>
        </p:nvSpPr>
        <p:spPr>
          <a:xfrm>
            <a:off x="373210" y="526383"/>
            <a:ext cx="8401879" cy="4403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58800" indent="-457200" fontAlgn="base">
              <a:buFont typeface="+mj-lt"/>
              <a:buAutoNum type="arabicPeriod"/>
            </a:pPr>
            <a:r>
              <a:rPr lang="en-US" dirty="0"/>
              <a:t>Ask questions!</a:t>
            </a:r>
          </a:p>
          <a:p>
            <a:pPr marL="1016000" lvl="1" indent="-457200" fontAlgn="base">
              <a:buFont typeface="+mj-lt"/>
              <a:buAutoNum type="arabicPeriod"/>
            </a:pPr>
            <a:r>
              <a:rPr lang="en-US" dirty="0"/>
              <a:t>Raise your hand in Zoom if you have a question that needs immediate attention</a:t>
            </a:r>
          </a:p>
          <a:p>
            <a:pPr marL="558800" indent="-457200" fontAlgn="base">
              <a:buFont typeface="+mj-lt"/>
              <a:buAutoNum type="arabicPeriod"/>
            </a:pPr>
            <a:r>
              <a:rPr lang="en-US" dirty="0"/>
              <a:t>Feel free to type your question our in the chat. I will also check as I can</a:t>
            </a:r>
          </a:p>
          <a:p>
            <a:pPr marL="558800" indent="-457200" fontAlgn="base">
              <a:buFont typeface="+mj-lt"/>
              <a:buAutoNum type="arabicPeriod"/>
            </a:pPr>
            <a:r>
              <a:rPr lang="en-US" dirty="0"/>
              <a:t>Talk over me until I listen</a:t>
            </a:r>
            <a:endParaRPr dirty="0"/>
          </a:p>
        </p:txBody>
      </p:sp>
      <p:sp>
        <p:nvSpPr>
          <p:cNvPr id="501" name="Google Shape;501;p18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5662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8"/>
          <p:cNvSpPr txBox="1">
            <a:spLocks noGrp="1"/>
          </p:cNvSpPr>
          <p:nvPr>
            <p:ph type="title"/>
          </p:nvPr>
        </p:nvSpPr>
        <p:spPr>
          <a:xfrm>
            <a:off x="629477" y="0"/>
            <a:ext cx="7927297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Example Dashboard 1</a:t>
            </a:r>
            <a:endParaRPr sz="2800" dirty="0">
              <a:solidFill>
                <a:schemeClr val="accent2"/>
              </a:solidFill>
            </a:endParaRPr>
          </a:p>
        </p:txBody>
      </p:sp>
      <p:sp>
        <p:nvSpPr>
          <p:cNvPr id="500" name="Google Shape;500;p18"/>
          <p:cNvSpPr txBox="1">
            <a:spLocks noGrp="1"/>
          </p:cNvSpPr>
          <p:nvPr>
            <p:ph type="body" idx="1"/>
          </p:nvPr>
        </p:nvSpPr>
        <p:spPr>
          <a:xfrm>
            <a:off x="373210" y="526383"/>
            <a:ext cx="8401879" cy="4403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r>
              <a:rPr lang="en-US" u="sng" dirty="0">
                <a:hlinkClick r:id="rId3"/>
              </a:rPr>
              <a:t>Example Dashboard 1</a:t>
            </a:r>
            <a:endParaRPr lang="en-US" u="sng" dirty="0"/>
          </a:p>
          <a:p>
            <a:pPr fontAlgn="base"/>
            <a:r>
              <a:rPr lang="en-US" dirty="0"/>
              <a:t>Sections</a:t>
            </a:r>
          </a:p>
          <a:p>
            <a:pPr lvl="1" fontAlgn="base"/>
            <a:r>
              <a:rPr lang="en-US" dirty="0"/>
              <a:t>What % of sections are ZTC and which sections are not yet converted?</a:t>
            </a:r>
          </a:p>
          <a:p>
            <a:pPr fontAlgn="base"/>
            <a:r>
              <a:rPr lang="en-US" dirty="0"/>
              <a:t>Students</a:t>
            </a:r>
          </a:p>
          <a:p>
            <a:pPr lvl="1" fontAlgn="base"/>
            <a:r>
              <a:rPr lang="en-US" dirty="0"/>
              <a:t>Which % are enrolled in ZTC sections and are there equity gaps?</a:t>
            </a:r>
          </a:p>
          <a:p>
            <a:pPr fontAlgn="base"/>
            <a:r>
              <a:rPr lang="en-US" dirty="0"/>
              <a:t>Success</a:t>
            </a:r>
          </a:p>
          <a:p>
            <a:pPr lvl="1" fontAlgn="base"/>
            <a:r>
              <a:rPr lang="en-US" dirty="0"/>
              <a:t>What % of students are succeeding/withdrawing from courses comparing ZTC and non-ZTC and are there equity gaps?</a:t>
            </a:r>
          </a:p>
          <a:p>
            <a:pPr lvl="1" fontAlgn="base"/>
            <a:r>
              <a:rPr lang="en-US" dirty="0"/>
              <a:t>What % of students will enroll in the next semester comparing ZTC vs non-ZTC?</a:t>
            </a:r>
          </a:p>
          <a:p>
            <a:pPr lvl="1" fontAlgn="base"/>
            <a:endParaRPr dirty="0"/>
          </a:p>
        </p:txBody>
      </p:sp>
      <p:sp>
        <p:nvSpPr>
          <p:cNvPr id="501" name="Google Shape;501;p18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4862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8"/>
          <p:cNvSpPr txBox="1">
            <a:spLocks noGrp="1"/>
          </p:cNvSpPr>
          <p:nvPr>
            <p:ph type="title"/>
          </p:nvPr>
        </p:nvSpPr>
        <p:spPr>
          <a:xfrm>
            <a:off x="629477" y="0"/>
            <a:ext cx="7927297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Example Dashboard 2</a:t>
            </a:r>
            <a:endParaRPr sz="2800" dirty="0">
              <a:solidFill>
                <a:schemeClr val="accent2"/>
              </a:solidFill>
            </a:endParaRPr>
          </a:p>
        </p:txBody>
      </p:sp>
      <p:sp>
        <p:nvSpPr>
          <p:cNvPr id="500" name="Google Shape;500;p18"/>
          <p:cNvSpPr txBox="1">
            <a:spLocks noGrp="1"/>
          </p:cNvSpPr>
          <p:nvPr>
            <p:ph type="body" idx="1"/>
          </p:nvPr>
        </p:nvSpPr>
        <p:spPr>
          <a:xfrm>
            <a:off x="373210" y="526383"/>
            <a:ext cx="8401879" cy="4403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r>
              <a:rPr lang="en-US" dirty="0">
                <a:hlinkClick r:id="rId3"/>
              </a:rPr>
              <a:t>Example Dashboard 2</a:t>
            </a:r>
            <a:endParaRPr lang="en-US" dirty="0"/>
          </a:p>
          <a:p>
            <a:pPr fontAlgn="base"/>
            <a:r>
              <a:rPr lang="en-US" dirty="0"/>
              <a:t>Tracking programs</a:t>
            </a:r>
          </a:p>
          <a:p>
            <a:pPr lvl="1" fontAlgn="base"/>
            <a:r>
              <a:rPr lang="en-US" dirty="0"/>
              <a:t>Are there fully ZTC programs?</a:t>
            </a:r>
          </a:p>
          <a:p>
            <a:pPr lvl="1" fontAlgn="base"/>
            <a:r>
              <a:rPr lang="en-US" dirty="0"/>
              <a:t>How close to being fully ZTC are you?</a:t>
            </a:r>
          </a:p>
          <a:p>
            <a:pPr lvl="1" fontAlgn="base"/>
            <a:r>
              <a:rPr lang="en-US" dirty="0"/>
              <a:t>Which courses still need to be converted?</a:t>
            </a:r>
          </a:p>
          <a:p>
            <a:pPr lvl="1" fontAlgn="base"/>
            <a:r>
              <a:rPr lang="en-US" dirty="0"/>
              <a:t>How many sections within each course are offered as ZTC?</a:t>
            </a:r>
            <a:endParaRPr dirty="0"/>
          </a:p>
        </p:txBody>
      </p:sp>
      <p:sp>
        <p:nvSpPr>
          <p:cNvPr id="501" name="Google Shape;501;p18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58117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8"/>
          <p:cNvSpPr txBox="1">
            <a:spLocks noGrp="1"/>
          </p:cNvSpPr>
          <p:nvPr>
            <p:ph type="title"/>
          </p:nvPr>
        </p:nvSpPr>
        <p:spPr>
          <a:xfrm>
            <a:off x="629477" y="-172276"/>
            <a:ext cx="7927297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These Dashboards Are Flexible</a:t>
            </a:r>
            <a:endParaRPr sz="2800" dirty="0">
              <a:solidFill>
                <a:schemeClr val="accent2"/>
              </a:solidFill>
            </a:endParaRPr>
          </a:p>
        </p:txBody>
      </p:sp>
      <p:sp>
        <p:nvSpPr>
          <p:cNvPr id="500" name="Google Shape;500;p18"/>
          <p:cNvSpPr txBox="1">
            <a:spLocks noGrp="1"/>
          </p:cNvSpPr>
          <p:nvPr>
            <p:ph type="body" idx="1"/>
          </p:nvPr>
        </p:nvSpPr>
        <p:spPr>
          <a:xfrm>
            <a:off x="373210" y="214961"/>
            <a:ext cx="8401879" cy="447631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r>
              <a:rPr lang="en-US" dirty="0"/>
              <a:t>For example, the dashboards may show XB12 information</a:t>
            </a:r>
          </a:p>
          <a:p>
            <a:pPr lvl="1" fontAlgn="base"/>
            <a:r>
              <a:rPr lang="en-US" dirty="0"/>
              <a:t>You may be thinking, but our institution’s XB12 information is limited/incorrect. That’s okay, you can still use this dashboard and it’ll conform to what you have in place already and will continue to change as the data you college changes</a:t>
            </a:r>
          </a:p>
          <a:p>
            <a:pPr lvl="2" fontAlgn="base"/>
            <a:r>
              <a:rPr lang="en-US" dirty="0"/>
              <a:t>Unfortunately, it cannot miraculously fix incomplete/inaccurate data (but it may be a force for change once you see how the data looks!)</a:t>
            </a:r>
          </a:p>
          <a:p>
            <a:pPr fontAlgn="base"/>
            <a:r>
              <a:rPr lang="en-US" dirty="0"/>
              <a:t>You may have quarters instead of semesters – that is ok!</a:t>
            </a:r>
          </a:p>
          <a:p>
            <a:pPr fontAlgn="base"/>
            <a:r>
              <a:rPr lang="en-US" dirty="0"/>
              <a:t>You may have different demographics of interest – that is ok!</a:t>
            </a:r>
          </a:p>
          <a:p>
            <a:pPr lvl="1" fontAlgn="base"/>
            <a:r>
              <a:rPr lang="en-US" dirty="0"/>
              <a:t>We might focus on age or low income status. You may want to focus on veterans or dual enrollment. You’ll be able to do all of that. </a:t>
            </a:r>
          </a:p>
          <a:p>
            <a:pPr fontAlgn="base"/>
            <a:r>
              <a:rPr lang="en-US" dirty="0"/>
              <a:t>Maybe you care about different success metrics – you can add that in!</a:t>
            </a:r>
          </a:p>
          <a:p>
            <a:pPr fontAlgn="base"/>
            <a:r>
              <a:rPr lang="en-US" dirty="0"/>
              <a:t>Alex, these designs are hideous – that is ok! Edit the design to fit your personal and college’s aesthetic</a:t>
            </a:r>
          </a:p>
        </p:txBody>
      </p:sp>
      <p:sp>
        <p:nvSpPr>
          <p:cNvPr id="501" name="Google Shape;501;p18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92709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8"/>
          <p:cNvSpPr txBox="1">
            <a:spLocks noGrp="1"/>
          </p:cNvSpPr>
          <p:nvPr>
            <p:ph type="title"/>
          </p:nvPr>
        </p:nvSpPr>
        <p:spPr>
          <a:xfrm>
            <a:off x="1075850" y="0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accent2"/>
                </a:solidFill>
              </a:rPr>
              <a:t>Link to OneDrive and Materials</a:t>
            </a:r>
            <a:endParaRPr sz="2800" dirty="0">
              <a:solidFill>
                <a:schemeClr val="accent2"/>
              </a:solidFill>
            </a:endParaRPr>
          </a:p>
        </p:txBody>
      </p:sp>
      <p:sp>
        <p:nvSpPr>
          <p:cNvPr id="3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2831" y="655543"/>
            <a:ext cx="8402637" cy="3262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ZTC Dashboard Templates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1600" dirty="0">
                <a:solidFill>
                  <a:schemeClr val="tx1"/>
                </a:solidFill>
                <a:latin typeface="Arial" panose="020B0604020202020204" pitchFamily="34" charset="0"/>
              </a:rPr>
              <a:t>(</a:t>
            </a:r>
            <a:r>
              <a:rPr lang="en-US" altLang="en-US" sz="1600" dirty="0">
                <a:solidFill>
                  <a:schemeClr val="tx1"/>
                </a:solidFill>
                <a:latin typeface="Arial" panose="020B0604020202020204" pitchFamily="34" charset="0"/>
                <a:hlinkClick r:id="rId3"/>
              </a:rPr>
              <a:t>https://clpccdorg-my.sharepoint.com/:f:/r/personal/akaran_chabotcollege_edu/Documents/ZTC%20Dashboard%20Templates?csf=1&amp;web=1&amp;e=6MCDDQ</a:t>
            </a:r>
            <a:r>
              <a:rPr lang="en-US" altLang="en-US" sz="1600" dirty="0">
                <a:solidFill>
                  <a:schemeClr val="tx1"/>
                </a:solidFill>
                <a:latin typeface="Arial" panose="020B0604020202020204" pitchFamily="34" charset="0"/>
              </a:rPr>
              <a:t>)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Accessibl</a:t>
            </a:r>
            <a:r>
              <a:rPr lang="en-US" altLang="en-US" sz="1600" dirty="0">
                <a:solidFill>
                  <a:schemeClr val="tx1"/>
                </a:solidFill>
                <a:latin typeface="Arial" panose="020B0604020202020204" pitchFamily="34" charset="0"/>
              </a:rPr>
              <a:t>e materials are in this OneDrive folder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Tableau</a:t>
            </a:r>
            <a:r>
              <a:rPr kumimoji="0" lang="en-US" alt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template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1800" baseline="0" dirty="0">
                <a:solidFill>
                  <a:schemeClr val="tx1"/>
                </a:solidFill>
                <a:latin typeface="Arial" panose="020B0604020202020204" pitchFamily="34" charset="0"/>
              </a:rPr>
              <a:t>Power</a:t>
            </a: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 BI template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</a:t>
            </a:r>
            <a:r>
              <a:rPr kumimoji="0" lang="en-US" alt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elements and definitions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1600" dirty="0">
                <a:solidFill>
                  <a:schemeClr val="tx1"/>
                </a:solidFill>
                <a:latin typeface="Arial" panose="020B0604020202020204" pitchFamily="34" charset="0"/>
              </a:rPr>
              <a:t>Includes general steps on how to create your own local dashboard from the templates</a:t>
            </a:r>
            <a:endParaRPr kumimoji="0" lang="en-US" altLang="en-US" sz="16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1800" baseline="0" dirty="0">
                <a:solidFill>
                  <a:schemeClr val="tx1"/>
                </a:solidFill>
                <a:latin typeface="Arial" panose="020B0604020202020204" pitchFamily="34" charset="0"/>
              </a:rPr>
              <a:t>Example</a:t>
            </a: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 Data (fake data)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1" name="Google Shape;501;p18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09593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35"/>
          <p:cNvSpPr txBox="1">
            <a:spLocks noGrp="1"/>
          </p:cNvSpPr>
          <p:nvPr>
            <p:ph type="ctrTitle" idx="4294967295"/>
          </p:nvPr>
        </p:nvSpPr>
        <p:spPr>
          <a:xfrm>
            <a:off x="1275150" y="1278550"/>
            <a:ext cx="6593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/>
              <a:t>THANKS!</a:t>
            </a:r>
            <a:endParaRPr sz="10000"/>
          </a:p>
        </p:txBody>
      </p:sp>
      <p:sp>
        <p:nvSpPr>
          <p:cNvPr id="720" name="Google Shape;720;p35"/>
          <p:cNvSpPr txBox="1">
            <a:spLocks noGrp="1"/>
          </p:cNvSpPr>
          <p:nvPr>
            <p:ph type="subTitle" idx="4294967295"/>
          </p:nvPr>
        </p:nvSpPr>
        <p:spPr>
          <a:xfrm>
            <a:off x="1275150" y="2325749"/>
            <a:ext cx="6593700" cy="168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b="1" dirty="0"/>
              <a:t>Any questions?</a:t>
            </a:r>
            <a:endParaRPr sz="3600" b="1" dirty="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/>
              <a:t>akaran@chabotcollege.edu</a:t>
            </a:r>
            <a:endParaRPr dirty="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3600" b="1" dirty="0"/>
          </a:p>
        </p:txBody>
      </p:sp>
      <p:sp>
        <p:nvSpPr>
          <p:cNvPr id="721" name="Google Shape;721;p35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Quince template">
  <a:themeElements>
    <a:clrScheme name="Custom 347">
      <a:dk1>
        <a:srgbClr val="28324A"/>
      </a:dk1>
      <a:lt1>
        <a:srgbClr val="FFFFFF"/>
      </a:lt1>
      <a:dk2>
        <a:srgbClr val="707685"/>
      </a:dk2>
      <a:lt2>
        <a:srgbClr val="E5E5E5"/>
      </a:lt2>
      <a:accent1>
        <a:srgbClr val="00CEF6"/>
      </a:accent1>
      <a:accent2>
        <a:srgbClr val="3C78D8"/>
      </a:accent2>
      <a:accent3>
        <a:srgbClr val="00A7C8"/>
      </a:accent3>
      <a:accent4>
        <a:srgbClr val="8EC400"/>
      </a:accent4>
      <a:accent5>
        <a:srgbClr val="AFF000"/>
      </a:accent5>
      <a:accent6>
        <a:srgbClr val="7F7F7F"/>
      </a:accent6>
      <a:hlink>
        <a:srgbClr val="28324A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3119</TotalTime>
  <Words>601</Words>
  <Application>Microsoft Office PowerPoint</Application>
  <PresentationFormat>On-screen Show (16:9)</PresentationFormat>
  <Paragraphs>64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Oswald</vt:lpstr>
      <vt:lpstr>Source Sans Pro</vt:lpstr>
      <vt:lpstr>Quince template</vt:lpstr>
      <vt:lpstr>Making Zero Textbook Cost (ZTC) Data Available With Data Dashboards</vt:lpstr>
      <vt:lpstr>Agenda</vt:lpstr>
      <vt:lpstr>First off, thank you to everyone who has contributed!</vt:lpstr>
      <vt:lpstr>As I present these dashboards…</vt:lpstr>
      <vt:lpstr>Example Dashboard 1</vt:lpstr>
      <vt:lpstr>Example Dashboard 2</vt:lpstr>
      <vt:lpstr>These Dashboards Are Flexible</vt:lpstr>
      <vt:lpstr>Link to OneDrive and Materials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Zero Textbook Cost (ZTC) Data Available With Data Dashboards</dc:title>
  <dc:creator>Alexander A. Karan</dc:creator>
  <cp:lastModifiedBy>ASCCC1</cp:lastModifiedBy>
  <cp:revision>35</cp:revision>
  <dcterms:modified xsi:type="dcterms:W3CDTF">2025-12-08T19:18:15Z</dcterms:modified>
</cp:coreProperties>
</file>