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9"/>
  </p:notesMasterIdLst>
  <p:sldIdLst>
    <p:sldId id="335" r:id="rId2"/>
    <p:sldId id="385" r:id="rId3"/>
    <p:sldId id="2908" r:id="rId4"/>
    <p:sldId id="2925" r:id="rId5"/>
    <p:sldId id="261" r:id="rId6"/>
    <p:sldId id="2926" r:id="rId7"/>
    <p:sldId id="2927" r:id="rId8"/>
    <p:sldId id="260" r:id="rId9"/>
    <p:sldId id="2929" r:id="rId10"/>
    <p:sldId id="262" r:id="rId11"/>
    <p:sldId id="2930" r:id="rId12"/>
    <p:sldId id="295" r:id="rId13"/>
    <p:sldId id="294" r:id="rId14"/>
    <p:sldId id="338" r:id="rId15"/>
    <p:sldId id="2844" r:id="rId16"/>
    <p:sldId id="2934" r:id="rId17"/>
    <p:sldId id="2932" r:id="rId18"/>
    <p:sldId id="2933" r:id="rId19"/>
    <p:sldId id="310" r:id="rId20"/>
    <p:sldId id="311" r:id="rId21"/>
    <p:sldId id="344" r:id="rId22"/>
    <p:sldId id="296" r:id="rId23"/>
    <p:sldId id="299" r:id="rId24"/>
    <p:sldId id="345" r:id="rId25"/>
    <p:sldId id="352" r:id="rId26"/>
    <p:sldId id="302" r:id="rId27"/>
    <p:sldId id="2936" r:id="rId28"/>
    <p:sldId id="2935" r:id="rId29"/>
    <p:sldId id="2940" r:id="rId30"/>
    <p:sldId id="2941" r:id="rId31"/>
    <p:sldId id="2942" r:id="rId32"/>
    <p:sldId id="2937" r:id="rId33"/>
    <p:sldId id="2938" r:id="rId34"/>
    <p:sldId id="2939" r:id="rId35"/>
    <p:sldId id="2943" r:id="rId36"/>
    <p:sldId id="355" r:id="rId37"/>
    <p:sldId id="289"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42"/>
    <p:restoredTop sz="94694"/>
  </p:normalViewPr>
  <p:slideViewPr>
    <p:cSldViewPr snapToGrid="0" snapToObjects="1">
      <p:cViewPr varScale="1">
        <p:scale>
          <a:sx n="105" d="100"/>
          <a:sy n="105"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700" dirty="0">
              <a:solidFill>
                <a:srgbClr val="FF0000"/>
              </a:solidFill>
            </a:endParaRPr>
          </a:p>
        </p:txBody>
      </p:sp>
      <p:sp>
        <p:nvSpPr>
          <p:cNvPr id="275" name="Google Shape;27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8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E3782-747D-0849-8027-4C495AD1BB4F}" type="slidenum">
              <a:rPr lang="en-US" smtClean="0"/>
              <a:pPr/>
              <a:t>22</a:t>
            </a:fld>
            <a:endParaRPr lang="en-US"/>
          </a:p>
        </p:txBody>
      </p:sp>
    </p:spTree>
    <p:extLst>
      <p:ext uri="{BB962C8B-B14F-4D97-AF65-F5344CB8AC3E}">
        <p14:creationId xmlns:p14="http://schemas.microsoft.com/office/powerpoint/2010/main" val="35221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E3782-747D-0849-8027-4C495AD1BB4F}" type="slidenum">
              <a:rPr lang="en-US" smtClean="0"/>
              <a:pPr/>
              <a:t>24</a:t>
            </a:fld>
            <a:endParaRPr lang="en-US"/>
          </a:p>
        </p:txBody>
      </p:sp>
    </p:spTree>
    <p:extLst>
      <p:ext uri="{BB962C8B-B14F-4D97-AF65-F5344CB8AC3E}">
        <p14:creationId xmlns:p14="http://schemas.microsoft.com/office/powerpoint/2010/main" val="1676902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877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2</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Slides from 2020. 6 million was expected to last 5 years. We hit the 5-year mark a few years ago. </a:t>
            </a:r>
            <a:endParaRPr dirty="0"/>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We’re creating a web…</a:t>
            </a: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eaf482431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6eaf482431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We’re creating a web…</a:t>
            </a:r>
            <a:endParaRPr/>
          </a:p>
        </p:txBody>
      </p:sp>
      <p:sp>
        <p:nvSpPr>
          <p:cNvPr id="155" name="Google Shape;155;g6eaf482431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ASCCC divides the colleges into regions</a:t>
            </a:r>
            <a:r>
              <a:rPr lang="en-US" baseline="0" dirty="0"/>
              <a:t> </a:t>
            </a:r>
            <a:r>
              <a:rPr lang="mr-IN" baseline="0" dirty="0"/>
              <a:t>–</a:t>
            </a:r>
            <a:r>
              <a:rPr lang="en-US" baseline="0" dirty="0"/>
              <a:t> that don’t fit nicely on a slide</a:t>
            </a:r>
            <a:r>
              <a:rPr lang="mr-IN" baseline="0" dirty="0"/>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40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roughly</a:t>
            </a:r>
            <a:r>
              <a:rPr lang="en-US" baseline="0" dirty="0"/>
              <a:t> what the regions consist of</a:t>
            </a:r>
            <a:r>
              <a:rPr lang="mr-IN" baseline="0" dirty="0"/>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886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Discipline</a:t>
            </a:r>
            <a:r>
              <a:rPr lang="en-US" baseline="0" dirty="0"/>
              <a:t> leads </a:t>
            </a:r>
            <a:r>
              <a:rPr lang="mr-IN" baseline="0" dirty="0"/>
              <a:t>–</a:t>
            </a:r>
            <a:r>
              <a:rPr lang="en-US" baseline="0" dirty="0"/>
              <a:t> Now recruiting </a:t>
            </a:r>
            <a:r>
              <a:rPr lang="mr-IN" baseline="0" dirty="0"/>
              <a:t>–</a:t>
            </a:r>
            <a:r>
              <a:rPr lang="en-US" baseline="0" dirty="0"/>
              <a:t> discipline leads needed for history, political science, psychology </a:t>
            </a:r>
            <a:r>
              <a:rPr lang="mr-IN" baseline="0" dirty="0"/>
              <a:t>–</a:t>
            </a:r>
            <a:r>
              <a:rPr lang="en-US" baseline="0" dirty="0"/>
              <a:t> and more. Specifics on role to be developed.</a:t>
            </a:r>
            <a:endParaRPr dirty="0"/>
          </a:p>
        </p:txBody>
      </p:sp>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12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*New (sort of!)</a:t>
            </a: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527992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20"/>
        <p:cNvGrpSpPr/>
        <p:nvPr/>
      </p:nvGrpSpPr>
      <p:grpSpPr>
        <a:xfrm>
          <a:off x="0" y="0"/>
          <a:ext cx="0" cy="0"/>
          <a:chOff x="0" y="0"/>
          <a:chExt cx="0" cy="0"/>
        </a:xfrm>
      </p:grpSpPr>
      <p:sp>
        <p:nvSpPr>
          <p:cNvPr id="21" name="Google Shape;21;p3"/>
          <p:cNvSpPr/>
          <p:nvPr/>
        </p:nvSpPr>
        <p:spPr>
          <a:xfrm>
            <a:off x="0" y="1521693"/>
            <a:ext cx="9144000" cy="3661454"/>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2" name="Google Shape;22;p3"/>
          <p:cNvSpPr>
            <a:spLocks noGrp="1"/>
          </p:cNvSpPr>
          <p:nvPr>
            <p:ph type="pic" idx="2"/>
          </p:nvPr>
        </p:nvSpPr>
        <p:spPr>
          <a:xfrm>
            <a:off x="0" y="1521693"/>
            <a:ext cx="9144000" cy="3660775"/>
          </a:xfrm>
          <a:prstGeom prst="rect">
            <a:avLst/>
          </a:prstGeom>
          <a:no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600"/>
              <a:buFont typeface="Arial"/>
              <a:buNone/>
              <a:defRPr sz="16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25" name="Google Shape;25;p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26" name="Google Shape;26;p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87"/>
        <p:cNvGrpSpPr/>
        <p:nvPr/>
      </p:nvGrpSpPr>
      <p:grpSpPr>
        <a:xfrm>
          <a:off x="0" y="0"/>
          <a:ext cx="0" cy="0"/>
          <a:chOff x="0" y="0"/>
          <a:chExt cx="0" cy="0"/>
        </a:xfrm>
      </p:grpSpPr>
      <p:sp>
        <p:nvSpPr>
          <p:cNvPr id="88" name="Google Shape;88;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0"/>
        <p:cNvGrpSpPr/>
        <p:nvPr/>
      </p:nvGrpSpPr>
      <p:grpSpPr>
        <a:xfrm>
          <a:off x="0" y="0"/>
          <a:ext cx="0" cy="0"/>
          <a:chOff x="0" y="0"/>
          <a:chExt cx="0" cy="0"/>
        </a:xfrm>
      </p:grpSpPr>
      <p:cxnSp>
        <p:nvCxnSpPr>
          <p:cNvPr id="91" name="Google Shape;91;p13"/>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2" name="Google Shape;92;p13"/>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3" name="Google Shape;93;p13"/>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1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13"/>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7"/>
        <p:cNvGrpSpPr/>
        <p:nvPr/>
      </p:nvGrpSpPr>
      <p:grpSpPr>
        <a:xfrm>
          <a:off x="0" y="0"/>
          <a:ext cx="0" cy="0"/>
          <a:chOff x="0" y="0"/>
          <a:chExt cx="0" cy="0"/>
        </a:xfrm>
      </p:grpSpPr>
      <p:cxnSp>
        <p:nvCxnSpPr>
          <p:cNvPr id="98" name="Google Shape;98;p14"/>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99" name="Google Shape;99;p14"/>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0" name="Google Shape;100;p14"/>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1" name="Google Shape;101;p14"/>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2" name="Google Shape;102;p14"/>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1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p1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310021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64562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0" name="Google Shape;30;p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2" name="Google Shape;32;p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35" name="Google Shape;35;p5"/>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36" name="Google Shape;36;p5"/>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8" name="Google Shape;38;p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40"/>
        <p:cNvGrpSpPr/>
        <p:nvPr/>
      </p:nvGrpSpPr>
      <p:grpSpPr>
        <a:xfrm>
          <a:off x="0" y="0"/>
          <a:ext cx="0" cy="0"/>
          <a:chOff x="0" y="0"/>
          <a:chExt cx="0" cy="0"/>
        </a:xfrm>
      </p:grpSpPr>
      <p:sp>
        <p:nvSpPr>
          <p:cNvPr id="41" name="Google Shape;41;p6"/>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42" name="Google Shape;42;p6"/>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43" name="Google Shape;43;p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5" name="Google Shape;45;p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7"/>
        <p:cNvGrpSpPr/>
        <p:nvPr/>
      </p:nvGrpSpPr>
      <p:grpSpPr>
        <a:xfrm>
          <a:off x="0" y="0"/>
          <a:ext cx="0" cy="0"/>
          <a:chOff x="0" y="0"/>
          <a:chExt cx="0" cy="0"/>
        </a:xfrm>
      </p:grpSpPr>
      <p:sp>
        <p:nvSpPr>
          <p:cNvPr id="48" name="Google Shape;48;p7"/>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49" name="Google Shape;49;p7"/>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0" name="Google Shape;50;p7"/>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2" name="Google Shape;52;p7"/>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3" name="Google Shape;53;p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55"/>
        <p:cNvGrpSpPr/>
        <p:nvPr/>
      </p:nvGrpSpPr>
      <p:grpSpPr>
        <a:xfrm>
          <a:off x="0" y="0"/>
          <a:ext cx="0" cy="0"/>
          <a:chOff x="0" y="0"/>
          <a:chExt cx="0" cy="0"/>
        </a:xfrm>
      </p:grpSpPr>
      <p:sp>
        <p:nvSpPr>
          <p:cNvPr id="56" name="Google Shape;56;p8"/>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57" name="Google Shape;57;p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8" name="Google Shape;58;p8"/>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0" name="Google Shape;60;p8"/>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1" name="Google Shape;61;p8"/>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2" name="Google Shape;62;p8"/>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65"/>
        <p:cNvGrpSpPr/>
        <p:nvPr/>
      </p:nvGrpSpPr>
      <p:grpSpPr>
        <a:xfrm>
          <a:off x="0" y="0"/>
          <a:ext cx="0" cy="0"/>
          <a:chOff x="0" y="0"/>
          <a:chExt cx="0" cy="0"/>
        </a:xfrm>
      </p:grpSpPr>
      <p:sp>
        <p:nvSpPr>
          <p:cNvPr id="66" name="Google Shape;66;p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67" name="Google Shape;67;p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9"/>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1"/>
        <p:cNvGrpSpPr/>
        <p:nvPr/>
      </p:nvGrpSpPr>
      <p:grpSpPr>
        <a:xfrm>
          <a:off x="0" y="0"/>
          <a:ext cx="0" cy="0"/>
          <a:chOff x="0" y="0"/>
          <a:chExt cx="0" cy="0"/>
        </a:xfrm>
      </p:grpSpPr>
      <p:sp>
        <p:nvSpPr>
          <p:cNvPr id="72" name="Google Shape;72;p10"/>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73" name="Google Shape;73;p10"/>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4" name="Google Shape;74;p10"/>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6" name="Google Shape;76;p10"/>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7" name="Google Shape;77;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79"/>
        <p:cNvGrpSpPr/>
        <p:nvPr/>
      </p:nvGrpSpPr>
      <p:grpSpPr>
        <a:xfrm>
          <a:off x="0" y="0"/>
          <a:ext cx="0" cy="0"/>
          <a:chOff x="0" y="0"/>
          <a:chExt cx="0" cy="0"/>
        </a:xfrm>
      </p:grpSpPr>
      <p:sp>
        <p:nvSpPr>
          <p:cNvPr id="80" name="Google Shape;80;p11"/>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81" name="Google Shape;81;p11"/>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2" name="Google Shape;82;p11"/>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4" name="Google Shape;84;p11"/>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5" name="Google Shape;85;p1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6" name="Google Shape;86;p1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unsplash.com/s/photos/spider?utm_source=unsplash&amp;utm_medium=referral&amp;utm_content=creditCopyText" TargetMode="External"/><Relationship Id="rId4" Type="http://schemas.openxmlformats.org/officeDocument/2006/relationships/hyperlink" Target="https://unsplash.com/@eddyvanduijn?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unsplash.com/s/photos/goal?utm_source=unsplash&amp;utm_medium=referral&amp;utm_content=creditCopyText" TargetMode="External"/><Relationship Id="rId4" Type="http://schemas.openxmlformats.org/officeDocument/2006/relationships/hyperlink" Target="https://unsplash.com/@markuswinkler?utm_source=unsplash&amp;utm_medium=referral&amp;utm_content=creditCopyTex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goashape?utm_source=unsplash&amp;utm_medium=referral&amp;utm_content=creditCopyText" TargetMode="External"/><Relationship Id="rId2" Type="http://schemas.openxmlformats.org/officeDocument/2006/relationships/image" Target="../media/image9.jpg"/><Relationship Id="rId1" Type="http://schemas.openxmlformats.org/officeDocument/2006/relationships/slideLayout" Target="../slideLayouts/slideLayout10.xml"/><Relationship Id="rId4" Type="http://schemas.openxmlformats.org/officeDocument/2006/relationships/hyperlink" Target="https://unsplash.com/s/photos/blurry?utm_source=unsplash&amp;utm_medium=referral&amp;utm_content=creditCopyTex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sccc-oeri.org/finding-oer-to-use-in-your-cours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asccc.org/sign-our-newsletter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unsplash.com/@and73w?utm_source=unsplash&amp;utm_medium=referral&amp;utm_content=creditCopyText"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unsplash.com/s/photos/dive-in?utm_source=unsplash&amp;utm_medium=referral&amp;utm_content=creditCopyTex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pexels.com/@thgusstavo?utm_content=attributionCopyText&amp;utm_medium=referral&amp;utm_source=pexels"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www.pexels.com/photo/girl-holding-dandelion-flower-1857068/?utm_content=attributionCopyText&amp;utm_medium=referral&amp;utm_source=pexel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dirty="0">
                <a:latin typeface="Arial"/>
                <a:ea typeface="Arial"/>
                <a:cs typeface="Arial"/>
                <a:sym typeface="Arial"/>
              </a:rPr>
              <a:t>Welcome!</a:t>
            </a:r>
            <a:endParaRPr sz="4800" dirty="0">
              <a:latin typeface="Arial"/>
              <a:ea typeface="Arial"/>
              <a:cs typeface="Arial"/>
              <a:sym typeface="Arial"/>
            </a:endParaRPr>
          </a:p>
        </p:txBody>
      </p:sp>
      <p:sp>
        <p:nvSpPr>
          <p:cNvPr id="278" name="Google Shape;278;p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fontScale="77500" lnSpcReduction="20000"/>
          </a:bodyPr>
          <a:lstStyle/>
          <a:p>
            <a:pPr marL="171446" lvl="0" indent="-171446">
              <a:spcBef>
                <a:spcPts val="0"/>
              </a:spcBef>
              <a:buSzPts val="2400"/>
            </a:pPr>
            <a:r>
              <a:rPr lang="en-US" sz="2400" dirty="0"/>
              <a:t>On behalf of the ASCCC OERI, we are pleased to have you here for “Everything You Ever Wanted to Know About Being an Open Educational Resources Initiative (OERI) Discipline Lead but Were Afraid to Ask (AKA OERI Discipline Lead Information Session)</a:t>
            </a:r>
            <a:r>
              <a:rPr lang="en-US" sz="2400" kern="100" dirty="0">
                <a:effectLst/>
                <a:latin typeface="Arial" panose="020B0604020202020204" pitchFamily="34" charset="0"/>
                <a:ea typeface="Aptos" panose="020B0004020202020204" pitchFamily="34" charset="0"/>
                <a:cs typeface="Arial (Body CS)"/>
              </a:rPr>
              <a:t>”</a:t>
            </a:r>
            <a:endParaRPr sz="2400" dirty="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400" dirty="0"/>
              <a:t>If you are not already muted, please mute yourself upon arrival. As this is set up as a meeting, we will be able to have an actual discussion – but we need all those who are not speaking to be muted.</a:t>
            </a:r>
            <a:endParaRPr sz="2400" dirty="0"/>
          </a:p>
          <a:p>
            <a:pPr marL="171446" lvl="0" indent="-171446" algn="l" rtl="0">
              <a:lnSpc>
                <a:spcPct val="120000"/>
              </a:lnSpc>
              <a:spcBef>
                <a:spcPts val="750"/>
              </a:spcBef>
              <a:spcAft>
                <a:spcPts val="0"/>
              </a:spcAft>
              <a:buSzPts val="2400"/>
              <a:buChar char="•"/>
            </a:pPr>
            <a:r>
              <a:rPr lang="en-US" sz="2400" dirty="0"/>
              <a:t>You are also encouraged to use the “chat” feature.</a:t>
            </a:r>
          </a:p>
          <a:p>
            <a:pPr marL="171446" lvl="0" indent="-171446" algn="l" rtl="0">
              <a:lnSpc>
                <a:spcPct val="120000"/>
              </a:lnSpc>
              <a:spcBef>
                <a:spcPts val="750"/>
              </a:spcBef>
              <a:spcAft>
                <a:spcPts val="0"/>
              </a:spcAft>
              <a:buSzPts val="2400"/>
              <a:buChar char="•"/>
            </a:pPr>
            <a:r>
              <a:rPr lang="en-US" sz="2400" dirty="0"/>
              <a:t>This event will be recorded and available to you on the OERI website (</a:t>
            </a:r>
            <a:r>
              <a:rPr lang="en-US" sz="2400" dirty="0" err="1"/>
              <a:t>asccc-oeri.org</a:t>
            </a:r>
            <a:r>
              <a:rPr lang="en-US" sz="2400" dirty="0"/>
              <a:t>).</a:t>
            </a:r>
            <a:endParaRPr sz="2400" dirty="0"/>
          </a:p>
          <a:p>
            <a:pPr marL="171446" lvl="0" indent="-69846" algn="l" rtl="0">
              <a:lnSpc>
                <a:spcPct val="120000"/>
              </a:lnSpc>
              <a:spcBef>
                <a:spcPts val="750"/>
              </a:spcBef>
              <a:spcAft>
                <a:spcPts val="0"/>
              </a:spcAft>
              <a:buSzPts val="1600"/>
              <a:buNone/>
            </a:pPr>
            <a:endParaRPr dirty="0"/>
          </a:p>
          <a:p>
            <a:pPr marL="171446" lvl="0" indent="-171446" algn="l" rtl="0">
              <a:lnSpc>
                <a:spcPct val="120000"/>
              </a:lnSpc>
              <a:spcBef>
                <a:spcPts val="750"/>
              </a:spcBef>
              <a:spcAft>
                <a:spcPts val="0"/>
              </a:spcAft>
              <a:buSzPts val="1600"/>
              <a:buNone/>
            </a:pPr>
            <a:endParaRPr dirty="0"/>
          </a:p>
        </p:txBody>
      </p:sp>
      <p:pic>
        <p:nvPicPr>
          <p:cNvPr id="280" name="Google Shape;280;p1" descr="Screenshot of the tool bar in Zoom"/>
          <p:cNvPicPr preferRelativeResize="0"/>
          <p:nvPr/>
        </p:nvPicPr>
        <p:blipFill rotWithShape="1">
          <a:blip r:embed="rId3">
            <a:alphaModFix/>
          </a:blip>
          <a:srcRect/>
          <a:stretch/>
        </p:blipFill>
        <p:spPr>
          <a:xfrm>
            <a:off x="1088686" y="6045285"/>
            <a:ext cx="2755900" cy="647700"/>
          </a:xfrm>
          <a:prstGeom prst="rect">
            <a:avLst/>
          </a:prstGeom>
          <a:noFill/>
          <a:ln>
            <a:noFill/>
          </a:ln>
        </p:spPr>
      </p:pic>
      <p:pic>
        <p:nvPicPr>
          <p:cNvPr id="279" name="Google Shape;279;p1" descr="Screenshot of the chat box in Zoom"/>
          <p:cNvPicPr preferRelativeResize="0"/>
          <p:nvPr/>
        </p:nvPicPr>
        <p:blipFill rotWithShape="1">
          <a:blip r:embed="rId4">
            <a:alphaModFix/>
          </a:blip>
          <a:srcRect/>
          <a:stretch/>
        </p:blipFill>
        <p:spPr>
          <a:xfrm>
            <a:off x="5897501" y="5924625"/>
            <a:ext cx="2616200" cy="889000"/>
          </a:xfrm>
          <a:prstGeom prst="rect">
            <a:avLst/>
          </a:prstGeom>
          <a:noFill/>
          <a:ln>
            <a:noFill/>
          </a:ln>
        </p:spPr>
      </p:pic>
    </p:spTree>
    <p:extLst>
      <p:ext uri="{BB962C8B-B14F-4D97-AF65-F5344CB8AC3E}">
        <p14:creationId xmlns:p14="http://schemas.microsoft.com/office/powerpoint/2010/main" val="89033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6eaf482431_1_1"/>
          <p:cNvSpPr txBox="1">
            <a:spLocks noGrp="1"/>
          </p:cNvSpPr>
          <p:nvPr>
            <p:ph type="title" idx="4294967295"/>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OERI Project Director</a:t>
            </a:r>
            <a:endParaRPr dirty="0">
              <a:latin typeface="+mj-lt"/>
            </a:endParaRPr>
          </a:p>
        </p:txBody>
      </p:sp>
      <p:sp>
        <p:nvSpPr>
          <p:cNvPr id="158" name="Google Shape;158;g6eaf482431_1_1"/>
          <p:cNvSpPr txBox="1"/>
          <p:nvPr/>
        </p:nvSpPr>
        <p:spPr>
          <a:xfrm>
            <a:off x="1088675" y="2317400"/>
            <a:ext cx="6579600" cy="3000000"/>
          </a:xfrm>
          <a:prstGeom prst="rect">
            <a:avLst/>
          </a:prstGeom>
          <a:noFill/>
          <a:ln>
            <a:noFill/>
          </a:ln>
        </p:spPr>
        <p:txBody>
          <a:bodyPr spcFirstLastPara="1" wrap="square" lIns="91425" tIns="91425" rIns="91425" bIns="91425" anchor="t" anchorCtr="0">
            <a:noAutofit/>
          </a:bodyPr>
          <a:lstStyle/>
          <a:p>
            <a:pPr marL="171446" lvl="0" indent="-171446" algn="l" rtl="0">
              <a:spcBef>
                <a:spcPts val="0"/>
              </a:spcBef>
              <a:spcAft>
                <a:spcPts val="0"/>
              </a:spcAft>
              <a:buClr>
                <a:schemeClr val="accent1"/>
              </a:buClr>
              <a:buSzPts val="2040"/>
              <a:buChar char="•"/>
            </a:pPr>
            <a:r>
              <a:rPr lang="en-US" sz="2040" dirty="0">
                <a:solidFill>
                  <a:schemeClr val="dk2"/>
                </a:solidFill>
                <a:latin typeface="+mj-lt"/>
                <a:ea typeface="Gill Sans"/>
                <a:cs typeface="Gill Sans"/>
                <a:sym typeface="Gill Sans"/>
              </a:rPr>
              <a:t>Michelle Pilati</a:t>
            </a:r>
            <a:endParaRPr sz="2400" dirty="0">
              <a:solidFill>
                <a:schemeClr val="dk2"/>
              </a:solidFill>
              <a:latin typeface="+mj-lt"/>
              <a:ea typeface="Gill Sans"/>
              <a:cs typeface="Gill Sans"/>
              <a:sym typeface="Gill Sans"/>
            </a:endParaRPr>
          </a:p>
          <a:p>
            <a:pPr marL="514337" lvl="1" indent="-171446" algn="l" rtl="0">
              <a:spcBef>
                <a:spcPts val="375"/>
              </a:spcBef>
              <a:spcAft>
                <a:spcPts val="0"/>
              </a:spcAft>
              <a:buClr>
                <a:schemeClr val="accent1"/>
              </a:buClr>
              <a:buSzPts val="2040"/>
              <a:buChar char="•"/>
            </a:pPr>
            <a:r>
              <a:rPr lang="en-US" sz="2040" dirty="0">
                <a:solidFill>
                  <a:schemeClr val="dk2"/>
                </a:solidFill>
                <a:latin typeface="+mj-lt"/>
                <a:ea typeface="Gill Sans"/>
                <a:cs typeface="Gill Sans"/>
                <a:sym typeface="Gill Sans"/>
              </a:rPr>
              <a:t>Psychology, Rio Hondo</a:t>
            </a:r>
            <a:endParaRPr sz="2040" dirty="0">
              <a:solidFill>
                <a:schemeClr val="dk2"/>
              </a:solidFill>
              <a:latin typeface="+mj-lt"/>
              <a:ea typeface="Gill Sans"/>
              <a:cs typeface="Gill Sans"/>
              <a:sym typeface="Gill Sans"/>
            </a:endParaRPr>
          </a:p>
        </p:txBody>
      </p:sp>
      <p:pic>
        <p:nvPicPr>
          <p:cNvPr id="2" name="Picture 1" descr="large red spider on a spider we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560" y="3249930"/>
            <a:ext cx="3916680" cy="2937510"/>
          </a:xfrm>
          <a:prstGeom prst="rect">
            <a:avLst/>
          </a:prstGeom>
        </p:spPr>
      </p:pic>
      <p:sp>
        <p:nvSpPr>
          <p:cNvPr id="3" name="Rectangle 2"/>
          <p:cNvSpPr/>
          <p:nvPr/>
        </p:nvSpPr>
        <p:spPr>
          <a:xfrm>
            <a:off x="3203741" y="6384072"/>
            <a:ext cx="2972289" cy="307777"/>
          </a:xfrm>
          <a:prstGeom prst="rect">
            <a:avLst/>
          </a:prstGeom>
        </p:spPr>
        <p:txBody>
          <a:bodyPr wrap="none">
            <a:spAutoFit/>
          </a:bodyPr>
          <a:lstStyle/>
          <a:p>
            <a:r>
              <a:rPr lang="en-US" dirty="0"/>
              <a:t>Photo by </a:t>
            </a:r>
            <a:r>
              <a:rPr lang="en-US" dirty="0">
                <a:hlinkClick r:id="rId4"/>
              </a:rPr>
              <a:t>Ed van duijn</a:t>
            </a:r>
            <a:r>
              <a:rPr lang="en-US" dirty="0"/>
              <a:t> on </a:t>
            </a:r>
            <a:r>
              <a:rPr lang="en-US" dirty="0">
                <a:hlinkClick r:id="rId5"/>
              </a:rPr>
              <a:t>Unsplash</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88686" y="804520"/>
            <a:ext cx="7202456" cy="898614"/>
          </a:xfrm>
        </p:spPr>
        <p:txBody>
          <a:bodyPr>
            <a:normAutofit/>
          </a:bodyPr>
          <a:lstStyle/>
          <a:p>
            <a:r>
              <a:rPr lang="en-US" sz="4400" dirty="0">
                <a:latin typeface="+mj-lt"/>
              </a:rPr>
              <a:t>ASCCC Regions</a:t>
            </a:r>
          </a:p>
        </p:txBody>
      </p:sp>
      <p:sp>
        <p:nvSpPr>
          <p:cNvPr id="5" name="Text Placeholder 4"/>
          <p:cNvSpPr>
            <a:spLocks noGrp="1"/>
          </p:cNvSpPr>
          <p:nvPr>
            <p:ph type="body" idx="1"/>
          </p:nvPr>
        </p:nvSpPr>
        <p:spPr/>
        <p:txBody>
          <a:bodyPr/>
          <a:lstStyle/>
          <a:p>
            <a:endParaRPr lang="en-US"/>
          </a:p>
        </p:txBody>
      </p:sp>
      <p:pic>
        <p:nvPicPr>
          <p:cNvPr id="6" name="Picture 5" descr="Screenshot of colleges in the areas decided by the ASCC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9440"/>
            <a:ext cx="9144000" cy="6646729"/>
          </a:xfrm>
          <a:prstGeom prst="rect">
            <a:avLst/>
          </a:prstGeom>
        </p:spPr>
      </p:pic>
    </p:spTree>
    <p:extLst>
      <p:ext uri="{BB962C8B-B14F-4D97-AF65-F5344CB8AC3E}">
        <p14:creationId xmlns:p14="http://schemas.microsoft.com/office/powerpoint/2010/main" val="16634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88686" y="804520"/>
            <a:ext cx="7202456" cy="898614"/>
          </a:xfrm>
        </p:spPr>
        <p:txBody>
          <a:bodyPr>
            <a:normAutofit/>
          </a:bodyPr>
          <a:lstStyle/>
          <a:p>
            <a:r>
              <a:rPr lang="en-US" sz="4400" dirty="0">
                <a:latin typeface="+mj-lt"/>
              </a:rPr>
              <a:t>ASCCC Regions (cont.)</a:t>
            </a:r>
          </a:p>
        </p:txBody>
      </p:sp>
      <p:sp>
        <p:nvSpPr>
          <p:cNvPr id="5" name="Text Placeholder 4"/>
          <p:cNvSpPr>
            <a:spLocks noGrp="1"/>
          </p:cNvSpPr>
          <p:nvPr>
            <p:ph type="body" idx="1"/>
          </p:nvPr>
        </p:nvSpPr>
        <p:spPr/>
        <p:txBody>
          <a:bodyPr>
            <a:normAutofit/>
          </a:bodyPr>
          <a:lstStyle/>
          <a:p>
            <a:r>
              <a:rPr lang="en-US" sz="2000" dirty="0">
                <a:latin typeface="+mj-lt"/>
              </a:rPr>
              <a:t>Area A </a:t>
            </a:r>
            <a:r>
              <a:rPr lang="mr-IN" sz="2000" dirty="0">
                <a:latin typeface="+mj-lt"/>
              </a:rPr>
              <a:t>–</a:t>
            </a:r>
            <a:r>
              <a:rPr lang="en-US" sz="2000" dirty="0">
                <a:latin typeface="+mj-lt"/>
              </a:rPr>
              <a:t> Sacramento, Central Valley</a:t>
            </a:r>
          </a:p>
          <a:p>
            <a:r>
              <a:rPr lang="en-US" sz="2000" dirty="0">
                <a:latin typeface="+mj-lt"/>
              </a:rPr>
              <a:t>Area B </a:t>
            </a:r>
            <a:r>
              <a:rPr lang="mr-IN" sz="2000" dirty="0">
                <a:latin typeface="+mj-lt"/>
              </a:rPr>
              <a:t>–</a:t>
            </a:r>
            <a:r>
              <a:rPr lang="en-US" sz="2000" dirty="0">
                <a:latin typeface="+mj-lt"/>
              </a:rPr>
              <a:t> Bay Area</a:t>
            </a:r>
          </a:p>
          <a:p>
            <a:r>
              <a:rPr lang="en-US" sz="2000" dirty="0">
                <a:latin typeface="+mj-lt"/>
              </a:rPr>
              <a:t>Area C </a:t>
            </a:r>
            <a:r>
              <a:rPr lang="mr-IN" sz="2000" dirty="0">
                <a:latin typeface="+mj-lt"/>
              </a:rPr>
              <a:t>–</a:t>
            </a:r>
            <a:r>
              <a:rPr lang="en-US" sz="2000" dirty="0">
                <a:latin typeface="+mj-lt"/>
              </a:rPr>
              <a:t> Los Angeles Region</a:t>
            </a:r>
          </a:p>
          <a:p>
            <a:r>
              <a:rPr lang="en-US" sz="2000" dirty="0">
                <a:latin typeface="+mj-lt"/>
              </a:rPr>
              <a:t>Area D </a:t>
            </a:r>
            <a:r>
              <a:rPr lang="mr-IN" sz="2000" dirty="0">
                <a:latin typeface="+mj-lt"/>
              </a:rPr>
              <a:t>–</a:t>
            </a:r>
            <a:r>
              <a:rPr lang="en-US" sz="2000" dirty="0">
                <a:latin typeface="+mj-lt"/>
              </a:rPr>
              <a:t> Orange and San Diego Counties </a:t>
            </a:r>
          </a:p>
        </p:txBody>
      </p:sp>
    </p:spTree>
    <p:extLst>
      <p:ext uri="{BB962C8B-B14F-4D97-AF65-F5344CB8AC3E}">
        <p14:creationId xmlns:p14="http://schemas.microsoft.com/office/powerpoint/2010/main" val="197663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idx="4294967295"/>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OERI Structure - 2020</a:t>
            </a:r>
            <a:endParaRPr sz="4400" dirty="0">
              <a:latin typeface="+mj-lt"/>
            </a:endParaRPr>
          </a:p>
        </p:txBody>
      </p:sp>
      <p:sp>
        <p:nvSpPr>
          <p:cNvPr id="171" name="Google Shape;171;p8"/>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171446" algn="l" rtl="0">
              <a:lnSpc>
                <a:spcPct val="110000"/>
              </a:lnSpc>
              <a:spcBef>
                <a:spcPts val="0"/>
              </a:spcBef>
              <a:spcAft>
                <a:spcPts val="0"/>
              </a:spcAft>
              <a:buSzPts val="2220"/>
              <a:buChar char="•"/>
            </a:pPr>
            <a:r>
              <a:rPr lang="en-US" sz="2220" dirty="0">
                <a:latin typeface="+mj-lt"/>
              </a:rPr>
              <a:t>Regional Leads</a:t>
            </a:r>
            <a:endParaRPr dirty="0">
              <a:latin typeface="+mj-lt"/>
            </a:endParaRPr>
          </a:p>
          <a:p>
            <a:pPr marL="514337" lvl="1" indent="-171446" algn="l" rtl="0">
              <a:lnSpc>
                <a:spcPct val="110000"/>
              </a:lnSpc>
              <a:spcBef>
                <a:spcPts val="375"/>
              </a:spcBef>
              <a:spcAft>
                <a:spcPts val="0"/>
              </a:spcAft>
              <a:buSzPts val="2220"/>
              <a:buChar char="•"/>
            </a:pPr>
            <a:r>
              <a:rPr lang="en-US" sz="2220" dirty="0">
                <a:latin typeface="+mj-lt"/>
              </a:rPr>
              <a:t>Discipline Leads</a:t>
            </a:r>
            <a:endParaRPr dirty="0">
              <a:latin typeface="+mj-lt"/>
            </a:endParaRPr>
          </a:p>
          <a:p>
            <a:pPr marL="514337" lvl="1" indent="-171446" algn="l" rtl="0">
              <a:lnSpc>
                <a:spcPct val="110000"/>
              </a:lnSpc>
              <a:spcBef>
                <a:spcPts val="375"/>
              </a:spcBef>
              <a:spcAft>
                <a:spcPts val="0"/>
              </a:spcAft>
              <a:buSzPts val="2220"/>
              <a:buChar char="•"/>
            </a:pPr>
            <a:r>
              <a:rPr lang="en-US" sz="2220" dirty="0">
                <a:latin typeface="+mj-lt"/>
              </a:rPr>
              <a:t>OER Liaisons </a:t>
            </a:r>
            <a:endParaRPr dirty="0">
              <a:latin typeface="+mj-lt"/>
            </a:endParaRPr>
          </a:p>
          <a:p>
            <a:pPr marL="171446" lvl="0" indent="-171446" algn="l" rtl="0">
              <a:lnSpc>
                <a:spcPct val="110000"/>
              </a:lnSpc>
              <a:spcBef>
                <a:spcPts val="750"/>
              </a:spcBef>
              <a:spcAft>
                <a:spcPts val="0"/>
              </a:spcAft>
              <a:buSzPts val="2220"/>
              <a:buChar char="•"/>
            </a:pPr>
            <a:endParaRPr lang="en-US" sz="2220" dirty="0">
              <a:latin typeface="+mj-lt"/>
            </a:endParaRPr>
          </a:p>
          <a:p>
            <a:pPr marL="171446" lvl="0" indent="-171446" algn="l" rtl="0">
              <a:lnSpc>
                <a:spcPct val="110000"/>
              </a:lnSpc>
              <a:spcBef>
                <a:spcPts val="750"/>
              </a:spcBef>
              <a:spcAft>
                <a:spcPts val="0"/>
              </a:spcAft>
              <a:buSzPts val="2220"/>
              <a:buChar char="•"/>
            </a:pPr>
            <a:r>
              <a:rPr lang="en-US" sz="2220" dirty="0">
                <a:latin typeface="+mj-lt"/>
              </a:rPr>
              <a:t>Project Support</a:t>
            </a:r>
            <a:endParaRPr dirty="0">
              <a:latin typeface="+mj-lt"/>
            </a:endParaRPr>
          </a:p>
          <a:p>
            <a:pPr marL="514337" lvl="1" indent="-171446" algn="l" rtl="0">
              <a:lnSpc>
                <a:spcPct val="110000"/>
              </a:lnSpc>
              <a:spcBef>
                <a:spcPts val="375"/>
              </a:spcBef>
              <a:spcAft>
                <a:spcPts val="0"/>
              </a:spcAft>
              <a:buSzPts val="2220"/>
              <a:buChar char="•"/>
            </a:pPr>
            <a:r>
              <a:rPr lang="en-US" sz="2220" dirty="0">
                <a:latin typeface="+mj-lt"/>
              </a:rPr>
              <a:t>Project Monitors</a:t>
            </a:r>
            <a:endParaRPr dirty="0">
              <a:latin typeface="+mj-lt"/>
            </a:endParaRPr>
          </a:p>
          <a:p>
            <a:pPr marL="514337" lvl="1" indent="-171446" algn="l" rtl="0">
              <a:lnSpc>
                <a:spcPct val="110000"/>
              </a:lnSpc>
              <a:spcBef>
                <a:spcPts val="375"/>
              </a:spcBef>
              <a:spcAft>
                <a:spcPts val="0"/>
              </a:spcAft>
              <a:buSzPts val="2220"/>
              <a:buChar char="•"/>
            </a:pPr>
            <a:r>
              <a:rPr lang="en-US" sz="2220" dirty="0">
                <a:latin typeface="+mj-lt"/>
              </a:rPr>
              <a:t>Accessibility Support</a:t>
            </a:r>
            <a:endParaRPr dirty="0">
              <a:latin typeface="+mj-lt"/>
            </a:endParaRPr>
          </a:p>
        </p:txBody>
      </p:sp>
    </p:spTree>
    <p:extLst>
      <p:ext uri="{BB962C8B-B14F-4D97-AF65-F5344CB8AC3E}">
        <p14:creationId xmlns:p14="http://schemas.microsoft.com/office/powerpoint/2010/main" val="24942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OERI Structure - 2026</a:t>
            </a:r>
            <a:endParaRPr dirty="0">
              <a:latin typeface="+mj-lt"/>
            </a:endParaRPr>
          </a:p>
        </p:txBody>
      </p:sp>
      <p:sp>
        <p:nvSpPr>
          <p:cNvPr id="165" name="Google Shape;165;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1446" lvl="0" indent="-171446">
              <a:lnSpc>
                <a:spcPct val="100000"/>
              </a:lnSpc>
              <a:buSzPts val="2040"/>
            </a:pPr>
            <a:r>
              <a:rPr lang="en-US" dirty="0"/>
              <a:t>Project Director</a:t>
            </a:r>
          </a:p>
          <a:p>
            <a:pPr marL="628646" lvl="1" indent="-171446">
              <a:lnSpc>
                <a:spcPct val="100000"/>
              </a:lnSpc>
              <a:buSzPts val="2040"/>
            </a:pPr>
            <a:r>
              <a:rPr lang="en-US" sz="1600" dirty="0"/>
              <a:t>Michelle Pilati </a:t>
            </a:r>
            <a:r>
              <a:rPr lang="mr-IN" sz="1600" dirty="0"/>
              <a:t>–</a:t>
            </a:r>
            <a:r>
              <a:rPr lang="en-US" sz="1600" dirty="0"/>
              <a:t> Psychology, Rio Hondo</a:t>
            </a:r>
          </a:p>
          <a:p>
            <a:pPr marL="171446" lvl="0" indent="-171446">
              <a:lnSpc>
                <a:spcPct val="100000"/>
              </a:lnSpc>
              <a:buSzPts val="2040"/>
            </a:pPr>
            <a:r>
              <a:rPr lang="en-US" dirty="0"/>
              <a:t>OERI Project Facilitators</a:t>
            </a:r>
          </a:p>
          <a:p>
            <a:pPr marL="628646" lvl="1" indent="-171446">
              <a:lnSpc>
                <a:spcPct val="100000"/>
              </a:lnSpc>
              <a:buSzPts val="2040"/>
            </a:pPr>
            <a:r>
              <a:rPr lang="en-US" sz="1600" dirty="0"/>
              <a:t>Shagun Kaur - Communication Studies, De Anza</a:t>
            </a:r>
          </a:p>
          <a:p>
            <a:pPr marL="628646" lvl="1" indent="-171446">
              <a:lnSpc>
                <a:spcPct val="100000"/>
              </a:lnSpc>
              <a:buSzPts val="2040"/>
            </a:pPr>
            <a:r>
              <a:rPr lang="en-US" sz="1600" dirty="0"/>
              <a:t>Suzanne Wakim - Biology, Butte</a:t>
            </a:r>
          </a:p>
          <a:p>
            <a:pPr marL="171446" lvl="0" indent="-171446">
              <a:lnSpc>
                <a:spcPct val="100000"/>
              </a:lnSpc>
              <a:buSzPts val="2040"/>
            </a:pPr>
            <a:r>
              <a:rPr lang="en-US" dirty="0">
                <a:latin typeface="+mj-lt"/>
              </a:rPr>
              <a:t>Regional Leads</a:t>
            </a:r>
          </a:p>
          <a:p>
            <a:pPr marL="628646" lvl="1" indent="-171446">
              <a:lnSpc>
                <a:spcPct val="100000"/>
              </a:lnSpc>
              <a:buSzPts val="2040"/>
            </a:pPr>
            <a:r>
              <a:rPr lang="en-US" sz="1600" dirty="0">
                <a:latin typeface="+mj-lt"/>
              </a:rPr>
              <a:t>Amanda Taintor (Area A)</a:t>
            </a:r>
          </a:p>
          <a:p>
            <a:pPr marL="971537" lvl="2" indent="-171446">
              <a:lnSpc>
                <a:spcPct val="100000"/>
              </a:lnSpc>
              <a:buSzPts val="2040"/>
            </a:pPr>
            <a:r>
              <a:rPr lang="en-US" sz="1600" dirty="0">
                <a:latin typeface="+mj-lt"/>
              </a:rPr>
              <a:t>Early Childhood Education, Reedley</a:t>
            </a:r>
          </a:p>
          <a:p>
            <a:pPr marL="514337" lvl="1" indent="-171446">
              <a:lnSpc>
                <a:spcPct val="100000"/>
              </a:lnSpc>
              <a:buSzPts val="2040"/>
            </a:pPr>
            <a:r>
              <a:rPr lang="en-US" sz="1600" dirty="0">
                <a:latin typeface="+mj-lt"/>
              </a:rPr>
              <a:t>Cristina Moon (Area B)</a:t>
            </a:r>
          </a:p>
          <a:p>
            <a:pPr marL="1085846" lvl="2" indent="-171446">
              <a:lnSpc>
                <a:spcPct val="100000"/>
              </a:lnSpc>
              <a:spcBef>
                <a:spcPts val="0"/>
              </a:spcBef>
              <a:buSzPts val="2040"/>
            </a:pPr>
            <a:r>
              <a:rPr lang="en-US" sz="1600" dirty="0">
                <a:latin typeface="+mj-lt"/>
              </a:rPr>
              <a:t>Spanish, Chabot</a:t>
            </a:r>
          </a:p>
          <a:p>
            <a:pPr marL="628646" lvl="1" indent="-171446">
              <a:lnSpc>
                <a:spcPct val="100000"/>
              </a:lnSpc>
              <a:spcBef>
                <a:spcPts val="0"/>
              </a:spcBef>
              <a:buSzPts val="2040"/>
            </a:pPr>
            <a:r>
              <a:rPr lang="en-US" sz="1600" dirty="0">
                <a:latin typeface="+mj-lt"/>
              </a:rPr>
              <a:t>Kevin Smith (Area C)</a:t>
            </a:r>
          </a:p>
          <a:p>
            <a:pPr marL="971537" lvl="2" indent="-171446">
              <a:lnSpc>
                <a:spcPct val="100000"/>
              </a:lnSpc>
              <a:buSzPts val="2040"/>
            </a:pPr>
            <a:r>
              <a:rPr lang="en-US" sz="1750" dirty="0">
                <a:latin typeface="+mj-lt"/>
              </a:rPr>
              <a:t>Psychology, Rio Hondo</a:t>
            </a:r>
          </a:p>
          <a:p>
            <a:pPr marL="514337" lvl="1" indent="-171446">
              <a:lnSpc>
                <a:spcPct val="100000"/>
              </a:lnSpc>
              <a:buSzPts val="2040"/>
            </a:pPr>
            <a:r>
              <a:rPr lang="en-US" sz="1600" dirty="0">
                <a:latin typeface="+mj-lt"/>
              </a:rPr>
              <a:t>Rachel Fleming(Area D)</a:t>
            </a:r>
            <a:endParaRPr sz="1600" dirty="0">
              <a:latin typeface="+mj-lt"/>
            </a:endParaRPr>
          </a:p>
          <a:p>
            <a:pPr marL="971537" lvl="2" indent="-171446">
              <a:lnSpc>
                <a:spcPct val="100000"/>
              </a:lnSpc>
              <a:buSzPts val="2040"/>
            </a:pPr>
            <a:r>
              <a:rPr lang="en-US" sz="1750" dirty="0">
                <a:latin typeface="+mj-lt"/>
              </a:rPr>
              <a:t>Library, Irvine Valley</a:t>
            </a:r>
            <a:endParaRPr sz="1750" dirty="0">
              <a:latin typeface="+mj-lt"/>
            </a:endParaRPr>
          </a:p>
        </p:txBody>
      </p:sp>
    </p:spTree>
    <p:extLst>
      <p:ext uri="{BB962C8B-B14F-4D97-AF65-F5344CB8AC3E}">
        <p14:creationId xmlns:p14="http://schemas.microsoft.com/office/powerpoint/2010/main" val="1744646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753E-B422-4D3C-A8D1-0E0AD2258ABF}"/>
              </a:ext>
            </a:extLst>
          </p:cNvPr>
          <p:cNvSpPr>
            <a:spLocks noGrp="1"/>
          </p:cNvSpPr>
          <p:nvPr>
            <p:ph type="title"/>
          </p:nvPr>
        </p:nvSpPr>
        <p:spPr/>
        <p:txBody>
          <a:bodyPr/>
          <a:lstStyle/>
          <a:p>
            <a:r>
              <a:rPr lang="en-US" sz="3600" dirty="0"/>
              <a:t>OERI Leads</a:t>
            </a:r>
          </a:p>
        </p:txBody>
      </p:sp>
      <p:sp>
        <p:nvSpPr>
          <p:cNvPr id="3" name="Text Placeholder 2">
            <a:extLst>
              <a:ext uri="{FF2B5EF4-FFF2-40B4-BE49-F238E27FC236}">
                <a16:creationId xmlns:a16="http://schemas.microsoft.com/office/drawing/2014/main" id="{82B748B0-AD81-D141-1C9E-16272ADBFDD4}"/>
              </a:ext>
            </a:extLst>
          </p:cNvPr>
          <p:cNvSpPr>
            <a:spLocks noGrp="1"/>
          </p:cNvSpPr>
          <p:nvPr>
            <p:ph type="body" idx="1"/>
          </p:nvPr>
        </p:nvSpPr>
        <p:spPr/>
        <p:txBody>
          <a:bodyPr>
            <a:normAutofit/>
          </a:bodyPr>
          <a:lstStyle/>
          <a:p>
            <a:r>
              <a:rPr lang="en-US" dirty="0"/>
              <a:t>Accessibility</a:t>
            </a:r>
          </a:p>
          <a:p>
            <a:pPr lvl="1"/>
            <a:r>
              <a:rPr lang="en-US" sz="1600" dirty="0"/>
              <a:t>Suzanne Wakim – Biology, Butte</a:t>
            </a:r>
          </a:p>
          <a:p>
            <a:r>
              <a:rPr lang="en-US" dirty="0"/>
              <a:t>Artificial Intelligence</a:t>
            </a:r>
          </a:p>
          <a:p>
            <a:pPr lvl="1"/>
            <a:r>
              <a:rPr lang="en-US" sz="1600" dirty="0"/>
              <a:t>Elizabeth (Liz) Encarnacion – Communication Studies, Chaffey</a:t>
            </a:r>
          </a:p>
          <a:p>
            <a:r>
              <a:rPr lang="en-US" dirty="0"/>
              <a:t>Communication</a:t>
            </a:r>
          </a:p>
          <a:p>
            <a:pPr lvl="1"/>
            <a:r>
              <a:rPr lang="en-US" sz="1600" dirty="0"/>
              <a:t>Julie Bruno </a:t>
            </a:r>
            <a:r>
              <a:rPr lang="mr-IN" sz="1600" dirty="0"/>
              <a:t>–</a:t>
            </a:r>
            <a:r>
              <a:rPr lang="en-US" sz="1600" dirty="0"/>
              <a:t> Communication Studies, Sierra</a:t>
            </a:r>
          </a:p>
          <a:p>
            <a:r>
              <a:rPr lang="en-US" dirty="0"/>
              <a:t>Distance Education</a:t>
            </a:r>
          </a:p>
          <a:p>
            <a:pPr lvl="1"/>
            <a:r>
              <a:rPr lang="en-US" sz="1600" dirty="0"/>
              <a:t>Jim Julius - Distance Education, MiraCosta</a:t>
            </a:r>
          </a:p>
          <a:p>
            <a:r>
              <a:rPr lang="en-US" dirty="0"/>
              <a:t>IDEA Framework Lead</a:t>
            </a:r>
          </a:p>
          <a:p>
            <a:pPr lvl="1"/>
            <a:r>
              <a:rPr lang="en-US" sz="1600" dirty="0"/>
              <a:t>Tiffany Lanoix </a:t>
            </a:r>
            <a:r>
              <a:rPr lang="mr-IN" sz="1600" dirty="0"/>
              <a:t>–</a:t>
            </a:r>
            <a:r>
              <a:rPr lang="en-US" sz="1600" dirty="0"/>
              <a:t> Sociology, West Los Angeles</a:t>
            </a:r>
          </a:p>
          <a:p>
            <a:endParaRPr lang="en-US" dirty="0"/>
          </a:p>
        </p:txBody>
      </p:sp>
    </p:spTree>
    <p:extLst>
      <p:ext uri="{BB962C8B-B14F-4D97-AF65-F5344CB8AC3E}">
        <p14:creationId xmlns:p14="http://schemas.microsoft.com/office/powerpoint/2010/main" val="170917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E0CA-8544-27FB-893E-7CC81787B2E9}"/>
              </a:ext>
            </a:extLst>
          </p:cNvPr>
          <p:cNvSpPr>
            <a:spLocks noGrp="1"/>
          </p:cNvSpPr>
          <p:nvPr>
            <p:ph type="title"/>
          </p:nvPr>
        </p:nvSpPr>
        <p:spPr/>
        <p:txBody>
          <a:bodyPr/>
          <a:lstStyle/>
          <a:p>
            <a:r>
              <a:rPr lang="en-US" sz="3600" dirty="0"/>
              <a:t>Discipline Lead (DL) Co-Coordinators</a:t>
            </a:r>
          </a:p>
        </p:txBody>
      </p:sp>
      <p:sp>
        <p:nvSpPr>
          <p:cNvPr id="3" name="Text Placeholder 2">
            <a:extLst>
              <a:ext uri="{FF2B5EF4-FFF2-40B4-BE49-F238E27FC236}">
                <a16:creationId xmlns:a16="http://schemas.microsoft.com/office/drawing/2014/main" id="{22618B49-93E3-5567-553F-4483E1EBD772}"/>
              </a:ext>
            </a:extLst>
          </p:cNvPr>
          <p:cNvSpPr>
            <a:spLocks noGrp="1"/>
          </p:cNvSpPr>
          <p:nvPr>
            <p:ph type="body" idx="1"/>
          </p:nvPr>
        </p:nvSpPr>
        <p:spPr/>
        <p:txBody>
          <a:bodyPr/>
          <a:lstStyle/>
          <a:p>
            <a:r>
              <a:rPr lang="en-US" sz="2000" dirty="0"/>
              <a:t>Lara Braff (established leads)</a:t>
            </a:r>
          </a:p>
          <a:p>
            <a:pPr lvl="1"/>
            <a:r>
              <a:rPr lang="en-US" sz="2000" dirty="0"/>
              <a:t>Anthropology, Grossmont College</a:t>
            </a:r>
          </a:p>
          <a:p>
            <a:pPr lvl="1"/>
            <a:r>
              <a:rPr lang="en-US" sz="2000" dirty="0" err="1"/>
              <a:t>lara.braff@gcccd.edu</a:t>
            </a:r>
            <a:endParaRPr lang="en-US" sz="2000" dirty="0"/>
          </a:p>
          <a:p>
            <a:r>
              <a:rPr lang="en-US" sz="2000" dirty="0"/>
              <a:t>Jennifer Paris (new and newer leads)</a:t>
            </a:r>
          </a:p>
          <a:p>
            <a:pPr lvl="1"/>
            <a:r>
              <a:rPr lang="en-US" sz="2000" dirty="0"/>
              <a:t>Early Childhood Education, College of the Canyons</a:t>
            </a:r>
          </a:p>
          <a:p>
            <a:pPr lvl="1"/>
            <a:r>
              <a:rPr lang="en-US" sz="2000" dirty="0" err="1"/>
              <a:t>jennifer.paris@canyons.edu</a:t>
            </a:r>
            <a:endParaRPr lang="en-US" sz="2000" dirty="0"/>
          </a:p>
          <a:p>
            <a:pPr lvl="1"/>
            <a:endParaRPr lang="en-US" sz="2000" dirty="0"/>
          </a:p>
          <a:p>
            <a:endParaRPr lang="en-US" dirty="0"/>
          </a:p>
        </p:txBody>
      </p:sp>
    </p:spTree>
    <p:extLst>
      <p:ext uri="{BB962C8B-B14F-4D97-AF65-F5344CB8AC3E}">
        <p14:creationId xmlns:p14="http://schemas.microsoft.com/office/powerpoint/2010/main" val="48703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idx="4294967295"/>
          </p:nvPr>
        </p:nvSpPr>
        <p:spPr>
          <a:xfrm>
            <a:off x="1941513" y="804863"/>
            <a:ext cx="7202487" cy="8985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OERI’s Goal?</a:t>
            </a:r>
            <a:endParaRPr sz="4400" dirty="0">
              <a:latin typeface="+mj-lt"/>
            </a:endParaRPr>
          </a:p>
        </p:txBody>
      </p:sp>
      <p:sp>
        <p:nvSpPr>
          <p:cNvPr id="179" name="Google Shape;179;p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800"/>
              <a:buNone/>
            </a:pPr>
            <a:r>
              <a:rPr lang="en-US" sz="3200" dirty="0">
                <a:latin typeface="+mj-lt"/>
              </a:rPr>
              <a:t>Increase the use of open educational resources in lieu of commercial texts by all reasonable means available.</a:t>
            </a:r>
          </a:p>
          <a:p>
            <a:pPr marL="0" lvl="0" indent="0" algn="l" rtl="0">
              <a:lnSpc>
                <a:spcPct val="100000"/>
              </a:lnSpc>
              <a:spcBef>
                <a:spcPts val="0"/>
              </a:spcBef>
              <a:spcAft>
                <a:spcPts val="0"/>
              </a:spcAft>
              <a:buSzPts val="4800"/>
              <a:buNone/>
            </a:pPr>
            <a:endParaRPr lang="en-US" sz="3200" dirty="0">
              <a:latin typeface="+mj-lt"/>
            </a:endParaRPr>
          </a:p>
          <a:p>
            <a:pPr marL="0" lvl="0" indent="0" algn="l" rtl="0">
              <a:lnSpc>
                <a:spcPct val="100000"/>
              </a:lnSpc>
              <a:spcBef>
                <a:spcPts val="0"/>
              </a:spcBef>
              <a:spcAft>
                <a:spcPts val="0"/>
              </a:spcAft>
              <a:buSzPts val="4800"/>
              <a:buNone/>
            </a:pPr>
            <a:endParaRPr sz="3200" dirty="0">
              <a:latin typeface="+mj-lt"/>
            </a:endParaRPr>
          </a:p>
        </p:txBody>
      </p:sp>
      <p:pic>
        <p:nvPicPr>
          <p:cNvPr id="2" name="Picture 1" descr="typer writer with a paper coming out saying &quot;goal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920" y="3657600"/>
            <a:ext cx="6726075" cy="2548655"/>
          </a:xfrm>
          <a:prstGeom prst="rect">
            <a:avLst/>
          </a:prstGeom>
        </p:spPr>
      </p:pic>
      <p:sp>
        <p:nvSpPr>
          <p:cNvPr id="3" name="Rectangle 2"/>
          <p:cNvSpPr/>
          <p:nvPr/>
        </p:nvSpPr>
        <p:spPr>
          <a:xfrm>
            <a:off x="3460580" y="6367992"/>
            <a:ext cx="3220753" cy="307777"/>
          </a:xfrm>
          <a:prstGeom prst="rect">
            <a:avLst/>
          </a:prstGeom>
        </p:spPr>
        <p:txBody>
          <a:bodyPr wrap="none">
            <a:spAutoFit/>
          </a:bodyPr>
          <a:lstStyle/>
          <a:p>
            <a:r>
              <a:rPr lang="en-US" dirty="0"/>
              <a:t>Photo by </a:t>
            </a:r>
            <a:r>
              <a:rPr lang="en-US" dirty="0">
                <a:hlinkClick r:id="rId4"/>
              </a:rPr>
              <a:t>Markus Winkler</a:t>
            </a:r>
            <a:r>
              <a:rPr lang="en-US" dirty="0"/>
              <a:t> on </a:t>
            </a:r>
            <a:r>
              <a:rPr lang="en-US" dirty="0">
                <a:hlinkClick r:id="rId5"/>
              </a:rPr>
              <a:t>Unsplash</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idx="4294967295"/>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Increase OER Use By…</a:t>
            </a:r>
            <a:endParaRPr sz="4400" dirty="0">
              <a:latin typeface="+mj-lt"/>
            </a:endParaRPr>
          </a:p>
        </p:txBody>
      </p:sp>
      <p:sp>
        <p:nvSpPr>
          <p:cNvPr id="209" name="Google Shape;209;p1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171446" lvl="0" indent="-228600" algn="l" rtl="0">
              <a:lnSpc>
                <a:spcPct val="100000"/>
              </a:lnSpc>
              <a:spcBef>
                <a:spcPts val="0"/>
              </a:spcBef>
              <a:spcAft>
                <a:spcPts val="0"/>
              </a:spcAft>
              <a:buSzPts val="3600"/>
              <a:buChar char="•"/>
            </a:pPr>
            <a:r>
              <a:rPr lang="en-US" sz="3200" dirty="0">
                <a:latin typeface="+mj-lt"/>
              </a:rPr>
              <a:t>Increasing awareness</a:t>
            </a:r>
            <a:endParaRPr sz="3200" dirty="0">
              <a:latin typeface="+mj-lt"/>
            </a:endParaRPr>
          </a:p>
          <a:p>
            <a:pPr marL="171446" lvl="0" indent="-228600" algn="l" rtl="0">
              <a:lnSpc>
                <a:spcPct val="100000"/>
              </a:lnSpc>
              <a:spcBef>
                <a:spcPts val="750"/>
              </a:spcBef>
              <a:spcAft>
                <a:spcPts val="0"/>
              </a:spcAft>
              <a:buSzPts val="3600"/>
              <a:buChar char="•"/>
            </a:pPr>
            <a:r>
              <a:rPr lang="en-US" sz="3200" dirty="0">
                <a:latin typeface="+mj-lt"/>
              </a:rPr>
              <a:t>Increasing the availability of high-quality OER</a:t>
            </a:r>
            <a:endParaRPr sz="3200" dirty="0">
              <a:latin typeface="+mj-lt"/>
            </a:endParaRPr>
          </a:p>
          <a:p>
            <a:pPr marL="171446" lvl="0" indent="-228600" algn="l" rtl="0">
              <a:lnSpc>
                <a:spcPct val="100000"/>
              </a:lnSpc>
              <a:spcBef>
                <a:spcPts val="750"/>
              </a:spcBef>
              <a:spcAft>
                <a:spcPts val="0"/>
              </a:spcAft>
              <a:buSzPts val="3600"/>
              <a:buChar char="•"/>
            </a:pPr>
            <a:r>
              <a:rPr lang="en-US" sz="3200" dirty="0">
                <a:latin typeface="+mj-lt"/>
              </a:rPr>
              <a:t>Making the adoption of OER easier</a:t>
            </a:r>
            <a:endParaRPr sz="3200" dirty="0">
              <a:latin typeface="+mj-lt"/>
            </a:endParaRPr>
          </a:p>
          <a:p>
            <a:pPr marL="171446" lvl="0" indent="-228600" algn="l" rtl="0">
              <a:lnSpc>
                <a:spcPct val="100000"/>
              </a:lnSpc>
              <a:spcBef>
                <a:spcPts val="750"/>
              </a:spcBef>
              <a:spcAft>
                <a:spcPts val="0"/>
              </a:spcAft>
              <a:buSzPts val="3600"/>
              <a:buChar char="•"/>
            </a:pPr>
            <a:r>
              <a:rPr lang="en-US" sz="3200" dirty="0">
                <a:latin typeface="+mj-lt"/>
              </a:rPr>
              <a:t>Supporting you to help your faculty join us…</a:t>
            </a:r>
            <a:endParaRPr sz="32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mj-lt"/>
              </a:rPr>
              <a:t>Background</a:t>
            </a:r>
          </a:p>
        </p:txBody>
      </p:sp>
      <p:sp>
        <p:nvSpPr>
          <p:cNvPr id="5" name="Text Placeholder 4"/>
          <p:cNvSpPr>
            <a:spLocks noGrp="1"/>
          </p:cNvSpPr>
          <p:nvPr>
            <p:ph type="body" idx="1"/>
          </p:nvPr>
        </p:nvSpPr>
        <p:spPr/>
        <p:txBody>
          <a:bodyPr>
            <a:noAutofit/>
          </a:bodyPr>
          <a:lstStyle/>
          <a:p>
            <a:r>
              <a:rPr lang="en-US" sz="2400" dirty="0">
                <a:latin typeface="Arial" charset="0"/>
                <a:ea typeface="Arial" charset="0"/>
                <a:cs typeface="Arial" charset="0"/>
              </a:rPr>
              <a:t>Discipline Lead role introduced at the start of the initiative</a:t>
            </a:r>
          </a:p>
          <a:p>
            <a:pPr lvl="0"/>
            <a:r>
              <a:rPr lang="en-US" sz="2400" dirty="0">
                <a:latin typeface="Arial" charset="0"/>
                <a:ea typeface="Arial" charset="0"/>
                <a:cs typeface="Arial" charset="0"/>
              </a:rPr>
              <a:t>Goals</a:t>
            </a:r>
          </a:p>
          <a:p>
            <a:pPr lvl="1"/>
            <a:r>
              <a:rPr lang="en-US" sz="2400" dirty="0">
                <a:latin typeface="Arial" charset="0"/>
                <a:ea typeface="Arial" charset="0"/>
                <a:cs typeface="Arial" charset="0"/>
              </a:rPr>
              <a:t>Identify resources likely to be of interest to CCC faculty</a:t>
            </a:r>
          </a:p>
          <a:p>
            <a:pPr lvl="1"/>
            <a:r>
              <a:rPr lang="en-US" sz="2400" dirty="0">
                <a:latin typeface="Arial" charset="0"/>
                <a:ea typeface="Arial" charset="0"/>
                <a:cs typeface="Arial" charset="0"/>
              </a:rPr>
              <a:t>Identify ”holes”</a:t>
            </a:r>
          </a:p>
          <a:p>
            <a:pPr lvl="1"/>
            <a:r>
              <a:rPr lang="en-US" sz="2400" dirty="0">
                <a:latin typeface="Arial" charset="0"/>
                <a:ea typeface="Arial" charset="0"/>
                <a:cs typeface="Arial" charset="0"/>
              </a:rPr>
              <a:t>Serve as a discipline resource</a:t>
            </a:r>
          </a:p>
          <a:p>
            <a:pPr lvl="1"/>
            <a:r>
              <a:rPr lang="en-US" sz="2400" dirty="0">
                <a:latin typeface="Arial" charset="0"/>
                <a:ea typeface="Arial" charset="0"/>
                <a:cs typeface="Arial" charset="0"/>
              </a:rPr>
              <a:t>Initiate OER discipline-based community</a:t>
            </a:r>
            <a:endParaRPr lang="en-US" sz="2400" dirty="0"/>
          </a:p>
        </p:txBody>
      </p:sp>
    </p:spTree>
    <p:extLst>
      <p:ext uri="{BB962C8B-B14F-4D97-AF65-F5344CB8AC3E}">
        <p14:creationId xmlns:p14="http://schemas.microsoft.com/office/powerpoint/2010/main" val="160924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270" y="2005111"/>
            <a:ext cx="7041459" cy="2847778"/>
          </a:xfrm>
        </p:spPr>
        <p:txBody>
          <a:bodyPr>
            <a:normAutofit fontScale="90000"/>
          </a:bodyPr>
          <a:lstStyle/>
          <a:p>
            <a:pPr algn="ctr"/>
            <a:r>
              <a:rPr lang="en-US" dirty="0"/>
              <a:t>Everything You Ever Wanted to Know About Being an Open Educational Resources Initiative (OERI) Discipline Lead but Were Afraid to Ask (AKA OERI Discipline Lead Information Session)</a:t>
            </a:r>
            <a:r>
              <a:rPr lang="en-US" sz="4400" dirty="0"/>
              <a:t> </a:t>
            </a:r>
          </a:p>
        </p:txBody>
      </p:sp>
      <p:sp>
        <p:nvSpPr>
          <p:cNvPr id="3" name="Subtitle 2"/>
          <p:cNvSpPr>
            <a:spLocks noGrp="1"/>
          </p:cNvSpPr>
          <p:nvPr>
            <p:ph type="subTitle" idx="1"/>
          </p:nvPr>
        </p:nvSpPr>
        <p:spPr>
          <a:xfrm>
            <a:off x="311726" y="5220084"/>
            <a:ext cx="8344593" cy="1333116"/>
          </a:xfrm>
        </p:spPr>
        <p:txBody>
          <a:bodyPr>
            <a:normAutofit fontScale="62500" lnSpcReduction="20000"/>
          </a:bodyPr>
          <a:lstStyle/>
          <a:p>
            <a:r>
              <a:rPr lang="en-US" sz="2000" dirty="0"/>
              <a:t>Revised January 29, 2026. OERI Discipline Lead Webinar, February 2, 2026, 1:30 pm – 2:30 pm</a:t>
            </a:r>
          </a:p>
          <a:p>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"OERI Discipline Lead Webinar (26S)"</a:t>
            </a:r>
            <a:r>
              <a:rPr lang="en-US" sz="2000" dirty="0"/>
              <a:t> by </a:t>
            </a:r>
            <a:r>
              <a:rPr lang="en-US" sz="2000" dirty="0">
                <a:hlinkClick r:id="rId5"/>
              </a:rPr>
              <a:t>ASCCC OERI</a:t>
            </a:r>
            <a:r>
              <a:rPr lang="en-US" sz="2000" dirty="0"/>
              <a:t> is licensed under </a:t>
            </a:r>
            <a:r>
              <a:rPr lang="en-US" sz="2000" dirty="0">
                <a:hlinkClick r:id="rId6"/>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mj-lt"/>
              </a:rPr>
              <a:t>Approach</a:t>
            </a:r>
          </a:p>
        </p:txBody>
      </p:sp>
      <p:sp>
        <p:nvSpPr>
          <p:cNvPr id="5" name="Text Placeholder 4"/>
          <p:cNvSpPr>
            <a:spLocks noGrp="1"/>
          </p:cNvSpPr>
          <p:nvPr>
            <p:ph type="body" idx="1"/>
          </p:nvPr>
        </p:nvSpPr>
        <p:spPr/>
        <p:txBody>
          <a:bodyPr>
            <a:normAutofit/>
          </a:bodyPr>
          <a:lstStyle/>
          <a:p>
            <a:pPr lvl="0"/>
            <a:r>
              <a:rPr lang="en-US" sz="2800" dirty="0">
                <a:latin typeface="Arial" charset="0"/>
                <a:ea typeface="Arial" charset="0"/>
                <a:cs typeface="Arial" charset="0"/>
              </a:rPr>
              <a:t>Discipline Leads given access to Canvas</a:t>
            </a:r>
          </a:p>
          <a:p>
            <a:pPr lvl="0"/>
            <a:r>
              <a:rPr lang="en-US" sz="2800" dirty="0">
                <a:latin typeface="Arial" charset="0"/>
                <a:ea typeface="Arial" charset="0"/>
                <a:cs typeface="Arial" charset="0"/>
              </a:rPr>
              <a:t>Encouraged to organize resources by C-ID</a:t>
            </a:r>
          </a:p>
          <a:p>
            <a:pPr lvl="0"/>
            <a:r>
              <a:rPr lang="en-US" sz="2800" dirty="0">
                <a:latin typeface="Arial" charset="0"/>
                <a:ea typeface="Arial" charset="0"/>
                <a:cs typeface="Arial" charset="0"/>
              </a:rPr>
              <a:t>Little guidance provided</a:t>
            </a:r>
          </a:p>
          <a:p>
            <a:pPr lvl="0"/>
            <a:r>
              <a:rPr lang="en-US" sz="2800" dirty="0">
                <a:latin typeface="Arial" charset="0"/>
                <a:ea typeface="Arial" charset="0"/>
                <a:cs typeface="Arial" charset="0"/>
              </a:rPr>
              <a:t>Results?</a:t>
            </a:r>
          </a:p>
        </p:txBody>
      </p:sp>
    </p:spTree>
    <p:extLst>
      <p:ext uri="{BB962C8B-B14F-4D97-AF65-F5344CB8AC3E}">
        <p14:creationId xmlns:p14="http://schemas.microsoft.com/office/powerpoint/2010/main" val="1163328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B10E5E-7696-0286-2B8C-C5222F078B60}"/>
              </a:ext>
            </a:extLst>
          </p:cNvPr>
          <p:cNvSpPr>
            <a:spLocks noGrp="1"/>
          </p:cNvSpPr>
          <p:nvPr>
            <p:ph type="title" idx="4294967295"/>
          </p:nvPr>
        </p:nvSpPr>
        <p:spPr>
          <a:xfrm>
            <a:off x="906780" y="161182"/>
            <a:ext cx="7202456" cy="1049235"/>
          </a:xfrm>
        </p:spPr>
        <p:txBody>
          <a:bodyPr/>
          <a:lstStyle/>
          <a:p>
            <a:r>
              <a:rPr lang="en-US" dirty="0"/>
              <a:t>Continued</a:t>
            </a:r>
          </a:p>
        </p:txBody>
      </p:sp>
      <p:pic>
        <p:nvPicPr>
          <p:cNvPr id="4" name="Picture 3" descr="blurry image of two white men standing with a crowd of peo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 y="685800"/>
            <a:ext cx="7658100" cy="5105400"/>
          </a:xfrm>
          <a:prstGeom prst="rect">
            <a:avLst/>
          </a:prstGeom>
        </p:spPr>
      </p:pic>
      <p:sp>
        <p:nvSpPr>
          <p:cNvPr id="8" name="TextBox 7">
            <a:extLst>
              <a:ext uri="{FF2B5EF4-FFF2-40B4-BE49-F238E27FC236}">
                <a16:creationId xmlns:a16="http://schemas.microsoft.com/office/drawing/2014/main" id="{3DC431F5-1361-34A8-40C0-DE0E79F5BD40}"/>
              </a:ext>
            </a:extLst>
          </p:cNvPr>
          <p:cNvSpPr txBox="1"/>
          <p:nvPr/>
        </p:nvSpPr>
        <p:spPr>
          <a:xfrm>
            <a:off x="3232404" y="5980176"/>
            <a:ext cx="4855464" cy="307777"/>
          </a:xfrm>
          <a:prstGeom prst="rect">
            <a:avLst/>
          </a:prstGeom>
          <a:noFill/>
        </p:spPr>
        <p:txBody>
          <a:bodyPr wrap="square" rtlCol="0">
            <a:spAutoFit/>
          </a:bodyPr>
          <a:lstStyle/>
          <a:p>
            <a:r>
              <a:rPr lang="en-US" dirty="0"/>
              <a:t>Photo by </a:t>
            </a:r>
            <a:r>
              <a:rPr lang="en-US" dirty="0" err="1">
                <a:hlinkClick r:id="rId3"/>
              </a:rPr>
              <a:t>GoaShape</a:t>
            </a:r>
            <a:r>
              <a:rPr lang="en-US" dirty="0"/>
              <a:t> on </a:t>
            </a:r>
            <a:r>
              <a:rPr lang="en-US" dirty="0" err="1">
                <a:hlinkClick r:id="rId4"/>
              </a:rPr>
              <a:t>Unsplash</a:t>
            </a:r>
            <a:endParaRPr lang="en-US" dirty="0"/>
          </a:p>
        </p:txBody>
      </p:sp>
    </p:spTree>
    <p:extLst>
      <p:ext uri="{BB962C8B-B14F-4D97-AF65-F5344CB8AC3E}">
        <p14:creationId xmlns:p14="http://schemas.microsoft.com/office/powerpoint/2010/main" val="133815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Arial" charset="0"/>
                <a:ea typeface="Arial" charset="0"/>
                <a:cs typeface="Arial" charset="0"/>
              </a:rPr>
              <a:t>Discipline Lead Role (Fall 2020)</a:t>
            </a:r>
          </a:p>
        </p:txBody>
      </p:sp>
      <p:sp>
        <p:nvSpPr>
          <p:cNvPr id="5" name="Content Placeholder 4"/>
          <p:cNvSpPr>
            <a:spLocks noGrp="1"/>
          </p:cNvSpPr>
          <p:nvPr>
            <p:ph idx="1"/>
          </p:nvPr>
        </p:nvSpPr>
        <p:spPr/>
        <p:txBody>
          <a:bodyPr>
            <a:normAutofit/>
          </a:bodyPr>
          <a:lstStyle/>
          <a:p>
            <a:r>
              <a:rPr lang="en-US" sz="2800" dirty="0"/>
              <a:t>We want to support you </a:t>
            </a:r>
            <a:r>
              <a:rPr lang="mr-IN" sz="2800" dirty="0"/>
              <a:t>–</a:t>
            </a:r>
            <a:r>
              <a:rPr lang="en-US" sz="2800" dirty="0"/>
              <a:t> not micromanage</a:t>
            </a:r>
          </a:p>
          <a:p>
            <a:r>
              <a:rPr lang="en-US" sz="2800" dirty="0"/>
              <a:t>Step 1</a:t>
            </a:r>
          </a:p>
          <a:p>
            <a:pPr lvl="1"/>
            <a:r>
              <a:rPr lang="en-US" sz="2600" dirty="0"/>
              <a:t>Identify </a:t>
            </a:r>
            <a:r>
              <a:rPr lang="en-US" sz="2600" dirty="0">
                <a:latin typeface="Arial" charset="0"/>
                <a:ea typeface="Arial" charset="0"/>
                <a:cs typeface="Arial" charset="0"/>
              </a:rPr>
              <a:t>resources likely to be of interest to CCC faculty</a:t>
            </a:r>
          </a:p>
          <a:p>
            <a:pPr lvl="1"/>
            <a:r>
              <a:rPr lang="en-US" sz="2600" dirty="0">
                <a:latin typeface="Arial" charset="0"/>
                <a:ea typeface="Arial" charset="0"/>
                <a:cs typeface="Arial" charset="0"/>
              </a:rPr>
              <a:t>How?</a:t>
            </a:r>
          </a:p>
          <a:p>
            <a:endParaRPr lang="en-US" sz="2400" dirty="0"/>
          </a:p>
          <a:p>
            <a:endParaRPr lang="en-US" sz="2400" dirty="0"/>
          </a:p>
          <a:p>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1500" dirty="0"/>
          </a:p>
          <a:p>
            <a:endParaRPr lang="en-US" sz="1500" dirty="0"/>
          </a:p>
        </p:txBody>
      </p:sp>
    </p:spTree>
    <p:extLst>
      <p:ext uri="{BB962C8B-B14F-4D97-AF65-F5344CB8AC3E}">
        <p14:creationId xmlns:p14="http://schemas.microsoft.com/office/powerpoint/2010/main" val="199047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Identifying Resources</a:t>
            </a:r>
          </a:p>
        </p:txBody>
      </p:sp>
      <p:sp>
        <p:nvSpPr>
          <p:cNvPr id="3" name="Content Placeholder 2"/>
          <p:cNvSpPr>
            <a:spLocks noGrp="1"/>
          </p:cNvSpPr>
          <p:nvPr>
            <p:ph idx="1"/>
          </p:nvPr>
        </p:nvSpPr>
        <p:spPr/>
        <p:txBody>
          <a:bodyPr>
            <a:normAutofit fontScale="92500" lnSpcReduction="20000"/>
          </a:bodyPr>
          <a:lstStyle/>
          <a:p>
            <a:r>
              <a:rPr lang="en-US" sz="2400" dirty="0"/>
              <a:t>Survey data (if available)</a:t>
            </a:r>
          </a:p>
          <a:p>
            <a:pPr lvl="1"/>
            <a:r>
              <a:rPr lang="en-US" sz="2200" dirty="0"/>
              <a:t>All information we have for you </a:t>
            </a:r>
            <a:r>
              <a:rPr lang="mr-IN" sz="2200" dirty="0"/>
              <a:t>–</a:t>
            </a:r>
            <a:r>
              <a:rPr lang="en-US" sz="2200" dirty="0"/>
              <a:t> and all your work product </a:t>
            </a:r>
            <a:r>
              <a:rPr lang="mr-IN" sz="2200" dirty="0"/>
              <a:t>–</a:t>
            </a:r>
            <a:r>
              <a:rPr lang="en-US" sz="2200" dirty="0"/>
              <a:t> will be stored in a Google folder</a:t>
            </a:r>
          </a:p>
          <a:p>
            <a:pPr lvl="1"/>
            <a:r>
              <a:rPr lang="en-US" sz="2200" dirty="0"/>
              <a:t>Organized by C-ID, if appropriate</a:t>
            </a:r>
          </a:p>
          <a:p>
            <a:r>
              <a:rPr lang="en-US" sz="2400" dirty="0"/>
              <a:t>Repositories </a:t>
            </a:r>
          </a:p>
          <a:p>
            <a:pPr lvl="1"/>
            <a:r>
              <a:rPr lang="en-US" sz="2200" dirty="0">
                <a:hlinkClick r:id="rId2"/>
              </a:rPr>
              <a:t>https://asccc-oeri.org/finding-oer-to-use-in-your-courses/</a:t>
            </a:r>
            <a:endParaRPr lang="en-US" sz="2200" dirty="0"/>
          </a:p>
          <a:p>
            <a:pPr lvl="1"/>
            <a:r>
              <a:rPr lang="en-US" sz="2200" dirty="0"/>
              <a:t>Cool4Ed </a:t>
            </a:r>
            <a:r>
              <a:rPr lang="mr-IN" sz="2200" dirty="0"/>
              <a:t>–</a:t>
            </a:r>
            <a:r>
              <a:rPr lang="en-US" sz="2200" dirty="0"/>
              <a:t> California use</a:t>
            </a:r>
          </a:p>
          <a:p>
            <a:pPr lvl="2"/>
            <a:r>
              <a:rPr lang="en-US" sz="2000" dirty="0"/>
              <a:t>http://www.cool4ed.org/course-showcase</a:t>
            </a:r>
          </a:p>
          <a:p>
            <a:pPr lvl="1"/>
            <a:r>
              <a:rPr lang="en-US" sz="2200" dirty="0" err="1"/>
              <a:t>LibreTexts</a:t>
            </a:r>
            <a:r>
              <a:rPr lang="en-US" sz="2200" dirty="0"/>
              <a:t> </a:t>
            </a:r>
            <a:r>
              <a:rPr lang="mr-IN" sz="2200" dirty="0"/>
              <a:t>–</a:t>
            </a:r>
            <a:r>
              <a:rPr lang="en-US" sz="2200" dirty="0"/>
              <a:t> Imports resources from other sites</a:t>
            </a:r>
          </a:p>
          <a:p>
            <a:pPr lvl="2"/>
            <a:r>
              <a:rPr lang="en-US" sz="2000" dirty="0" err="1"/>
              <a:t>Libretexts.org</a:t>
            </a:r>
            <a:r>
              <a:rPr lang="en-US" sz="2000" dirty="0"/>
              <a:t> </a:t>
            </a:r>
          </a:p>
          <a:p>
            <a:endParaRPr lang="en-US" sz="2000" dirty="0"/>
          </a:p>
        </p:txBody>
      </p:sp>
    </p:spTree>
    <p:extLst>
      <p:ext uri="{BB962C8B-B14F-4D97-AF65-F5344CB8AC3E}">
        <p14:creationId xmlns:p14="http://schemas.microsoft.com/office/powerpoint/2010/main" val="233506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Arial" charset="0"/>
                <a:ea typeface="Arial" charset="0"/>
                <a:cs typeface="Arial" charset="0"/>
              </a:rPr>
              <a:t>Discipline Lead Role (Fall 2020) </a:t>
            </a:r>
            <a:r>
              <a:rPr lang="en-US" sz="3200" dirty="0" err="1">
                <a:latin typeface="Arial" charset="0"/>
                <a:ea typeface="Arial" charset="0"/>
                <a:cs typeface="Arial" charset="0"/>
              </a:rPr>
              <a:t>cont</a:t>
            </a:r>
            <a:endParaRPr lang="en-US" sz="3200" dirty="0">
              <a:latin typeface="Arial" charset="0"/>
              <a:ea typeface="Arial" charset="0"/>
              <a:cs typeface="Arial" charset="0"/>
            </a:endParaRPr>
          </a:p>
        </p:txBody>
      </p:sp>
      <p:sp>
        <p:nvSpPr>
          <p:cNvPr id="5" name="Content Placeholder 4"/>
          <p:cNvSpPr>
            <a:spLocks noGrp="1"/>
          </p:cNvSpPr>
          <p:nvPr>
            <p:ph idx="1"/>
          </p:nvPr>
        </p:nvSpPr>
        <p:spPr/>
        <p:txBody>
          <a:bodyPr>
            <a:normAutofit fontScale="92500" lnSpcReduction="20000"/>
          </a:bodyPr>
          <a:lstStyle/>
          <a:p>
            <a:r>
              <a:rPr lang="en-US" sz="2800" dirty="0"/>
              <a:t>Step 1</a:t>
            </a:r>
          </a:p>
          <a:p>
            <a:pPr lvl="1"/>
            <a:r>
              <a:rPr lang="en-US" sz="2600" dirty="0"/>
              <a:t>Identify </a:t>
            </a:r>
            <a:r>
              <a:rPr lang="en-US" sz="2600" dirty="0">
                <a:latin typeface="Arial" charset="0"/>
                <a:ea typeface="Arial" charset="0"/>
                <a:cs typeface="Arial" charset="0"/>
              </a:rPr>
              <a:t>resources likely to be of interest to CCC faculty</a:t>
            </a:r>
          </a:p>
          <a:p>
            <a:r>
              <a:rPr lang="en-US" sz="2800" dirty="0">
                <a:latin typeface="Arial" charset="0"/>
                <a:ea typeface="Arial" charset="0"/>
                <a:cs typeface="Arial" charset="0"/>
              </a:rPr>
              <a:t>Step 2</a:t>
            </a:r>
          </a:p>
          <a:p>
            <a:pPr lvl="1"/>
            <a:r>
              <a:rPr lang="en-US" sz="2600" dirty="0">
                <a:latin typeface="Arial" charset="0"/>
                <a:ea typeface="Arial" charset="0"/>
                <a:cs typeface="Arial" charset="0"/>
              </a:rPr>
              <a:t>Determine if a discipline survey is needed</a:t>
            </a:r>
          </a:p>
          <a:p>
            <a:pPr lvl="1"/>
            <a:r>
              <a:rPr lang="en-US" sz="2600" dirty="0">
                <a:latin typeface="Arial" charset="0"/>
                <a:ea typeface="Arial" charset="0"/>
                <a:cs typeface="Arial" charset="0"/>
              </a:rPr>
              <a:t>Prioritize resource needs</a:t>
            </a:r>
          </a:p>
          <a:p>
            <a:r>
              <a:rPr lang="en-US" sz="2800" dirty="0">
                <a:latin typeface="Arial" charset="0"/>
                <a:ea typeface="Arial" charset="0"/>
                <a:cs typeface="Arial" charset="0"/>
              </a:rPr>
              <a:t>Step 3</a:t>
            </a:r>
          </a:p>
          <a:p>
            <a:pPr lvl="1"/>
            <a:r>
              <a:rPr lang="en-US" sz="2600" dirty="0">
                <a:latin typeface="Arial" charset="0"/>
                <a:ea typeface="Arial" charset="0"/>
                <a:cs typeface="Arial" charset="0"/>
              </a:rPr>
              <a:t>Your recommendation for how we should proceed with your discipline</a:t>
            </a:r>
          </a:p>
          <a:p>
            <a:pPr lvl="1"/>
            <a:endParaRPr lang="en-US" sz="2600" dirty="0">
              <a:latin typeface="Arial" charset="0"/>
              <a:ea typeface="Arial" charset="0"/>
              <a:cs typeface="Arial" charset="0"/>
            </a:endParaRPr>
          </a:p>
          <a:p>
            <a:endParaRPr lang="en-US" sz="2400" dirty="0"/>
          </a:p>
          <a:p>
            <a:endParaRPr lang="en-US" sz="2400" dirty="0"/>
          </a:p>
          <a:p>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1500" dirty="0"/>
          </a:p>
          <a:p>
            <a:endParaRPr lang="en-US" sz="1500" dirty="0"/>
          </a:p>
        </p:txBody>
      </p:sp>
    </p:spTree>
    <p:extLst>
      <p:ext uri="{BB962C8B-B14F-4D97-AF65-F5344CB8AC3E}">
        <p14:creationId xmlns:p14="http://schemas.microsoft.com/office/powerpoint/2010/main" val="652765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charset="0"/>
                <a:ea typeface="Arial" charset="0"/>
                <a:cs typeface="Arial" charset="0"/>
              </a:rPr>
              <a:t>Discipline Lead Role - Limits</a:t>
            </a:r>
            <a:endParaRPr lang="en-US" dirty="0"/>
          </a:p>
        </p:txBody>
      </p:sp>
      <p:sp>
        <p:nvSpPr>
          <p:cNvPr id="3" name="Content Placeholder 2"/>
          <p:cNvSpPr>
            <a:spLocks noGrp="1"/>
          </p:cNvSpPr>
          <p:nvPr>
            <p:ph idx="1"/>
          </p:nvPr>
        </p:nvSpPr>
        <p:spPr/>
        <p:txBody>
          <a:bodyPr>
            <a:normAutofit/>
          </a:bodyPr>
          <a:lstStyle/>
          <a:p>
            <a:r>
              <a:rPr lang="en-US" sz="2000" dirty="0"/>
              <a:t>You are not being asked to do anything other than identify – and share - existing resources</a:t>
            </a:r>
          </a:p>
          <a:p>
            <a:r>
              <a:rPr lang="en-US" sz="2000" dirty="0"/>
              <a:t>If you were asked to play a role in resource development, that would be an “ask” beyond your role as Discipline Lead.</a:t>
            </a:r>
          </a:p>
          <a:p>
            <a:r>
              <a:rPr lang="en-US" sz="2000" dirty="0"/>
              <a:t>Because of accessibility and ease-of-access issues, we moved away from Canvas for resource sharing </a:t>
            </a:r>
            <a:r>
              <a:rPr lang="mr-IN" sz="2000" dirty="0"/>
              <a:t>–</a:t>
            </a:r>
            <a:r>
              <a:rPr lang="en-US" sz="2000" dirty="0"/>
              <a:t> and have streamlined the resource update process.</a:t>
            </a:r>
          </a:p>
          <a:p>
            <a:pPr marL="127000" indent="0">
              <a:buNone/>
            </a:pPr>
            <a:endParaRPr lang="en-US" sz="2000" dirty="0"/>
          </a:p>
        </p:txBody>
      </p:sp>
    </p:spTree>
    <p:extLst>
      <p:ext uri="{BB962C8B-B14F-4D97-AF65-F5344CB8AC3E}">
        <p14:creationId xmlns:p14="http://schemas.microsoft.com/office/powerpoint/2010/main" val="133707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latin typeface="Arial" charset="0"/>
                <a:ea typeface="Arial" charset="0"/>
                <a:cs typeface="Arial" charset="0"/>
              </a:rPr>
              <a:t>Discipline Lead Role (Spring 2021)</a:t>
            </a:r>
          </a:p>
        </p:txBody>
      </p:sp>
      <p:sp>
        <p:nvSpPr>
          <p:cNvPr id="3" name="Content Placeholder 2"/>
          <p:cNvSpPr>
            <a:spLocks noGrp="1"/>
          </p:cNvSpPr>
          <p:nvPr>
            <p:ph idx="1"/>
          </p:nvPr>
        </p:nvSpPr>
        <p:spPr/>
        <p:txBody>
          <a:bodyPr>
            <a:noAutofit/>
          </a:bodyPr>
          <a:lstStyle/>
          <a:p>
            <a:r>
              <a:rPr lang="en-US" sz="2400" dirty="0"/>
              <a:t>Conduct a webinar show-casing available OER</a:t>
            </a:r>
          </a:p>
          <a:p>
            <a:r>
              <a:rPr lang="en-US" sz="2400" dirty="0"/>
              <a:t>Identify an approach to conduct outreach to the discipline</a:t>
            </a:r>
          </a:p>
          <a:p>
            <a:r>
              <a:rPr lang="en-US" sz="2400" dirty="0"/>
              <a:t>Serve as a point-person for the discipline</a:t>
            </a:r>
          </a:p>
          <a:p>
            <a:r>
              <a:rPr lang="en-US" sz="2400" dirty="0"/>
              <a:t>Update identified resource list, as needed</a:t>
            </a:r>
          </a:p>
        </p:txBody>
      </p:sp>
    </p:spTree>
    <p:extLst>
      <p:ext uri="{BB962C8B-B14F-4D97-AF65-F5344CB8AC3E}">
        <p14:creationId xmlns:p14="http://schemas.microsoft.com/office/powerpoint/2010/main" val="134978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DB56-A49C-7E51-015D-5E59CE915B45}"/>
              </a:ext>
            </a:extLst>
          </p:cNvPr>
          <p:cNvSpPr>
            <a:spLocks noGrp="1"/>
          </p:cNvSpPr>
          <p:nvPr>
            <p:ph type="title"/>
          </p:nvPr>
        </p:nvSpPr>
        <p:spPr/>
        <p:txBody>
          <a:bodyPr/>
          <a:lstStyle/>
          <a:p>
            <a:r>
              <a:rPr lang="en-US" dirty="0"/>
              <a:t>Discipline Lead Role (2025 - 2026)</a:t>
            </a:r>
          </a:p>
        </p:txBody>
      </p:sp>
      <p:sp>
        <p:nvSpPr>
          <p:cNvPr id="3" name="Text Placeholder 2">
            <a:extLst>
              <a:ext uri="{FF2B5EF4-FFF2-40B4-BE49-F238E27FC236}">
                <a16:creationId xmlns:a16="http://schemas.microsoft.com/office/drawing/2014/main" id="{2B293E27-F9BA-8064-485C-F3AE7EBFA084}"/>
              </a:ext>
            </a:extLst>
          </p:cNvPr>
          <p:cNvSpPr>
            <a:spLocks noGrp="1"/>
          </p:cNvSpPr>
          <p:nvPr>
            <p:ph type="body" idx="1"/>
          </p:nvPr>
        </p:nvSpPr>
        <p:spPr/>
        <p:txBody>
          <a:bodyPr/>
          <a:lstStyle/>
          <a:p>
            <a:r>
              <a:rPr lang="en-US" sz="2400" dirty="0"/>
              <a:t>Goals</a:t>
            </a:r>
          </a:p>
          <a:p>
            <a:r>
              <a:rPr lang="en-US" sz="2400" dirty="0"/>
              <a:t>Canvas for Onboarding</a:t>
            </a:r>
          </a:p>
          <a:p>
            <a:r>
              <a:rPr lang="en-US" sz="2400" dirty="0"/>
              <a:t>Term stipend increased to $600</a:t>
            </a:r>
          </a:p>
          <a:p>
            <a:r>
              <a:rPr lang="en-US" sz="2400" dirty="0"/>
              <a:t>New DLs who have not taken the OERI’s courses are encouraged to do so – and will receive a stipend upon completion</a:t>
            </a:r>
          </a:p>
          <a:p>
            <a:endParaRPr lang="en-US" dirty="0"/>
          </a:p>
        </p:txBody>
      </p:sp>
    </p:spTree>
    <p:extLst>
      <p:ext uri="{BB962C8B-B14F-4D97-AF65-F5344CB8AC3E}">
        <p14:creationId xmlns:p14="http://schemas.microsoft.com/office/powerpoint/2010/main" val="54640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A2C9-550C-6CC5-54F1-0A442557BBB6}"/>
              </a:ext>
            </a:extLst>
          </p:cNvPr>
          <p:cNvSpPr>
            <a:spLocks noGrp="1"/>
          </p:cNvSpPr>
          <p:nvPr>
            <p:ph type="title"/>
          </p:nvPr>
        </p:nvSpPr>
        <p:spPr/>
        <p:txBody>
          <a:bodyPr/>
          <a:lstStyle/>
          <a:p>
            <a:r>
              <a:rPr lang="en-US" dirty="0"/>
              <a:t>New Complexities – And Opportunities</a:t>
            </a:r>
          </a:p>
        </p:txBody>
      </p:sp>
      <p:sp>
        <p:nvSpPr>
          <p:cNvPr id="3" name="Text Placeholder 2">
            <a:extLst>
              <a:ext uri="{FF2B5EF4-FFF2-40B4-BE49-F238E27FC236}">
                <a16:creationId xmlns:a16="http://schemas.microsoft.com/office/drawing/2014/main" id="{69D1AAD8-AA97-3BFA-D015-BFDBD35EB0A5}"/>
              </a:ext>
            </a:extLst>
          </p:cNvPr>
          <p:cNvSpPr>
            <a:spLocks noGrp="1"/>
          </p:cNvSpPr>
          <p:nvPr>
            <p:ph type="body" idx="1"/>
          </p:nvPr>
        </p:nvSpPr>
        <p:spPr/>
        <p:txBody>
          <a:bodyPr/>
          <a:lstStyle/>
          <a:p>
            <a:r>
              <a:rPr lang="en-US" sz="2400" dirty="0"/>
              <a:t>Common Course Numbering </a:t>
            </a:r>
          </a:p>
          <a:p>
            <a:r>
              <a:rPr lang="en-US" sz="2400" dirty="0"/>
              <a:t>Cal-GETC</a:t>
            </a:r>
          </a:p>
          <a:p>
            <a:r>
              <a:rPr lang="en-US" sz="2400" dirty="0"/>
              <a:t>New C-ID descriptors and new Transfer Model Curricula</a:t>
            </a:r>
          </a:p>
          <a:p>
            <a:r>
              <a:rPr lang="en-US" sz="2400" dirty="0" err="1"/>
              <a:t>LibreTexts</a:t>
            </a:r>
            <a:endParaRPr lang="en-US" sz="2400" dirty="0"/>
          </a:p>
          <a:p>
            <a:r>
              <a:rPr lang="en-US" sz="2400" dirty="0"/>
              <a:t>AI and IDEA</a:t>
            </a:r>
          </a:p>
          <a:p>
            <a:r>
              <a:rPr lang="en-US" sz="2400" dirty="0"/>
              <a:t>New disciplines</a:t>
            </a:r>
          </a:p>
        </p:txBody>
      </p:sp>
    </p:spTree>
    <p:extLst>
      <p:ext uri="{BB962C8B-B14F-4D97-AF65-F5344CB8AC3E}">
        <p14:creationId xmlns:p14="http://schemas.microsoft.com/office/powerpoint/2010/main" val="249866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BF06-2034-3CAA-5C07-F0CF83431374}"/>
              </a:ext>
            </a:extLst>
          </p:cNvPr>
          <p:cNvSpPr>
            <a:spLocks noGrp="1"/>
          </p:cNvSpPr>
          <p:nvPr>
            <p:ph type="title"/>
          </p:nvPr>
        </p:nvSpPr>
        <p:spPr/>
        <p:txBody>
          <a:bodyPr/>
          <a:lstStyle/>
          <a:p>
            <a:r>
              <a:rPr lang="en-US" dirty="0"/>
              <a:t>New/new DLs (working with Jennifer)</a:t>
            </a:r>
          </a:p>
        </p:txBody>
      </p:sp>
      <p:graphicFrame>
        <p:nvGraphicFramePr>
          <p:cNvPr id="4" name="Table 3">
            <a:extLst>
              <a:ext uri="{FF2B5EF4-FFF2-40B4-BE49-F238E27FC236}">
                <a16:creationId xmlns:a16="http://schemas.microsoft.com/office/drawing/2014/main" id="{CA1A8C7C-FFFE-6F13-FF6D-02E757A21B9D}"/>
              </a:ext>
            </a:extLst>
          </p:cNvPr>
          <p:cNvGraphicFramePr>
            <a:graphicFrameLocks noGrp="1"/>
          </p:cNvGraphicFramePr>
          <p:nvPr>
            <p:extLst>
              <p:ext uri="{D42A27DB-BD31-4B8C-83A1-F6EECF244321}">
                <p14:modId xmlns:p14="http://schemas.microsoft.com/office/powerpoint/2010/main" val="2259317335"/>
              </p:ext>
            </p:extLst>
          </p:nvPr>
        </p:nvGraphicFramePr>
        <p:xfrm>
          <a:off x="2182762" y="1976283"/>
          <a:ext cx="5511896" cy="4454014"/>
        </p:xfrm>
        <a:graphic>
          <a:graphicData uri="http://schemas.openxmlformats.org/drawingml/2006/table">
            <a:tbl>
              <a:tblPr firstRow="1"/>
              <a:tblGrid>
                <a:gridCol w="2755948">
                  <a:extLst>
                    <a:ext uri="{9D8B030D-6E8A-4147-A177-3AD203B41FA5}">
                      <a16:colId xmlns:a16="http://schemas.microsoft.com/office/drawing/2014/main" val="3784004520"/>
                    </a:ext>
                  </a:extLst>
                </a:gridCol>
                <a:gridCol w="2755948">
                  <a:extLst>
                    <a:ext uri="{9D8B030D-6E8A-4147-A177-3AD203B41FA5}">
                      <a16:colId xmlns:a16="http://schemas.microsoft.com/office/drawing/2014/main" val="3348677434"/>
                    </a:ext>
                  </a:extLst>
                </a:gridCol>
              </a:tblGrid>
              <a:tr h="359269">
                <a:tc gridSpan="2">
                  <a:txBody>
                    <a:bodyPr/>
                    <a:lstStyle/>
                    <a:p>
                      <a:pPr>
                        <a:buNone/>
                      </a:pPr>
                      <a:endParaRPr lang="en-US" sz="1200" dirty="0"/>
                    </a:p>
                  </a:txBody>
                  <a:tcPr marL="77087" marR="77087" marT="38543" marB="38543" anchor="ctr">
                    <a:solidFill>
                      <a:srgbClr val="FFFFFF"/>
                    </a:solidFill>
                  </a:tcPr>
                </a:tc>
                <a:tc hMerge="1">
                  <a:txBody>
                    <a:bodyPr/>
                    <a:lstStyle/>
                    <a:p>
                      <a:endParaRPr lang="en-US"/>
                    </a:p>
                  </a:txBody>
                  <a:tcPr/>
                </a:tc>
                <a:extLst>
                  <a:ext uri="{0D108BD9-81ED-4DB2-BD59-A6C34878D82A}">
                    <a16:rowId xmlns:a16="http://schemas.microsoft.com/office/drawing/2014/main" val="3068163328"/>
                  </a:ext>
                </a:extLst>
              </a:tr>
              <a:tr h="328766">
                <a:tc>
                  <a:txBody>
                    <a:bodyPr/>
                    <a:lstStyle/>
                    <a:p>
                      <a:pPr algn="l">
                        <a:spcBef>
                          <a:spcPts val="900"/>
                        </a:spcBef>
                        <a:spcAft>
                          <a:spcPts val="900"/>
                        </a:spcAft>
                        <a:buNone/>
                      </a:pPr>
                      <a:r>
                        <a:rPr lang="en-US" sz="1200" b="1">
                          <a:effectLst/>
                        </a:rPr>
                        <a:t>Discipline</a:t>
                      </a:r>
                      <a:endParaRPr lang="en-US" sz="1200">
                        <a:effectLst/>
                      </a:endParaRPr>
                    </a:p>
                  </a:txBody>
                  <a:tcPr marL="77087" marR="77087" marT="38543" marB="385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900"/>
                        </a:spcBef>
                        <a:spcAft>
                          <a:spcPts val="900"/>
                        </a:spcAft>
                        <a:buNone/>
                      </a:pPr>
                      <a:r>
                        <a:rPr lang="en-US" sz="1200" b="1">
                          <a:effectLst/>
                        </a:rPr>
                        <a:t>Faculty</a:t>
                      </a:r>
                      <a:endParaRPr lang="en-US" sz="1200">
                        <a:effectLst/>
                      </a:endParaRPr>
                    </a:p>
                  </a:txBody>
                  <a:tcPr marL="77087" marR="77087" marT="38543" marB="385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8946225"/>
                  </a:ext>
                </a:extLst>
              </a:tr>
              <a:tr h="271900">
                <a:tc>
                  <a:txBody>
                    <a:bodyPr/>
                    <a:lstStyle/>
                    <a:p>
                      <a:pPr>
                        <a:spcBef>
                          <a:spcPts val="900"/>
                        </a:spcBef>
                        <a:spcAft>
                          <a:spcPts val="900"/>
                        </a:spcAft>
                        <a:buNone/>
                      </a:pPr>
                      <a:r>
                        <a:rPr lang="en-US" sz="1200">
                          <a:effectLst/>
                        </a:rPr>
                        <a:t>Administration of Justice</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George Cartwright</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7461776"/>
                  </a:ext>
                </a:extLst>
              </a:tr>
              <a:tr h="271900">
                <a:tc>
                  <a:txBody>
                    <a:bodyPr/>
                    <a:lstStyle/>
                    <a:p>
                      <a:pPr>
                        <a:spcBef>
                          <a:spcPts val="900"/>
                        </a:spcBef>
                        <a:spcAft>
                          <a:spcPts val="900"/>
                        </a:spcAft>
                        <a:buNone/>
                      </a:pPr>
                      <a:r>
                        <a:rPr lang="en-US" sz="1200">
                          <a:effectLst/>
                        </a:rPr>
                        <a:t>Astronomy</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Rachel Mastrapa</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1626009"/>
                  </a:ext>
                </a:extLst>
              </a:tr>
              <a:tr h="271900">
                <a:tc>
                  <a:txBody>
                    <a:bodyPr/>
                    <a:lstStyle/>
                    <a:p>
                      <a:pPr>
                        <a:spcBef>
                          <a:spcPts val="900"/>
                        </a:spcBef>
                        <a:spcAft>
                          <a:spcPts val="900"/>
                        </a:spcAft>
                        <a:buNone/>
                      </a:pPr>
                      <a:r>
                        <a:rPr lang="en-US" sz="1200">
                          <a:effectLst/>
                        </a:rPr>
                        <a:t>Biology</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Luke Blacquiere</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089477"/>
                  </a:ext>
                </a:extLst>
              </a:tr>
              <a:tr h="271900">
                <a:tc>
                  <a:txBody>
                    <a:bodyPr/>
                    <a:lstStyle/>
                    <a:p>
                      <a:pPr>
                        <a:spcBef>
                          <a:spcPts val="900"/>
                        </a:spcBef>
                        <a:spcAft>
                          <a:spcPts val="900"/>
                        </a:spcAft>
                        <a:buNone/>
                      </a:pPr>
                      <a:r>
                        <a:rPr lang="en-US" sz="1200">
                          <a:effectLst/>
                        </a:rPr>
                        <a:t>Medical Assisting</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Carissa Rosensteel</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413351"/>
                  </a:ext>
                </a:extLst>
              </a:tr>
              <a:tr h="271900">
                <a:tc>
                  <a:txBody>
                    <a:bodyPr/>
                    <a:lstStyle/>
                    <a:p>
                      <a:pPr>
                        <a:spcBef>
                          <a:spcPts val="900"/>
                        </a:spcBef>
                        <a:spcAft>
                          <a:spcPts val="900"/>
                        </a:spcAft>
                        <a:buNone/>
                      </a:pPr>
                      <a:r>
                        <a:rPr lang="en-US" sz="1200">
                          <a:effectLst/>
                        </a:rPr>
                        <a:t>Music</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Benjamin Makino</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103597"/>
                  </a:ext>
                </a:extLst>
              </a:tr>
              <a:tr h="271900">
                <a:tc>
                  <a:txBody>
                    <a:bodyPr/>
                    <a:lstStyle/>
                    <a:p>
                      <a:pPr>
                        <a:spcBef>
                          <a:spcPts val="900"/>
                        </a:spcBef>
                        <a:spcAft>
                          <a:spcPts val="900"/>
                        </a:spcAft>
                        <a:buNone/>
                      </a:pPr>
                      <a:r>
                        <a:rPr lang="en-US" sz="1200">
                          <a:effectLst/>
                        </a:rPr>
                        <a:t>Sociology</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Patricia Lara</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0170276"/>
                  </a:ext>
                </a:extLst>
              </a:tr>
              <a:tr h="271900">
                <a:tc>
                  <a:txBody>
                    <a:bodyPr/>
                    <a:lstStyle/>
                    <a:p>
                      <a:pPr>
                        <a:spcBef>
                          <a:spcPts val="900"/>
                        </a:spcBef>
                        <a:spcAft>
                          <a:spcPts val="900"/>
                        </a:spcAft>
                        <a:buNone/>
                      </a:pPr>
                      <a:r>
                        <a:rPr lang="en-US" sz="1200">
                          <a:effectLst/>
                        </a:rPr>
                        <a:t>Spanish</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Alejandro Lee</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0473149"/>
                  </a:ext>
                </a:extLst>
              </a:tr>
              <a:tr h="271900">
                <a:tc>
                  <a:txBody>
                    <a:bodyPr/>
                    <a:lstStyle/>
                    <a:p>
                      <a:pPr>
                        <a:spcBef>
                          <a:spcPts val="900"/>
                        </a:spcBef>
                        <a:spcAft>
                          <a:spcPts val="900"/>
                        </a:spcAft>
                        <a:buNone/>
                      </a:pPr>
                      <a:r>
                        <a:rPr lang="en-US" sz="1200">
                          <a:effectLst/>
                        </a:rPr>
                        <a:t>Theatre Arts</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Ian Wallace</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5639764"/>
                  </a:ext>
                </a:extLst>
              </a:tr>
              <a:tr h="503179">
                <a:tc>
                  <a:txBody>
                    <a:bodyPr/>
                    <a:lstStyle/>
                    <a:p>
                      <a:pPr>
                        <a:spcBef>
                          <a:spcPts val="900"/>
                        </a:spcBef>
                        <a:spcAft>
                          <a:spcPts val="900"/>
                        </a:spcAft>
                        <a:buNone/>
                      </a:pPr>
                      <a:r>
                        <a:rPr lang="en-US" sz="1200">
                          <a:effectLst/>
                        </a:rPr>
                        <a:t>Water and Wastewater Technology</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Catherine Ames</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2698383"/>
                  </a:ext>
                </a:extLst>
              </a:tr>
              <a:tr h="271900">
                <a:tc>
                  <a:txBody>
                    <a:bodyPr/>
                    <a:lstStyle/>
                    <a:p>
                      <a:pPr>
                        <a:spcBef>
                          <a:spcPts val="900"/>
                        </a:spcBef>
                        <a:spcAft>
                          <a:spcPts val="900"/>
                        </a:spcAft>
                        <a:buNone/>
                      </a:pPr>
                      <a:r>
                        <a:rPr lang="en-US" sz="1200">
                          <a:effectLst/>
                        </a:rPr>
                        <a:t>Engineering</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Patricia Foley</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5388220"/>
                  </a:ext>
                </a:extLst>
              </a:tr>
              <a:tr h="271900">
                <a:tc>
                  <a:txBody>
                    <a:bodyPr/>
                    <a:lstStyle/>
                    <a:p>
                      <a:pPr>
                        <a:spcBef>
                          <a:spcPts val="900"/>
                        </a:spcBef>
                        <a:spcAft>
                          <a:spcPts val="900"/>
                        </a:spcAft>
                        <a:buNone/>
                      </a:pPr>
                      <a:r>
                        <a:rPr lang="en-US" sz="1200">
                          <a:effectLst/>
                        </a:rPr>
                        <a:t>Humanities</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Matthew Goldstein</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3416937"/>
                  </a:ext>
                </a:extLst>
              </a:tr>
              <a:tr h="271900">
                <a:tc>
                  <a:txBody>
                    <a:bodyPr/>
                    <a:lstStyle/>
                    <a:p>
                      <a:pPr>
                        <a:spcBef>
                          <a:spcPts val="900"/>
                        </a:spcBef>
                        <a:spcAft>
                          <a:spcPts val="900"/>
                        </a:spcAft>
                        <a:buNone/>
                      </a:pPr>
                      <a:r>
                        <a:rPr lang="en-US" sz="1200">
                          <a:effectLst/>
                        </a:rPr>
                        <a:t>Native American Studies</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a:effectLst/>
                        </a:rPr>
                        <a:t>David Alvarez</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0103209"/>
                  </a:ext>
                </a:extLst>
              </a:tr>
              <a:tr h="271900">
                <a:tc>
                  <a:txBody>
                    <a:bodyPr/>
                    <a:lstStyle/>
                    <a:p>
                      <a:pPr>
                        <a:spcBef>
                          <a:spcPts val="900"/>
                        </a:spcBef>
                        <a:spcAft>
                          <a:spcPts val="900"/>
                        </a:spcAft>
                        <a:buNone/>
                      </a:pPr>
                      <a:r>
                        <a:rPr lang="en-US" sz="1200">
                          <a:effectLst/>
                        </a:rPr>
                        <a:t>Nutrition</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200" dirty="0">
                          <a:effectLst/>
                        </a:rPr>
                        <a:t>Priya Venkatesan</a:t>
                      </a:r>
                    </a:p>
                  </a:txBody>
                  <a:tcPr marL="16060" marR="16060" marT="16060" marB="16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3668016"/>
                  </a:ext>
                </a:extLst>
              </a:tr>
            </a:tbl>
          </a:graphicData>
        </a:graphic>
      </p:graphicFrame>
    </p:spTree>
    <p:extLst>
      <p:ext uri="{BB962C8B-B14F-4D97-AF65-F5344CB8AC3E}">
        <p14:creationId xmlns:p14="http://schemas.microsoft.com/office/powerpoint/2010/main" val="3441141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A5D6-BFE6-F8F0-1B58-24256A44D898}"/>
              </a:ext>
            </a:extLst>
          </p:cNvPr>
          <p:cNvSpPr>
            <a:spLocks noGrp="1"/>
          </p:cNvSpPr>
          <p:nvPr>
            <p:ph type="title"/>
          </p:nvPr>
        </p:nvSpPr>
        <p:spPr/>
        <p:txBody>
          <a:bodyPr/>
          <a:lstStyle/>
          <a:p>
            <a:r>
              <a:rPr lang="en-US" sz="3600" dirty="0"/>
              <a:t>Event Description</a:t>
            </a:r>
          </a:p>
        </p:txBody>
      </p:sp>
      <p:sp>
        <p:nvSpPr>
          <p:cNvPr id="3" name="Text Placeholder 2">
            <a:extLst>
              <a:ext uri="{FF2B5EF4-FFF2-40B4-BE49-F238E27FC236}">
                <a16:creationId xmlns:a16="http://schemas.microsoft.com/office/drawing/2014/main" id="{EF48C1E0-F10D-5391-6820-F8650459F82C}"/>
              </a:ext>
            </a:extLst>
          </p:cNvPr>
          <p:cNvSpPr>
            <a:spLocks noGrp="1"/>
          </p:cNvSpPr>
          <p:nvPr>
            <p:ph type="body" idx="1"/>
          </p:nvPr>
        </p:nvSpPr>
        <p:spPr/>
        <p:txBody>
          <a:bodyPr>
            <a:noAutofit/>
          </a:bodyPr>
          <a:lstStyle/>
          <a:p>
            <a:r>
              <a:rPr lang="en-US" sz="2400" dirty="0"/>
              <a:t>Discipline Leads are a critical component of the OERI ecosystem in serving as a resource for their colleagues and curating the OERI’s collection for their discipline. The OERI welcomes applicants from all disciplines and does not require prior experience with OER. Join this webinar to learn about the role and, hopefully, be persuaded to apply.</a:t>
            </a:r>
            <a:br>
              <a:rPr lang="en-US" sz="2400" b="1" dirty="0"/>
            </a:br>
            <a:endParaRPr lang="en-US" sz="2400" dirty="0"/>
          </a:p>
        </p:txBody>
      </p:sp>
    </p:spTree>
    <p:extLst>
      <p:ext uri="{BB962C8B-B14F-4D97-AF65-F5344CB8AC3E}">
        <p14:creationId xmlns:p14="http://schemas.microsoft.com/office/powerpoint/2010/main" val="343539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ED4-1756-C1B6-3550-5D09DFB161A2}"/>
              </a:ext>
            </a:extLst>
          </p:cNvPr>
          <p:cNvSpPr>
            <a:spLocks noGrp="1"/>
          </p:cNvSpPr>
          <p:nvPr>
            <p:ph type="title"/>
          </p:nvPr>
        </p:nvSpPr>
        <p:spPr/>
        <p:txBody>
          <a:bodyPr/>
          <a:lstStyle/>
          <a:p>
            <a:r>
              <a:rPr lang="en-US" dirty="0"/>
              <a:t>Experienced DLs (working with Lara)</a:t>
            </a:r>
          </a:p>
        </p:txBody>
      </p:sp>
      <p:graphicFrame>
        <p:nvGraphicFramePr>
          <p:cNvPr id="9" name="Table 8">
            <a:extLst>
              <a:ext uri="{FF2B5EF4-FFF2-40B4-BE49-F238E27FC236}">
                <a16:creationId xmlns:a16="http://schemas.microsoft.com/office/drawing/2014/main" id="{46F3A01E-4298-FD47-AED0-AEF006185FE0}"/>
              </a:ext>
            </a:extLst>
          </p:cNvPr>
          <p:cNvGraphicFramePr>
            <a:graphicFrameLocks noGrp="1"/>
          </p:cNvGraphicFramePr>
          <p:nvPr>
            <p:extLst>
              <p:ext uri="{D42A27DB-BD31-4B8C-83A1-F6EECF244321}">
                <p14:modId xmlns:p14="http://schemas.microsoft.com/office/powerpoint/2010/main" val="3560923967"/>
              </p:ext>
            </p:extLst>
          </p:nvPr>
        </p:nvGraphicFramePr>
        <p:xfrm>
          <a:off x="303878" y="2248740"/>
          <a:ext cx="3796174" cy="3682988"/>
        </p:xfrm>
        <a:graphic>
          <a:graphicData uri="http://schemas.openxmlformats.org/drawingml/2006/table">
            <a:tbl>
              <a:tblPr/>
              <a:tblGrid>
                <a:gridCol w="1982857">
                  <a:extLst>
                    <a:ext uri="{9D8B030D-6E8A-4147-A177-3AD203B41FA5}">
                      <a16:colId xmlns:a16="http://schemas.microsoft.com/office/drawing/2014/main" val="3048077890"/>
                    </a:ext>
                  </a:extLst>
                </a:gridCol>
                <a:gridCol w="1813317">
                  <a:extLst>
                    <a:ext uri="{9D8B030D-6E8A-4147-A177-3AD203B41FA5}">
                      <a16:colId xmlns:a16="http://schemas.microsoft.com/office/drawing/2014/main" val="2380328947"/>
                    </a:ext>
                  </a:extLst>
                </a:gridCol>
              </a:tblGrid>
              <a:tr h="191532">
                <a:tc>
                  <a:txBody>
                    <a:bodyPr/>
                    <a:lstStyle/>
                    <a:p>
                      <a:pPr>
                        <a:spcBef>
                          <a:spcPts val="900"/>
                        </a:spcBef>
                        <a:spcAft>
                          <a:spcPts val="900"/>
                        </a:spcAft>
                        <a:buNone/>
                      </a:pPr>
                      <a:r>
                        <a:rPr lang="en-US" sz="1100">
                          <a:effectLst/>
                        </a:rPr>
                        <a:t>Accounting</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Aleksandra Uchlik</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5257819"/>
                  </a:ext>
                </a:extLst>
              </a:tr>
              <a:tr h="191532">
                <a:tc>
                  <a:txBody>
                    <a:bodyPr/>
                    <a:lstStyle/>
                    <a:p>
                      <a:pPr>
                        <a:spcBef>
                          <a:spcPts val="900"/>
                        </a:spcBef>
                        <a:spcAft>
                          <a:spcPts val="900"/>
                        </a:spcAft>
                        <a:buNone/>
                      </a:pPr>
                      <a:r>
                        <a:rPr lang="en-US" sz="1100">
                          <a:effectLst/>
                        </a:rPr>
                        <a:t>ADAPT/H5P</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Cristina Moon</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0773289"/>
                  </a:ext>
                </a:extLst>
              </a:tr>
              <a:tr h="191532">
                <a:tc>
                  <a:txBody>
                    <a:bodyPr/>
                    <a:lstStyle/>
                    <a:p>
                      <a:pPr>
                        <a:spcBef>
                          <a:spcPts val="900"/>
                        </a:spcBef>
                        <a:spcAft>
                          <a:spcPts val="900"/>
                        </a:spcAft>
                        <a:buNone/>
                      </a:pPr>
                      <a:r>
                        <a:rPr lang="en-US" sz="1100">
                          <a:effectLst/>
                        </a:rPr>
                        <a:t>Agriculture Business</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Jacob Vazquez</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1474461"/>
                  </a:ext>
                </a:extLst>
              </a:tr>
              <a:tr h="191532">
                <a:tc>
                  <a:txBody>
                    <a:bodyPr/>
                    <a:lstStyle/>
                    <a:p>
                      <a:pPr>
                        <a:spcBef>
                          <a:spcPts val="900"/>
                        </a:spcBef>
                        <a:spcAft>
                          <a:spcPts val="900"/>
                        </a:spcAft>
                        <a:buNone/>
                      </a:pPr>
                      <a:r>
                        <a:rPr lang="en-US" sz="1100">
                          <a:effectLst/>
                        </a:rPr>
                        <a:t>American Sign Language (ASL)</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Sara Stallard</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8130834"/>
                  </a:ext>
                </a:extLst>
              </a:tr>
              <a:tr h="191532">
                <a:tc>
                  <a:txBody>
                    <a:bodyPr/>
                    <a:lstStyle/>
                    <a:p>
                      <a:pPr>
                        <a:spcBef>
                          <a:spcPts val="900"/>
                        </a:spcBef>
                        <a:spcAft>
                          <a:spcPts val="900"/>
                        </a:spcAft>
                        <a:buNone/>
                      </a:pPr>
                      <a:r>
                        <a:rPr lang="en-US" sz="1100">
                          <a:effectLst/>
                        </a:rPr>
                        <a:t>Anthropology</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Lara Braff</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6161213"/>
                  </a:ext>
                </a:extLst>
              </a:tr>
              <a:tr h="191532">
                <a:tc>
                  <a:txBody>
                    <a:bodyPr/>
                    <a:lstStyle/>
                    <a:p>
                      <a:pPr>
                        <a:spcBef>
                          <a:spcPts val="900"/>
                        </a:spcBef>
                        <a:spcAft>
                          <a:spcPts val="900"/>
                        </a:spcAft>
                        <a:buNone/>
                      </a:pPr>
                      <a:r>
                        <a:rPr lang="en-US" sz="1100">
                          <a:effectLst/>
                        </a:rPr>
                        <a:t>Art/Art History</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Cerise Myers</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0578549"/>
                  </a:ext>
                </a:extLst>
              </a:tr>
              <a:tr h="191532">
                <a:tc>
                  <a:txBody>
                    <a:bodyPr/>
                    <a:lstStyle/>
                    <a:p>
                      <a:pPr>
                        <a:spcBef>
                          <a:spcPts val="900"/>
                        </a:spcBef>
                        <a:spcAft>
                          <a:spcPts val="900"/>
                        </a:spcAft>
                        <a:buNone/>
                      </a:pPr>
                      <a:r>
                        <a:rPr lang="en-US" sz="1100">
                          <a:effectLst/>
                        </a:rPr>
                        <a:t>Biotechnology</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Christopher Smith</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6024533"/>
                  </a:ext>
                </a:extLst>
              </a:tr>
              <a:tr h="191532">
                <a:tc>
                  <a:txBody>
                    <a:bodyPr/>
                    <a:lstStyle/>
                    <a:p>
                      <a:pPr>
                        <a:spcBef>
                          <a:spcPts val="900"/>
                        </a:spcBef>
                        <a:spcAft>
                          <a:spcPts val="900"/>
                        </a:spcAft>
                        <a:buNone/>
                      </a:pPr>
                      <a:r>
                        <a:rPr lang="en-US" sz="1100">
                          <a:effectLst/>
                        </a:rPr>
                        <a:t>Business</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Cornelius Brown</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3847858"/>
                  </a:ext>
                </a:extLst>
              </a:tr>
              <a:tr h="191532">
                <a:tc>
                  <a:txBody>
                    <a:bodyPr/>
                    <a:lstStyle/>
                    <a:p>
                      <a:pPr>
                        <a:spcBef>
                          <a:spcPts val="900"/>
                        </a:spcBef>
                        <a:spcAft>
                          <a:spcPts val="900"/>
                        </a:spcAft>
                        <a:buNone/>
                      </a:pPr>
                      <a:r>
                        <a:rPr lang="en-US" sz="1100">
                          <a:effectLst/>
                        </a:rPr>
                        <a:t>Chemistry</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Benny Ng</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005404"/>
                  </a:ext>
                </a:extLst>
              </a:tr>
              <a:tr h="191532">
                <a:tc>
                  <a:txBody>
                    <a:bodyPr/>
                    <a:lstStyle/>
                    <a:p>
                      <a:pPr>
                        <a:spcBef>
                          <a:spcPts val="900"/>
                        </a:spcBef>
                        <a:spcAft>
                          <a:spcPts val="900"/>
                        </a:spcAft>
                        <a:buNone/>
                      </a:pPr>
                      <a:r>
                        <a:rPr lang="en-US" sz="1100">
                          <a:effectLst/>
                        </a:rPr>
                        <a:t>Child Development (CD)</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Amanda Taintor</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2933393"/>
                  </a:ext>
                </a:extLst>
              </a:tr>
              <a:tr h="191532">
                <a:tc>
                  <a:txBody>
                    <a:bodyPr/>
                    <a:lstStyle/>
                    <a:p>
                      <a:pPr>
                        <a:spcBef>
                          <a:spcPts val="900"/>
                        </a:spcBef>
                        <a:spcAft>
                          <a:spcPts val="900"/>
                        </a:spcAft>
                        <a:buNone/>
                      </a:pPr>
                      <a:r>
                        <a:rPr lang="en-US" sz="1100">
                          <a:effectLst/>
                        </a:rPr>
                        <a:t>Communication Studies</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Elizabeth (Liz) Encarnacion</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637623"/>
                  </a:ext>
                </a:extLst>
              </a:tr>
              <a:tr h="191532">
                <a:tc>
                  <a:txBody>
                    <a:bodyPr/>
                    <a:lstStyle/>
                    <a:p>
                      <a:pPr>
                        <a:spcBef>
                          <a:spcPts val="900"/>
                        </a:spcBef>
                        <a:spcAft>
                          <a:spcPts val="900"/>
                        </a:spcAft>
                        <a:buNone/>
                      </a:pPr>
                      <a:r>
                        <a:rPr lang="en-US" sz="1100">
                          <a:effectLst/>
                        </a:rPr>
                        <a:t>Early Childhood Education</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Amanda Taintor</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2802752"/>
                  </a:ext>
                </a:extLst>
              </a:tr>
              <a:tr h="191532">
                <a:tc>
                  <a:txBody>
                    <a:bodyPr/>
                    <a:lstStyle/>
                    <a:p>
                      <a:pPr>
                        <a:spcBef>
                          <a:spcPts val="900"/>
                        </a:spcBef>
                        <a:spcAft>
                          <a:spcPts val="900"/>
                        </a:spcAft>
                        <a:buNone/>
                      </a:pPr>
                      <a:r>
                        <a:rPr lang="en-US" sz="1100">
                          <a:effectLst/>
                        </a:rPr>
                        <a:t>Education</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Maureen Powers</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3394352"/>
                  </a:ext>
                </a:extLst>
              </a:tr>
              <a:tr h="191532">
                <a:tc>
                  <a:txBody>
                    <a:bodyPr/>
                    <a:lstStyle/>
                    <a:p>
                      <a:pPr>
                        <a:spcBef>
                          <a:spcPts val="900"/>
                        </a:spcBef>
                        <a:spcAft>
                          <a:spcPts val="900"/>
                        </a:spcAft>
                        <a:buNone/>
                      </a:pPr>
                      <a:r>
                        <a:rPr lang="en-US" sz="1100">
                          <a:effectLst/>
                        </a:rPr>
                        <a:t>English</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Karen Crozer</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3648765"/>
                  </a:ext>
                </a:extLst>
              </a:tr>
              <a:tr h="354582">
                <a:tc>
                  <a:txBody>
                    <a:bodyPr/>
                    <a:lstStyle/>
                    <a:p>
                      <a:pPr>
                        <a:spcBef>
                          <a:spcPts val="900"/>
                        </a:spcBef>
                        <a:spcAft>
                          <a:spcPts val="900"/>
                        </a:spcAft>
                        <a:buNone/>
                      </a:pPr>
                      <a:r>
                        <a:rPr lang="en-US" sz="1100">
                          <a:effectLst/>
                        </a:rPr>
                        <a:t>Credit and Noncredit English as a Second Language (ESL)</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Heather Maclean</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6743"/>
                  </a:ext>
                </a:extLst>
              </a:tr>
              <a:tr h="191532">
                <a:tc>
                  <a:txBody>
                    <a:bodyPr/>
                    <a:lstStyle/>
                    <a:p>
                      <a:pPr>
                        <a:spcBef>
                          <a:spcPts val="900"/>
                        </a:spcBef>
                        <a:spcAft>
                          <a:spcPts val="900"/>
                        </a:spcAft>
                        <a:buNone/>
                      </a:pPr>
                      <a:r>
                        <a:rPr lang="en-US" sz="1100">
                          <a:effectLst/>
                        </a:rPr>
                        <a:t>Geography/Physical Sciences</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a:effectLst/>
                        </a:rPr>
                        <a:t>Scott Crosier</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5652275"/>
                  </a:ext>
                </a:extLst>
              </a:tr>
              <a:tr h="191532">
                <a:tc>
                  <a:txBody>
                    <a:bodyPr/>
                    <a:lstStyle/>
                    <a:p>
                      <a:pPr>
                        <a:spcBef>
                          <a:spcPts val="900"/>
                        </a:spcBef>
                        <a:spcAft>
                          <a:spcPts val="900"/>
                        </a:spcAft>
                        <a:buNone/>
                      </a:pPr>
                      <a:r>
                        <a:rPr lang="en-US" sz="1100">
                          <a:effectLst/>
                        </a:rPr>
                        <a:t>Geology</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sz="1100" dirty="0">
                          <a:effectLst/>
                        </a:rPr>
                        <a:t>Randal (Randy) Reed</a:t>
                      </a:r>
                    </a:p>
                  </a:txBody>
                  <a:tcPr marL="14642" marR="14642" marT="14642" marB="14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8357039"/>
                  </a:ext>
                </a:extLst>
              </a:tr>
            </a:tbl>
          </a:graphicData>
        </a:graphic>
      </p:graphicFrame>
      <p:graphicFrame>
        <p:nvGraphicFramePr>
          <p:cNvPr id="10" name="Table 9">
            <a:extLst>
              <a:ext uri="{FF2B5EF4-FFF2-40B4-BE49-F238E27FC236}">
                <a16:creationId xmlns:a16="http://schemas.microsoft.com/office/drawing/2014/main" id="{04C2A1FE-AE15-FF18-A933-69606B26E28E}"/>
              </a:ext>
            </a:extLst>
          </p:cNvPr>
          <p:cNvGraphicFramePr>
            <a:graphicFrameLocks noGrp="1"/>
          </p:cNvGraphicFramePr>
          <p:nvPr>
            <p:extLst>
              <p:ext uri="{D42A27DB-BD31-4B8C-83A1-F6EECF244321}">
                <p14:modId xmlns:p14="http://schemas.microsoft.com/office/powerpoint/2010/main" val="1380463423"/>
              </p:ext>
            </p:extLst>
          </p:nvPr>
        </p:nvGraphicFramePr>
        <p:xfrm>
          <a:off x="4302970" y="2248740"/>
          <a:ext cx="4708295" cy="3270874"/>
        </p:xfrm>
        <a:graphic>
          <a:graphicData uri="http://schemas.openxmlformats.org/drawingml/2006/table">
            <a:tbl>
              <a:tblPr/>
              <a:tblGrid>
                <a:gridCol w="2459286">
                  <a:extLst>
                    <a:ext uri="{9D8B030D-6E8A-4147-A177-3AD203B41FA5}">
                      <a16:colId xmlns:a16="http://schemas.microsoft.com/office/drawing/2014/main" val="2224064103"/>
                    </a:ext>
                  </a:extLst>
                </a:gridCol>
                <a:gridCol w="2249009">
                  <a:extLst>
                    <a:ext uri="{9D8B030D-6E8A-4147-A177-3AD203B41FA5}">
                      <a16:colId xmlns:a16="http://schemas.microsoft.com/office/drawing/2014/main" val="701153733"/>
                    </a:ext>
                  </a:extLst>
                </a:gridCol>
              </a:tblGrid>
              <a:tr h="329554">
                <a:tc>
                  <a:txBody>
                    <a:bodyPr/>
                    <a:lstStyle/>
                    <a:p>
                      <a:pPr>
                        <a:spcBef>
                          <a:spcPts val="900"/>
                        </a:spcBef>
                        <a:spcAft>
                          <a:spcPts val="900"/>
                        </a:spcAft>
                        <a:buNone/>
                      </a:pPr>
                      <a:r>
                        <a:rPr lang="en-US">
                          <a:effectLst/>
                        </a:rPr>
                        <a:t>Hospitality Management</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Albert Yu</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1550864"/>
                  </a:ext>
                </a:extLst>
              </a:tr>
              <a:tr h="0">
                <a:tc>
                  <a:txBody>
                    <a:bodyPr/>
                    <a:lstStyle/>
                    <a:p>
                      <a:pPr>
                        <a:spcBef>
                          <a:spcPts val="900"/>
                        </a:spcBef>
                        <a:spcAft>
                          <a:spcPts val="900"/>
                        </a:spcAft>
                        <a:buNone/>
                      </a:pPr>
                      <a:r>
                        <a:rPr lang="en-US">
                          <a:effectLst/>
                        </a:rPr>
                        <a:t>Information Technology and Information Systems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Angela Thomas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6087723"/>
                  </a:ext>
                </a:extLst>
              </a:tr>
              <a:tr h="0">
                <a:tc>
                  <a:txBody>
                    <a:bodyPr/>
                    <a:lstStyle/>
                    <a:p>
                      <a:pPr>
                        <a:spcBef>
                          <a:spcPts val="900"/>
                        </a:spcBef>
                        <a:spcAft>
                          <a:spcPts val="900"/>
                        </a:spcAft>
                        <a:buNone/>
                      </a:pPr>
                      <a:r>
                        <a:rPr lang="en-US">
                          <a:effectLst/>
                        </a:rPr>
                        <a:t>Journalism</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Erin Hiro</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4851924"/>
                  </a:ext>
                </a:extLst>
              </a:tr>
              <a:tr h="0">
                <a:tc>
                  <a:txBody>
                    <a:bodyPr/>
                    <a:lstStyle/>
                    <a:p>
                      <a:pPr>
                        <a:spcBef>
                          <a:spcPts val="900"/>
                        </a:spcBef>
                        <a:spcAft>
                          <a:spcPts val="900"/>
                        </a:spcAft>
                        <a:buNone/>
                      </a:pPr>
                      <a:r>
                        <a:rPr lang="en-US">
                          <a:effectLst/>
                        </a:rPr>
                        <a:t>Kinesiology</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Laurie Runk</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734880"/>
                  </a:ext>
                </a:extLst>
              </a:tr>
              <a:tr h="0">
                <a:tc>
                  <a:txBody>
                    <a:bodyPr/>
                    <a:lstStyle/>
                    <a:p>
                      <a:pPr>
                        <a:spcBef>
                          <a:spcPts val="900"/>
                        </a:spcBef>
                        <a:spcAft>
                          <a:spcPts val="900"/>
                        </a:spcAft>
                        <a:buNone/>
                      </a:pPr>
                      <a:r>
                        <a:rPr lang="en-US">
                          <a:effectLst/>
                        </a:rPr>
                        <a:t>Math</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Larry Green</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5500035"/>
                  </a:ext>
                </a:extLst>
              </a:tr>
              <a:tr h="0">
                <a:tc>
                  <a:txBody>
                    <a:bodyPr/>
                    <a:lstStyle/>
                    <a:p>
                      <a:pPr>
                        <a:spcBef>
                          <a:spcPts val="900"/>
                        </a:spcBef>
                        <a:spcAft>
                          <a:spcPts val="900"/>
                        </a:spcAft>
                        <a:buNone/>
                      </a:pPr>
                      <a:r>
                        <a:rPr lang="en-US">
                          <a:effectLst/>
                        </a:rPr>
                        <a:t>MyOpenMath (MOM)/Math</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Larry Green</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580419"/>
                  </a:ext>
                </a:extLst>
              </a:tr>
              <a:tr h="0">
                <a:tc>
                  <a:txBody>
                    <a:bodyPr/>
                    <a:lstStyle/>
                    <a:p>
                      <a:pPr>
                        <a:spcBef>
                          <a:spcPts val="900"/>
                        </a:spcBef>
                        <a:spcAft>
                          <a:spcPts val="900"/>
                        </a:spcAft>
                        <a:buNone/>
                      </a:pPr>
                      <a:r>
                        <a:rPr lang="en-US">
                          <a:effectLst/>
                        </a:rPr>
                        <a:t>MyOpenMath (MOM)/Non-Math</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Emilie Hein</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818155"/>
                  </a:ext>
                </a:extLst>
              </a:tr>
              <a:tr h="0">
                <a:tc>
                  <a:txBody>
                    <a:bodyPr/>
                    <a:lstStyle/>
                    <a:p>
                      <a:pPr>
                        <a:spcBef>
                          <a:spcPts val="900"/>
                        </a:spcBef>
                        <a:spcAft>
                          <a:spcPts val="900"/>
                        </a:spcAft>
                        <a:buNone/>
                      </a:pPr>
                      <a:r>
                        <a:rPr lang="en-US">
                          <a:effectLst/>
                        </a:rPr>
                        <a:t>Philosophy</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Noah Levin</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1864812"/>
                  </a:ext>
                </a:extLst>
              </a:tr>
              <a:tr h="0">
                <a:tc>
                  <a:txBody>
                    <a:bodyPr/>
                    <a:lstStyle/>
                    <a:p>
                      <a:pPr>
                        <a:spcBef>
                          <a:spcPts val="900"/>
                        </a:spcBef>
                        <a:spcAft>
                          <a:spcPts val="900"/>
                        </a:spcAft>
                        <a:buNone/>
                      </a:pPr>
                      <a:r>
                        <a:rPr lang="en-US">
                          <a:effectLst/>
                        </a:rPr>
                        <a:t>Physics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Emilie Hein</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5188245"/>
                  </a:ext>
                </a:extLst>
              </a:tr>
              <a:tr h="0">
                <a:tc>
                  <a:txBody>
                    <a:bodyPr/>
                    <a:lstStyle/>
                    <a:p>
                      <a:pPr>
                        <a:spcBef>
                          <a:spcPts val="900"/>
                        </a:spcBef>
                        <a:spcAft>
                          <a:spcPts val="900"/>
                        </a:spcAft>
                        <a:buNone/>
                      </a:pPr>
                      <a:r>
                        <a:rPr lang="en-US">
                          <a:effectLst/>
                        </a:rPr>
                        <a:t>Political Science</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a:effectLst/>
                        </a:rPr>
                        <a:t>Dino Bozonelos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6860489"/>
                  </a:ext>
                </a:extLst>
              </a:tr>
              <a:tr h="0">
                <a:tc>
                  <a:txBody>
                    <a:bodyPr/>
                    <a:lstStyle/>
                    <a:p>
                      <a:pPr>
                        <a:spcBef>
                          <a:spcPts val="900"/>
                        </a:spcBef>
                        <a:spcAft>
                          <a:spcPts val="900"/>
                        </a:spcAft>
                        <a:buNone/>
                      </a:pPr>
                      <a:r>
                        <a:rPr lang="en-US">
                          <a:effectLst/>
                        </a:rPr>
                        <a:t>Psychology</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900"/>
                        </a:spcBef>
                        <a:spcAft>
                          <a:spcPts val="900"/>
                        </a:spcAft>
                        <a:buNone/>
                      </a:pPr>
                      <a:r>
                        <a:rPr lang="en-US" dirty="0">
                          <a:effectLst/>
                        </a:rPr>
                        <a:t>Bakhtawar (Bucky) </a:t>
                      </a:r>
                      <a:r>
                        <a:rPr lang="en-US" dirty="0" err="1">
                          <a:effectLst/>
                        </a:rPr>
                        <a:t>Bhadha</a:t>
                      </a:r>
                      <a:endParaRPr lang="en-US" dirty="0">
                        <a:effectLst/>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0173966"/>
                  </a:ext>
                </a:extLst>
              </a:tr>
            </a:tbl>
          </a:graphicData>
        </a:graphic>
      </p:graphicFrame>
    </p:spTree>
    <p:extLst>
      <p:ext uri="{BB962C8B-B14F-4D97-AF65-F5344CB8AC3E}">
        <p14:creationId xmlns:p14="http://schemas.microsoft.com/office/powerpoint/2010/main" val="2994668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AFFC-35DC-651C-D9D1-B07BB82CBF8D}"/>
              </a:ext>
            </a:extLst>
          </p:cNvPr>
          <p:cNvSpPr>
            <a:spLocks noGrp="1"/>
          </p:cNvSpPr>
          <p:nvPr>
            <p:ph type="title"/>
          </p:nvPr>
        </p:nvSpPr>
        <p:spPr/>
        <p:txBody>
          <a:bodyPr/>
          <a:lstStyle/>
          <a:p>
            <a:r>
              <a:rPr lang="en-US" dirty="0"/>
              <a:t>Recruiting DLs for….</a:t>
            </a:r>
          </a:p>
        </p:txBody>
      </p:sp>
      <p:sp>
        <p:nvSpPr>
          <p:cNvPr id="3" name="Text Placeholder 2">
            <a:extLst>
              <a:ext uri="{FF2B5EF4-FFF2-40B4-BE49-F238E27FC236}">
                <a16:creationId xmlns:a16="http://schemas.microsoft.com/office/drawing/2014/main" id="{62B68002-61DC-9CA7-1850-6AAE1E4CA4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1033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EF50-80CF-8D21-C8C5-F85D33C61478}"/>
              </a:ext>
            </a:extLst>
          </p:cNvPr>
          <p:cNvSpPr>
            <a:spLocks noGrp="1"/>
          </p:cNvSpPr>
          <p:nvPr>
            <p:ph type="title"/>
          </p:nvPr>
        </p:nvSpPr>
        <p:spPr/>
        <p:txBody>
          <a:bodyPr/>
          <a:lstStyle/>
          <a:p>
            <a:r>
              <a:rPr lang="en-US" dirty="0"/>
              <a:t>New/Newer DL Expectations (Spring, 2026)</a:t>
            </a:r>
          </a:p>
        </p:txBody>
      </p:sp>
      <p:sp>
        <p:nvSpPr>
          <p:cNvPr id="3" name="Text Placeholder 2">
            <a:extLst>
              <a:ext uri="{FF2B5EF4-FFF2-40B4-BE49-F238E27FC236}">
                <a16:creationId xmlns:a16="http://schemas.microsoft.com/office/drawing/2014/main" id="{04C13579-199E-D171-934F-E9D94BDB01C3}"/>
              </a:ext>
            </a:extLst>
          </p:cNvPr>
          <p:cNvSpPr>
            <a:spLocks noGrp="1"/>
          </p:cNvSpPr>
          <p:nvPr>
            <p:ph type="body" idx="1"/>
          </p:nvPr>
        </p:nvSpPr>
        <p:spPr/>
        <p:txBody>
          <a:bodyPr/>
          <a:lstStyle/>
          <a:p>
            <a:r>
              <a:rPr lang="en-US" sz="2000" dirty="0"/>
              <a:t>Complete or Review the DL Canvas Course </a:t>
            </a:r>
          </a:p>
          <a:p>
            <a:r>
              <a:rPr lang="en-US" sz="2000" dirty="0"/>
              <a:t>Check-in with Jennifer</a:t>
            </a:r>
          </a:p>
          <a:p>
            <a:r>
              <a:rPr lang="en-US" sz="2000" dirty="0"/>
              <a:t>ASCCC Listservs</a:t>
            </a:r>
          </a:p>
          <a:p>
            <a:pPr lvl="1"/>
            <a:r>
              <a:rPr lang="en-US" sz="2000" dirty="0"/>
              <a:t>Sign up for the OERI listserv and your discipline list serv and on the </a:t>
            </a:r>
            <a:r>
              <a:rPr lang="en-US" sz="2000" u="sng" dirty="0">
                <a:hlinkClick r:id="rId2"/>
              </a:rPr>
              <a:t>ASCCC website.</a:t>
            </a:r>
            <a:r>
              <a:rPr lang="en-US" sz="2000" dirty="0"/>
              <a:t> for the OERI and your discipline (you only need to do this once; if you are already signed up, it will notify you). These are one-way and do not have heavy use, so they will not overwhelm your inbox. </a:t>
            </a:r>
          </a:p>
          <a:p>
            <a:r>
              <a:rPr lang="en-US" sz="2000" dirty="0"/>
              <a:t>Read the Monthly DL Newsletter</a:t>
            </a:r>
          </a:p>
          <a:p>
            <a:pPr marL="127000" indent="0">
              <a:buNone/>
            </a:pPr>
            <a:endParaRPr lang="en-US" dirty="0"/>
          </a:p>
        </p:txBody>
      </p:sp>
    </p:spTree>
    <p:extLst>
      <p:ext uri="{BB962C8B-B14F-4D97-AF65-F5344CB8AC3E}">
        <p14:creationId xmlns:p14="http://schemas.microsoft.com/office/powerpoint/2010/main" val="1924095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4309-6788-06E6-34BB-72701174A666}"/>
              </a:ext>
            </a:extLst>
          </p:cNvPr>
          <p:cNvSpPr>
            <a:spLocks noGrp="1"/>
          </p:cNvSpPr>
          <p:nvPr>
            <p:ph type="title"/>
          </p:nvPr>
        </p:nvSpPr>
        <p:spPr>
          <a:xfrm>
            <a:off x="1088686" y="1122624"/>
            <a:ext cx="7202456" cy="893111"/>
          </a:xfrm>
        </p:spPr>
        <p:txBody>
          <a:bodyPr/>
          <a:lstStyle/>
          <a:p>
            <a:r>
              <a:rPr lang="en-US" dirty="0"/>
              <a:t>General Expectations</a:t>
            </a:r>
            <a:br>
              <a:rPr lang="en-US" dirty="0"/>
            </a:br>
            <a:endParaRPr lang="en-US" dirty="0"/>
          </a:p>
        </p:txBody>
      </p:sp>
      <p:sp>
        <p:nvSpPr>
          <p:cNvPr id="3" name="Text Placeholder 2">
            <a:extLst>
              <a:ext uri="{FF2B5EF4-FFF2-40B4-BE49-F238E27FC236}">
                <a16:creationId xmlns:a16="http://schemas.microsoft.com/office/drawing/2014/main" id="{FD5F4BEB-AC52-5663-2CB7-614F9E98CF96}"/>
              </a:ext>
            </a:extLst>
          </p:cNvPr>
          <p:cNvSpPr>
            <a:spLocks noGrp="1"/>
          </p:cNvSpPr>
          <p:nvPr>
            <p:ph type="body" idx="1"/>
          </p:nvPr>
        </p:nvSpPr>
        <p:spPr/>
        <p:txBody>
          <a:bodyPr/>
          <a:lstStyle/>
          <a:p>
            <a:r>
              <a:rPr lang="en-US" sz="2000" dirty="0"/>
              <a:t>Serve as a Helpful Point-of-Contact</a:t>
            </a:r>
          </a:p>
          <a:p>
            <a:r>
              <a:rPr lang="en-US" sz="2000" dirty="0"/>
              <a:t>Host a Webinar or Conversation</a:t>
            </a:r>
          </a:p>
          <a:p>
            <a:r>
              <a:rPr lang="en-US" sz="2000" dirty="0"/>
              <a:t>Unique Outreach (Varies by Term)</a:t>
            </a:r>
          </a:p>
          <a:p>
            <a:r>
              <a:rPr lang="en-US" sz="2000" dirty="0"/>
              <a:t>Build a New Curated Collection // Maintaining and Updating Existing Curated Collections</a:t>
            </a:r>
          </a:p>
          <a:p>
            <a:endParaRPr lang="en-US" sz="2000" dirty="0"/>
          </a:p>
          <a:p>
            <a:pPr marL="127000" indent="0">
              <a:buNone/>
            </a:pPr>
            <a:endParaRPr lang="en-US" dirty="0"/>
          </a:p>
        </p:txBody>
      </p:sp>
    </p:spTree>
    <p:extLst>
      <p:ext uri="{BB962C8B-B14F-4D97-AF65-F5344CB8AC3E}">
        <p14:creationId xmlns:p14="http://schemas.microsoft.com/office/powerpoint/2010/main" val="1538859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DC0E-38FF-BF84-EB75-BF44499F5B68}"/>
              </a:ext>
            </a:extLst>
          </p:cNvPr>
          <p:cNvSpPr>
            <a:spLocks noGrp="1"/>
          </p:cNvSpPr>
          <p:nvPr>
            <p:ph type="title"/>
          </p:nvPr>
        </p:nvSpPr>
        <p:spPr/>
        <p:txBody>
          <a:bodyPr/>
          <a:lstStyle/>
          <a:p>
            <a:r>
              <a:rPr lang="en-US" dirty="0"/>
              <a:t>Documenting Completion of Expectations</a:t>
            </a:r>
          </a:p>
        </p:txBody>
      </p:sp>
      <p:sp>
        <p:nvSpPr>
          <p:cNvPr id="3" name="Text Placeholder 2">
            <a:extLst>
              <a:ext uri="{FF2B5EF4-FFF2-40B4-BE49-F238E27FC236}">
                <a16:creationId xmlns:a16="http://schemas.microsoft.com/office/drawing/2014/main" id="{10DE1D0F-D59D-E566-B7FC-91D600AA56A0}"/>
              </a:ext>
            </a:extLst>
          </p:cNvPr>
          <p:cNvSpPr>
            <a:spLocks noGrp="1"/>
          </p:cNvSpPr>
          <p:nvPr>
            <p:ph type="body" idx="1"/>
          </p:nvPr>
        </p:nvSpPr>
        <p:spPr/>
        <p:txBody>
          <a:bodyPr/>
          <a:lstStyle/>
          <a:p>
            <a:pPr marL="127000" indent="0">
              <a:buNone/>
            </a:pPr>
            <a:r>
              <a:rPr lang="en-US" sz="2000" dirty="0"/>
              <a:t>By </a:t>
            </a:r>
            <a:r>
              <a:rPr lang="en-US" sz="2000" b="1" dirty="0"/>
              <a:t>Friday, May 1st, </a:t>
            </a:r>
            <a:r>
              <a:rPr lang="en-US" sz="2000" dirty="0"/>
              <a:t>submissions of all five of the following are due for stipend approval. Spring 2026</a:t>
            </a:r>
          </a:p>
          <a:p>
            <a:pPr lvl="1"/>
            <a:r>
              <a:rPr lang="en-US" sz="2000" dirty="0"/>
              <a:t>New/Newer DLs Plans Survey</a:t>
            </a:r>
          </a:p>
          <a:p>
            <a:pPr lvl="1"/>
            <a:r>
              <a:rPr lang="en-US" sz="2000" dirty="0"/>
              <a:t>Date of Check-in with Coordinator</a:t>
            </a:r>
          </a:p>
          <a:p>
            <a:pPr lvl="1"/>
            <a:r>
              <a:rPr lang="en-US" sz="2000" dirty="0"/>
              <a:t>Date of Webinar/Conversation</a:t>
            </a:r>
          </a:p>
          <a:p>
            <a:pPr lvl="1"/>
            <a:r>
              <a:rPr lang="en-US" sz="2000" dirty="0"/>
              <a:t>Curated Discipline Collection Checklist</a:t>
            </a:r>
          </a:p>
          <a:p>
            <a:pPr lvl="1"/>
            <a:r>
              <a:rPr lang="en-US" sz="2000" dirty="0"/>
              <a:t>Spring 2026 New/Newer DLs Reflection Survey</a:t>
            </a:r>
          </a:p>
          <a:p>
            <a:pPr lvl="1"/>
            <a:endParaRPr lang="en-US" sz="2000" dirty="0"/>
          </a:p>
          <a:p>
            <a:pPr marL="596900" lvl="1" indent="0">
              <a:buNone/>
            </a:pPr>
            <a:r>
              <a:rPr lang="en-US" sz="2000" dirty="0"/>
              <a:t>Please submit to Module 7 (DL Onboarding course)</a:t>
            </a:r>
          </a:p>
          <a:p>
            <a:pPr marL="596900" lvl="1" indent="0">
              <a:buNone/>
            </a:pPr>
            <a:r>
              <a:rPr lang="en-US" sz="2000" dirty="0"/>
              <a:t>Contact Jennifer Paris if you have questions: </a:t>
            </a:r>
            <a:r>
              <a:rPr lang="en-US" sz="2000" dirty="0" err="1"/>
              <a:t>jennifer.paris@canyons.edu</a:t>
            </a:r>
            <a:endParaRPr lang="en-US" sz="2000" dirty="0"/>
          </a:p>
          <a:p>
            <a:pPr marL="596900" lvl="1" indent="0">
              <a:buNone/>
            </a:pPr>
            <a:endParaRPr lang="en-US" sz="2000" dirty="0"/>
          </a:p>
          <a:p>
            <a:endParaRPr lang="en-US" dirty="0"/>
          </a:p>
        </p:txBody>
      </p:sp>
    </p:spTree>
    <p:extLst>
      <p:ext uri="{BB962C8B-B14F-4D97-AF65-F5344CB8AC3E}">
        <p14:creationId xmlns:p14="http://schemas.microsoft.com/office/powerpoint/2010/main" val="4250844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CB17-DB87-02A1-7E88-0E50996D275A}"/>
              </a:ext>
            </a:extLst>
          </p:cNvPr>
          <p:cNvSpPr>
            <a:spLocks noGrp="1"/>
          </p:cNvSpPr>
          <p:nvPr>
            <p:ph type="title"/>
          </p:nvPr>
        </p:nvSpPr>
        <p:spPr/>
        <p:txBody>
          <a:bodyPr/>
          <a:lstStyle/>
          <a:p>
            <a:r>
              <a:rPr lang="en-US" dirty="0"/>
              <a:t>Experienced DLs Expectations (Spring 2026)</a:t>
            </a:r>
          </a:p>
        </p:txBody>
      </p:sp>
      <p:sp>
        <p:nvSpPr>
          <p:cNvPr id="3" name="Text Placeholder 2">
            <a:extLst>
              <a:ext uri="{FF2B5EF4-FFF2-40B4-BE49-F238E27FC236}">
                <a16:creationId xmlns:a16="http://schemas.microsoft.com/office/drawing/2014/main" id="{AAD9978D-80AA-B1FD-91ED-1BE52B96FAB8}"/>
              </a:ext>
            </a:extLst>
          </p:cNvPr>
          <p:cNvSpPr>
            <a:spLocks noGrp="1"/>
          </p:cNvSpPr>
          <p:nvPr>
            <p:ph type="body" idx="1"/>
          </p:nvPr>
        </p:nvSpPr>
        <p:spPr/>
        <p:txBody>
          <a:bodyPr/>
          <a:lstStyle/>
          <a:p>
            <a:r>
              <a:rPr lang="en-US" dirty="0"/>
              <a:t>Check-in with DL Coordinator (Lara Braff)</a:t>
            </a:r>
          </a:p>
          <a:p>
            <a:r>
              <a:rPr lang="en-US" dirty="0"/>
              <a:t>Goal-setting assignment</a:t>
            </a:r>
          </a:p>
          <a:p>
            <a:r>
              <a:rPr lang="en-US" dirty="0"/>
              <a:t>Communication plan</a:t>
            </a:r>
          </a:p>
          <a:p>
            <a:r>
              <a:rPr lang="en-US" dirty="0"/>
              <a:t>Serve as point-of-contact for discipline</a:t>
            </a:r>
          </a:p>
          <a:p>
            <a:r>
              <a:rPr lang="en-US" dirty="0"/>
              <a:t>Host webinar/conversation</a:t>
            </a:r>
          </a:p>
          <a:p>
            <a:r>
              <a:rPr lang="en-US" dirty="0"/>
              <a:t>Update curated collection</a:t>
            </a:r>
          </a:p>
          <a:p>
            <a:r>
              <a:rPr lang="en-US" dirty="0"/>
              <a:t>DL course reflection/feedback survey</a:t>
            </a:r>
          </a:p>
          <a:p>
            <a:endParaRPr lang="en-US" dirty="0"/>
          </a:p>
          <a:p>
            <a:r>
              <a:rPr lang="en-US" dirty="0"/>
              <a:t>*All tasks and submission process can be found in Module 8 (DL Onboarding Course)</a:t>
            </a:r>
          </a:p>
          <a:p>
            <a:r>
              <a:rPr lang="en-US" dirty="0"/>
              <a:t>Questions? Contact: Lara Braff, </a:t>
            </a:r>
            <a:r>
              <a:rPr lang="en-US" dirty="0" err="1"/>
              <a:t>lara.braff@gcccd.edu</a:t>
            </a:r>
            <a:endParaRPr lang="en-US" dirty="0"/>
          </a:p>
        </p:txBody>
      </p:sp>
    </p:spTree>
    <p:extLst>
      <p:ext uri="{BB962C8B-B14F-4D97-AF65-F5344CB8AC3E}">
        <p14:creationId xmlns:p14="http://schemas.microsoft.com/office/powerpoint/2010/main" val="277144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pic>
        <p:nvPicPr>
          <p:cNvPr id="4" name="Content Placeholder 3" descr="four black boys diving into a blue water poo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137" y="2031365"/>
            <a:ext cx="6059314" cy="4040188"/>
          </a:xfrm>
        </p:spPr>
      </p:pic>
      <p:sp>
        <p:nvSpPr>
          <p:cNvPr id="6" name="Rectangle 5"/>
          <p:cNvSpPr/>
          <p:nvPr/>
        </p:nvSpPr>
        <p:spPr>
          <a:xfrm>
            <a:off x="2249527" y="6215118"/>
            <a:ext cx="3852465" cy="369332"/>
          </a:xfrm>
          <a:prstGeom prst="rect">
            <a:avLst/>
          </a:prstGeom>
        </p:spPr>
        <p:txBody>
          <a:bodyPr wrap="none">
            <a:spAutoFit/>
          </a:bodyPr>
          <a:lstStyle/>
          <a:p>
            <a:r>
              <a:rPr lang="en-US" dirty="0"/>
              <a:t>Photo by </a:t>
            </a:r>
            <a:r>
              <a:rPr lang="en-US" dirty="0">
                <a:hlinkClick r:id="rId3"/>
              </a:rPr>
              <a:t>Andrew Itaga</a:t>
            </a:r>
            <a:r>
              <a:rPr lang="en-US" dirty="0"/>
              <a:t> on </a:t>
            </a:r>
            <a:r>
              <a:rPr lang="en-US" dirty="0">
                <a:hlinkClick r:id="rId4"/>
              </a:rPr>
              <a:t>Unsplash</a:t>
            </a:r>
            <a:endParaRPr lang="en-US" dirty="0"/>
          </a:p>
        </p:txBody>
      </p:sp>
    </p:spTree>
    <p:extLst>
      <p:ext uri="{BB962C8B-B14F-4D97-AF65-F5344CB8AC3E}">
        <p14:creationId xmlns:p14="http://schemas.microsoft.com/office/powerpoint/2010/main" val="170036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Thanks!</a:t>
            </a:r>
          </a:p>
        </p:txBody>
      </p:sp>
      <p:pic>
        <p:nvPicPr>
          <p:cNvPr id="4" name="Content Placeholder 3" descr="young black girl smiling while holding a dandelion in a grass field with overcast sk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456" y="2077909"/>
            <a:ext cx="2693458" cy="4040188"/>
          </a:xfrm>
        </p:spPr>
      </p:pic>
      <p:sp>
        <p:nvSpPr>
          <p:cNvPr id="5" name="Rectangle 4"/>
          <p:cNvSpPr/>
          <p:nvPr/>
        </p:nvSpPr>
        <p:spPr>
          <a:xfrm>
            <a:off x="5214550" y="3451672"/>
            <a:ext cx="2545493" cy="646331"/>
          </a:xfrm>
          <a:prstGeom prst="rect">
            <a:avLst/>
          </a:prstGeom>
        </p:spPr>
        <p:txBody>
          <a:bodyPr wrap="square">
            <a:spAutoFit/>
          </a:bodyPr>
          <a:lstStyle/>
          <a:p>
            <a:r>
              <a:rPr lang="en-US" dirty="0"/>
              <a:t>Photo by </a:t>
            </a:r>
            <a:r>
              <a:rPr lang="en-US" b="1" dirty="0">
                <a:hlinkClick r:id="rId3"/>
              </a:rPr>
              <a:t>Thgusstavo Santana</a:t>
            </a:r>
            <a:r>
              <a:rPr lang="en-US" dirty="0"/>
              <a:t> from </a:t>
            </a:r>
            <a:r>
              <a:rPr lang="en-US" b="1" dirty="0">
                <a:hlinkClick r:id="rId4"/>
              </a:rPr>
              <a:t>Pexels</a:t>
            </a:r>
            <a:endParaRPr lang="en-US" dirty="0"/>
          </a:p>
        </p:txBody>
      </p:sp>
    </p:spTree>
    <p:extLst>
      <p:ext uri="{BB962C8B-B14F-4D97-AF65-F5344CB8AC3E}">
        <p14:creationId xmlns:p14="http://schemas.microsoft.com/office/powerpoint/2010/main" val="22553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EA1D-2700-4D3C-EFDE-E986DBE39661}"/>
              </a:ext>
            </a:extLst>
          </p:cNvPr>
          <p:cNvSpPr>
            <a:spLocks noGrp="1"/>
          </p:cNvSpPr>
          <p:nvPr>
            <p:ph type="title"/>
          </p:nvPr>
        </p:nvSpPr>
        <p:spPr/>
        <p:txBody>
          <a:bodyPr/>
          <a:lstStyle/>
          <a:p>
            <a:r>
              <a:rPr lang="en-US" sz="3600" dirty="0"/>
              <a:t>Your Presenters</a:t>
            </a:r>
          </a:p>
        </p:txBody>
      </p:sp>
      <p:sp>
        <p:nvSpPr>
          <p:cNvPr id="3" name="Text Placeholder 2">
            <a:extLst>
              <a:ext uri="{FF2B5EF4-FFF2-40B4-BE49-F238E27FC236}">
                <a16:creationId xmlns:a16="http://schemas.microsoft.com/office/drawing/2014/main" id="{B97031D7-CA39-5A28-4E0B-F7DEBA695F17}"/>
              </a:ext>
            </a:extLst>
          </p:cNvPr>
          <p:cNvSpPr>
            <a:spLocks noGrp="1"/>
          </p:cNvSpPr>
          <p:nvPr>
            <p:ph type="body" idx="1"/>
          </p:nvPr>
        </p:nvSpPr>
        <p:spPr/>
        <p:txBody>
          <a:bodyPr>
            <a:normAutofit/>
          </a:bodyPr>
          <a:lstStyle/>
          <a:p>
            <a:r>
              <a:rPr lang="en-US" sz="2000" dirty="0"/>
              <a:t>Michelle Pilati</a:t>
            </a:r>
          </a:p>
          <a:p>
            <a:pPr lvl="1"/>
            <a:r>
              <a:rPr lang="en-US" sz="1800" dirty="0"/>
              <a:t>Project Director, ASCCC OERI</a:t>
            </a:r>
          </a:p>
          <a:p>
            <a:pPr lvl="1"/>
            <a:r>
              <a:rPr lang="en-US" sz="1800" dirty="0"/>
              <a:t>Psychology, Rio Hondo College</a:t>
            </a:r>
          </a:p>
        </p:txBody>
      </p:sp>
    </p:spTree>
    <p:extLst>
      <p:ext uri="{BB962C8B-B14F-4D97-AF65-F5344CB8AC3E}">
        <p14:creationId xmlns:p14="http://schemas.microsoft.com/office/powerpoint/2010/main" val="65797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Overview</a:t>
            </a:r>
          </a:p>
        </p:txBody>
      </p:sp>
      <p:sp>
        <p:nvSpPr>
          <p:cNvPr id="5" name="Text Placeholder 4"/>
          <p:cNvSpPr>
            <a:spLocks noGrp="1"/>
          </p:cNvSpPr>
          <p:nvPr>
            <p:ph type="body" idx="1"/>
          </p:nvPr>
        </p:nvSpPr>
        <p:spPr/>
        <p:txBody>
          <a:bodyPr/>
          <a:lstStyle/>
          <a:p>
            <a:r>
              <a:rPr lang="en-US" sz="2800" dirty="0"/>
              <a:t>A Discipline Note</a:t>
            </a:r>
          </a:p>
          <a:p>
            <a:r>
              <a:rPr lang="en-US" sz="2800" dirty="0"/>
              <a:t>Introduction to the OERI</a:t>
            </a:r>
          </a:p>
          <a:p>
            <a:r>
              <a:rPr lang="en-US" sz="2800" dirty="0"/>
              <a:t>The Role of the Discipline Lead</a:t>
            </a:r>
          </a:p>
          <a:p>
            <a:r>
              <a:rPr lang="en-US" sz="2800" dirty="0"/>
              <a:t>Discipline Lead Expectations </a:t>
            </a:r>
            <a:r>
              <a:rPr lang="mr-IN" sz="2800" dirty="0"/>
              <a:t>–</a:t>
            </a:r>
            <a:r>
              <a:rPr lang="en-US" sz="2800" dirty="0"/>
              <a:t> Spring 2026</a:t>
            </a:r>
          </a:p>
          <a:p>
            <a:r>
              <a:rPr lang="en-US" sz="2800" dirty="0"/>
              <a:t>Questions</a:t>
            </a:r>
          </a:p>
        </p:txBody>
      </p:sp>
    </p:spTree>
    <p:extLst>
      <p:ext uri="{BB962C8B-B14F-4D97-AF65-F5344CB8AC3E}">
        <p14:creationId xmlns:p14="http://schemas.microsoft.com/office/powerpoint/2010/main" val="105576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341F-0FF2-1A44-1760-FD466AC70D12}"/>
              </a:ext>
            </a:extLst>
          </p:cNvPr>
          <p:cNvSpPr>
            <a:spLocks noGrp="1"/>
          </p:cNvSpPr>
          <p:nvPr>
            <p:ph type="title"/>
          </p:nvPr>
        </p:nvSpPr>
        <p:spPr/>
        <p:txBody>
          <a:bodyPr/>
          <a:lstStyle/>
          <a:p>
            <a:r>
              <a:rPr lang="en-US" sz="3600" dirty="0"/>
              <a:t>A Discipline Note</a:t>
            </a:r>
          </a:p>
        </p:txBody>
      </p:sp>
      <p:sp>
        <p:nvSpPr>
          <p:cNvPr id="3" name="Text Placeholder 2">
            <a:extLst>
              <a:ext uri="{FF2B5EF4-FFF2-40B4-BE49-F238E27FC236}">
                <a16:creationId xmlns:a16="http://schemas.microsoft.com/office/drawing/2014/main" id="{F1B8D3DF-67F4-9D27-0124-AA64BC33E2D9}"/>
              </a:ext>
            </a:extLst>
          </p:cNvPr>
          <p:cNvSpPr>
            <a:spLocks noGrp="1"/>
          </p:cNvSpPr>
          <p:nvPr>
            <p:ph type="body" idx="1"/>
          </p:nvPr>
        </p:nvSpPr>
        <p:spPr/>
        <p:txBody>
          <a:bodyPr/>
          <a:lstStyle/>
          <a:p>
            <a:r>
              <a:rPr lang="en-US" sz="2000" dirty="0"/>
              <a:t>Disciplines vary – in many ways. </a:t>
            </a:r>
          </a:p>
          <a:p>
            <a:r>
              <a:rPr lang="en-US" sz="2000" dirty="0"/>
              <a:t>Adopting OER varies in complexity across disciplines and across courses within a discipline.</a:t>
            </a:r>
          </a:p>
          <a:p>
            <a:r>
              <a:rPr lang="en-US" sz="2000" dirty="0"/>
              <a:t>Consequently, the OERI needs discipline experts to inform its work – and it strives to work with those discipline experts in a way that respects differences while meeting the needs of the OERI and the field. </a:t>
            </a:r>
          </a:p>
          <a:p>
            <a:pPr marL="127000" indent="0">
              <a:buNone/>
            </a:pPr>
            <a:endParaRPr lang="en-US" sz="2000" dirty="0"/>
          </a:p>
          <a:p>
            <a:endParaRPr lang="en-US" dirty="0"/>
          </a:p>
        </p:txBody>
      </p:sp>
    </p:spTree>
    <p:extLst>
      <p:ext uri="{BB962C8B-B14F-4D97-AF65-F5344CB8AC3E}">
        <p14:creationId xmlns:p14="http://schemas.microsoft.com/office/powerpoint/2010/main" val="312484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59AB-2AB8-1C82-FA33-9EFF5B3E2E39}"/>
              </a:ext>
            </a:extLst>
          </p:cNvPr>
          <p:cNvSpPr>
            <a:spLocks noGrp="1"/>
          </p:cNvSpPr>
          <p:nvPr>
            <p:ph type="title"/>
          </p:nvPr>
        </p:nvSpPr>
        <p:spPr>
          <a:xfrm>
            <a:off x="1088686" y="1122624"/>
            <a:ext cx="7202456" cy="893111"/>
          </a:xfrm>
        </p:spPr>
        <p:txBody>
          <a:bodyPr/>
          <a:lstStyle/>
          <a:p>
            <a:r>
              <a:rPr lang="en-US" sz="3600" dirty="0"/>
              <a:t>Introduction to the OERI</a:t>
            </a:r>
            <a:br>
              <a:rPr lang="en-US" dirty="0"/>
            </a:br>
            <a:endParaRPr lang="en-US" dirty="0"/>
          </a:p>
        </p:txBody>
      </p:sp>
      <p:sp>
        <p:nvSpPr>
          <p:cNvPr id="3" name="Text Placeholder 2">
            <a:extLst>
              <a:ext uri="{FF2B5EF4-FFF2-40B4-BE49-F238E27FC236}">
                <a16:creationId xmlns:a16="http://schemas.microsoft.com/office/drawing/2014/main" id="{71C04F8B-8335-DDAD-406D-634B52E83863}"/>
              </a:ext>
            </a:extLst>
          </p:cNvPr>
          <p:cNvSpPr>
            <a:spLocks noGrp="1"/>
          </p:cNvSpPr>
          <p:nvPr>
            <p:ph type="body" idx="1"/>
          </p:nvPr>
        </p:nvSpPr>
        <p:spPr/>
        <p:txBody>
          <a:bodyPr/>
          <a:lstStyle/>
          <a:p>
            <a:r>
              <a:rPr lang="en-US" sz="2000" dirty="0"/>
              <a:t>The Open Educational Resources Initiative is a project of the Academic Senate for California Community colleges. </a:t>
            </a:r>
          </a:p>
          <a:p>
            <a:r>
              <a:rPr lang="en-US" sz="2000" dirty="0"/>
              <a:t>It was initially established with funds from the legislature that were appropriated in 2018.</a:t>
            </a:r>
          </a:p>
          <a:p>
            <a:r>
              <a:rPr lang="en-US" sz="2000" dirty="0"/>
              <a:t>In the near future, the OERI will be funded with Zero Textbook Cost (ZTC) Degree Grant Program funds.</a:t>
            </a:r>
          </a:p>
          <a:p>
            <a:r>
              <a:rPr lang="en-US" sz="2000" dirty="0"/>
              <a:t>This change allows to OERI to continue its work, with an explicit expectation that it will update resources to ensure that sustainability of the system’s ZTC work. </a:t>
            </a:r>
          </a:p>
        </p:txBody>
      </p:sp>
    </p:spTree>
    <p:extLst>
      <p:ext uri="{BB962C8B-B14F-4D97-AF65-F5344CB8AC3E}">
        <p14:creationId xmlns:p14="http://schemas.microsoft.com/office/powerpoint/2010/main" val="349155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3600" dirty="0">
                <a:latin typeface="+mj-lt"/>
              </a:rPr>
              <a:t>ASCCC OERI</a:t>
            </a:r>
            <a:endParaRPr sz="3600" dirty="0">
              <a:latin typeface="+mj-lt"/>
            </a:endParaRPr>
          </a:p>
        </p:txBody>
      </p:sp>
      <p:sp>
        <p:nvSpPr>
          <p:cNvPr id="144" name="Google Shape;144;p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1446" lvl="0" indent="-203200" algn="l" rtl="0">
              <a:lnSpc>
                <a:spcPct val="100000"/>
              </a:lnSpc>
              <a:spcBef>
                <a:spcPts val="0"/>
              </a:spcBef>
              <a:spcAft>
                <a:spcPts val="0"/>
              </a:spcAft>
              <a:buSzPts val="3200"/>
              <a:buChar char="•"/>
            </a:pPr>
            <a:r>
              <a:rPr lang="en-US" sz="2800" dirty="0">
                <a:latin typeface="+mj-lt"/>
              </a:rPr>
              <a:t>A 5-year project to implement OER </a:t>
            </a:r>
            <a:r>
              <a:rPr lang="en-US" sz="2800" dirty="0" err="1">
                <a:latin typeface="+mj-lt"/>
              </a:rPr>
              <a:t>systemwide</a:t>
            </a:r>
            <a:r>
              <a:rPr lang="en-US" sz="2800" dirty="0">
                <a:latin typeface="+mj-lt"/>
              </a:rPr>
              <a:t> by coordinating state level activities to </a:t>
            </a:r>
            <a:r>
              <a:rPr lang="en-US" sz="2800" dirty="0">
                <a:solidFill>
                  <a:srgbClr val="FF0000"/>
                </a:solidFill>
                <a:latin typeface="+mj-lt"/>
              </a:rPr>
              <a:t>increase OER availability</a:t>
            </a:r>
            <a:r>
              <a:rPr lang="en-US" sz="2800" dirty="0">
                <a:latin typeface="+mj-lt"/>
              </a:rPr>
              <a:t> and </a:t>
            </a:r>
            <a:r>
              <a:rPr lang="en-US" sz="2800" dirty="0">
                <a:solidFill>
                  <a:srgbClr val="FF0000"/>
                </a:solidFill>
                <a:latin typeface="+mj-lt"/>
              </a:rPr>
              <a:t>supporting local OER implementation</a:t>
            </a:r>
            <a:r>
              <a:rPr lang="en-US" sz="2800" dirty="0">
                <a:latin typeface="+mj-lt"/>
              </a:rPr>
              <a:t>. </a:t>
            </a:r>
            <a:endParaRPr sz="2800" dirty="0">
              <a:latin typeface="+mj-lt"/>
            </a:endParaRPr>
          </a:p>
          <a:p>
            <a:pPr marL="171446" lvl="0" indent="-203200" algn="l" rtl="0">
              <a:lnSpc>
                <a:spcPct val="100000"/>
              </a:lnSpc>
              <a:spcBef>
                <a:spcPts val="750"/>
              </a:spcBef>
              <a:spcAft>
                <a:spcPts val="0"/>
              </a:spcAft>
              <a:buSzPts val="3200"/>
              <a:buChar char="•"/>
            </a:pPr>
            <a:r>
              <a:rPr lang="en-US" sz="2800" dirty="0">
                <a:latin typeface="+mj-lt"/>
              </a:rPr>
              <a:t>At the end of the initial project period, </a:t>
            </a:r>
            <a:r>
              <a:rPr lang="en-US" sz="2800" dirty="0">
                <a:solidFill>
                  <a:srgbClr val="FF0000"/>
                </a:solidFill>
                <a:latin typeface="+mj-lt"/>
              </a:rPr>
              <a:t>the structure</a:t>
            </a:r>
            <a:r>
              <a:rPr lang="en-US" sz="2800" dirty="0">
                <a:latin typeface="+mj-lt"/>
              </a:rPr>
              <a:t> and accomplishments of the OERI would be evaluated and future funding needs identified.</a:t>
            </a:r>
            <a:endParaRPr sz="28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idx="4294967295"/>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OERI Structure</a:t>
            </a:r>
            <a:endParaRPr dirty="0">
              <a:latin typeface="+mj-lt"/>
            </a:endParaRPr>
          </a:p>
        </p:txBody>
      </p:sp>
      <p:pic>
        <p:nvPicPr>
          <p:cNvPr id="151" name="Google Shape;151;p6" descr="Spider web with drew drops on them after a rainy day."/>
          <p:cNvPicPr preferRelativeResize="0">
            <a:picLocks noGrp="1"/>
          </p:cNvPicPr>
          <p:nvPr>
            <p:ph type="body" idx="1"/>
          </p:nvPr>
        </p:nvPicPr>
        <p:blipFill rotWithShape="1">
          <a:blip r:embed="rId3">
            <a:alphaModFix/>
          </a:blip>
          <a:srcRect/>
          <a:stretch/>
        </p:blipFill>
        <p:spPr>
          <a:xfrm>
            <a:off x="1385808" y="2107565"/>
            <a:ext cx="6264672" cy="4040188"/>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1758</Words>
  <Application>Microsoft Office PowerPoint</Application>
  <PresentationFormat>On-screen Show (4:3)</PresentationFormat>
  <Paragraphs>303</Paragraphs>
  <Slides>37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vt:lpstr>
      <vt:lpstr>Calibri</vt:lpstr>
      <vt:lpstr>Gill Sans</vt:lpstr>
      <vt:lpstr>Gallery</vt:lpstr>
      <vt:lpstr>Welcome!</vt:lpstr>
      <vt:lpstr>Everything You Ever Wanted to Know About Being an Open Educational Resources Initiative (OERI) Discipline Lead but Were Afraid to Ask (AKA OERI Discipline Lead Information Session) </vt:lpstr>
      <vt:lpstr>Event Description</vt:lpstr>
      <vt:lpstr>Your Presenters</vt:lpstr>
      <vt:lpstr>Overview</vt:lpstr>
      <vt:lpstr>A Discipline Note</vt:lpstr>
      <vt:lpstr>Introduction to the OERI </vt:lpstr>
      <vt:lpstr>ASCCC OERI</vt:lpstr>
      <vt:lpstr>OERI Structure</vt:lpstr>
      <vt:lpstr>OERI Project Director</vt:lpstr>
      <vt:lpstr>ASCCC Regions</vt:lpstr>
      <vt:lpstr>ASCCC Regions (cont.)</vt:lpstr>
      <vt:lpstr>OERI Structure - 2020</vt:lpstr>
      <vt:lpstr>OERI Structure - 2026</vt:lpstr>
      <vt:lpstr>OERI Leads</vt:lpstr>
      <vt:lpstr>Discipline Lead (DL) Co-Coordinators</vt:lpstr>
      <vt:lpstr>OERI’s Goal?</vt:lpstr>
      <vt:lpstr>Increase OER Use By…</vt:lpstr>
      <vt:lpstr>Background</vt:lpstr>
      <vt:lpstr>Approach</vt:lpstr>
      <vt:lpstr>Continued</vt:lpstr>
      <vt:lpstr>Discipline Lead Role (Fall 2020)</vt:lpstr>
      <vt:lpstr>Identifying Resources</vt:lpstr>
      <vt:lpstr>Discipline Lead Role (Fall 2020) cont</vt:lpstr>
      <vt:lpstr>Discipline Lead Role - Limits</vt:lpstr>
      <vt:lpstr>Discipline Lead Role (Spring 2021)</vt:lpstr>
      <vt:lpstr>Discipline Lead Role (2025 - 2026)</vt:lpstr>
      <vt:lpstr>New Complexities – And Opportunities</vt:lpstr>
      <vt:lpstr>New/new DLs (working with Jennifer)</vt:lpstr>
      <vt:lpstr>Experienced DLs (working with Lara)</vt:lpstr>
      <vt:lpstr>Recruiting DLs for….</vt:lpstr>
      <vt:lpstr>New/Newer DL Expectations (Spring, 2026)</vt:lpstr>
      <vt:lpstr>General Expectations </vt:lpstr>
      <vt:lpstr>Documenting Completion of Expectations</vt:lpstr>
      <vt:lpstr>Experienced DLs Expectations (Spring 2026)</vt:lpstr>
      <vt:lpstr>Next Steps?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Discipline Leads! </dc:title>
  <cp:lastModifiedBy>ASCCC1</cp:lastModifiedBy>
  <cp:revision>11</cp:revision>
  <dcterms:modified xsi:type="dcterms:W3CDTF">2026-02-06T19:07:47Z</dcterms:modified>
</cp:coreProperties>
</file>