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fq4v1meUAxwLCW87ghLYa5Zwq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105" d="100"/>
          <a:sy n="105" d="100"/>
        </p:scale>
        <p:origin x="9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dirty="0">
              <a:solidFill>
                <a:srgbClr val="FF0000"/>
              </a:solidFill>
            </a:endParaRPr>
          </a:p>
        </p:txBody>
      </p:sp>
      <p:sp>
        <p:nvSpPr>
          <p:cNvPr id="238" name="Google Shape;2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c9b9b89e45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c9b9b89e45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3c9b9b89e45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c9b349de8f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c9b349de8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4" name="Google Shape;314;g3c9b349de8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be38ef8ce7_0_2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be38ef8ce7_0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321" name="Google Shape;321;g3be38ef8ce7_0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c9b9b89e45_0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c9b9b89e45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329" name="Google Shape;329;g3c9b9b89e45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be38ef8ce7_0_2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be38ef8ce7_0_2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337" name="Google Shape;337;g3be38ef8ce7_0_2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c9b9b89e45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c9b9b89e45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346" name="Google Shape;346;g3c9b9b89e45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c80a93e94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c80a93e94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355" name="Google Shape;355;g3c80a93e94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c80a93e94c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c80a93e94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362" name="Google Shape;362;g3c80a93e94c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c80a93e94c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c80a93e94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371" name="Google Shape;371;g3c80a93e94c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c80bdc3a05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c80bdc3a0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sz="1700" dirty="0">
              <a:solidFill>
                <a:srgbClr val="FF0000"/>
              </a:solidFill>
            </a:endParaRPr>
          </a:p>
        </p:txBody>
      </p:sp>
      <p:sp>
        <p:nvSpPr>
          <p:cNvPr id="378" name="Google Shape;378;g3c80bdc3a0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dirty="0">
              <a:solidFill>
                <a:srgbClr val="FF0000"/>
              </a:solidFill>
            </a:endParaRPr>
          </a:p>
        </p:txBody>
      </p:sp>
      <p:sp>
        <p:nvSpPr>
          <p:cNvPr id="244" name="Google Shape;24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c9b9b89e45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c9b9b89e45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3c9b9b89e45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be38ef8ce7_0_1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3be38ef8ce7_0_1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800" dirty="0">
              <a:solidFill>
                <a:srgbClr val="FF0000"/>
              </a:solidFill>
            </a:endParaRPr>
          </a:p>
        </p:txBody>
      </p:sp>
      <p:sp>
        <p:nvSpPr>
          <p:cNvPr id="394" name="Google Shape;394;g3be38ef8ce7_0_1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250" name="Google Shape;25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Font typeface="Calibri"/>
              <a:buNone/>
            </a:pPr>
            <a:endParaRPr dirty="0"/>
          </a:p>
        </p:txBody>
      </p:sp>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be38ef8ce7_0_2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be38ef8ce7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endParaRPr dirty="0"/>
          </a:p>
        </p:txBody>
      </p:sp>
      <p:sp>
        <p:nvSpPr>
          <p:cNvPr id="273" name="Google Shape;273;g3be38ef8ce7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c9b9b89e45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c9b9b89e45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3c9b9b89e45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be38ef8ce7_0_2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be38ef8ce7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7" name="Google Shape;287;g3be38ef8ce7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c9b9b89e4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c9b9b89e4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c9b9b89e4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27"/>
        <p:cNvGrpSpPr/>
        <p:nvPr/>
      </p:nvGrpSpPr>
      <p:grpSpPr>
        <a:xfrm>
          <a:off x="0" y="0"/>
          <a:ext cx="0" cy="0"/>
          <a:chOff x="0" y="0"/>
          <a:chExt cx="0" cy="0"/>
        </a:xfrm>
      </p:grpSpPr>
      <p:pic>
        <p:nvPicPr>
          <p:cNvPr id="128" name="Google Shape;128;g3be38ef8ce7_0_140"/>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29" name="Google Shape;129;g3be38ef8ce7_0_140"/>
          <p:cNvSpPr txBox="1">
            <a:spLocks noGrp="1"/>
          </p:cNvSpPr>
          <p:nvPr>
            <p:ph type="ctrTitle"/>
          </p:nvPr>
        </p:nvSpPr>
        <p:spPr>
          <a:xfrm>
            <a:off x="1813336" y="3464560"/>
            <a:ext cx="6477900" cy="15384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3be38ef8ce7_0_140"/>
          <p:cNvSpPr txBox="1">
            <a:spLocks noGrp="1"/>
          </p:cNvSpPr>
          <p:nvPr>
            <p:ph type="subTitle" idx="1"/>
          </p:nvPr>
        </p:nvSpPr>
        <p:spPr>
          <a:xfrm>
            <a:off x="1813335" y="5189604"/>
            <a:ext cx="6477900" cy="977700"/>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31" name="Google Shape;131;g3be38ef8ce7_0_140"/>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32" name="Google Shape;132;g3be38ef8ce7_0_140"/>
          <p:cNvPicPr preferRelativeResize="0"/>
          <p:nvPr/>
        </p:nvPicPr>
        <p:blipFill rotWithShape="1">
          <a:blip r:embed="rId3">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33"/>
        <p:cNvGrpSpPr/>
        <p:nvPr/>
      </p:nvGrpSpPr>
      <p:grpSpPr>
        <a:xfrm>
          <a:off x="0" y="0"/>
          <a:ext cx="0" cy="0"/>
          <a:chOff x="0" y="0"/>
          <a:chExt cx="0" cy="0"/>
        </a:xfrm>
      </p:grpSpPr>
      <p:sp>
        <p:nvSpPr>
          <p:cNvPr id="134" name="Google Shape;134;g3be38ef8ce7_0_146"/>
          <p:cNvSpPr/>
          <p:nvPr/>
        </p:nvSpPr>
        <p:spPr>
          <a:xfrm>
            <a:off x="892142" y="-21176"/>
            <a:ext cx="7605900" cy="18786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35" name="Google Shape;135;g3be38ef8ce7_0_146"/>
          <p:cNvCxnSpPr/>
          <p:nvPr/>
        </p:nvCxnSpPr>
        <p:spPr>
          <a:xfrm>
            <a:off x="892142" y="1859611"/>
            <a:ext cx="7605900" cy="0"/>
          </a:xfrm>
          <a:prstGeom prst="straightConnector1">
            <a:avLst/>
          </a:prstGeom>
          <a:noFill/>
          <a:ln w="31750" cap="flat" cmpd="sng">
            <a:solidFill>
              <a:schemeClr val="accent1"/>
            </a:solidFill>
            <a:prstDash val="solid"/>
            <a:round/>
            <a:headEnd type="none" w="sm" len="sm"/>
            <a:tailEnd type="none" w="sm" len="sm"/>
          </a:ln>
        </p:spPr>
      </p:cxnSp>
      <p:sp>
        <p:nvSpPr>
          <p:cNvPr id="136" name="Google Shape;136;g3be38ef8ce7_0_14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3be38ef8ce7_0_146"/>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38" name="Google Shape;138;g3be38ef8ce7_0_14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3be38ef8ce7_0_14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0"/>
        <p:cNvGrpSpPr/>
        <p:nvPr/>
      </p:nvGrpSpPr>
      <p:grpSpPr>
        <a:xfrm>
          <a:off x="0" y="0"/>
          <a:ext cx="0" cy="0"/>
          <a:chOff x="0" y="0"/>
          <a:chExt cx="0" cy="0"/>
        </a:xfrm>
      </p:grpSpPr>
      <p:sp>
        <p:nvSpPr>
          <p:cNvPr id="141" name="Google Shape;141;g3be38ef8ce7_0_153"/>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3be38ef8ce7_0_153"/>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43" name="Google Shape;143;g3be38ef8ce7_0_15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44" name="Google Shape;144;g3be38ef8ce7_0_15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45" name="Google Shape;145;g3be38ef8ce7_0_15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146"/>
        <p:cNvGrpSpPr/>
        <p:nvPr/>
      </p:nvGrpSpPr>
      <p:grpSpPr>
        <a:xfrm>
          <a:off x="0" y="0"/>
          <a:ext cx="0" cy="0"/>
          <a:chOff x="0" y="0"/>
          <a:chExt cx="0" cy="0"/>
        </a:xfrm>
      </p:grpSpPr>
      <p:sp>
        <p:nvSpPr>
          <p:cNvPr id="147" name="Google Shape;147;g3be38ef8ce7_0_159"/>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48" name="Google Shape;148;g3be38ef8ce7_0_159"/>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149" name="Google Shape;149;g3be38ef8ce7_0_159"/>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50" name="Google Shape;150;g3be38ef8ce7_0_159"/>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
        <p:cNvGrpSpPr/>
        <p:nvPr/>
      </p:nvGrpSpPr>
      <p:grpSpPr>
        <a:xfrm>
          <a:off x="0" y="0"/>
          <a:ext cx="0" cy="0"/>
          <a:chOff x="0" y="0"/>
          <a:chExt cx="0" cy="0"/>
        </a:xfrm>
      </p:grpSpPr>
      <p:sp>
        <p:nvSpPr>
          <p:cNvPr id="152" name="Google Shape;152;g3be38ef8ce7_0_164"/>
          <p:cNvSpPr/>
          <p:nvPr/>
        </p:nvSpPr>
        <p:spPr>
          <a:xfrm>
            <a:off x="0" y="1527142"/>
            <a:ext cx="9144000" cy="36579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3" name="Google Shape;153;g3be38ef8ce7_0_164"/>
          <p:cNvSpPr txBox="1">
            <a:spLocks noGrp="1"/>
          </p:cNvSpPr>
          <p:nvPr>
            <p:ph type="ctrTitle"/>
          </p:nvPr>
        </p:nvSpPr>
        <p:spPr>
          <a:xfrm>
            <a:off x="1813336" y="3233396"/>
            <a:ext cx="6477900" cy="17694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3be38ef8ce7_0_164"/>
          <p:cNvSpPr txBox="1">
            <a:spLocks noGrp="1"/>
          </p:cNvSpPr>
          <p:nvPr>
            <p:ph type="subTitle" idx="1"/>
          </p:nvPr>
        </p:nvSpPr>
        <p:spPr>
          <a:xfrm>
            <a:off x="1813335" y="5190324"/>
            <a:ext cx="6477900" cy="977700"/>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55" name="Google Shape;155;g3be38ef8ce7_0_16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56" name="Google Shape;156;g3be38ef8ce7_0_164"/>
          <p:cNvPicPr preferRelativeResize="0"/>
          <p:nvPr/>
        </p:nvPicPr>
        <p:blipFill rotWithShape="1">
          <a:blip r:embed="rId2">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157"/>
        <p:cNvGrpSpPr/>
        <p:nvPr/>
      </p:nvGrpSpPr>
      <p:grpSpPr>
        <a:xfrm>
          <a:off x="0" y="0"/>
          <a:ext cx="0" cy="0"/>
          <a:chOff x="0" y="0"/>
          <a:chExt cx="0" cy="0"/>
        </a:xfrm>
      </p:grpSpPr>
      <p:pic>
        <p:nvPicPr>
          <p:cNvPr id="158" name="Google Shape;158;g3be38ef8ce7_0_170"/>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59" name="Google Shape;159;g3be38ef8ce7_0_170"/>
          <p:cNvSpPr txBox="1">
            <a:spLocks noGrp="1"/>
          </p:cNvSpPr>
          <p:nvPr>
            <p:ph type="ctrTitle"/>
          </p:nvPr>
        </p:nvSpPr>
        <p:spPr>
          <a:xfrm>
            <a:off x="1813336" y="3464560"/>
            <a:ext cx="6477900" cy="1538400"/>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3be38ef8ce7_0_170"/>
          <p:cNvSpPr txBox="1">
            <a:spLocks noGrp="1"/>
          </p:cNvSpPr>
          <p:nvPr>
            <p:ph type="subTitle" idx="1"/>
          </p:nvPr>
        </p:nvSpPr>
        <p:spPr>
          <a:xfrm>
            <a:off x="1813335" y="5189604"/>
            <a:ext cx="6477900" cy="977700"/>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61" name="Google Shape;161;g3be38ef8ce7_0_170"/>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62" name="Google Shape;162;g3be38ef8ce7_0_170"/>
          <p:cNvPicPr preferRelativeResize="0"/>
          <p:nvPr/>
        </p:nvPicPr>
        <p:blipFill rotWithShape="1">
          <a:blip r:embed="rId3">
            <a:alphaModFix/>
          </a:blip>
          <a:srcRect/>
          <a:stretch/>
        </p:blipFill>
        <p:spPr>
          <a:xfrm>
            <a:off x="1695177" y="585230"/>
            <a:ext cx="4360185" cy="1350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3"/>
        <p:cNvGrpSpPr/>
        <p:nvPr/>
      </p:nvGrpSpPr>
      <p:grpSpPr>
        <a:xfrm>
          <a:off x="0" y="0"/>
          <a:ext cx="0" cy="0"/>
          <a:chOff x="0" y="0"/>
          <a:chExt cx="0" cy="0"/>
        </a:xfrm>
      </p:grpSpPr>
      <p:sp>
        <p:nvSpPr>
          <p:cNvPr id="164" name="Google Shape;164;g3be38ef8ce7_0_176"/>
          <p:cNvSpPr/>
          <p:nvPr/>
        </p:nvSpPr>
        <p:spPr>
          <a:xfrm>
            <a:off x="897905" y="0"/>
            <a:ext cx="6840000" cy="38037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5" name="Google Shape;165;g3be38ef8ce7_0_176"/>
          <p:cNvCxnSpPr/>
          <p:nvPr/>
        </p:nvCxnSpPr>
        <p:spPr>
          <a:xfrm>
            <a:off x="892142" y="3816299"/>
            <a:ext cx="6845700" cy="0"/>
          </a:xfrm>
          <a:prstGeom prst="straightConnector1">
            <a:avLst/>
          </a:prstGeom>
          <a:noFill/>
          <a:ln w="31750" cap="flat" cmpd="sng">
            <a:solidFill>
              <a:schemeClr val="accent1"/>
            </a:solidFill>
            <a:prstDash val="solid"/>
            <a:round/>
            <a:headEnd type="none" w="sm" len="sm"/>
            <a:tailEnd type="none" w="sm" len="sm"/>
          </a:ln>
        </p:spPr>
      </p:cxnSp>
      <p:sp>
        <p:nvSpPr>
          <p:cNvPr id="166" name="Google Shape;166;g3be38ef8ce7_0_176"/>
          <p:cNvSpPr txBox="1">
            <a:spLocks noGrp="1"/>
          </p:cNvSpPr>
          <p:nvPr>
            <p:ph type="title"/>
          </p:nvPr>
        </p:nvSpPr>
        <p:spPr>
          <a:xfrm>
            <a:off x="1090680" y="2168168"/>
            <a:ext cx="6482400" cy="147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3be38ef8ce7_0_176"/>
          <p:cNvSpPr txBox="1">
            <a:spLocks noGrp="1"/>
          </p:cNvSpPr>
          <p:nvPr>
            <p:ph type="body" idx="1"/>
          </p:nvPr>
        </p:nvSpPr>
        <p:spPr>
          <a:xfrm>
            <a:off x="1090680" y="3806198"/>
            <a:ext cx="6472800" cy="1012800"/>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168" name="Google Shape;168;g3be38ef8ce7_0_17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3be38ef8ce7_0_17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170"/>
        <p:cNvGrpSpPr/>
        <p:nvPr/>
      </p:nvGrpSpPr>
      <p:grpSpPr>
        <a:xfrm>
          <a:off x="0" y="0"/>
          <a:ext cx="0" cy="0"/>
          <a:chOff x="0" y="0"/>
          <a:chExt cx="0" cy="0"/>
        </a:xfrm>
      </p:grpSpPr>
      <p:sp>
        <p:nvSpPr>
          <p:cNvPr id="171" name="Google Shape;171;g3be38ef8ce7_0_183"/>
          <p:cNvSpPr/>
          <p:nvPr/>
        </p:nvSpPr>
        <p:spPr>
          <a:xfrm>
            <a:off x="897905" y="0"/>
            <a:ext cx="7557900" cy="1847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72" name="Google Shape;172;g3be38ef8ce7_0_183"/>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173" name="Google Shape;173;g3be38ef8ce7_0_183"/>
          <p:cNvSpPr txBox="1">
            <a:spLocks noGrp="1"/>
          </p:cNvSpPr>
          <p:nvPr>
            <p:ph type="title"/>
          </p:nvPr>
        </p:nvSpPr>
        <p:spPr>
          <a:xfrm>
            <a:off x="1086913" y="804890"/>
            <a:ext cx="7204200" cy="90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3be38ef8ce7_0_183"/>
          <p:cNvSpPr txBox="1">
            <a:spLocks noGrp="1"/>
          </p:cNvSpPr>
          <p:nvPr>
            <p:ph type="body" idx="1"/>
          </p:nvPr>
        </p:nvSpPr>
        <p:spPr>
          <a:xfrm>
            <a:off x="1085498" y="2010878"/>
            <a:ext cx="3483900" cy="40497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75" name="Google Shape;175;g3be38ef8ce7_0_183"/>
          <p:cNvSpPr txBox="1">
            <a:spLocks noGrp="1"/>
          </p:cNvSpPr>
          <p:nvPr>
            <p:ph type="body" idx="2"/>
          </p:nvPr>
        </p:nvSpPr>
        <p:spPr>
          <a:xfrm>
            <a:off x="4810328" y="2017345"/>
            <a:ext cx="3483900" cy="40434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76" name="Google Shape;176;g3be38ef8ce7_0_18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g3be38ef8ce7_0_18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178"/>
        <p:cNvGrpSpPr/>
        <p:nvPr/>
      </p:nvGrpSpPr>
      <p:grpSpPr>
        <a:xfrm>
          <a:off x="0" y="0"/>
          <a:ext cx="0" cy="0"/>
          <a:chOff x="0" y="0"/>
          <a:chExt cx="0" cy="0"/>
        </a:xfrm>
      </p:grpSpPr>
      <p:sp>
        <p:nvSpPr>
          <p:cNvPr id="179" name="Google Shape;179;g3be38ef8ce7_0_191"/>
          <p:cNvSpPr/>
          <p:nvPr/>
        </p:nvSpPr>
        <p:spPr>
          <a:xfrm>
            <a:off x="897905" y="0"/>
            <a:ext cx="7557900" cy="18444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80" name="Google Shape;180;g3be38ef8ce7_0_191"/>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181" name="Google Shape;181;g3be38ef8ce7_0_191"/>
          <p:cNvSpPr txBox="1">
            <a:spLocks noGrp="1"/>
          </p:cNvSpPr>
          <p:nvPr>
            <p:ph type="title"/>
          </p:nvPr>
        </p:nvSpPr>
        <p:spPr>
          <a:xfrm>
            <a:off x="1085394" y="804167"/>
            <a:ext cx="7205700" cy="879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3be38ef8ce7_0_191"/>
          <p:cNvSpPr txBox="1">
            <a:spLocks noGrp="1"/>
          </p:cNvSpPr>
          <p:nvPr>
            <p:ph type="body" idx="1"/>
          </p:nvPr>
        </p:nvSpPr>
        <p:spPr>
          <a:xfrm>
            <a:off x="1085393" y="2019552"/>
            <a:ext cx="3483900" cy="801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83" name="Google Shape;183;g3be38ef8ce7_0_191"/>
          <p:cNvSpPr txBox="1">
            <a:spLocks noGrp="1"/>
          </p:cNvSpPr>
          <p:nvPr>
            <p:ph type="body" idx="2"/>
          </p:nvPr>
        </p:nvSpPr>
        <p:spPr>
          <a:xfrm>
            <a:off x="1085393" y="2824270"/>
            <a:ext cx="3483900" cy="32304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84" name="Google Shape;184;g3be38ef8ce7_0_191"/>
          <p:cNvSpPr txBox="1">
            <a:spLocks noGrp="1"/>
          </p:cNvSpPr>
          <p:nvPr>
            <p:ph type="body" idx="3"/>
          </p:nvPr>
        </p:nvSpPr>
        <p:spPr>
          <a:xfrm>
            <a:off x="4809272" y="2023006"/>
            <a:ext cx="3483900" cy="802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85" name="Google Shape;185;g3be38ef8ce7_0_191"/>
          <p:cNvSpPr txBox="1">
            <a:spLocks noGrp="1"/>
          </p:cNvSpPr>
          <p:nvPr>
            <p:ph type="body" idx="4"/>
          </p:nvPr>
        </p:nvSpPr>
        <p:spPr>
          <a:xfrm>
            <a:off x="4809272" y="2821494"/>
            <a:ext cx="3483900" cy="32334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86" name="Google Shape;186;g3be38ef8ce7_0_191"/>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3be38ef8ce7_0_191"/>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188"/>
        <p:cNvGrpSpPr/>
        <p:nvPr/>
      </p:nvGrpSpPr>
      <p:grpSpPr>
        <a:xfrm>
          <a:off x="0" y="0"/>
          <a:ext cx="0" cy="0"/>
          <a:chOff x="0" y="0"/>
          <a:chExt cx="0" cy="0"/>
        </a:xfrm>
      </p:grpSpPr>
      <p:sp>
        <p:nvSpPr>
          <p:cNvPr id="189" name="Google Shape;189;g3be38ef8ce7_0_201"/>
          <p:cNvSpPr/>
          <p:nvPr/>
        </p:nvSpPr>
        <p:spPr>
          <a:xfrm>
            <a:off x="897905" y="0"/>
            <a:ext cx="7557900" cy="18471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90" name="Google Shape;190;g3be38ef8ce7_0_201"/>
          <p:cNvCxnSpPr/>
          <p:nvPr/>
        </p:nvCxnSpPr>
        <p:spPr>
          <a:xfrm rot="10800000" flipH="1">
            <a:off x="892142" y="1847012"/>
            <a:ext cx="7563600" cy="12600"/>
          </a:xfrm>
          <a:prstGeom prst="straightConnector1">
            <a:avLst/>
          </a:prstGeom>
          <a:noFill/>
          <a:ln w="31750" cap="flat" cmpd="sng">
            <a:solidFill>
              <a:schemeClr val="accent1"/>
            </a:solidFill>
            <a:prstDash val="solid"/>
            <a:round/>
            <a:headEnd type="none" w="sm" len="sm"/>
            <a:tailEnd type="none" w="sm" len="sm"/>
          </a:ln>
        </p:spPr>
      </p:cxnSp>
      <p:sp>
        <p:nvSpPr>
          <p:cNvPr id="191" name="Google Shape;191;g3be38ef8ce7_0_201"/>
          <p:cNvSpPr txBox="1">
            <a:spLocks noGrp="1"/>
          </p:cNvSpPr>
          <p:nvPr>
            <p:ph type="title"/>
          </p:nvPr>
        </p:nvSpPr>
        <p:spPr>
          <a:xfrm>
            <a:off x="1088686" y="810377"/>
            <a:ext cx="7202400" cy="94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3be38ef8ce7_0_201"/>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3be38ef8ce7_0_201"/>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194"/>
        <p:cNvGrpSpPr/>
        <p:nvPr/>
      </p:nvGrpSpPr>
      <p:grpSpPr>
        <a:xfrm>
          <a:off x="0" y="0"/>
          <a:ext cx="0" cy="0"/>
          <a:chOff x="0" y="0"/>
          <a:chExt cx="0" cy="0"/>
        </a:xfrm>
      </p:grpSpPr>
      <p:sp>
        <p:nvSpPr>
          <p:cNvPr id="195" name="Google Shape;195;g3be38ef8ce7_0_207"/>
          <p:cNvSpPr/>
          <p:nvPr/>
        </p:nvSpPr>
        <p:spPr>
          <a:xfrm>
            <a:off x="0" y="798973"/>
            <a:ext cx="36483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96" name="Google Shape;196;g3be38ef8ce7_0_207"/>
          <p:cNvCxnSpPr/>
          <p:nvPr/>
        </p:nvCxnSpPr>
        <p:spPr>
          <a:xfrm rot="10800000" flipH="1">
            <a:off x="2" y="3119493"/>
            <a:ext cx="3644400" cy="6300"/>
          </a:xfrm>
          <a:prstGeom prst="straightConnector1">
            <a:avLst/>
          </a:prstGeom>
          <a:noFill/>
          <a:ln w="31750" cap="flat" cmpd="sng">
            <a:solidFill>
              <a:schemeClr val="accent1"/>
            </a:solidFill>
            <a:prstDash val="solid"/>
            <a:round/>
            <a:headEnd type="none" w="sm" len="sm"/>
            <a:tailEnd type="none" w="sm" len="sm"/>
          </a:ln>
        </p:spPr>
      </p:cxnSp>
      <p:sp>
        <p:nvSpPr>
          <p:cNvPr id="197" name="Google Shape;197;g3be38ef8ce7_0_207"/>
          <p:cNvSpPr txBox="1">
            <a:spLocks noGrp="1"/>
          </p:cNvSpPr>
          <p:nvPr>
            <p:ph type="title"/>
          </p:nvPr>
        </p:nvSpPr>
        <p:spPr>
          <a:xfrm>
            <a:off x="1083504" y="798973"/>
            <a:ext cx="2456400" cy="2247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g3be38ef8ce7_0_207"/>
          <p:cNvSpPr txBox="1">
            <a:spLocks noGrp="1"/>
          </p:cNvSpPr>
          <p:nvPr>
            <p:ph type="body" idx="1"/>
          </p:nvPr>
        </p:nvSpPr>
        <p:spPr>
          <a:xfrm>
            <a:off x="3782786" y="798976"/>
            <a:ext cx="4509300" cy="5255700"/>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9" name="Google Shape;199;g3be38ef8ce7_0_207"/>
          <p:cNvSpPr txBox="1">
            <a:spLocks noGrp="1"/>
          </p:cNvSpPr>
          <p:nvPr>
            <p:ph type="body" idx="2"/>
          </p:nvPr>
        </p:nvSpPr>
        <p:spPr>
          <a:xfrm>
            <a:off x="1083504" y="3205494"/>
            <a:ext cx="2456400" cy="2849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200" name="Google Shape;200;g3be38ef8ce7_0_207"/>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g3be38ef8ce7_0_207"/>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202"/>
        <p:cNvGrpSpPr/>
        <p:nvPr/>
      </p:nvGrpSpPr>
      <p:grpSpPr>
        <a:xfrm>
          <a:off x="0" y="0"/>
          <a:ext cx="0" cy="0"/>
          <a:chOff x="0" y="0"/>
          <a:chExt cx="0" cy="0"/>
        </a:xfrm>
      </p:grpSpPr>
      <p:sp>
        <p:nvSpPr>
          <p:cNvPr id="203" name="Google Shape;203;g3be38ef8ce7_0_215"/>
          <p:cNvSpPr/>
          <p:nvPr/>
        </p:nvSpPr>
        <p:spPr>
          <a:xfrm>
            <a:off x="-1" y="798973"/>
            <a:ext cx="5231100" cy="23268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04" name="Google Shape;204;g3be38ef8ce7_0_215"/>
          <p:cNvCxnSpPr/>
          <p:nvPr/>
        </p:nvCxnSpPr>
        <p:spPr>
          <a:xfrm rot="10800000" flipH="1">
            <a:off x="1" y="3116494"/>
            <a:ext cx="5225700" cy="9300"/>
          </a:xfrm>
          <a:prstGeom prst="straightConnector1">
            <a:avLst/>
          </a:prstGeom>
          <a:noFill/>
          <a:ln w="31750" cap="flat" cmpd="sng">
            <a:solidFill>
              <a:schemeClr val="accent1"/>
            </a:solidFill>
            <a:prstDash val="solid"/>
            <a:round/>
            <a:headEnd type="none" w="sm" len="sm"/>
            <a:tailEnd type="none" w="sm" len="sm"/>
          </a:ln>
        </p:spPr>
      </p:cxnSp>
      <p:sp>
        <p:nvSpPr>
          <p:cNvPr id="205" name="Google Shape;205;g3be38ef8ce7_0_215"/>
          <p:cNvSpPr txBox="1">
            <a:spLocks noGrp="1"/>
          </p:cNvSpPr>
          <p:nvPr>
            <p:ph type="title"/>
          </p:nvPr>
        </p:nvSpPr>
        <p:spPr>
          <a:xfrm>
            <a:off x="1088405" y="1129513"/>
            <a:ext cx="4149300" cy="1830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g3be38ef8ce7_0_215"/>
          <p:cNvSpPr>
            <a:spLocks noGrp="1"/>
          </p:cNvSpPr>
          <p:nvPr>
            <p:ph type="pic" idx="2"/>
          </p:nvPr>
        </p:nvSpPr>
        <p:spPr>
          <a:xfrm>
            <a:off x="5449305" y="797578"/>
            <a:ext cx="2841900" cy="5248800"/>
          </a:xfrm>
          <a:prstGeom prst="rect">
            <a:avLst/>
          </a:prstGeom>
          <a:solidFill>
            <a:srgbClr val="D8D8D8"/>
          </a:solidFill>
          <a:ln>
            <a:noFill/>
          </a:ln>
        </p:spPr>
      </p:sp>
      <p:sp>
        <p:nvSpPr>
          <p:cNvPr id="207" name="Google Shape;207;g3be38ef8ce7_0_215"/>
          <p:cNvSpPr txBox="1">
            <a:spLocks noGrp="1"/>
          </p:cNvSpPr>
          <p:nvPr>
            <p:ph type="body" idx="1"/>
          </p:nvPr>
        </p:nvSpPr>
        <p:spPr>
          <a:xfrm>
            <a:off x="1087748" y="3145994"/>
            <a:ext cx="4143300" cy="2900400"/>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208" name="Google Shape;208;g3be38ef8ce7_0_215"/>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9" name="Google Shape;209;g3be38ef8ce7_0_215"/>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210"/>
        <p:cNvGrpSpPr/>
        <p:nvPr/>
      </p:nvGrpSpPr>
      <p:grpSpPr>
        <a:xfrm>
          <a:off x="0" y="0"/>
          <a:ext cx="0" cy="0"/>
          <a:chOff x="0" y="0"/>
          <a:chExt cx="0" cy="0"/>
        </a:xfrm>
      </p:grpSpPr>
      <p:sp>
        <p:nvSpPr>
          <p:cNvPr id="211" name="Google Shape;211;g3be38ef8ce7_0_2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g3be38ef8ce7_0_2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3"/>
        <p:cNvGrpSpPr/>
        <p:nvPr/>
      </p:nvGrpSpPr>
      <p:grpSpPr>
        <a:xfrm>
          <a:off x="0" y="0"/>
          <a:ext cx="0" cy="0"/>
          <a:chOff x="0" y="0"/>
          <a:chExt cx="0" cy="0"/>
        </a:xfrm>
      </p:grpSpPr>
      <p:sp>
        <p:nvSpPr>
          <p:cNvPr id="214" name="Google Shape;214;g3be38ef8ce7_0_226"/>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3be38ef8ce7_0_226"/>
          <p:cNvSpPr txBox="1">
            <a:spLocks noGrp="1"/>
          </p:cNvSpPr>
          <p:nvPr>
            <p:ph type="body" idx="1"/>
          </p:nvPr>
        </p:nvSpPr>
        <p:spPr>
          <a:xfrm>
            <a:off x="1088686" y="2015732"/>
            <a:ext cx="7202400" cy="40398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16" name="Google Shape;216;g3be38ef8ce7_0_226"/>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3be38ef8ce7_0_226"/>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18" name="Google Shape;218;g3be38ef8ce7_0_226"/>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219"/>
        <p:cNvGrpSpPr/>
        <p:nvPr/>
      </p:nvGrpSpPr>
      <p:grpSpPr>
        <a:xfrm>
          <a:off x="0" y="0"/>
          <a:ext cx="0" cy="0"/>
          <a:chOff x="0" y="0"/>
          <a:chExt cx="0" cy="0"/>
        </a:xfrm>
      </p:grpSpPr>
      <p:cxnSp>
        <p:nvCxnSpPr>
          <p:cNvPr id="220" name="Google Shape;220;g3be38ef8ce7_0_232"/>
          <p:cNvCxnSpPr/>
          <p:nvPr/>
        </p:nvCxnSpPr>
        <p:spPr>
          <a:xfrm>
            <a:off x="1085500"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221" name="Google Shape;221;g3be38ef8ce7_0_232"/>
          <p:cNvSpPr txBox="1">
            <a:spLocks noGrp="1"/>
          </p:cNvSpPr>
          <p:nvPr>
            <p:ph type="body" idx="1"/>
          </p:nvPr>
        </p:nvSpPr>
        <p:spPr>
          <a:xfrm>
            <a:off x="1085498" y="2010878"/>
            <a:ext cx="3261000" cy="40572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22" name="Google Shape;222;g3be38ef8ce7_0_232"/>
          <p:cNvSpPr txBox="1">
            <a:spLocks noGrp="1"/>
          </p:cNvSpPr>
          <p:nvPr>
            <p:ph type="body" idx="2"/>
          </p:nvPr>
        </p:nvSpPr>
        <p:spPr>
          <a:xfrm>
            <a:off x="4810328" y="2017342"/>
            <a:ext cx="3483900" cy="40506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23" name="Google Shape;223;g3be38ef8ce7_0_232"/>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g3be38ef8ce7_0_232"/>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5" name="Google Shape;225;g3be38ef8ce7_0_232"/>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226"/>
        <p:cNvGrpSpPr/>
        <p:nvPr/>
      </p:nvGrpSpPr>
      <p:grpSpPr>
        <a:xfrm>
          <a:off x="0" y="0"/>
          <a:ext cx="0" cy="0"/>
          <a:chOff x="0" y="0"/>
          <a:chExt cx="0" cy="0"/>
        </a:xfrm>
      </p:grpSpPr>
      <p:cxnSp>
        <p:nvCxnSpPr>
          <p:cNvPr id="227" name="Google Shape;227;g3be38ef8ce7_0_239"/>
          <p:cNvCxnSpPr/>
          <p:nvPr/>
        </p:nvCxnSpPr>
        <p:spPr>
          <a:xfrm>
            <a:off x="1085395" y="1847088"/>
            <a:ext cx="7205700" cy="0"/>
          </a:xfrm>
          <a:prstGeom prst="straightConnector1">
            <a:avLst/>
          </a:prstGeom>
          <a:noFill/>
          <a:ln w="31750" cap="flat" cmpd="sng">
            <a:solidFill>
              <a:schemeClr val="accent1"/>
            </a:solidFill>
            <a:prstDash val="solid"/>
            <a:round/>
            <a:headEnd type="none" w="sm" len="sm"/>
            <a:tailEnd type="none" w="sm" len="sm"/>
          </a:ln>
        </p:spPr>
      </p:cxnSp>
      <p:sp>
        <p:nvSpPr>
          <p:cNvPr id="228" name="Google Shape;228;g3be38ef8ce7_0_239"/>
          <p:cNvSpPr txBox="1">
            <a:spLocks noGrp="1"/>
          </p:cNvSpPr>
          <p:nvPr>
            <p:ph type="body" idx="1"/>
          </p:nvPr>
        </p:nvSpPr>
        <p:spPr>
          <a:xfrm>
            <a:off x="1085393" y="2019552"/>
            <a:ext cx="3483900" cy="801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229" name="Google Shape;229;g3be38ef8ce7_0_239"/>
          <p:cNvSpPr txBox="1">
            <a:spLocks noGrp="1"/>
          </p:cNvSpPr>
          <p:nvPr>
            <p:ph type="body" idx="2"/>
          </p:nvPr>
        </p:nvSpPr>
        <p:spPr>
          <a:xfrm>
            <a:off x="1085393" y="2824272"/>
            <a:ext cx="3483900" cy="32181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30" name="Google Shape;230;g3be38ef8ce7_0_239"/>
          <p:cNvSpPr txBox="1">
            <a:spLocks noGrp="1"/>
          </p:cNvSpPr>
          <p:nvPr>
            <p:ph type="body" idx="3"/>
          </p:nvPr>
        </p:nvSpPr>
        <p:spPr>
          <a:xfrm>
            <a:off x="4809272" y="2023006"/>
            <a:ext cx="3483900" cy="802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231" name="Google Shape;231;g3be38ef8ce7_0_239"/>
          <p:cNvSpPr txBox="1">
            <a:spLocks noGrp="1"/>
          </p:cNvSpPr>
          <p:nvPr>
            <p:ph type="body" idx="4"/>
          </p:nvPr>
        </p:nvSpPr>
        <p:spPr>
          <a:xfrm>
            <a:off x="4809272" y="2821494"/>
            <a:ext cx="3483900" cy="322110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32" name="Google Shape;232;g3be38ef8ce7_0_239"/>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g3be38ef8ce7_0_239"/>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4" name="Google Shape;234;g3be38ef8ce7_0_239"/>
          <p:cNvSpPr txBox="1">
            <a:spLocks noGrp="1"/>
          </p:cNvSpPr>
          <p:nvPr>
            <p:ph type="title"/>
          </p:nvPr>
        </p:nvSpPr>
        <p:spPr>
          <a:xfrm>
            <a:off x="1088686" y="804520"/>
            <a:ext cx="7202400" cy="898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g3be38ef8ce7_0_135"/>
          <p:cNvSpPr txBox="1">
            <a:spLocks noGrp="1"/>
          </p:cNvSpPr>
          <p:nvPr>
            <p:ph type="title"/>
          </p:nvPr>
        </p:nvSpPr>
        <p:spPr>
          <a:xfrm>
            <a:off x="1088686" y="804522"/>
            <a:ext cx="7202400" cy="10491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Google Shape;124;g3be38ef8ce7_0_135"/>
          <p:cNvSpPr txBox="1">
            <a:spLocks noGrp="1"/>
          </p:cNvSpPr>
          <p:nvPr>
            <p:ph type="body" idx="1"/>
          </p:nvPr>
        </p:nvSpPr>
        <p:spPr>
          <a:xfrm>
            <a:off x="1088686" y="2015734"/>
            <a:ext cx="7202400" cy="3450600"/>
          </a:xfrm>
          <a:prstGeom prst="rect">
            <a:avLst/>
          </a:prstGeom>
          <a:noFill/>
          <a:ln>
            <a:noFill/>
          </a:ln>
        </p:spPr>
        <p:txBody>
          <a:bodyPr spcFirstLastPara="1" wrap="square" lIns="91425" tIns="45700" rIns="91425" bIns="45700" anchor="t" anchorCtr="0">
            <a:normAutofit/>
          </a:bodyPr>
          <a:lstStyle>
            <a:lvl1pPr marL="457200" marR="0" lvl="0" indent="-330200" algn="l">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5" name="Google Shape;125;g3be38ef8ce7_0_135"/>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6" name="Google Shape;126;g3be38ef8ce7_0_135"/>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unsplash.com/?utm_source=medium&amp;utm_medium=referral" TargetMode="External"/><Relationship Id="rId4" Type="http://schemas.openxmlformats.org/officeDocument/2006/relationships/hyperlink" Target="https://unsplash.com/@lanellies?utm_source=medium&amp;utm_medium=referra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hyperlink" Target="https://unsplash.com/photos/low-angle-photo-of-pink-and-orange-balloons-uGP_6CAD-14?utm_source=unsplash&amp;utm_medium=referral&amp;utm_content=creditCopyText" TargetMode="External"/><Relationship Id="rId4" Type="http://schemas.openxmlformats.org/officeDocument/2006/relationships/hyperlink" Target="https://unsplash.com/@artbyhybrid?utm_source=unsplash&amp;utm_medium=referral&amp;utm_content=creditCopyTex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unsplash.com/photos/yellow-smiley-emoji-on-gray-textile-8R-mXppeakM?utm_source=unsplash&amp;utm_medium=referral&amp;utm_content=creditCopyText" TargetMode="External"/><Relationship Id="rId4" Type="http://schemas.openxmlformats.org/officeDocument/2006/relationships/hyperlink" Target="https://unsplash.com/@timmossholder?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Measuring Effort and Analytics with The Forge</a:t>
            </a:r>
            <a:endParaRPr/>
          </a:p>
        </p:txBody>
      </p:sp>
      <p:sp>
        <p:nvSpPr>
          <p:cNvPr id="241" name="Google Shape;241;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20000"/>
              </a:lnSpc>
              <a:spcBef>
                <a:spcPts val="0"/>
              </a:spcBef>
              <a:spcAft>
                <a:spcPts val="0"/>
              </a:spcAft>
              <a:buSzPct val="100000"/>
              <a:buNone/>
            </a:pPr>
            <a:r>
              <a:rPr lang="en-US" sz="2000"/>
              <a:t>February 20, 2026</a:t>
            </a:r>
            <a:endParaRPr/>
          </a:p>
          <a:p>
            <a:pPr marL="0" lvl="0" indent="0" algn="l" rtl="0">
              <a:lnSpc>
                <a:spcPct val="120000"/>
              </a:lnSpc>
              <a:spcBef>
                <a:spcPts val="750"/>
              </a:spcBef>
              <a:spcAft>
                <a:spcPts val="0"/>
              </a:spcAft>
              <a:buSzPct val="100000"/>
              <a:buNone/>
            </a:pPr>
            <a:r>
              <a:rPr lang="en-US" sz="2000"/>
              <a:t>This work is licensed under a </a:t>
            </a:r>
            <a:r>
              <a:rPr lang="en-US" sz="2000" u="sng">
                <a:solidFill>
                  <a:schemeClr val="hlink"/>
                </a:solidFill>
                <a:hlinkClick r:id="rId3"/>
              </a:rPr>
              <a:t>Creative Commons Attribution 4.0 International License</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c9b9b89e45_0_25"/>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Analytics: </a:t>
            </a:r>
            <a:r>
              <a:rPr lang="en-US" dirty="0" err="1"/>
              <a:t>EssayMaps</a:t>
            </a:r>
            <a:r>
              <a:rPr lang="en-US" dirty="0"/>
              <a:t> (Cont.)</a:t>
            </a:r>
            <a:endParaRPr dirty="0"/>
          </a:p>
        </p:txBody>
      </p:sp>
      <p:pic>
        <p:nvPicPr>
          <p:cNvPr id="309" name="Google Shape;309;g3c9b9b89e45_0_25" descr="First graph showcases Copy/Paste Chunks"/>
          <p:cNvPicPr preferRelativeResize="0"/>
          <p:nvPr/>
        </p:nvPicPr>
        <p:blipFill>
          <a:blip r:embed="rId3">
            <a:alphaModFix/>
          </a:blip>
          <a:stretch>
            <a:fillRect/>
          </a:stretch>
        </p:blipFill>
        <p:spPr>
          <a:xfrm>
            <a:off x="2695823" y="1903900"/>
            <a:ext cx="4031449" cy="1651150"/>
          </a:xfrm>
          <a:prstGeom prst="rect">
            <a:avLst/>
          </a:prstGeom>
          <a:noFill/>
          <a:ln>
            <a:noFill/>
          </a:ln>
        </p:spPr>
      </p:pic>
      <p:pic>
        <p:nvPicPr>
          <p:cNvPr id="307" name="Google Shape;307;g3c9b9b89e45_0_25" descr="Position with arrow pointing downward, showcasing the heat map moves from upper left as the start of writing to bottom right at the end of writing. "/>
          <p:cNvPicPr preferRelativeResize="0"/>
          <p:nvPr/>
        </p:nvPicPr>
        <p:blipFill>
          <a:blip r:embed="rId4">
            <a:alphaModFix/>
          </a:blip>
          <a:stretch>
            <a:fillRect/>
          </a:stretch>
        </p:blipFill>
        <p:spPr>
          <a:xfrm>
            <a:off x="69777" y="2796253"/>
            <a:ext cx="750518" cy="2741326"/>
          </a:xfrm>
          <a:prstGeom prst="rect">
            <a:avLst/>
          </a:prstGeom>
          <a:noFill/>
          <a:ln>
            <a:noFill/>
          </a:ln>
        </p:spPr>
      </p:pic>
      <p:pic>
        <p:nvPicPr>
          <p:cNvPr id="308" name="Google Shape;308;g3c9b9b89e45_0_25" descr="Time with an arrow moving right, showcasing that the writing process in the heat map progresses from left to right through the graph. "/>
          <p:cNvPicPr preferRelativeResize="0"/>
          <p:nvPr/>
        </p:nvPicPr>
        <p:blipFill>
          <a:blip r:embed="rId5">
            <a:alphaModFix/>
          </a:blip>
          <a:stretch>
            <a:fillRect/>
          </a:stretch>
        </p:blipFill>
        <p:spPr>
          <a:xfrm>
            <a:off x="1228226" y="6216429"/>
            <a:ext cx="3178451" cy="865844"/>
          </a:xfrm>
          <a:prstGeom prst="rect">
            <a:avLst/>
          </a:prstGeom>
          <a:noFill/>
          <a:ln>
            <a:noFill/>
          </a:ln>
        </p:spPr>
      </p:pic>
      <p:pic>
        <p:nvPicPr>
          <p:cNvPr id="305" name="Google Shape;305;g3c9b9b89e45_0_25" descr="Screenshot of Essaymaps in The Forge where multiple heat maps demonstrate large copy/pasting behaviors" title="Heatmap of EssayMaps in The Forge showing copy/past chunks"/>
          <p:cNvPicPr preferRelativeResize="0"/>
          <p:nvPr/>
        </p:nvPicPr>
        <p:blipFill>
          <a:blip r:embed="rId6">
            <a:alphaModFix/>
          </a:blip>
          <a:stretch>
            <a:fillRect/>
          </a:stretch>
        </p:blipFill>
        <p:spPr>
          <a:xfrm>
            <a:off x="760477" y="2394149"/>
            <a:ext cx="3857200" cy="3726674"/>
          </a:xfrm>
          <a:prstGeom prst="rect">
            <a:avLst/>
          </a:prstGeom>
          <a:noFill/>
          <a:ln>
            <a:noFill/>
          </a:ln>
        </p:spPr>
      </p:pic>
      <p:pic>
        <p:nvPicPr>
          <p:cNvPr id="310" name="Google Shape;310;g3c9b9b89e45_0_25" descr="Second graph showcases later editing process"/>
          <p:cNvPicPr preferRelativeResize="0"/>
          <p:nvPr/>
        </p:nvPicPr>
        <p:blipFill>
          <a:blip r:embed="rId7">
            <a:alphaModFix/>
          </a:blip>
          <a:stretch>
            <a:fillRect/>
          </a:stretch>
        </p:blipFill>
        <p:spPr>
          <a:xfrm>
            <a:off x="6329697" y="1884993"/>
            <a:ext cx="4125201" cy="2044075"/>
          </a:xfrm>
          <a:prstGeom prst="rect">
            <a:avLst/>
          </a:prstGeom>
          <a:noFill/>
          <a:ln>
            <a:noFill/>
          </a:ln>
        </p:spPr>
      </p:pic>
      <p:pic>
        <p:nvPicPr>
          <p:cNvPr id="306" name="Google Shape;306;g3c9b9b89e45_0_25" descr="Screenshot of Essaymaps in The Forge where heat maps demonstrate multiple revisions and edits through writing process" title="Heatmap of EssayMaps in The Forge showing revision and editing process"/>
          <p:cNvPicPr preferRelativeResize="0"/>
          <p:nvPr/>
        </p:nvPicPr>
        <p:blipFill>
          <a:blip r:embed="rId8">
            <a:alphaModFix/>
          </a:blip>
          <a:stretch>
            <a:fillRect/>
          </a:stretch>
        </p:blipFill>
        <p:spPr>
          <a:xfrm>
            <a:off x="4956053" y="2394151"/>
            <a:ext cx="3928979" cy="37266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c9b349de8f_0_2"/>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Technical Deep Dive: How The Forge Captures Effort (Cont.)</a:t>
            </a:r>
            <a:endParaRPr/>
          </a:p>
        </p:txBody>
      </p:sp>
      <p:sp>
        <p:nvSpPr>
          <p:cNvPr id="317" name="Google Shape;317;g3c9b349de8f_0_2"/>
          <p:cNvSpPr txBox="1">
            <a:spLocks noGrp="1"/>
          </p:cNvSpPr>
          <p:nvPr>
            <p:ph type="body" idx="1"/>
          </p:nvPr>
        </p:nvSpPr>
        <p:spPr>
          <a:xfrm>
            <a:off x="651025" y="2015725"/>
            <a:ext cx="7964100" cy="4039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1800" b="1">
                <a:solidFill>
                  <a:schemeClr val="accent1"/>
                </a:solidFill>
              </a:rPr>
              <a:t>Process and Integrity</a:t>
            </a:r>
            <a:endParaRPr sz="1800" b="1">
              <a:solidFill>
                <a:schemeClr val="accent1"/>
              </a:solidFill>
            </a:endParaRPr>
          </a:p>
          <a:p>
            <a:pPr marL="457200" lvl="0" indent="-330200" algn="l" rtl="0">
              <a:spcBef>
                <a:spcPts val="750"/>
              </a:spcBef>
              <a:spcAft>
                <a:spcPts val="0"/>
              </a:spcAft>
              <a:buClr>
                <a:srgbClr val="222222"/>
              </a:buClr>
              <a:buSzPts val="1600"/>
              <a:buChar char="•"/>
            </a:pPr>
            <a:r>
              <a:rPr lang="en-US">
                <a:solidFill>
                  <a:srgbClr val="222222"/>
                </a:solidFill>
              </a:rPr>
              <a:t>Aggregating metrics into an indicator of effort to provide a “score” instructors can review and consider in rubric evaluations. </a:t>
            </a:r>
            <a:endParaRPr>
              <a:solidFill>
                <a:srgbClr val="222222"/>
              </a:solidFill>
            </a:endParaRPr>
          </a:p>
          <a:p>
            <a:pPr marL="914400" lvl="1" indent="-317500" algn="l" rtl="0">
              <a:spcBef>
                <a:spcPts val="1000"/>
              </a:spcBef>
              <a:spcAft>
                <a:spcPts val="0"/>
              </a:spcAft>
              <a:buClr>
                <a:srgbClr val="222222"/>
              </a:buClr>
              <a:buSzPts val="1400"/>
              <a:buChar char="•"/>
            </a:pPr>
            <a:r>
              <a:rPr lang="en-US">
                <a:solidFill>
                  <a:srgbClr val="222222"/>
                </a:solidFill>
              </a:rPr>
              <a:t>Instructors can define these thresholds and to what degree they wish to use these analytics within their course grading practices. </a:t>
            </a:r>
            <a:endParaRPr>
              <a:solidFill>
                <a:srgbClr val="222222"/>
              </a:solidFill>
            </a:endParaRPr>
          </a:p>
          <a:p>
            <a:pPr marL="457200" lvl="0" indent="-330200" algn="l" rtl="0">
              <a:spcBef>
                <a:spcPts val="1000"/>
              </a:spcBef>
              <a:spcAft>
                <a:spcPts val="0"/>
              </a:spcAft>
              <a:buClr>
                <a:srgbClr val="222222"/>
              </a:buClr>
              <a:buSzPts val="1600"/>
              <a:buChar char="•"/>
            </a:pPr>
            <a:r>
              <a:rPr lang="en-US">
                <a:solidFill>
                  <a:srgbClr val="222222"/>
                </a:solidFill>
              </a:rPr>
              <a:t>A separate revision score focuses on the depth and frequency of revisions, which help instructors distinguish the iterative process versus the linear process of writing.</a:t>
            </a:r>
            <a:endParaRPr>
              <a:solidFill>
                <a:srgbClr val="222222"/>
              </a:solidFill>
            </a:endParaRPr>
          </a:p>
          <a:p>
            <a:pPr marL="914400" lvl="1" indent="-317500" algn="l" rtl="0">
              <a:spcBef>
                <a:spcPts val="1000"/>
              </a:spcBef>
              <a:spcAft>
                <a:spcPts val="1000"/>
              </a:spcAft>
              <a:buClr>
                <a:srgbClr val="222222"/>
              </a:buClr>
              <a:buSzPts val="1400"/>
              <a:buChar char="•"/>
            </a:pPr>
            <a:r>
              <a:rPr lang="en-US">
                <a:solidFill>
                  <a:srgbClr val="222222"/>
                </a:solidFill>
              </a:rPr>
              <a:t>Instructors can see when large “drop ins” of pasted text are added which can signal additional evaluations may be necessary to verify the authenticity of the students’ voice in their writing. </a:t>
            </a:r>
            <a:endParaRPr>
              <a:solidFill>
                <a:srgbClr val="22222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3be38ef8ce7_0_276"/>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ADAPT Integration Bridge</a:t>
            </a:r>
            <a:endParaRPr/>
          </a:p>
        </p:txBody>
      </p:sp>
      <p:sp>
        <p:nvSpPr>
          <p:cNvPr id="324" name="Google Shape;324;g3be38ef8ce7_0_276"/>
          <p:cNvSpPr txBox="1">
            <a:spLocks noGrp="1"/>
          </p:cNvSpPr>
          <p:nvPr>
            <p:ph type="body" idx="1"/>
          </p:nvPr>
        </p:nvSpPr>
        <p:spPr>
          <a:xfrm>
            <a:off x="589325" y="2394500"/>
            <a:ext cx="8201100" cy="1622700"/>
          </a:xfrm>
          <a:prstGeom prst="rect">
            <a:avLst/>
          </a:prstGeom>
        </p:spPr>
        <p:txBody>
          <a:bodyPr spcFirstLastPara="1" wrap="square" lIns="91425" tIns="45700" rIns="91425" bIns="45700" anchor="t" anchorCtr="0">
            <a:normAutofit lnSpcReduction="10000"/>
          </a:bodyPr>
          <a:lstStyle/>
          <a:p>
            <a:pPr marL="457200" lvl="0" indent="-330200" algn="l" rtl="0">
              <a:spcBef>
                <a:spcPts val="750"/>
              </a:spcBef>
              <a:spcAft>
                <a:spcPts val="0"/>
              </a:spcAft>
              <a:buClr>
                <a:srgbClr val="000000"/>
              </a:buClr>
              <a:buSzPts val="1600"/>
              <a:buChar char="•"/>
            </a:pPr>
            <a:r>
              <a:rPr lang="en-US">
                <a:solidFill>
                  <a:srgbClr val="000000"/>
                </a:solidFill>
              </a:rPr>
              <a:t>The Forge tracks process while ADAPT tracks item level performance. </a:t>
            </a:r>
            <a:endParaRPr>
              <a:solidFill>
                <a:srgbClr val="000000"/>
              </a:solidFill>
            </a:endParaRPr>
          </a:p>
          <a:p>
            <a:pPr marL="457200" lvl="0" indent="-330200" algn="l" rtl="0">
              <a:spcBef>
                <a:spcPts val="0"/>
              </a:spcBef>
              <a:spcAft>
                <a:spcPts val="0"/>
              </a:spcAft>
              <a:buClr>
                <a:srgbClr val="000000"/>
              </a:buClr>
              <a:buSzPts val="1600"/>
              <a:buChar char="•"/>
            </a:pPr>
            <a:r>
              <a:rPr lang="en-US">
                <a:solidFill>
                  <a:srgbClr val="000000"/>
                </a:solidFill>
              </a:rPr>
              <a:t>Integrating both allows instructors to use ADAPT’s engagement and accuracy data in tandem with The Forge’s effort and revision scores to understand unique student experiences where additional problem practice or higher emphasis on drafting and revision may be necessary. </a:t>
            </a:r>
            <a:endParaRPr>
              <a:solidFill>
                <a:srgbClr val="000000"/>
              </a:solidFill>
            </a:endParaRPr>
          </a:p>
        </p:txBody>
      </p:sp>
      <p:pic>
        <p:nvPicPr>
          <p:cNvPr id="325" name="Google Shape;325;g3be38ef8ce7_0_276" descr="Canvas logo, ADAPT logo, and The Forge logo joined together with arrows pointing back and forth between each one"/>
          <p:cNvPicPr preferRelativeResize="0"/>
          <p:nvPr/>
        </p:nvPicPr>
        <p:blipFill>
          <a:blip r:embed="rId3">
            <a:alphaModFix/>
          </a:blip>
          <a:stretch>
            <a:fillRect/>
          </a:stretch>
        </p:blipFill>
        <p:spPr>
          <a:xfrm>
            <a:off x="840438" y="4183100"/>
            <a:ext cx="7698874" cy="1740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c9b9b89e45_0_4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The ADAPT Integration Bridge (Cont.)</a:t>
            </a:r>
            <a:endParaRPr dirty="0"/>
          </a:p>
        </p:txBody>
      </p:sp>
      <p:sp>
        <p:nvSpPr>
          <p:cNvPr id="333" name="Google Shape;333;g3c9b9b89e45_0_40"/>
          <p:cNvSpPr txBox="1"/>
          <p:nvPr/>
        </p:nvSpPr>
        <p:spPr>
          <a:xfrm>
            <a:off x="588075" y="2364288"/>
            <a:ext cx="3000000" cy="3681900"/>
          </a:xfrm>
          <a:prstGeom prst="rect">
            <a:avLst/>
          </a:prstGeom>
          <a:noFill/>
          <a:ln>
            <a:noFill/>
          </a:ln>
        </p:spPr>
        <p:txBody>
          <a:bodyPr spcFirstLastPara="1" wrap="square" lIns="91425" tIns="91425" rIns="91425" bIns="91425" anchor="t" anchorCtr="0">
            <a:spAutoFit/>
          </a:bodyPr>
          <a:lstStyle/>
          <a:p>
            <a:pPr marL="457200" lvl="0" indent="-330200" algn="l" rtl="0">
              <a:lnSpc>
                <a:spcPct val="120000"/>
              </a:lnSpc>
              <a:spcBef>
                <a:spcPts val="0"/>
              </a:spcBef>
              <a:spcAft>
                <a:spcPts val="0"/>
              </a:spcAft>
              <a:buClr>
                <a:srgbClr val="181612"/>
              </a:buClr>
              <a:buSzPts val="1600"/>
              <a:buChar char="●"/>
            </a:pPr>
            <a:r>
              <a:rPr lang="en-US" sz="1600">
                <a:solidFill>
                  <a:srgbClr val="181612"/>
                </a:solidFill>
              </a:rPr>
              <a:t>Instructors can pair a Forge assignment with the ADAPT advanced grading elements, which then integrates back into Canvas LMS. </a:t>
            </a:r>
            <a:endParaRPr sz="1600">
              <a:solidFill>
                <a:srgbClr val="181612"/>
              </a:solidFill>
            </a:endParaRPr>
          </a:p>
          <a:p>
            <a:pPr marL="457200" lvl="0" indent="-330200" algn="l" rtl="0">
              <a:lnSpc>
                <a:spcPct val="120000"/>
              </a:lnSpc>
              <a:spcBef>
                <a:spcPts val="0"/>
              </a:spcBef>
              <a:spcAft>
                <a:spcPts val="0"/>
              </a:spcAft>
              <a:buClr>
                <a:srgbClr val="181612"/>
              </a:buClr>
              <a:buSzPts val="1600"/>
              <a:buChar char="●"/>
            </a:pPr>
            <a:r>
              <a:rPr lang="en-US" sz="1600">
                <a:solidFill>
                  <a:srgbClr val="181612"/>
                </a:solidFill>
              </a:rPr>
              <a:t>For students, this translates to an ease of user interface and consistency in assignment location within the Canvas LMS. </a:t>
            </a:r>
            <a:endParaRPr sz="1600">
              <a:solidFill>
                <a:srgbClr val="181612"/>
              </a:solidFill>
            </a:endParaRPr>
          </a:p>
        </p:txBody>
      </p:sp>
      <p:pic>
        <p:nvPicPr>
          <p:cNvPr id="332" name="Google Shape;332;g3c9b9b89e45_0_40" descr="Screenshot of Forge settings options"/>
          <p:cNvPicPr preferRelativeResize="0"/>
          <p:nvPr/>
        </p:nvPicPr>
        <p:blipFill rotWithShape="1">
          <a:blip r:embed="rId3">
            <a:alphaModFix/>
          </a:blip>
          <a:srcRect l="17096" r="10612"/>
          <a:stretch/>
        </p:blipFill>
        <p:spPr>
          <a:xfrm>
            <a:off x="3737995" y="1991579"/>
            <a:ext cx="4842149" cy="471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be38ef8ce7_0_263"/>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Interdisciplinary Use Cases</a:t>
            </a:r>
            <a:endParaRPr/>
          </a:p>
        </p:txBody>
      </p:sp>
      <p:sp>
        <p:nvSpPr>
          <p:cNvPr id="340" name="Google Shape;340;g3be38ef8ce7_0_263"/>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1800" b="1"/>
              <a:t>Currently The Forge is being used in:</a:t>
            </a:r>
            <a:endParaRPr sz="1800" b="1"/>
          </a:p>
          <a:p>
            <a:pPr marL="457200" lvl="0" indent="-330200" algn="l" rtl="0">
              <a:spcBef>
                <a:spcPts val="1000"/>
              </a:spcBef>
              <a:spcAft>
                <a:spcPts val="0"/>
              </a:spcAft>
              <a:buClr>
                <a:srgbClr val="000000"/>
              </a:buClr>
              <a:buSzPts val="1600"/>
              <a:buChar char="•"/>
            </a:pPr>
            <a:r>
              <a:rPr lang="en-US">
                <a:solidFill>
                  <a:srgbClr val="000000"/>
                </a:solidFill>
              </a:rPr>
              <a:t>Humanities &amp; Social Sciences</a:t>
            </a:r>
            <a:endParaRPr>
              <a:solidFill>
                <a:srgbClr val="000000"/>
              </a:solidFill>
            </a:endParaRPr>
          </a:p>
          <a:p>
            <a:pPr marL="457200" lvl="0" indent="-330200" algn="l" rtl="0">
              <a:spcBef>
                <a:spcPts val="1000"/>
              </a:spcBef>
              <a:spcAft>
                <a:spcPts val="0"/>
              </a:spcAft>
              <a:buClr>
                <a:srgbClr val="000000"/>
              </a:buClr>
              <a:buSzPts val="1600"/>
              <a:buChar char="•"/>
            </a:pPr>
            <a:r>
              <a:rPr lang="en-US">
                <a:solidFill>
                  <a:srgbClr val="000000"/>
                </a:solidFill>
              </a:rPr>
              <a:t>Quantitative, Professional, </a:t>
            </a:r>
            <a:endParaRPr>
              <a:solidFill>
                <a:srgbClr val="000000"/>
              </a:solidFill>
            </a:endParaRPr>
          </a:p>
          <a:p>
            <a:pPr marL="457200" lvl="0" indent="0" algn="l" rtl="0">
              <a:spcBef>
                <a:spcPts val="0"/>
              </a:spcBef>
              <a:spcAft>
                <a:spcPts val="0"/>
              </a:spcAft>
              <a:buNone/>
            </a:pPr>
            <a:r>
              <a:rPr lang="en-US">
                <a:solidFill>
                  <a:srgbClr val="000000"/>
                </a:solidFill>
              </a:rPr>
              <a:t>&amp; Applied Fields</a:t>
            </a:r>
            <a:endParaRPr>
              <a:solidFill>
                <a:srgbClr val="000000"/>
              </a:solidFill>
            </a:endParaRPr>
          </a:p>
        </p:txBody>
      </p:sp>
      <p:sp>
        <p:nvSpPr>
          <p:cNvPr id="342" name="Google Shape;342;g3be38ef8ce7_0_263"/>
          <p:cNvSpPr txBox="1"/>
          <p:nvPr/>
        </p:nvSpPr>
        <p:spPr>
          <a:xfrm>
            <a:off x="4669075" y="2401883"/>
            <a:ext cx="3773700" cy="1252500"/>
          </a:xfrm>
          <a:prstGeom prst="rect">
            <a:avLst/>
          </a:prstGeom>
          <a:noFill/>
          <a:ln>
            <a:noFill/>
          </a:ln>
        </p:spPr>
        <p:txBody>
          <a:bodyPr spcFirstLastPara="1" wrap="square" lIns="91425" tIns="91425" rIns="91425" bIns="91425" anchor="t" anchorCtr="0">
            <a:noAutofit/>
          </a:bodyPr>
          <a:lstStyle/>
          <a:p>
            <a:pPr marL="457200" lvl="0" indent="-292100" algn="l" rtl="0">
              <a:spcBef>
                <a:spcPts val="0"/>
              </a:spcBef>
              <a:spcAft>
                <a:spcPts val="0"/>
              </a:spcAft>
              <a:buClr>
                <a:srgbClr val="000000"/>
              </a:buClr>
              <a:buSzPts val="1000"/>
              <a:buChar char="●"/>
            </a:pPr>
            <a:r>
              <a:rPr lang="en-US" sz="1600"/>
              <a:t>Communication, Media, &amp; Visual Disciplines</a:t>
            </a:r>
            <a:endParaRPr sz="1600"/>
          </a:p>
          <a:p>
            <a:pPr marL="457200" lvl="0" indent="-292100" algn="l" rtl="0">
              <a:lnSpc>
                <a:spcPct val="120000"/>
              </a:lnSpc>
              <a:spcBef>
                <a:spcPts val="750"/>
              </a:spcBef>
              <a:spcAft>
                <a:spcPts val="1000"/>
              </a:spcAft>
              <a:buClr>
                <a:srgbClr val="000000"/>
              </a:buClr>
              <a:buSzPts val="1000"/>
              <a:buChar char="●"/>
            </a:pPr>
            <a:r>
              <a:rPr lang="en-US" sz="1600"/>
              <a:t>STEM Disciplines</a:t>
            </a:r>
            <a:endParaRPr sz="1600"/>
          </a:p>
        </p:txBody>
      </p:sp>
      <p:sp>
        <p:nvSpPr>
          <p:cNvPr id="341" name="Google Shape;341;g3be38ef8ce7_0_263"/>
          <p:cNvSpPr txBox="1"/>
          <p:nvPr/>
        </p:nvSpPr>
        <p:spPr>
          <a:xfrm>
            <a:off x="871250" y="3811027"/>
            <a:ext cx="7571400" cy="28434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800" b="1">
                <a:solidFill>
                  <a:srgbClr val="181612"/>
                </a:solidFill>
              </a:rPr>
              <a:t>The Forge supports long-form and data-rich assignments where students are required to: </a:t>
            </a:r>
            <a:endParaRPr sz="1800" b="1">
              <a:solidFill>
                <a:srgbClr val="181612"/>
              </a:solidFill>
            </a:endParaRPr>
          </a:p>
          <a:p>
            <a:pPr marL="457200" lvl="0" indent="-330200" algn="l" rtl="0">
              <a:lnSpc>
                <a:spcPct val="120000"/>
              </a:lnSpc>
              <a:spcBef>
                <a:spcPts val="1000"/>
              </a:spcBef>
              <a:spcAft>
                <a:spcPts val="0"/>
              </a:spcAft>
              <a:buClr>
                <a:srgbClr val="000000"/>
              </a:buClr>
              <a:buSzPts val="1600"/>
              <a:buChar char="•"/>
            </a:pPr>
            <a:r>
              <a:rPr lang="en-US" sz="1600"/>
              <a:t>Work on staged drafting and editing skills </a:t>
            </a:r>
            <a:endParaRPr sz="1600"/>
          </a:p>
          <a:p>
            <a:pPr marL="457200" lvl="0" indent="-330200" algn="l" rtl="0">
              <a:lnSpc>
                <a:spcPct val="120000"/>
              </a:lnSpc>
              <a:spcBef>
                <a:spcPts val="1000"/>
              </a:spcBef>
              <a:spcAft>
                <a:spcPts val="0"/>
              </a:spcAft>
              <a:buClr>
                <a:srgbClr val="000000"/>
              </a:buClr>
              <a:buSzPts val="1600"/>
              <a:buChar char="•"/>
            </a:pPr>
            <a:r>
              <a:rPr lang="en-US" sz="1600"/>
              <a:t>Peer Review</a:t>
            </a:r>
            <a:endParaRPr sz="1600"/>
          </a:p>
          <a:p>
            <a:pPr marL="457200" lvl="0" indent="-330200" algn="l" rtl="0">
              <a:lnSpc>
                <a:spcPct val="120000"/>
              </a:lnSpc>
              <a:spcBef>
                <a:spcPts val="1000"/>
              </a:spcBef>
              <a:spcAft>
                <a:spcPts val="0"/>
              </a:spcAft>
              <a:buClr>
                <a:srgbClr val="000000"/>
              </a:buClr>
              <a:buSzPts val="1600"/>
              <a:buChar char="•"/>
            </a:pPr>
            <a:r>
              <a:rPr lang="en-US" sz="1600"/>
              <a:t>Utilize spreadsheets, slide decks, and drawing tools</a:t>
            </a:r>
            <a:endParaRPr sz="1600"/>
          </a:p>
          <a:p>
            <a:pPr marL="457200" lvl="0" indent="-330200" algn="l" rtl="0">
              <a:lnSpc>
                <a:spcPct val="120000"/>
              </a:lnSpc>
              <a:spcBef>
                <a:spcPts val="1000"/>
              </a:spcBef>
              <a:spcAft>
                <a:spcPts val="1000"/>
              </a:spcAft>
              <a:buClr>
                <a:srgbClr val="000000"/>
              </a:buClr>
              <a:buSzPts val="1600"/>
              <a:buChar char="•"/>
            </a:pPr>
            <a:r>
              <a:rPr lang="en-US" sz="1600"/>
              <a:t>Co-create open pedagogy assignments that can be published directly through LibreText</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3c9b9b89e45_0_10"/>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The Importance of Peer Review</a:t>
            </a:r>
            <a:endParaRPr/>
          </a:p>
        </p:txBody>
      </p:sp>
      <p:sp>
        <p:nvSpPr>
          <p:cNvPr id="349" name="Google Shape;349;g3c9b9b89e45_0_10"/>
          <p:cNvSpPr txBox="1">
            <a:spLocks noGrp="1"/>
          </p:cNvSpPr>
          <p:nvPr>
            <p:ph type="body" idx="1"/>
          </p:nvPr>
        </p:nvSpPr>
        <p:spPr>
          <a:xfrm>
            <a:off x="1088675" y="2015725"/>
            <a:ext cx="3108000" cy="4039800"/>
          </a:xfrm>
          <a:prstGeom prst="rect">
            <a:avLst/>
          </a:prstGeom>
        </p:spPr>
        <p:txBody>
          <a:bodyPr spcFirstLastPara="1" wrap="square" lIns="91425" tIns="45700" rIns="91425" bIns="45700" anchor="t" anchorCtr="0">
            <a:normAutofit lnSpcReduction="10000"/>
          </a:bodyPr>
          <a:lstStyle/>
          <a:p>
            <a:pPr marL="0" lvl="0" indent="0" algn="l" rtl="0">
              <a:spcBef>
                <a:spcPts val="750"/>
              </a:spcBef>
              <a:spcAft>
                <a:spcPts val="0"/>
              </a:spcAft>
              <a:buNone/>
            </a:pPr>
            <a:r>
              <a:rPr lang="en-US">
                <a:solidFill>
                  <a:srgbClr val="000000"/>
                </a:solidFill>
              </a:rPr>
              <a:t>Peer engagement theory posits that students learn and develop more effectively through interactions and collaborations with their peers, rather than in isolation. </a:t>
            </a:r>
            <a:endParaRPr>
              <a:solidFill>
                <a:srgbClr val="000000"/>
              </a:solidFill>
            </a:endParaRPr>
          </a:p>
          <a:p>
            <a:pPr marL="457200" lvl="0" indent="-330200" algn="l" rtl="0">
              <a:spcBef>
                <a:spcPts val="750"/>
              </a:spcBef>
              <a:spcAft>
                <a:spcPts val="0"/>
              </a:spcAft>
              <a:buClr>
                <a:srgbClr val="000000"/>
              </a:buClr>
              <a:buSzPts val="1600"/>
              <a:buChar char="•"/>
            </a:pPr>
            <a:r>
              <a:rPr lang="en-US">
                <a:solidFill>
                  <a:srgbClr val="000000"/>
                </a:solidFill>
              </a:rPr>
              <a:t>Active Learning</a:t>
            </a:r>
            <a:endParaRPr>
              <a:solidFill>
                <a:srgbClr val="000000"/>
              </a:solidFill>
            </a:endParaRPr>
          </a:p>
          <a:p>
            <a:pPr marL="457200" lvl="0" indent="-330200" algn="l" rtl="0">
              <a:spcBef>
                <a:spcPts val="0"/>
              </a:spcBef>
              <a:spcAft>
                <a:spcPts val="0"/>
              </a:spcAft>
              <a:buClr>
                <a:srgbClr val="000000"/>
              </a:buClr>
              <a:buSzPts val="1600"/>
              <a:buChar char="•"/>
            </a:pPr>
            <a:r>
              <a:rPr lang="en-US">
                <a:solidFill>
                  <a:srgbClr val="000000"/>
                </a:solidFill>
              </a:rPr>
              <a:t>Improved Understanding</a:t>
            </a:r>
            <a:endParaRPr>
              <a:solidFill>
                <a:srgbClr val="000000"/>
              </a:solidFill>
            </a:endParaRPr>
          </a:p>
          <a:p>
            <a:pPr marL="457200" lvl="0" indent="-330200" algn="l" rtl="0">
              <a:spcBef>
                <a:spcPts val="0"/>
              </a:spcBef>
              <a:spcAft>
                <a:spcPts val="0"/>
              </a:spcAft>
              <a:buClr>
                <a:srgbClr val="000000"/>
              </a:buClr>
              <a:buSzPts val="1600"/>
              <a:buChar char="•"/>
            </a:pPr>
            <a:r>
              <a:rPr lang="en-US">
                <a:solidFill>
                  <a:srgbClr val="000000"/>
                </a:solidFill>
              </a:rPr>
              <a:t>Enhanced Communication Skills</a:t>
            </a:r>
            <a:endParaRPr>
              <a:solidFill>
                <a:srgbClr val="000000"/>
              </a:solidFill>
            </a:endParaRPr>
          </a:p>
          <a:p>
            <a:pPr marL="457200" lvl="0" indent="-330200" algn="l" rtl="0">
              <a:spcBef>
                <a:spcPts val="0"/>
              </a:spcBef>
              <a:spcAft>
                <a:spcPts val="0"/>
              </a:spcAft>
              <a:buClr>
                <a:srgbClr val="000000"/>
              </a:buClr>
              <a:buSzPts val="1600"/>
              <a:buChar char="•"/>
            </a:pPr>
            <a:r>
              <a:rPr lang="en-US">
                <a:solidFill>
                  <a:srgbClr val="000000"/>
                </a:solidFill>
              </a:rPr>
              <a:t>Constructive Feedback</a:t>
            </a:r>
            <a:endParaRPr>
              <a:solidFill>
                <a:srgbClr val="000000"/>
              </a:solidFill>
            </a:endParaRPr>
          </a:p>
          <a:p>
            <a:pPr marL="457200" lvl="0" indent="-330200" algn="l" rtl="0">
              <a:spcBef>
                <a:spcPts val="0"/>
              </a:spcBef>
              <a:spcAft>
                <a:spcPts val="0"/>
              </a:spcAft>
              <a:buClr>
                <a:srgbClr val="000000"/>
              </a:buClr>
              <a:buSzPts val="1600"/>
              <a:buChar char="•"/>
            </a:pPr>
            <a:r>
              <a:rPr lang="en-US">
                <a:solidFill>
                  <a:srgbClr val="000000"/>
                </a:solidFill>
              </a:rPr>
              <a:t>Critical Thinking</a:t>
            </a:r>
            <a:endParaRPr>
              <a:solidFill>
                <a:srgbClr val="000000"/>
              </a:solidFill>
            </a:endParaRPr>
          </a:p>
          <a:p>
            <a:pPr marL="457200" lvl="0" indent="-330200" algn="l" rtl="0">
              <a:spcBef>
                <a:spcPts val="0"/>
              </a:spcBef>
              <a:spcAft>
                <a:spcPts val="0"/>
              </a:spcAft>
              <a:buClr>
                <a:srgbClr val="000000"/>
              </a:buClr>
              <a:buSzPts val="1600"/>
              <a:buChar char="•"/>
            </a:pPr>
            <a:r>
              <a:rPr lang="en-US">
                <a:solidFill>
                  <a:srgbClr val="000000"/>
                </a:solidFill>
              </a:rPr>
              <a:t>Revision and Improvement</a:t>
            </a:r>
            <a:endParaRPr>
              <a:solidFill>
                <a:srgbClr val="000000"/>
              </a:solidFill>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pic>
        <p:nvPicPr>
          <p:cNvPr id="350" name="Google Shape;350;g3c9b9b89e45_0_10" descr="Two teen males and one teen female reading books together"/>
          <p:cNvPicPr preferRelativeResize="0"/>
          <p:nvPr/>
        </p:nvPicPr>
        <p:blipFill rotWithShape="1">
          <a:blip r:embed="rId3">
            <a:alphaModFix/>
          </a:blip>
          <a:srcRect l="9855" r="9694"/>
          <a:stretch/>
        </p:blipFill>
        <p:spPr>
          <a:xfrm>
            <a:off x="4206500" y="2152200"/>
            <a:ext cx="4166625" cy="3454775"/>
          </a:xfrm>
          <a:prstGeom prst="rect">
            <a:avLst/>
          </a:prstGeom>
          <a:noFill/>
          <a:ln>
            <a:noFill/>
          </a:ln>
        </p:spPr>
      </p:pic>
      <p:sp>
        <p:nvSpPr>
          <p:cNvPr id="351" name="Google Shape;351;g3c9b9b89e45_0_10"/>
          <p:cNvSpPr txBox="1"/>
          <p:nvPr/>
        </p:nvSpPr>
        <p:spPr>
          <a:xfrm>
            <a:off x="4725613" y="5686225"/>
            <a:ext cx="312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6B6B6B"/>
                </a:solidFill>
                <a:highlight>
                  <a:srgbClr val="FFFFFF"/>
                </a:highlight>
              </a:rPr>
              <a:t>Photo by </a:t>
            </a:r>
            <a:r>
              <a:rPr lang="en-US" sz="1200" u="sng">
                <a:solidFill>
                  <a:schemeClr val="hlink"/>
                </a:solidFill>
                <a:highlight>
                  <a:srgbClr val="FFFFFF"/>
                </a:highlight>
                <a:hlinkClick r:id="rId4"/>
              </a:rPr>
              <a:t>Lanelle Ladero</a:t>
            </a:r>
            <a:r>
              <a:rPr lang="en-US" sz="1200">
                <a:solidFill>
                  <a:srgbClr val="6B6B6B"/>
                </a:solidFill>
                <a:highlight>
                  <a:srgbClr val="FFFFFF"/>
                </a:highlight>
              </a:rPr>
              <a:t> on </a:t>
            </a:r>
            <a:r>
              <a:rPr lang="en-US" sz="1200" u="sng">
                <a:solidFill>
                  <a:schemeClr val="hlink"/>
                </a:solidFill>
                <a:highlight>
                  <a:srgbClr val="FFFFFF"/>
                </a:highlight>
                <a:hlinkClick r:id="rId5"/>
              </a:rPr>
              <a:t>Unsplash</a:t>
            </a:r>
            <a:endParaRPr sz="1200">
              <a:solidFill>
                <a:srgbClr val="18161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c80a93e94c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Cañada College ENGL/LING 200 </a:t>
            </a:r>
            <a:br>
              <a:rPr lang="en-US"/>
            </a:br>
            <a:r>
              <a:rPr lang="en-US"/>
              <a:t>Fall 2025 Usage</a:t>
            </a:r>
            <a:endParaRPr/>
          </a:p>
        </p:txBody>
      </p:sp>
      <p:sp>
        <p:nvSpPr>
          <p:cNvPr id="358" name="Google Shape;358;g3c80a93e94c_0_0"/>
          <p:cNvSpPr txBox="1">
            <a:spLocks noGrp="1"/>
          </p:cNvSpPr>
          <p:nvPr>
            <p:ph type="body" idx="1"/>
          </p:nvPr>
        </p:nvSpPr>
        <p:spPr>
          <a:xfrm>
            <a:off x="872250" y="2015725"/>
            <a:ext cx="7600800" cy="4039200"/>
          </a:xfrm>
          <a:prstGeom prst="rect">
            <a:avLst/>
          </a:prstGeom>
        </p:spPr>
        <p:txBody>
          <a:bodyPr spcFirstLastPara="1" wrap="square" lIns="91425" tIns="45700" rIns="91425" bIns="45700" anchor="t" anchorCtr="0">
            <a:normAutofit lnSpcReduction="10000"/>
          </a:bodyPr>
          <a:lstStyle/>
          <a:p>
            <a:pPr marL="457200" lvl="0" indent="-342900" algn="l" rtl="0">
              <a:spcBef>
                <a:spcPts val="750"/>
              </a:spcBef>
              <a:spcAft>
                <a:spcPts val="0"/>
              </a:spcAft>
              <a:buSzPts val="1800"/>
              <a:buChar char="•"/>
            </a:pPr>
            <a:r>
              <a:rPr lang="en-US" sz="1800">
                <a:solidFill>
                  <a:srgbClr val="000000"/>
                </a:solidFill>
              </a:rPr>
              <a:t>Term project drafts for the paper using different documents for each draft with templates</a:t>
            </a:r>
            <a:endParaRPr sz="1800">
              <a:solidFill>
                <a:srgbClr val="000000"/>
              </a:solidFill>
            </a:endParaRPr>
          </a:p>
          <a:p>
            <a:pPr marL="457200" lvl="0" indent="-342900" algn="l" rtl="0">
              <a:spcBef>
                <a:spcPts val="1000"/>
              </a:spcBef>
              <a:spcAft>
                <a:spcPts val="0"/>
              </a:spcAft>
              <a:buSzPts val="1800"/>
              <a:buChar char="•"/>
            </a:pPr>
            <a:r>
              <a:rPr lang="en-US" sz="1800">
                <a:solidFill>
                  <a:srgbClr val="000000"/>
                </a:solidFill>
              </a:rPr>
              <a:t>Used to use Turn-It-In, but wanted to move away from that</a:t>
            </a:r>
            <a:endParaRPr sz="1800">
              <a:solidFill>
                <a:srgbClr val="000000"/>
              </a:solidFill>
            </a:endParaRPr>
          </a:p>
          <a:p>
            <a:pPr marL="914400" lvl="1" indent="-342900" algn="l" rtl="0">
              <a:spcBef>
                <a:spcPts val="1000"/>
              </a:spcBef>
              <a:spcAft>
                <a:spcPts val="0"/>
              </a:spcAft>
              <a:buSzPts val="1800"/>
              <a:buChar char="•"/>
            </a:pPr>
            <a:r>
              <a:rPr lang="en-US" sz="1800">
                <a:solidFill>
                  <a:srgbClr val="000000"/>
                </a:solidFill>
              </a:rPr>
              <a:t>Wanted to have students showcase the effort that they’re putting into their project</a:t>
            </a:r>
            <a:endParaRPr sz="1800">
              <a:solidFill>
                <a:srgbClr val="000000"/>
              </a:solidFill>
            </a:endParaRPr>
          </a:p>
          <a:p>
            <a:pPr marL="914400" lvl="1" indent="-342900" algn="l" rtl="0">
              <a:spcBef>
                <a:spcPts val="1000"/>
              </a:spcBef>
              <a:spcAft>
                <a:spcPts val="0"/>
              </a:spcAft>
              <a:buSzPts val="1800"/>
              <a:buChar char="•"/>
            </a:pPr>
            <a:r>
              <a:rPr lang="en-US" sz="1800">
                <a:solidFill>
                  <a:srgbClr val="000000"/>
                </a:solidFill>
              </a:rPr>
              <a:t>Wanted to know what students were copy/pasting versus writing and editing</a:t>
            </a:r>
            <a:endParaRPr sz="1800">
              <a:solidFill>
                <a:srgbClr val="000000"/>
              </a:solidFill>
            </a:endParaRPr>
          </a:p>
          <a:p>
            <a:pPr marL="914400" lvl="1" indent="-342900" algn="l" rtl="0">
              <a:spcBef>
                <a:spcPts val="1000"/>
              </a:spcBef>
              <a:spcAft>
                <a:spcPts val="0"/>
              </a:spcAft>
              <a:buSzPts val="1800"/>
              <a:buChar char="•"/>
            </a:pPr>
            <a:r>
              <a:rPr lang="en-US" sz="1800">
                <a:solidFill>
                  <a:srgbClr val="000000"/>
                </a:solidFill>
              </a:rPr>
              <a:t>Not looking to use AI ‘detectors’ 😡</a:t>
            </a:r>
            <a:endParaRPr sz="1800">
              <a:solidFill>
                <a:srgbClr val="000000"/>
              </a:solidFill>
            </a:endParaRPr>
          </a:p>
          <a:p>
            <a:pPr marL="457200" lvl="0" indent="-342900" algn="l" rtl="0">
              <a:spcBef>
                <a:spcPts val="1000"/>
              </a:spcBef>
              <a:spcAft>
                <a:spcPts val="1000"/>
              </a:spcAft>
              <a:buSzPts val="1800"/>
              <a:buChar char="•"/>
            </a:pPr>
            <a:r>
              <a:rPr lang="en-US" sz="1800">
                <a:solidFill>
                  <a:srgbClr val="000000"/>
                </a:solidFill>
              </a:rPr>
              <a:t>Pre-ADAPT integration as a way to test it out and give input to developers</a:t>
            </a:r>
            <a:endParaRPr sz="18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3c80a93e94c_0_6"/>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ENGL/LING 200 Fall 2025</a:t>
            </a:r>
            <a:br>
              <a:rPr lang="en-US"/>
            </a:br>
            <a:r>
              <a:rPr lang="en-US"/>
              <a:t>End of Semester Survey Comments</a:t>
            </a:r>
            <a:endParaRPr/>
          </a:p>
        </p:txBody>
      </p:sp>
      <p:sp>
        <p:nvSpPr>
          <p:cNvPr id="365" name="Google Shape;365;g3c80a93e94c_0_6"/>
          <p:cNvSpPr txBox="1">
            <a:spLocks noGrp="1"/>
          </p:cNvSpPr>
          <p:nvPr>
            <p:ph type="body" idx="1"/>
          </p:nvPr>
        </p:nvSpPr>
        <p:spPr>
          <a:xfrm>
            <a:off x="618500" y="2017350"/>
            <a:ext cx="3727500" cy="40497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b="1">
                <a:solidFill>
                  <a:schemeClr val="accent1"/>
                </a:solidFill>
              </a:rPr>
              <a:t>Students said:</a:t>
            </a:r>
            <a:endParaRPr b="1">
              <a:solidFill>
                <a:schemeClr val="accent1"/>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Forge times out quickly. It makes me reload.</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The lag issues are frustrating.</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Editing is a hassle; we can’t find the tools.</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Google Docs and Microsoft Word can convey the same information about revisions that Forge does, and they work better.</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Forge doesn’t work well in my browser.</a:t>
            </a:r>
            <a:endParaRPr sz="1400">
              <a:solidFill>
                <a:srgbClr val="000000"/>
              </a:solidFill>
            </a:endParaRPr>
          </a:p>
        </p:txBody>
      </p:sp>
      <p:sp>
        <p:nvSpPr>
          <p:cNvPr id="366" name="Google Shape;366;g3c80a93e94c_0_6"/>
          <p:cNvSpPr txBox="1">
            <a:spLocks noGrp="1"/>
          </p:cNvSpPr>
          <p:nvPr>
            <p:ph type="body" idx="2"/>
          </p:nvPr>
        </p:nvSpPr>
        <p:spPr>
          <a:xfrm>
            <a:off x="4538300" y="2017350"/>
            <a:ext cx="4208400" cy="45531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b="1">
                <a:solidFill>
                  <a:schemeClr val="accent1"/>
                </a:solidFill>
              </a:rPr>
              <a:t>My response:</a:t>
            </a:r>
            <a:endParaRPr b="1">
              <a:solidFill>
                <a:schemeClr val="accent1"/>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Yes, I’ve noticed that, too. That’s on purpose, as it’s tracking your activity in the doc.</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Yes, I’ve noticed lag. It’s not too bad— but it’s more obvious than GD/MW.</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No, it’s the same layout as Word. It has all the same tools that GD/MW has. No excuse!</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Nope! Forge lets me see your work in 30s intervals, shows me what you copied/wrote/edited, the amount of time you did this. GD/MW’s revision histories aren’t always accurate (esp. GD). I can’t control templates in GD/MW that I can with Forge.</a:t>
            </a:r>
            <a:endParaRPr sz="1400">
              <a:solidFill>
                <a:srgbClr val="000000"/>
              </a:solidFill>
            </a:endParaRPr>
          </a:p>
          <a:p>
            <a:pPr marL="457200" lvl="0" indent="-317500" algn="l" rtl="0">
              <a:lnSpc>
                <a:spcPct val="115000"/>
              </a:lnSpc>
              <a:spcBef>
                <a:spcPts val="0"/>
              </a:spcBef>
              <a:spcAft>
                <a:spcPts val="0"/>
              </a:spcAft>
              <a:buClr>
                <a:srgbClr val="000000"/>
              </a:buClr>
              <a:buSzPts val="1400"/>
              <a:buAutoNum type="arabicPeriod"/>
            </a:pPr>
            <a:r>
              <a:rPr lang="en-US" sz="1400">
                <a:solidFill>
                  <a:srgbClr val="000000"/>
                </a:solidFill>
              </a:rPr>
              <a:t>The only browser that has issues is Safari (which is standard across tech).</a:t>
            </a:r>
            <a:endParaRPr sz="1400">
              <a:solidFill>
                <a:srgbClr val="000000"/>
              </a:solidFill>
            </a:endParaRPr>
          </a:p>
        </p:txBody>
      </p:sp>
      <p:sp>
        <p:nvSpPr>
          <p:cNvPr id="367" name="Google Shape;367;g3c80a93e94c_0_6"/>
          <p:cNvSpPr txBox="1"/>
          <p:nvPr/>
        </p:nvSpPr>
        <p:spPr>
          <a:xfrm>
            <a:off x="618500" y="6067050"/>
            <a:ext cx="8128200" cy="6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solidFill>
                  <a:srgbClr val="181612"/>
                </a:solidFill>
              </a:rPr>
              <a:t>Note: These comments were before the updates to the Forge and its integration into ADAPT.</a:t>
            </a:r>
            <a:endParaRPr i="1">
              <a:solidFill>
                <a:srgbClr val="18161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3c80a93e94c_0_15"/>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ENGL/LING 200 Fall 2026:</a:t>
            </a:r>
            <a:br>
              <a:rPr lang="en-US"/>
            </a:br>
            <a:r>
              <a:rPr lang="en-US"/>
              <a:t>Ideas to Consider</a:t>
            </a:r>
            <a:endParaRPr/>
          </a:p>
        </p:txBody>
      </p:sp>
      <p:sp>
        <p:nvSpPr>
          <p:cNvPr id="374" name="Google Shape;374;g3c80a93e94c_0_15"/>
          <p:cNvSpPr txBox="1">
            <a:spLocks noGrp="1"/>
          </p:cNvSpPr>
          <p:nvPr>
            <p:ph type="body" idx="1"/>
          </p:nvPr>
        </p:nvSpPr>
        <p:spPr>
          <a:xfrm>
            <a:off x="1088686" y="2015735"/>
            <a:ext cx="7202400" cy="4039200"/>
          </a:xfrm>
          <a:prstGeom prst="rect">
            <a:avLst/>
          </a:prstGeom>
        </p:spPr>
        <p:txBody>
          <a:bodyPr spcFirstLastPara="1" wrap="square" lIns="91425" tIns="45700" rIns="91425" bIns="45700" anchor="t" anchorCtr="0">
            <a:normAutofit/>
          </a:bodyPr>
          <a:lstStyle/>
          <a:p>
            <a:pPr marL="457200" lvl="0" indent="-342900" algn="l" rtl="0">
              <a:spcBef>
                <a:spcPts val="750"/>
              </a:spcBef>
              <a:spcAft>
                <a:spcPts val="0"/>
              </a:spcAft>
              <a:buSzPts val="1800"/>
              <a:buChar char="•"/>
            </a:pPr>
            <a:r>
              <a:rPr lang="en-US" sz="1800">
                <a:solidFill>
                  <a:srgbClr val="000000"/>
                </a:solidFill>
              </a:rPr>
              <a:t>Definitely keep using The Forge for the drafts of the term project</a:t>
            </a:r>
            <a:endParaRPr sz="1800">
              <a:solidFill>
                <a:srgbClr val="000000"/>
              </a:solidFill>
            </a:endParaRPr>
          </a:p>
          <a:p>
            <a:pPr marL="914400" lvl="1" indent="-342900" algn="l" rtl="0">
              <a:spcBef>
                <a:spcPts val="1000"/>
              </a:spcBef>
              <a:spcAft>
                <a:spcPts val="0"/>
              </a:spcAft>
              <a:buSzPts val="1800"/>
              <a:buChar char="•"/>
            </a:pPr>
            <a:r>
              <a:rPr lang="en-US" sz="1800">
                <a:solidFill>
                  <a:srgbClr val="000000"/>
                </a:solidFill>
              </a:rPr>
              <a:t>Will have students use the same document throughout</a:t>
            </a:r>
            <a:endParaRPr sz="1800">
              <a:solidFill>
                <a:srgbClr val="000000"/>
              </a:solidFill>
            </a:endParaRPr>
          </a:p>
          <a:p>
            <a:pPr marL="457200" lvl="0" indent="-342900" algn="l" rtl="0">
              <a:spcBef>
                <a:spcPts val="1000"/>
              </a:spcBef>
              <a:spcAft>
                <a:spcPts val="0"/>
              </a:spcAft>
              <a:buSzPts val="1800"/>
              <a:buChar char="•"/>
            </a:pPr>
            <a:r>
              <a:rPr lang="en-US" sz="1800">
                <a:solidFill>
                  <a:srgbClr val="000000"/>
                </a:solidFill>
              </a:rPr>
              <a:t>Considering using for weekly problem sets (using a template)</a:t>
            </a:r>
            <a:endParaRPr sz="1800">
              <a:solidFill>
                <a:srgbClr val="000000"/>
              </a:solidFill>
            </a:endParaRPr>
          </a:p>
          <a:p>
            <a:pPr marL="457200" lvl="0" indent="-342900" algn="l" rtl="0">
              <a:spcBef>
                <a:spcPts val="1000"/>
              </a:spcBef>
              <a:spcAft>
                <a:spcPts val="0"/>
              </a:spcAft>
              <a:buSzPts val="1800"/>
              <a:buChar char="•"/>
            </a:pPr>
            <a:r>
              <a:rPr lang="en-US" sz="1800">
                <a:solidFill>
                  <a:srgbClr val="000000"/>
                </a:solidFill>
              </a:rPr>
              <a:t>With improved infrastructure, many of the issues students reported in Fall 2025 are remediated or mitigated.</a:t>
            </a:r>
            <a:endParaRPr sz="1800">
              <a:solidFill>
                <a:srgbClr val="000000"/>
              </a:solidFill>
            </a:endParaRPr>
          </a:p>
          <a:p>
            <a:pPr marL="457200" lvl="0" indent="-342900" algn="l" rtl="0">
              <a:spcBef>
                <a:spcPts val="1000"/>
              </a:spcBef>
              <a:spcAft>
                <a:spcPts val="1000"/>
              </a:spcAft>
              <a:buSzPts val="1800"/>
              <a:buChar char="•"/>
            </a:pPr>
            <a:r>
              <a:rPr lang="en-US" sz="1800">
                <a:solidFill>
                  <a:srgbClr val="000000"/>
                </a:solidFill>
              </a:rPr>
              <a:t>Explainer videos coming</a:t>
            </a:r>
            <a:endParaRPr sz="18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3c80bdc3a05_1_0"/>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Human Validation Questions - The Forge as an Agentic AI Mitigation Tool</a:t>
            </a:r>
            <a:endParaRPr/>
          </a:p>
        </p:txBody>
      </p:sp>
      <p:sp>
        <p:nvSpPr>
          <p:cNvPr id="382" name="Google Shape;382;g3c80bdc3a05_1_0"/>
          <p:cNvSpPr txBox="1">
            <a:spLocks noGrp="1"/>
          </p:cNvSpPr>
          <p:nvPr>
            <p:ph type="body" idx="1"/>
          </p:nvPr>
        </p:nvSpPr>
        <p:spPr>
          <a:xfrm>
            <a:off x="460690" y="2004490"/>
            <a:ext cx="3307200" cy="46341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1400">
                <a:solidFill>
                  <a:srgbClr val="000000"/>
                </a:solidFill>
              </a:rPr>
              <a:t>Agentic AI is a concern for many instructors where traditional assignments can be completed with minimal human cognition, allowing students to outsource not only drafting but also planning, research, and revision to automated systems. </a:t>
            </a:r>
            <a:endParaRPr sz="1400">
              <a:solidFill>
                <a:srgbClr val="000000"/>
              </a:solidFill>
            </a:endParaRPr>
          </a:p>
          <a:p>
            <a:pPr marL="0" lvl="0" indent="0" algn="l" rtl="0">
              <a:spcBef>
                <a:spcPts val="750"/>
              </a:spcBef>
              <a:spcAft>
                <a:spcPts val="0"/>
              </a:spcAft>
              <a:buNone/>
            </a:pPr>
            <a:r>
              <a:rPr lang="en-US" sz="1400">
                <a:solidFill>
                  <a:srgbClr val="000000"/>
                </a:solidFill>
              </a:rPr>
              <a:t>Agentic systems can interpret prompts, break down tasks into component steps, search for relevant sources, adapt to rubrics, and iteratively refine output—often producing work that appears thoughtful and polished. </a:t>
            </a:r>
            <a:endParaRPr sz="1400">
              <a:solidFill>
                <a:srgbClr val="000000"/>
              </a:solidFill>
            </a:endParaRPr>
          </a:p>
          <a:p>
            <a:pPr marL="0" lvl="0" indent="0" algn="l" rtl="0">
              <a:spcBef>
                <a:spcPts val="750"/>
              </a:spcBef>
              <a:spcAft>
                <a:spcPts val="0"/>
              </a:spcAft>
              <a:buNone/>
            </a:pPr>
            <a:r>
              <a:rPr lang="en-US" sz="1400">
                <a:solidFill>
                  <a:srgbClr val="000000"/>
                </a:solidFill>
              </a:rPr>
              <a:t>This raises questions about authorship, academic integrity, and, more fundamentally, whether submitted work reflects genuine learning.</a:t>
            </a:r>
            <a:endParaRPr sz="1400">
              <a:solidFill>
                <a:srgbClr val="000000"/>
              </a:solidFill>
            </a:endParaRPr>
          </a:p>
        </p:txBody>
      </p:sp>
      <p:pic>
        <p:nvPicPr>
          <p:cNvPr id="383" name="Google Shape;383;g3c80bdc3a05_1_0" descr="Screenshot of Forge Human Validation Question settings"/>
          <p:cNvPicPr preferRelativeResize="0"/>
          <p:nvPr/>
        </p:nvPicPr>
        <p:blipFill>
          <a:blip r:embed="rId3">
            <a:alphaModFix/>
          </a:blip>
          <a:stretch>
            <a:fillRect/>
          </a:stretch>
        </p:blipFill>
        <p:spPr>
          <a:xfrm>
            <a:off x="3827725" y="2204975"/>
            <a:ext cx="5102450" cy="406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247" name="Google Shape;247;p3"/>
          <p:cNvSpPr txBox="1">
            <a:spLocks noGrp="1"/>
          </p:cNvSpPr>
          <p:nvPr>
            <p:ph type="body" idx="1"/>
          </p:nvPr>
        </p:nvSpPr>
        <p:spPr>
          <a:xfrm>
            <a:off x="849375" y="2015725"/>
            <a:ext cx="7697100" cy="37299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0"/>
              </a:spcBef>
              <a:spcAft>
                <a:spcPts val="0"/>
              </a:spcAft>
              <a:buSzPts val="2359"/>
              <a:buChar char="•"/>
            </a:pPr>
            <a:r>
              <a:rPr lang="en-US" sz="2000"/>
              <a:t>On behalf of the ASCCC OERI, we are pleased to have you here with us </a:t>
            </a:r>
            <a:r>
              <a:rPr lang="en-US" sz="2000">
                <a:latin typeface="arial"/>
                <a:ea typeface="arial"/>
                <a:cs typeface="arial"/>
                <a:sym typeface="arial"/>
              </a:rPr>
              <a:t>for “</a:t>
            </a:r>
            <a:r>
              <a:rPr lang="en-US" sz="2000"/>
              <a:t>Measuring Effort and Analytics with The Forge”</a:t>
            </a:r>
            <a:endParaRPr sz="2000">
              <a:latin typeface="arial"/>
              <a:ea typeface="arial"/>
              <a:cs typeface="arial"/>
              <a:sym typeface="arial"/>
            </a:endParaRPr>
          </a:p>
          <a:p>
            <a:pPr marL="171446" lvl="0" indent="-171446" algn="l" rtl="0">
              <a:lnSpc>
                <a:spcPct val="120000"/>
              </a:lnSpc>
              <a:spcBef>
                <a:spcPts val="750"/>
              </a:spcBef>
              <a:spcAft>
                <a:spcPts val="0"/>
              </a:spcAft>
              <a:buSzPts val="2359"/>
              <a:buChar char="•"/>
            </a:pPr>
            <a:r>
              <a:rPr lang="en-US" sz="2000"/>
              <a:t>If you are not already muted, please mute yourself upon arrival.</a:t>
            </a:r>
            <a:endParaRPr/>
          </a:p>
          <a:p>
            <a:pPr marL="171446" lvl="0" indent="-171446" algn="l" rtl="0">
              <a:lnSpc>
                <a:spcPct val="120000"/>
              </a:lnSpc>
              <a:spcBef>
                <a:spcPts val="750"/>
              </a:spcBef>
              <a:spcAft>
                <a:spcPts val="0"/>
              </a:spcAft>
              <a:buSzPts val="2359"/>
              <a:buChar char="•"/>
            </a:pPr>
            <a:r>
              <a:rPr lang="en-US" sz="2000"/>
              <a:t>Please note that you are encouraged to use the Zoom “chat” feature for questions and comments.</a:t>
            </a:r>
            <a:endParaRPr/>
          </a:p>
          <a:p>
            <a:pPr marL="171446" lvl="0" indent="-171446" algn="l" rtl="0">
              <a:lnSpc>
                <a:spcPct val="120000"/>
              </a:lnSpc>
              <a:spcBef>
                <a:spcPts val="750"/>
              </a:spcBef>
              <a:spcAft>
                <a:spcPts val="0"/>
              </a:spcAft>
              <a:buSzPts val="2359"/>
              <a:buChar char="•"/>
            </a:pPr>
            <a:r>
              <a:rPr lang="en-US" sz="2000"/>
              <a:t>You’re invited to introduce yourself in the chat – please provide your name, college, discipline/role</a:t>
            </a:r>
            <a:endParaRPr/>
          </a:p>
          <a:p>
            <a:pPr marL="171446" lvl="0" indent="-171446" algn="l" rtl="0">
              <a:lnSpc>
                <a:spcPct val="120000"/>
              </a:lnSpc>
              <a:spcBef>
                <a:spcPts val="750"/>
              </a:spcBef>
              <a:spcAft>
                <a:spcPts val="0"/>
              </a:spcAft>
              <a:buSzPts val="2359"/>
              <a:buChar char="•"/>
            </a:pPr>
            <a:r>
              <a:rPr lang="en-US" sz="2000"/>
              <a:t>This event will be recorded. Archives of all ASCCC OERI events are available at asccc-oeri.org &gt; </a:t>
            </a:r>
            <a:r>
              <a:rPr lang="en-US" sz="2000" u="sng">
                <a:solidFill>
                  <a:schemeClr val="hlink"/>
                </a:solidFill>
                <a:hlinkClick r:id="rId3"/>
              </a:rPr>
              <a:t>Webinars and Events</a:t>
            </a:r>
            <a:endParaRPr sz="2000"/>
          </a:p>
          <a:p>
            <a:pPr marL="171446" lvl="0" indent="-171446" algn="l" rtl="0">
              <a:lnSpc>
                <a:spcPct val="120000"/>
              </a:lnSpc>
              <a:spcBef>
                <a:spcPts val="750"/>
              </a:spcBef>
              <a:spcAft>
                <a:spcPts val="0"/>
              </a:spcAft>
              <a:buSzPts val="2162"/>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c9b9b89e45_0_51"/>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Concluding Thoughts</a:t>
            </a:r>
            <a:endParaRPr/>
          </a:p>
        </p:txBody>
      </p:sp>
      <p:sp>
        <p:nvSpPr>
          <p:cNvPr id="390" name="Google Shape;390;g3c9b9b89e45_0_51"/>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solidFill>
                  <a:srgbClr val="000000"/>
                </a:solidFill>
              </a:rPr>
              <a:t>Because students know that their revision and effort through the </a:t>
            </a:r>
            <a:r>
              <a:rPr lang="en-US" i="1">
                <a:solidFill>
                  <a:srgbClr val="000000"/>
                </a:solidFill>
              </a:rPr>
              <a:t>process</a:t>
            </a:r>
            <a:r>
              <a:rPr lang="en-US">
                <a:solidFill>
                  <a:srgbClr val="000000"/>
                </a:solidFill>
              </a:rPr>
              <a:t> of the assignment and not just the </a:t>
            </a:r>
            <a:r>
              <a:rPr lang="en-US" i="1">
                <a:solidFill>
                  <a:srgbClr val="000000"/>
                </a:solidFill>
              </a:rPr>
              <a:t>product </a:t>
            </a:r>
            <a:r>
              <a:rPr lang="en-US">
                <a:solidFill>
                  <a:srgbClr val="000000"/>
                </a:solidFill>
              </a:rPr>
              <a:t>of the assignment will be measured and evaluated, they are more likely (required) to implement aspects of critical thinkers rather than passive AI users. </a:t>
            </a:r>
            <a:endParaRPr>
              <a:solidFill>
                <a:srgbClr val="000000"/>
              </a:solidFill>
            </a:endParaRPr>
          </a:p>
          <a:p>
            <a:pPr marL="457200" lvl="0" indent="-330200" algn="l" rtl="0">
              <a:lnSpc>
                <a:spcPct val="100000"/>
              </a:lnSpc>
              <a:spcBef>
                <a:spcPts val="0"/>
              </a:spcBef>
              <a:spcAft>
                <a:spcPts val="0"/>
              </a:spcAft>
              <a:buSzPts val="1600"/>
              <a:buChar char="•"/>
            </a:pPr>
            <a:r>
              <a:rPr lang="en-US">
                <a:solidFill>
                  <a:srgbClr val="000000"/>
                </a:solidFill>
              </a:rPr>
              <a:t>This brings us back towards the </a:t>
            </a:r>
            <a:r>
              <a:rPr lang="en-US" b="1">
                <a:solidFill>
                  <a:schemeClr val="accent1"/>
                </a:solidFill>
              </a:rPr>
              <a:t>metacognitive goals</a:t>
            </a:r>
            <a:r>
              <a:rPr lang="en-US" b="1">
                <a:solidFill>
                  <a:srgbClr val="000000"/>
                </a:solidFill>
              </a:rPr>
              <a:t> </a:t>
            </a:r>
            <a:r>
              <a:rPr lang="en-US">
                <a:solidFill>
                  <a:srgbClr val="000000"/>
                </a:solidFill>
              </a:rPr>
              <a:t>within both formative and summative assessments we discussed at the beginning of the presentation. </a:t>
            </a:r>
            <a:endParaRPr>
              <a:solidFill>
                <a:srgbClr val="000000"/>
              </a:solidFill>
            </a:endParaRPr>
          </a:p>
          <a:p>
            <a:pPr marL="0" lvl="0" indent="0" algn="l" rtl="0">
              <a:lnSpc>
                <a:spcPct val="100000"/>
              </a:lnSpc>
              <a:spcBef>
                <a:spcPts val="0"/>
              </a:spcBef>
              <a:spcAft>
                <a:spcPts val="0"/>
              </a:spcAft>
              <a:buNone/>
            </a:pPr>
            <a:r>
              <a:rPr lang="en-US">
                <a:solidFill>
                  <a:srgbClr val="000000"/>
                </a:solidFill>
              </a:rPr>
              <a:t>Instructors can design The Forge to allow or situate</a:t>
            </a:r>
            <a:r>
              <a:rPr lang="en-US" b="1">
                <a:solidFill>
                  <a:srgbClr val="000000"/>
                </a:solidFill>
              </a:rPr>
              <a:t> </a:t>
            </a:r>
            <a:r>
              <a:rPr lang="en-US" b="1">
                <a:solidFill>
                  <a:schemeClr val="accent1"/>
                </a:solidFill>
              </a:rPr>
              <a:t>AI use strategically</a:t>
            </a:r>
            <a:r>
              <a:rPr lang="en-US" b="1">
                <a:solidFill>
                  <a:schemeClr val="accent4"/>
                </a:solidFill>
              </a:rPr>
              <a:t> </a:t>
            </a:r>
            <a:r>
              <a:rPr lang="en-US">
                <a:solidFill>
                  <a:srgbClr val="000000"/>
                </a:solidFill>
              </a:rPr>
              <a:t>within the student’s workflow and use the analytic data to review if students moved beyond the AI assistance into deeper cognitive reflection. </a:t>
            </a:r>
            <a:endParaRPr>
              <a:solidFill>
                <a:srgbClr val="000000"/>
              </a:solidFill>
            </a:endParaRPr>
          </a:p>
          <a:p>
            <a:pPr marL="457200" lvl="0" indent="-330200" algn="l" rtl="0">
              <a:lnSpc>
                <a:spcPct val="100000"/>
              </a:lnSpc>
              <a:spcBef>
                <a:spcPts val="0"/>
              </a:spcBef>
              <a:spcAft>
                <a:spcPts val="0"/>
              </a:spcAft>
              <a:buSzPts val="1600"/>
              <a:buChar char="•"/>
            </a:pPr>
            <a:r>
              <a:rPr lang="en-US">
                <a:solidFill>
                  <a:srgbClr val="000000"/>
                </a:solidFill>
              </a:rPr>
              <a:t>Transparency in the process of how and where instructors are reviewing student created content and under what elements aligns with</a:t>
            </a:r>
            <a:r>
              <a:rPr lang="en-US" b="1">
                <a:solidFill>
                  <a:srgbClr val="000000"/>
                </a:solidFill>
              </a:rPr>
              <a:t> </a:t>
            </a:r>
            <a:r>
              <a:rPr lang="en-US" b="1">
                <a:solidFill>
                  <a:schemeClr val="accent1"/>
                </a:solidFill>
              </a:rPr>
              <a:t>equity-minded pedagogical practices</a:t>
            </a:r>
            <a:r>
              <a:rPr lang="en-US" b="1">
                <a:solidFill>
                  <a:srgbClr val="222222"/>
                </a:solidFill>
              </a:rPr>
              <a:t> </a:t>
            </a:r>
            <a:r>
              <a:rPr lang="en-US">
                <a:solidFill>
                  <a:srgbClr val="222222"/>
                </a:solidFill>
              </a:rPr>
              <a:t>and brings the student into the experience as well. </a:t>
            </a:r>
            <a:endParaRPr>
              <a:solidFill>
                <a:srgbClr val="222222"/>
              </a:solidFill>
            </a:endParaRPr>
          </a:p>
          <a:p>
            <a:pPr marL="0" lvl="0" indent="0" algn="l" rtl="0">
              <a:spcBef>
                <a:spcPts val="75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3be38ef8ce7_0_128"/>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a:t>Discussion, Questions, and Other Considerations</a:t>
            </a:r>
            <a:endParaRPr sz="4000"/>
          </a:p>
        </p:txBody>
      </p:sp>
      <p:pic>
        <p:nvPicPr>
          <p:cNvPr id="397" name="Google Shape;397;g3be38ef8ce7_0_128" descr="balloons with happy and sad faces " title="madison-oren-uGP_6CAD-14-unsplash.jpg"/>
          <p:cNvPicPr preferRelativeResize="0"/>
          <p:nvPr/>
        </p:nvPicPr>
        <p:blipFill>
          <a:blip r:embed="rId3">
            <a:alphaModFix/>
          </a:blip>
          <a:stretch>
            <a:fillRect/>
          </a:stretch>
        </p:blipFill>
        <p:spPr>
          <a:xfrm>
            <a:off x="1929437" y="2196794"/>
            <a:ext cx="5285125" cy="3522550"/>
          </a:xfrm>
          <a:prstGeom prst="rect">
            <a:avLst/>
          </a:prstGeom>
          <a:noFill/>
          <a:ln>
            <a:noFill/>
          </a:ln>
        </p:spPr>
      </p:pic>
      <p:sp>
        <p:nvSpPr>
          <p:cNvPr id="398" name="Google Shape;398;g3be38ef8ce7_0_128"/>
          <p:cNvSpPr txBox="1"/>
          <p:nvPr/>
        </p:nvSpPr>
        <p:spPr>
          <a:xfrm>
            <a:off x="3456760" y="5771577"/>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Photo by</a:t>
            </a:r>
            <a:r>
              <a:rPr lang="en-US" sz="1000">
                <a:uFill>
                  <a:noFill/>
                </a:uFill>
                <a:hlinkClick r:id="rId4"/>
              </a:rPr>
              <a:t> </a:t>
            </a:r>
            <a:r>
              <a:rPr lang="en-US" sz="1000" u="sng">
                <a:solidFill>
                  <a:schemeClr val="hlink"/>
                </a:solidFill>
                <a:hlinkClick r:id="rId4"/>
              </a:rPr>
              <a:t>Madison Oren</a:t>
            </a:r>
            <a:r>
              <a:rPr lang="en-US" sz="1000"/>
              <a:t> on</a:t>
            </a:r>
            <a:r>
              <a:rPr lang="en-US" sz="1000">
                <a:uFill>
                  <a:noFill/>
                </a:uFill>
                <a:hlinkClick r:id="rId5"/>
              </a:rPr>
              <a:t> </a:t>
            </a:r>
            <a:r>
              <a:rPr lang="en-US" sz="1000" u="sng">
                <a:solidFill>
                  <a:schemeClr val="hlink"/>
                </a:solidFill>
                <a:hlinkClick r:id="rId5"/>
              </a:rPr>
              <a:t>Unsplash</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253" name="Google Shape;253;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None/>
            </a:pPr>
            <a:r>
              <a:rPr lang="en-US" sz="1400">
                <a:solidFill>
                  <a:srgbClr val="1B1B1C"/>
                </a:solidFill>
              </a:rPr>
              <a:t>In the Artificial Intelligence (AI) era, educators are increasingly challenged by writing assignments and the need to distinguish between student-generated work and AI-leveraged content. The Forge offers a solution by shifting the focus from the final product to the writing process itself. </a:t>
            </a:r>
            <a:endParaRPr sz="1400">
              <a:solidFill>
                <a:srgbClr val="1B1B1C"/>
              </a:solidFill>
            </a:endParaRPr>
          </a:p>
          <a:p>
            <a:pPr marL="0" lvl="0" indent="0" algn="l" rtl="0">
              <a:lnSpc>
                <a:spcPct val="120000"/>
              </a:lnSpc>
              <a:spcBef>
                <a:spcPts val="750"/>
              </a:spcBef>
              <a:spcAft>
                <a:spcPts val="0"/>
              </a:spcAft>
              <a:buNone/>
            </a:pPr>
            <a:r>
              <a:rPr lang="en-US" sz="1400">
                <a:solidFill>
                  <a:srgbClr val="1B1B1C"/>
                </a:solidFill>
              </a:rPr>
              <a:t>This webinar will explore how instructors across various disciplines - from composition, world languages, and linguistics to chemistry and statistics - can use analytic maps to gain deeper insights into how students construct their work and visualize the writing process. </a:t>
            </a:r>
            <a:endParaRPr sz="1400">
              <a:solidFill>
                <a:srgbClr val="1B1B1C"/>
              </a:solidFill>
            </a:endParaRPr>
          </a:p>
          <a:p>
            <a:pPr marL="0" lvl="0" indent="0" algn="l" rtl="0">
              <a:lnSpc>
                <a:spcPct val="120000"/>
              </a:lnSpc>
              <a:spcBef>
                <a:spcPts val="750"/>
              </a:spcBef>
              <a:spcAft>
                <a:spcPts val="0"/>
              </a:spcAft>
              <a:buNone/>
            </a:pPr>
            <a:r>
              <a:rPr lang="en-US" sz="1400">
                <a:solidFill>
                  <a:srgbClr val="1B1B1C"/>
                </a:solidFill>
              </a:rPr>
              <a:t>With The Forge’s new integration with the LibreTexts ADAPT homework system, students can access The Forge with a single click while providing instructors with analytical tracking and rubric abilities, aligning with equitable grading practices such as mastery grading, contract-based grading, and ungrading by empowering students to show their critical thinking and revision history.</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Presenters</a:t>
            </a:r>
            <a:endParaRPr/>
          </a:p>
        </p:txBody>
      </p:sp>
      <p:sp>
        <p:nvSpPr>
          <p:cNvPr id="260" name="Google Shape;260;p7"/>
          <p:cNvSpPr txBox="1">
            <a:spLocks noGrp="1"/>
          </p:cNvSpPr>
          <p:nvPr>
            <p:ph type="body" idx="1"/>
          </p:nvPr>
        </p:nvSpPr>
        <p:spPr>
          <a:xfrm>
            <a:off x="847500" y="1994750"/>
            <a:ext cx="7705200" cy="40398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Clr>
                <a:srgbClr val="000000"/>
              </a:buClr>
              <a:buSzPts val="1600"/>
              <a:buChar char="•"/>
            </a:pPr>
            <a:r>
              <a:rPr lang="en-US" sz="1800">
                <a:solidFill>
                  <a:srgbClr val="000000"/>
                </a:solidFill>
              </a:rPr>
              <a:t>Sarah Harmon, OER/ZTC Program Manager</a:t>
            </a:r>
            <a:endParaRPr>
              <a:solidFill>
                <a:srgbClr val="000000"/>
              </a:solidFill>
            </a:endParaRPr>
          </a:p>
          <a:p>
            <a:pPr marL="914400" lvl="1" indent="-317500" algn="l" rtl="0">
              <a:lnSpc>
                <a:spcPct val="120000"/>
              </a:lnSpc>
              <a:spcBef>
                <a:spcPts val="375"/>
              </a:spcBef>
              <a:spcAft>
                <a:spcPts val="0"/>
              </a:spcAft>
              <a:buClr>
                <a:srgbClr val="000000"/>
              </a:buClr>
              <a:buSzPts val="1400"/>
              <a:buChar char="•"/>
            </a:pPr>
            <a:r>
              <a:rPr lang="en-US" sz="1800">
                <a:solidFill>
                  <a:srgbClr val="000000"/>
                </a:solidFill>
              </a:rPr>
              <a:t>Linguistics, Ca</a:t>
            </a:r>
            <a:r>
              <a:rPr lang="en-US" sz="1800">
                <a:solidFill>
                  <a:srgbClr val="000000"/>
                </a:solidFill>
                <a:highlight>
                  <a:srgbClr val="FFFFFF"/>
                </a:highlight>
              </a:rPr>
              <a:t>ñ</a:t>
            </a:r>
            <a:r>
              <a:rPr lang="en-US" sz="1800">
                <a:solidFill>
                  <a:srgbClr val="000000"/>
                </a:solidFill>
              </a:rPr>
              <a:t>ada College</a:t>
            </a:r>
            <a:endParaRPr>
              <a:solidFill>
                <a:srgbClr val="000000"/>
              </a:solidFill>
            </a:endParaRPr>
          </a:p>
          <a:p>
            <a:pPr marL="457200" lvl="0" indent="-330200" algn="l" rtl="0">
              <a:lnSpc>
                <a:spcPct val="120000"/>
              </a:lnSpc>
              <a:spcBef>
                <a:spcPts val="750"/>
              </a:spcBef>
              <a:spcAft>
                <a:spcPts val="0"/>
              </a:spcAft>
              <a:buClr>
                <a:srgbClr val="000000"/>
              </a:buClr>
              <a:buSzPts val="1600"/>
              <a:buChar char="•"/>
            </a:pPr>
            <a:r>
              <a:rPr lang="en-US" sz="1800">
                <a:solidFill>
                  <a:srgbClr val="000000"/>
                </a:solidFill>
              </a:rPr>
              <a:t>Delmar Larsen, PhD., Founder and Director of the Libretext platform</a:t>
            </a:r>
            <a:endParaRPr>
              <a:solidFill>
                <a:srgbClr val="000000"/>
              </a:solidFill>
            </a:endParaRPr>
          </a:p>
          <a:p>
            <a:pPr marL="914400" lvl="1" indent="-317500" algn="l" rtl="0">
              <a:lnSpc>
                <a:spcPct val="120000"/>
              </a:lnSpc>
              <a:spcBef>
                <a:spcPts val="375"/>
              </a:spcBef>
              <a:spcAft>
                <a:spcPts val="0"/>
              </a:spcAft>
              <a:buClr>
                <a:srgbClr val="000000"/>
              </a:buClr>
              <a:buSzPts val="1400"/>
              <a:buChar char="•"/>
            </a:pPr>
            <a:r>
              <a:rPr lang="en-US" sz="1800">
                <a:solidFill>
                  <a:srgbClr val="000000"/>
                </a:solidFill>
              </a:rPr>
              <a:t>Chemistry, University of California, Davis</a:t>
            </a:r>
            <a:endParaRPr sz="1800">
              <a:solidFill>
                <a:srgbClr val="000000"/>
              </a:solidFill>
            </a:endParaRPr>
          </a:p>
          <a:p>
            <a:pPr marL="457200" lvl="0" indent="-342900" algn="l" rtl="0">
              <a:lnSpc>
                <a:spcPct val="120000"/>
              </a:lnSpc>
              <a:spcBef>
                <a:spcPts val="375"/>
              </a:spcBef>
              <a:spcAft>
                <a:spcPts val="0"/>
              </a:spcAft>
              <a:buClr>
                <a:srgbClr val="000000"/>
              </a:buClr>
              <a:buSzPts val="1800"/>
              <a:buChar char="•"/>
            </a:pPr>
            <a:r>
              <a:rPr lang="en-US" sz="1800">
                <a:solidFill>
                  <a:srgbClr val="000000"/>
                </a:solidFill>
              </a:rPr>
              <a:t>Liz Encarnacion (they/she), AI Lead ASCCC OERI </a:t>
            </a:r>
            <a:endParaRPr sz="1800">
              <a:solidFill>
                <a:srgbClr val="000000"/>
              </a:solidFill>
            </a:endParaRPr>
          </a:p>
          <a:p>
            <a:pPr marL="914400" lvl="1" indent="-342900" algn="l" rtl="0">
              <a:lnSpc>
                <a:spcPct val="120000"/>
              </a:lnSpc>
              <a:spcBef>
                <a:spcPts val="375"/>
              </a:spcBef>
              <a:spcAft>
                <a:spcPts val="0"/>
              </a:spcAft>
              <a:buClr>
                <a:srgbClr val="000000"/>
              </a:buClr>
              <a:buSzPts val="1800"/>
              <a:buChar char="•"/>
            </a:pPr>
            <a:r>
              <a:rPr lang="en-US" sz="1800">
                <a:solidFill>
                  <a:srgbClr val="000000"/>
                </a:solidFill>
              </a:rPr>
              <a:t>Communication Studies, Chaffey College</a:t>
            </a:r>
            <a:endParaRPr sz="1800">
              <a:solidFill>
                <a:srgbClr val="000000"/>
              </a:solidFill>
            </a:endParaRPr>
          </a:p>
          <a:p>
            <a:pPr marL="914400" lvl="1" indent="-228600" algn="l" rtl="0">
              <a:lnSpc>
                <a:spcPct val="120000"/>
              </a:lnSpc>
              <a:spcBef>
                <a:spcPts val="375"/>
              </a:spcBef>
              <a:spcAft>
                <a:spcPts val="0"/>
              </a:spcAft>
              <a:buSzPts val="1400"/>
              <a:buNone/>
            </a:pPr>
            <a:endParaRPr sz="1800"/>
          </a:p>
        </p:txBody>
      </p:sp>
      <p:pic>
        <p:nvPicPr>
          <p:cNvPr id="261" name="Google Shape;261;p7" descr="happy balloon faces " title="tim-mossholder-8R-mXppeakM-unsplash.jpg"/>
          <p:cNvPicPr preferRelativeResize="0"/>
          <p:nvPr/>
        </p:nvPicPr>
        <p:blipFill>
          <a:blip r:embed="rId3">
            <a:alphaModFix/>
          </a:blip>
          <a:stretch>
            <a:fillRect/>
          </a:stretch>
        </p:blipFill>
        <p:spPr>
          <a:xfrm>
            <a:off x="5743275" y="4496875"/>
            <a:ext cx="2809498" cy="1872524"/>
          </a:xfrm>
          <a:prstGeom prst="rect">
            <a:avLst/>
          </a:prstGeom>
          <a:noFill/>
          <a:ln>
            <a:noFill/>
          </a:ln>
        </p:spPr>
      </p:pic>
      <p:sp>
        <p:nvSpPr>
          <p:cNvPr id="262" name="Google Shape;262;p7" title="Decorative image"/>
          <p:cNvSpPr/>
          <p:nvPr/>
        </p:nvSpPr>
        <p:spPr>
          <a:xfrm>
            <a:off x="5400221" y="6369400"/>
            <a:ext cx="3495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a:t>Photo by</a:t>
            </a:r>
            <a:r>
              <a:rPr lang="en-US">
                <a:uFill>
                  <a:noFill/>
                </a:uFill>
                <a:hlinkClick r:id="rId4"/>
              </a:rPr>
              <a:t> </a:t>
            </a:r>
            <a:r>
              <a:rPr lang="en-US" u="sng">
                <a:solidFill>
                  <a:srgbClr val="DE1F37"/>
                </a:solidFill>
                <a:hlinkClick r:id="rId4">
                  <a:extLst>
                    <a:ext uri="{A12FA001-AC4F-418D-AE19-62706E023703}">
                      <ahyp:hlinkClr xmlns:ahyp="http://schemas.microsoft.com/office/drawing/2018/hyperlinkcolor" val="tx"/>
                    </a:ext>
                  </a:extLst>
                </a:hlinkClick>
              </a:rPr>
              <a:t>Tim Mossholder</a:t>
            </a:r>
            <a:r>
              <a:rPr lang="en-US"/>
              <a:t> on</a:t>
            </a:r>
            <a:r>
              <a:rPr lang="en-US">
                <a:uFill>
                  <a:noFill/>
                </a:uFill>
                <a:hlinkClick r:id="rId5"/>
              </a:rPr>
              <a:t> </a:t>
            </a:r>
            <a:r>
              <a:rPr lang="en-US" u="sng">
                <a:solidFill>
                  <a:srgbClr val="DE1F37"/>
                </a:solidFill>
                <a:hlinkClick r:id="rId5">
                  <a:extLst>
                    <a:ext uri="{A12FA001-AC4F-418D-AE19-62706E023703}">
                      <ahyp:hlinkClr xmlns:ahyp="http://schemas.microsoft.com/office/drawing/2018/hyperlinkcolor" val="tx"/>
                    </a:ext>
                  </a:extLst>
                </a:hlinkClick>
              </a:rPr>
              <a:t>Unsplash</a:t>
            </a:r>
            <a:endParaRPr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8"/>
          <p:cNvSpPr txBox="1">
            <a:spLocks noGrp="1"/>
          </p:cNvSpPr>
          <p:nvPr>
            <p:ph type="title" idx="4294967295"/>
          </p:nvPr>
        </p:nvSpPr>
        <p:spPr>
          <a:xfrm>
            <a:off x="1941513" y="804863"/>
            <a:ext cx="7202487" cy="89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Arial"/>
                <a:ea typeface="Arial"/>
                <a:cs typeface="Arial"/>
                <a:sym typeface="Arial"/>
              </a:rPr>
              <a:t>Overview</a:t>
            </a:r>
            <a:endParaRPr dirty="0">
              <a:latin typeface="Arial"/>
              <a:ea typeface="Arial"/>
              <a:cs typeface="Arial"/>
              <a:sym typeface="Arial"/>
            </a:endParaRPr>
          </a:p>
        </p:txBody>
      </p:sp>
      <p:sp>
        <p:nvSpPr>
          <p:cNvPr id="268" name="Google Shape;268;p8"/>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457200" lvl="0" indent="-330200" algn="l" rtl="0">
              <a:lnSpc>
                <a:spcPct val="120000"/>
              </a:lnSpc>
              <a:spcBef>
                <a:spcPts val="750"/>
              </a:spcBef>
              <a:spcAft>
                <a:spcPts val="0"/>
              </a:spcAft>
              <a:buClr>
                <a:srgbClr val="000000"/>
              </a:buClr>
              <a:buSzPts val="1600"/>
              <a:buChar char="•"/>
            </a:pPr>
            <a:r>
              <a:rPr lang="en-US" dirty="0">
                <a:solidFill>
                  <a:srgbClr val="000000"/>
                </a:solidFill>
              </a:rPr>
              <a:t>Introduction: Redefining Success in the AI Era</a:t>
            </a:r>
            <a:endParaRPr dirty="0">
              <a:solidFill>
                <a:srgbClr val="000000"/>
              </a:solidFill>
            </a:endParaRPr>
          </a:p>
          <a:p>
            <a:pPr marL="914400" lvl="1" indent="-317500" algn="l" rtl="0">
              <a:lnSpc>
                <a:spcPct val="120000"/>
              </a:lnSpc>
              <a:spcBef>
                <a:spcPts val="750"/>
              </a:spcBef>
              <a:spcAft>
                <a:spcPts val="0"/>
              </a:spcAft>
              <a:buClr>
                <a:srgbClr val="000000"/>
              </a:buClr>
              <a:buSzPts val="1400"/>
              <a:buChar char="•"/>
            </a:pPr>
            <a:r>
              <a:rPr lang="en-US" dirty="0">
                <a:solidFill>
                  <a:srgbClr val="000000"/>
                </a:solidFill>
              </a:rPr>
              <a:t>The Shift from Product to Process</a:t>
            </a:r>
            <a:endParaRPr dirty="0">
              <a:solidFill>
                <a:srgbClr val="000000"/>
              </a:solidFill>
            </a:endParaRPr>
          </a:p>
          <a:p>
            <a:pPr marL="914400" lvl="1" indent="-317500" algn="l" rtl="0">
              <a:lnSpc>
                <a:spcPct val="120000"/>
              </a:lnSpc>
              <a:spcBef>
                <a:spcPts val="750"/>
              </a:spcBef>
              <a:spcAft>
                <a:spcPts val="0"/>
              </a:spcAft>
              <a:buClr>
                <a:srgbClr val="000000"/>
              </a:buClr>
              <a:buSzPts val="1400"/>
              <a:buChar char="•"/>
            </a:pPr>
            <a:r>
              <a:rPr lang="en-US" dirty="0">
                <a:solidFill>
                  <a:srgbClr val="000000"/>
                </a:solidFill>
              </a:rPr>
              <a:t>Instructor View (Writer)</a:t>
            </a:r>
            <a:endParaRPr dirty="0">
              <a:solidFill>
                <a:srgbClr val="000000"/>
              </a:solidFill>
            </a:endParaRPr>
          </a:p>
          <a:p>
            <a:pPr marL="457200" lvl="0" indent="-330200" algn="l" rtl="0">
              <a:lnSpc>
                <a:spcPct val="120000"/>
              </a:lnSpc>
              <a:spcBef>
                <a:spcPts val="750"/>
              </a:spcBef>
              <a:spcAft>
                <a:spcPts val="0"/>
              </a:spcAft>
              <a:buClr>
                <a:srgbClr val="000000"/>
              </a:buClr>
              <a:buSzPts val="1600"/>
              <a:buChar char="•"/>
            </a:pPr>
            <a:r>
              <a:rPr lang="en-US" dirty="0">
                <a:solidFill>
                  <a:srgbClr val="000000"/>
                </a:solidFill>
              </a:rPr>
              <a:t>Technical Deep Dive: How The Forge Captures Effort</a:t>
            </a:r>
            <a:endParaRPr dirty="0">
              <a:solidFill>
                <a:srgbClr val="000000"/>
              </a:solidFill>
            </a:endParaRPr>
          </a:p>
          <a:p>
            <a:pPr marL="914400" lvl="1" indent="-317500" algn="l" rtl="0">
              <a:lnSpc>
                <a:spcPct val="120000"/>
              </a:lnSpc>
              <a:spcBef>
                <a:spcPts val="750"/>
              </a:spcBef>
              <a:spcAft>
                <a:spcPts val="0"/>
              </a:spcAft>
              <a:buClr>
                <a:srgbClr val="000000"/>
              </a:buClr>
              <a:buSzPts val="1400"/>
              <a:buChar char="•"/>
            </a:pPr>
            <a:r>
              <a:rPr lang="en-US" dirty="0">
                <a:solidFill>
                  <a:srgbClr val="000000"/>
                </a:solidFill>
              </a:rPr>
              <a:t>Analytics: </a:t>
            </a:r>
            <a:r>
              <a:rPr lang="en-US" dirty="0" err="1">
                <a:solidFill>
                  <a:srgbClr val="000000"/>
                </a:solidFill>
              </a:rPr>
              <a:t>EssayMaps</a:t>
            </a:r>
            <a:r>
              <a:rPr lang="en-US" dirty="0">
                <a:solidFill>
                  <a:srgbClr val="000000"/>
                </a:solidFill>
              </a:rPr>
              <a:t> </a:t>
            </a:r>
            <a:endParaRPr dirty="0">
              <a:solidFill>
                <a:srgbClr val="000000"/>
              </a:solidFill>
            </a:endParaRPr>
          </a:p>
          <a:p>
            <a:pPr marL="457200" lvl="0" indent="-330200" algn="l" rtl="0">
              <a:spcBef>
                <a:spcPts val="750"/>
              </a:spcBef>
              <a:spcAft>
                <a:spcPts val="0"/>
              </a:spcAft>
              <a:buClr>
                <a:srgbClr val="000000"/>
              </a:buClr>
              <a:buSzPts val="1600"/>
              <a:buChar char="•"/>
            </a:pPr>
            <a:r>
              <a:rPr lang="en-US" dirty="0">
                <a:solidFill>
                  <a:srgbClr val="000000"/>
                </a:solidFill>
              </a:rPr>
              <a:t>The ADAPT Integration Bridge</a:t>
            </a:r>
            <a:endParaRPr dirty="0">
              <a:solidFill>
                <a:srgbClr val="000000"/>
              </a:solidFill>
            </a:endParaRPr>
          </a:p>
          <a:p>
            <a:pPr marL="457200" lvl="0" indent="-330200" algn="l" rtl="0">
              <a:lnSpc>
                <a:spcPct val="120000"/>
              </a:lnSpc>
              <a:spcBef>
                <a:spcPts val="750"/>
              </a:spcBef>
              <a:spcAft>
                <a:spcPts val="0"/>
              </a:spcAft>
              <a:buClr>
                <a:srgbClr val="000000"/>
              </a:buClr>
              <a:buSzPts val="1600"/>
              <a:buChar char="•"/>
            </a:pPr>
            <a:r>
              <a:rPr lang="en-US" dirty="0">
                <a:solidFill>
                  <a:srgbClr val="000000"/>
                </a:solidFill>
              </a:rPr>
              <a:t>Interdisciplinary Use Cases</a:t>
            </a:r>
            <a:endParaRPr dirty="0">
              <a:solidFill>
                <a:srgbClr val="000000"/>
              </a:solidFill>
            </a:endParaRPr>
          </a:p>
          <a:p>
            <a:pPr marL="914400" lvl="1" indent="-317500" algn="l" rtl="0">
              <a:lnSpc>
                <a:spcPct val="120000"/>
              </a:lnSpc>
              <a:spcBef>
                <a:spcPts val="750"/>
              </a:spcBef>
              <a:spcAft>
                <a:spcPts val="0"/>
              </a:spcAft>
              <a:buClr>
                <a:srgbClr val="000000"/>
              </a:buClr>
              <a:buSzPts val="1400"/>
              <a:buChar char="•"/>
            </a:pPr>
            <a:r>
              <a:rPr lang="en-US" dirty="0">
                <a:solidFill>
                  <a:srgbClr val="000000"/>
                </a:solidFill>
              </a:rPr>
              <a:t>The Importance of Peer Review</a:t>
            </a:r>
            <a:endParaRPr dirty="0">
              <a:solidFill>
                <a:srgbClr val="000000"/>
              </a:solidFill>
            </a:endParaRPr>
          </a:p>
          <a:p>
            <a:pPr marL="457200" lvl="0" indent="-330200" algn="l" rtl="0">
              <a:lnSpc>
                <a:spcPct val="120000"/>
              </a:lnSpc>
              <a:spcBef>
                <a:spcPts val="750"/>
              </a:spcBef>
              <a:spcAft>
                <a:spcPts val="0"/>
              </a:spcAft>
              <a:buClr>
                <a:srgbClr val="000000"/>
              </a:buClr>
              <a:buSzPts val="1600"/>
              <a:buChar char="•"/>
            </a:pPr>
            <a:r>
              <a:rPr lang="en-US" dirty="0">
                <a:solidFill>
                  <a:srgbClr val="000000"/>
                </a:solidFill>
              </a:rPr>
              <a:t>Canada College Example</a:t>
            </a:r>
            <a:endParaRPr dirty="0">
              <a:solidFill>
                <a:srgbClr val="000000"/>
              </a:solidFill>
            </a:endParaRPr>
          </a:p>
          <a:p>
            <a:pPr marL="457200" lvl="0" indent="-330200" algn="l" rtl="0">
              <a:lnSpc>
                <a:spcPct val="120000"/>
              </a:lnSpc>
              <a:spcBef>
                <a:spcPts val="750"/>
              </a:spcBef>
              <a:spcAft>
                <a:spcPts val="0"/>
              </a:spcAft>
              <a:buClr>
                <a:srgbClr val="000000"/>
              </a:buClr>
              <a:buSzPts val="1600"/>
              <a:buChar char="•"/>
            </a:pPr>
            <a:r>
              <a:rPr lang="en-US" dirty="0">
                <a:solidFill>
                  <a:srgbClr val="000000"/>
                </a:solidFill>
              </a:rPr>
              <a:t>Human Validation Questions - The Forge as an Agentic AI Mitigation Tool</a:t>
            </a:r>
            <a:endParaRPr dirty="0">
              <a:solidFill>
                <a:srgbClr val="000000"/>
              </a:solidFill>
            </a:endParaRPr>
          </a:p>
          <a:p>
            <a:pPr marL="457200" lvl="0" indent="-330200" algn="l" rtl="0">
              <a:lnSpc>
                <a:spcPct val="120000"/>
              </a:lnSpc>
              <a:spcBef>
                <a:spcPts val="750"/>
              </a:spcBef>
              <a:spcAft>
                <a:spcPts val="0"/>
              </a:spcAft>
              <a:buClr>
                <a:srgbClr val="000000"/>
              </a:buClr>
              <a:buSzPts val="1600"/>
              <a:buChar char="•"/>
            </a:pPr>
            <a:r>
              <a:rPr lang="en-US" dirty="0">
                <a:solidFill>
                  <a:srgbClr val="000000"/>
                </a:solidFill>
              </a:rPr>
              <a:t>Concluding Thoughts &amp; Q&amp;A </a:t>
            </a:r>
            <a:endParaRPr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g3be38ef8ce7_0_248"/>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Redefining Success in the AI Era: The Shift from Product to Process</a:t>
            </a:r>
            <a:endParaRPr dirty="0"/>
          </a:p>
        </p:txBody>
      </p:sp>
      <p:sp>
        <p:nvSpPr>
          <p:cNvPr id="275" name="Google Shape;275;g3be38ef8ce7_0_248"/>
          <p:cNvSpPr txBox="1">
            <a:spLocks noGrp="1"/>
          </p:cNvSpPr>
          <p:nvPr>
            <p:ph type="body" idx="1"/>
          </p:nvPr>
        </p:nvSpPr>
        <p:spPr>
          <a:xfrm>
            <a:off x="472975" y="2010875"/>
            <a:ext cx="8301900" cy="4560900"/>
          </a:xfrm>
          <a:prstGeom prst="rect">
            <a:avLst/>
          </a:prstGeom>
        </p:spPr>
        <p:txBody>
          <a:bodyPr spcFirstLastPara="1" wrap="square" lIns="91425" tIns="45700" rIns="91425" bIns="45700" anchor="t" anchorCtr="0">
            <a:normAutofit fontScale="92500" lnSpcReduction="10000"/>
          </a:bodyPr>
          <a:lstStyle/>
          <a:p>
            <a:pPr marL="457200" lvl="0" indent="0" algn="ctr" rtl="0">
              <a:spcBef>
                <a:spcPts val="750"/>
              </a:spcBef>
              <a:spcAft>
                <a:spcPts val="0"/>
              </a:spcAft>
              <a:buNone/>
            </a:pPr>
            <a:r>
              <a:rPr lang="en-US" b="1" dirty="0"/>
              <a:t>How can assessments be less focused on the outcome (the grade) and more grounded in the process of learning?</a:t>
            </a:r>
            <a:endParaRPr b="1" dirty="0"/>
          </a:p>
          <a:p>
            <a:pPr marL="457200" lvl="0" indent="-330200" algn="l" rtl="0">
              <a:spcBef>
                <a:spcPts val="750"/>
              </a:spcBef>
              <a:spcAft>
                <a:spcPts val="0"/>
              </a:spcAft>
              <a:buSzPts val="1600"/>
              <a:buChar char="•"/>
            </a:pPr>
            <a:r>
              <a:rPr lang="en-US" dirty="0"/>
              <a:t>Metacognitive exercises are process-based grading systems that reward reflection to deepen learning </a:t>
            </a:r>
            <a:endParaRPr dirty="0"/>
          </a:p>
          <a:p>
            <a:pPr marL="914400" lvl="1" indent="-317500" algn="l" rtl="0">
              <a:spcBef>
                <a:spcPts val="1000"/>
              </a:spcBef>
              <a:spcAft>
                <a:spcPts val="0"/>
              </a:spcAft>
              <a:buSzPts val="1400"/>
              <a:buChar char="•"/>
            </a:pPr>
            <a:r>
              <a:rPr lang="en-US" dirty="0"/>
              <a:t>Metacognitive exercises require students to make the thinking process more important than the final outfit. Key strategies include process documentation, outlining, brainstorming, and engaging in the “why’s” </a:t>
            </a:r>
            <a:endParaRPr dirty="0"/>
          </a:p>
          <a:p>
            <a:pPr marL="457200" lvl="0" indent="-330200" algn="l" rtl="0">
              <a:spcBef>
                <a:spcPts val="1000"/>
              </a:spcBef>
              <a:spcAft>
                <a:spcPts val="0"/>
              </a:spcAft>
              <a:buSzPts val="1600"/>
              <a:buChar char="•"/>
            </a:pPr>
            <a:r>
              <a:rPr lang="en-US" dirty="0"/>
              <a:t>Foster revision and multiple attempts</a:t>
            </a:r>
            <a:endParaRPr dirty="0"/>
          </a:p>
          <a:p>
            <a:pPr marL="914400" lvl="1" indent="-317500" algn="l" rtl="0">
              <a:spcBef>
                <a:spcPts val="1000"/>
              </a:spcBef>
              <a:spcAft>
                <a:spcPts val="0"/>
              </a:spcAft>
              <a:buSzPts val="1400"/>
              <a:buChar char="•"/>
            </a:pPr>
            <a:r>
              <a:rPr lang="en-US" dirty="0"/>
              <a:t>By allowing students to revise and resubmit work without penalty, the focus shifts from meeting deadlines to learning from mistakes. This encourages students to analyze feedback and refine their understanding to improve their work</a:t>
            </a:r>
            <a:endParaRPr dirty="0"/>
          </a:p>
          <a:p>
            <a:pPr marL="457200" lvl="0" indent="-330200" algn="l" rtl="0">
              <a:spcBef>
                <a:spcPts val="1000"/>
              </a:spcBef>
              <a:spcAft>
                <a:spcPts val="0"/>
              </a:spcAft>
              <a:buSzPts val="1600"/>
              <a:buChar char="•"/>
            </a:pPr>
            <a:r>
              <a:rPr lang="en-US" dirty="0"/>
              <a:t>Increase Formative over Summative Assessments</a:t>
            </a:r>
            <a:endParaRPr dirty="0"/>
          </a:p>
          <a:p>
            <a:pPr marL="914400" lvl="1" indent="-317500" algn="l" rtl="0">
              <a:spcBef>
                <a:spcPts val="1000"/>
              </a:spcBef>
              <a:spcAft>
                <a:spcPts val="1000"/>
              </a:spcAft>
              <a:buSzPts val="1400"/>
              <a:buChar char="•"/>
            </a:pPr>
            <a:r>
              <a:rPr lang="en-US" dirty="0"/>
              <a:t>Emphasizing low-stakes drafts, peer reviews, and scaffolded assignments builds on-going active learning, as oppose to fewer high stakes summative assignments that can be easily outsourced.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c9b9b89e45_0_17"/>
          <p:cNvSpPr txBox="1">
            <a:spLocks noGrp="1"/>
          </p:cNvSpPr>
          <p:nvPr>
            <p:ph type="title"/>
          </p:nvPr>
        </p:nvSpPr>
        <p:spPr>
          <a:xfrm>
            <a:off x="1086913" y="804890"/>
            <a:ext cx="7204200" cy="903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Instructor View (Writer)</a:t>
            </a:r>
            <a:endParaRPr/>
          </a:p>
        </p:txBody>
      </p:sp>
      <p:pic>
        <p:nvPicPr>
          <p:cNvPr id="283" name="Google Shape;283;g3c9b9b89e45_0_17" descr="Screenshot of writing view in The Forge including left panel navigation, header analytics, and word processing tools"/>
          <p:cNvPicPr preferRelativeResize="0"/>
          <p:nvPr/>
        </p:nvPicPr>
        <p:blipFill rotWithShape="1">
          <a:blip r:embed="rId3">
            <a:alphaModFix/>
          </a:blip>
          <a:srcRect t="9090"/>
          <a:stretch/>
        </p:blipFill>
        <p:spPr>
          <a:xfrm>
            <a:off x="241250" y="2057375"/>
            <a:ext cx="8661502" cy="4426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be38ef8ce7_0_255"/>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Technical Deep Dive: How The Forge Captures Effort</a:t>
            </a:r>
            <a:endParaRPr/>
          </a:p>
        </p:txBody>
      </p:sp>
      <p:sp>
        <p:nvSpPr>
          <p:cNvPr id="290" name="Google Shape;290;g3be38ef8ce7_0_255"/>
          <p:cNvSpPr txBox="1">
            <a:spLocks noGrp="1"/>
          </p:cNvSpPr>
          <p:nvPr>
            <p:ph type="body" idx="1"/>
          </p:nvPr>
        </p:nvSpPr>
        <p:spPr>
          <a:xfrm>
            <a:off x="508825" y="2015725"/>
            <a:ext cx="8134200" cy="43905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1800" b="1">
                <a:solidFill>
                  <a:schemeClr val="accent1"/>
                </a:solidFill>
              </a:rPr>
              <a:t>Logging and Visualizing</a:t>
            </a:r>
            <a:endParaRPr sz="1800" b="1">
              <a:solidFill>
                <a:schemeClr val="accent1"/>
              </a:solidFill>
            </a:endParaRPr>
          </a:p>
          <a:p>
            <a:pPr marL="457200" lvl="0" indent="-330200" algn="l" rtl="0">
              <a:spcBef>
                <a:spcPts val="1000"/>
              </a:spcBef>
              <a:spcAft>
                <a:spcPts val="0"/>
              </a:spcAft>
              <a:buClr>
                <a:srgbClr val="000000"/>
              </a:buClr>
              <a:buSzPts val="1600"/>
              <a:buChar char="•"/>
            </a:pPr>
            <a:r>
              <a:rPr lang="en-US">
                <a:solidFill>
                  <a:srgbClr val="000000"/>
                </a:solidFill>
              </a:rPr>
              <a:t>Processing students “time on task” as well as </a:t>
            </a:r>
            <a:r>
              <a:rPr lang="en-US" i="1" u="sng">
                <a:solidFill>
                  <a:srgbClr val="000000"/>
                </a:solidFill>
              </a:rPr>
              <a:t>complete</a:t>
            </a:r>
            <a:r>
              <a:rPr lang="en-US">
                <a:solidFill>
                  <a:srgbClr val="000000"/>
                </a:solidFill>
              </a:rPr>
              <a:t> edit history</a:t>
            </a:r>
            <a:endParaRPr>
              <a:solidFill>
                <a:srgbClr val="000000"/>
              </a:solidFill>
            </a:endParaRPr>
          </a:p>
          <a:p>
            <a:pPr marL="914400" lvl="1" indent="-318015" algn="l" rtl="0">
              <a:spcBef>
                <a:spcPts val="1000"/>
              </a:spcBef>
              <a:spcAft>
                <a:spcPts val="0"/>
              </a:spcAft>
              <a:buClr>
                <a:srgbClr val="000000"/>
              </a:buClr>
              <a:buSzPts val="1408"/>
              <a:buChar char="•"/>
            </a:pPr>
            <a:r>
              <a:rPr lang="en-US" sz="1408">
                <a:solidFill>
                  <a:srgbClr val="000000"/>
                </a:solidFill>
              </a:rPr>
              <a:t>Allows instructors to see student’s methodology and approach to writing and how the document has evolved across drafts and sessions of writing. </a:t>
            </a:r>
            <a:endParaRPr sz="1408">
              <a:solidFill>
                <a:srgbClr val="000000"/>
              </a:solidFill>
            </a:endParaRPr>
          </a:p>
          <a:p>
            <a:pPr marL="457200" lvl="0" indent="-330200" algn="l" rtl="0">
              <a:spcBef>
                <a:spcPts val="1000"/>
              </a:spcBef>
              <a:spcAft>
                <a:spcPts val="0"/>
              </a:spcAft>
              <a:buClr>
                <a:srgbClr val="000000"/>
              </a:buClr>
              <a:buSzPts val="1600"/>
              <a:buChar char="•"/>
            </a:pPr>
            <a:r>
              <a:rPr lang="en-US">
                <a:solidFill>
                  <a:srgbClr val="000000"/>
                </a:solidFill>
              </a:rPr>
              <a:t>Proving specialized analytics and visualizations to discern patterns in behavior</a:t>
            </a:r>
            <a:endParaRPr>
              <a:solidFill>
                <a:srgbClr val="000000"/>
              </a:solidFill>
            </a:endParaRPr>
          </a:p>
          <a:p>
            <a:pPr marL="914400" lvl="1" indent="-317500" algn="l" rtl="0">
              <a:spcBef>
                <a:spcPts val="1000"/>
              </a:spcBef>
              <a:spcAft>
                <a:spcPts val="0"/>
              </a:spcAft>
              <a:buClr>
                <a:srgbClr val="000000"/>
              </a:buClr>
              <a:buSzPts val="1400"/>
              <a:buChar char="•"/>
            </a:pPr>
            <a:r>
              <a:rPr lang="en-US">
                <a:solidFill>
                  <a:srgbClr val="000000"/>
                </a:solidFill>
              </a:rPr>
              <a:t>Rewind and animation tools allow instructors to watch the writing process frame by frame. </a:t>
            </a:r>
            <a:endParaRPr>
              <a:solidFill>
                <a:srgbClr val="000000"/>
              </a:solidFill>
            </a:endParaRPr>
          </a:p>
          <a:p>
            <a:pPr marL="914400" lvl="1" indent="-317500" algn="l" rtl="0">
              <a:spcBef>
                <a:spcPts val="1000"/>
              </a:spcBef>
              <a:spcAft>
                <a:spcPts val="0"/>
              </a:spcAft>
              <a:buClr>
                <a:srgbClr val="000000"/>
              </a:buClr>
              <a:buSzPts val="1400"/>
              <a:buChar char="•"/>
            </a:pPr>
            <a:r>
              <a:rPr lang="en-US">
                <a:solidFill>
                  <a:srgbClr val="000000"/>
                </a:solidFill>
              </a:rPr>
              <a:t>Heat maps showcase color-coded grids to exemplify if effort was made in short bursts of writing, last-minute efforts, or longer sustained sessions to process complex information and/or build creative flow. </a:t>
            </a:r>
            <a:endParaRPr>
              <a:solidFill>
                <a:srgbClr val="000000"/>
              </a:solidFill>
            </a:endParaRPr>
          </a:p>
          <a:p>
            <a:pPr marL="914400" lvl="1" indent="-317500" algn="l" rtl="0">
              <a:spcBef>
                <a:spcPts val="1000"/>
              </a:spcBef>
              <a:spcAft>
                <a:spcPts val="0"/>
              </a:spcAft>
              <a:buClr>
                <a:srgbClr val="000000"/>
              </a:buClr>
              <a:buSzPts val="1400"/>
              <a:buChar char="•"/>
            </a:pPr>
            <a:r>
              <a:rPr lang="en-US">
                <a:solidFill>
                  <a:srgbClr val="000000"/>
                </a:solidFill>
              </a:rPr>
              <a:t>Word change and revision graphs display revision patterns which showcase steady development in structure, argument development, clarity of message, and comprehension. </a:t>
            </a:r>
            <a:endParaRPr>
              <a:solidFill>
                <a:srgbClr val="000000"/>
              </a:solidFill>
            </a:endParaRPr>
          </a:p>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c9b9b89e45_0_0"/>
          <p:cNvSpPr txBox="1">
            <a:spLocks noGrp="1"/>
          </p:cNvSpPr>
          <p:nvPr>
            <p:ph type="title"/>
          </p:nvPr>
        </p:nvSpPr>
        <p:spPr>
          <a:xfrm>
            <a:off x="1088686" y="804520"/>
            <a:ext cx="7202400" cy="898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Analytics: EssayMaps</a:t>
            </a:r>
            <a:endParaRPr/>
          </a:p>
        </p:txBody>
      </p:sp>
      <p:sp>
        <p:nvSpPr>
          <p:cNvPr id="298" name="Google Shape;298;g3c9b9b89e45_0_0"/>
          <p:cNvSpPr txBox="1">
            <a:spLocks noGrp="1"/>
          </p:cNvSpPr>
          <p:nvPr>
            <p:ph type="body" idx="1"/>
          </p:nvPr>
        </p:nvSpPr>
        <p:spPr>
          <a:xfrm>
            <a:off x="523875" y="2105429"/>
            <a:ext cx="3393571" cy="3576300"/>
          </a:xfrm>
          <a:prstGeom prst="rect">
            <a:avLst/>
          </a:prstGeom>
        </p:spPr>
        <p:txBody>
          <a:bodyPr spcFirstLastPara="1" wrap="square" lIns="91425" tIns="45700" rIns="91425" bIns="45700" anchor="t" anchorCtr="0">
            <a:normAutofit/>
          </a:bodyPr>
          <a:lstStyle/>
          <a:p>
            <a:pPr marL="457200" lvl="0" indent="-330200" algn="l" rtl="0">
              <a:lnSpc>
                <a:spcPct val="115000"/>
              </a:lnSpc>
              <a:spcBef>
                <a:spcPts val="0"/>
              </a:spcBef>
              <a:spcAft>
                <a:spcPts val="0"/>
              </a:spcAft>
              <a:buClr>
                <a:srgbClr val="000000"/>
              </a:buClr>
              <a:buSzPts val="1600"/>
              <a:buFont typeface="Calibri"/>
              <a:buChar char="•"/>
            </a:pPr>
            <a:r>
              <a:rPr lang="en-US" dirty="0">
                <a:solidFill>
                  <a:srgbClr val="000000"/>
                </a:solidFill>
              </a:rPr>
              <a:t>Content written at </a:t>
            </a:r>
            <a:r>
              <a:rPr lang="en-US" b="1" dirty="0">
                <a:solidFill>
                  <a:srgbClr val="000000"/>
                </a:solidFill>
              </a:rPr>
              <a:t>start</a:t>
            </a:r>
            <a:r>
              <a:rPr lang="en-US" dirty="0">
                <a:solidFill>
                  <a:srgbClr val="000000"/>
                </a:solidFill>
              </a:rPr>
              <a:t> of project is on the left of </a:t>
            </a:r>
            <a:r>
              <a:rPr lang="en-US" dirty="0" err="1">
                <a:solidFill>
                  <a:srgbClr val="000000"/>
                </a:solidFill>
              </a:rPr>
              <a:t>EssayMap</a:t>
            </a:r>
            <a:endParaRPr dirty="0">
              <a:solidFill>
                <a:srgbClr val="000000"/>
              </a:solidFill>
            </a:endParaRPr>
          </a:p>
          <a:p>
            <a:pPr marL="457200" lvl="0" indent="-330200" algn="l" rtl="0">
              <a:lnSpc>
                <a:spcPct val="115000"/>
              </a:lnSpc>
              <a:spcBef>
                <a:spcPts val="0"/>
              </a:spcBef>
              <a:spcAft>
                <a:spcPts val="0"/>
              </a:spcAft>
              <a:buClr>
                <a:srgbClr val="000000"/>
              </a:buClr>
              <a:buSzPts val="1600"/>
              <a:buChar char="•"/>
            </a:pPr>
            <a:r>
              <a:rPr lang="en-US" dirty="0">
                <a:solidFill>
                  <a:srgbClr val="000000"/>
                </a:solidFill>
              </a:rPr>
              <a:t>Content written on the top of project is on the top of </a:t>
            </a:r>
            <a:r>
              <a:rPr lang="en-US" dirty="0" err="1">
                <a:solidFill>
                  <a:srgbClr val="000000"/>
                </a:solidFill>
              </a:rPr>
              <a:t>EssayMap</a:t>
            </a:r>
            <a:endParaRPr dirty="0">
              <a:solidFill>
                <a:srgbClr val="000000"/>
              </a:solidFill>
            </a:endParaRPr>
          </a:p>
          <a:p>
            <a:pPr marL="457200" lvl="0" indent="-330200" algn="l" rtl="0">
              <a:lnSpc>
                <a:spcPct val="115000"/>
              </a:lnSpc>
              <a:spcBef>
                <a:spcPts val="0"/>
              </a:spcBef>
              <a:spcAft>
                <a:spcPts val="0"/>
              </a:spcAft>
              <a:buClr>
                <a:srgbClr val="000000"/>
              </a:buClr>
              <a:buSzPts val="1600"/>
              <a:buFont typeface="Calibri"/>
              <a:buChar char="•"/>
            </a:pPr>
            <a:r>
              <a:rPr lang="en-US" dirty="0">
                <a:solidFill>
                  <a:srgbClr val="000000"/>
                </a:solidFill>
              </a:rPr>
              <a:t>Content that is </a:t>
            </a:r>
            <a:r>
              <a:rPr lang="en-US" b="1" dirty="0">
                <a:solidFill>
                  <a:srgbClr val="000000"/>
                </a:solidFill>
              </a:rPr>
              <a:t>pasted</a:t>
            </a:r>
            <a:r>
              <a:rPr lang="en-US" dirty="0">
                <a:solidFill>
                  <a:srgbClr val="000000"/>
                </a:solidFill>
              </a:rPr>
              <a:t> is indicated by green circles</a:t>
            </a:r>
            <a:endParaRPr dirty="0">
              <a:solidFill>
                <a:srgbClr val="000000"/>
              </a:solidFill>
            </a:endParaRPr>
          </a:p>
          <a:p>
            <a:pPr marL="457200" lvl="0" indent="-330200" algn="l" rtl="0">
              <a:lnSpc>
                <a:spcPct val="115000"/>
              </a:lnSpc>
              <a:spcBef>
                <a:spcPts val="0"/>
              </a:spcBef>
              <a:spcAft>
                <a:spcPts val="0"/>
              </a:spcAft>
              <a:buClr>
                <a:srgbClr val="000000"/>
              </a:buClr>
              <a:buSzPts val="1600"/>
              <a:buFont typeface="Calibri"/>
              <a:buChar char="•"/>
            </a:pPr>
            <a:r>
              <a:rPr lang="en-US" dirty="0">
                <a:solidFill>
                  <a:srgbClr val="000000"/>
                </a:solidFill>
              </a:rPr>
              <a:t>Content that is </a:t>
            </a:r>
            <a:r>
              <a:rPr lang="en-US" b="1" dirty="0">
                <a:solidFill>
                  <a:srgbClr val="000000"/>
                </a:solidFill>
              </a:rPr>
              <a:t>cut</a:t>
            </a:r>
            <a:r>
              <a:rPr lang="en-US" dirty="0">
                <a:solidFill>
                  <a:srgbClr val="000000"/>
                </a:solidFill>
              </a:rPr>
              <a:t> is indicated by red circles</a:t>
            </a:r>
            <a:endParaRPr dirty="0"/>
          </a:p>
        </p:txBody>
      </p:sp>
      <p:pic>
        <p:nvPicPr>
          <p:cNvPr id="297" name="Google Shape;297;g3c9b9b89e45_0_0" descr="Screenshot of EssayMaps in The Forge showcasing heat mapping of revision process from start of essay to end of essay" title="EssayMap heatmapping example"/>
          <p:cNvPicPr preferRelativeResize="0"/>
          <p:nvPr/>
        </p:nvPicPr>
        <p:blipFill rotWithShape="1">
          <a:blip r:embed="rId3">
            <a:alphaModFix/>
          </a:blip>
          <a:srcRect l="9555"/>
          <a:stretch/>
        </p:blipFill>
        <p:spPr>
          <a:xfrm>
            <a:off x="3917446" y="1965900"/>
            <a:ext cx="5001154" cy="4402575"/>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1738</Words>
  <Application>Microsoft Office PowerPoint</Application>
  <PresentationFormat>On-screen Show (4:3)</PresentationFormat>
  <Paragraphs>145</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vt:lpstr>
      <vt:lpstr>Calibri</vt:lpstr>
      <vt:lpstr>Gill Sans</vt:lpstr>
      <vt:lpstr>Gallery</vt:lpstr>
      <vt:lpstr>Gallery</vt:lpstr>
      <vt:lpstr>Measuring Effort and Analytics with The Forge</vt:lpstr>
      <vt:lpstr>Welcome!</vt:lpstr>
      <vt:lpstr>Description</vt:lpstr>
      <vt:lpstr>Presenters</vt:lpstr>
      <vt:lpstr>Overview</vt:lpstr>
      <vt:lpstr>Redefining Success in the AI Era: The Shift from Product to Process</vt:lpstr>
      <vt:lpstr>Instructor View (Writer)</vt:lpstr>
      <vt:lpstr>Technical Deep Dive: How The Forge Captures Effort</vt:lpstr>
      <vt:lpstr>Analytics: EssayMaps</vt:lpstr>
      <vt:lpstr>Analytics: EssayMaps (Cont.)</vt:lpstr>
      <vt:lpstr>Technical Deep Dive: How The Forge Captures Effort (Cont.)</vt:lpstr>
      <vt:lpstr>The ADAPT Integration Bridge</vt:lpstr>
      <vt:lpstr>The ADAPT Integration Bridge (Cont.)</vt:lpstr>
      <vt:lpstr>Interdisciplinary Use Cases</vt:lpstr>
      <vt:lpstr>The Importance of Peer Review</vt:lpstr>
      <vt:lpstr>Cañada College ENGL/LING 200  Fall 2025 Usage</vt:lpstr>
      <vt:lpstr>ENGL/LING 200 Fall 2025 End of Semester Survey Comments</vt:lpstr>
      <vt:lpstr>ENGL/LING 200 Fall 2026: Ideas to Consider</vt:lpstr>
      <vt:lpstr>Human Validation Questions - The Forge as an Agentic AI Mitigation Tool</vt:lpstr>
      <vt:lpstr>Concluding Thoughts</vt:lpstr>
      <vt:lpstr>Discussion, Questions, and Other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Effort and Analytics with The Forge</dc:title>
  <dc:creator>Katie Nash</dc:creator>
  <cp:lastModifiedBy>ASCCC1</cp:lastModifiedBy>
  <cp:revision>3</cp:revision>
  <dcterms:created xsi:type="dcterms:W3CDTF">2019-09-18T18:31:08Z</dcterms:created>
  <dcterms:modified xsi:type="dcterms:W3CDTF">2026-02-23T18:59:40Z</dcterms:modified>
</cp:coreProperties>
</file>