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340" r:id="rId2"/>
    <p:sldId id="341" r:id="rId3"/>
    <p:sldId id="342" r:id="rId4"/>
    <p:sldId id="314" r:id="rId5"/>
    <p:sldId id="2917" r:id="rId6"/>
    <p:sldId id="259" r:id="rId7"/>
    <p:sldId id="2920" r:id="rId8"/>
    <p:sldId id="315" r:id="rId9"/>
    <p:sldId id="2929" r:id="rId10"/>
    <p:sldId id="2930" r:id="rId11"/>
    <p:sldId id="2921" r:id="rId12"/>
    <p:sldId id="2922" r:id="rId13"/>
    <p:sldId id="2923" r:id="rId14"/>
    <p:sldId id="2912" r:id="rId15"/>
    <p:sldId id="264" r:id="rId16"/>
    <p:sldId id="309" r:id="rId17"/>
    <p:sldId id="268" r:id="rId18"/>
    <p:sldId id="2925" r:id="rId19"/>
    <p:sldId id="2926" r:id="rId20"/>
    <p:sldId id="421" r:id="rId21"/>
    <p:sldId id="293" r:id="rId22"/>
    <p:sldId id="346" r:id="rId23"/>
    <p:sldId id="347" r:id="rId24"/>
    <p:sldId id="349" r:id="rId25"/>
    <p:sldId id="350" r:id="rId26"/>
    <p:sldId id="260" r:id="rId27"/>
    <p:sldId id="265" r:id="rId28"/>
    <p:sldId id="270" r:id="rId29"/>
    <p:sldId id="423" r:id="rId30"/>
    <p:sldId id="373" r:id="rId31"/>
    <p:sldId id="2934" r:id="rId32"/>
    <p:sldId id="2935" r:id="rId33"/>
    <p:sldId id="2937" r:id="rId34"/>
    <p:sldId id="2936" r:id="rId35"/>
    <p:sldId id="359" r:id="rId36"/>
    <p:sldId id="2939" r:id="rId37"/>
    <p:sldId id="2968" r:id="rId38"/>
    <p:sldId id="2969" r:id="rId39"/>
    <p:sldId id="2971"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5f8ChqVL59RyLyNVne3o0VkpZ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95" d="100"/>
          <a:sy n="95" d="100"/>
        </p:scale>
        <p:origin x="348" y="96"/>
      </p:cViewPr>
      <p:guideLst>
        <p:guide orient="horz" pos="2160"/>
        <p:guide pos="2880"/>
      </p:guideLst>
    </p:cSldViewPr>
  </p:slideViewPr>
  <p:outlineViewPr>
    <p:cViewPr>
      <p:scale>
        <a:sx n="33" d="100"/>
        <a:sy n="33" d="100"/>
      </p:scale>
      <p:origin x="0" y="-1659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43615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A62220DD-5C09-E6FA-D978-B82CD5C98C94}"/>
            </a:ext>
          </a:extLst>
        </p:cNvPr>
        <p:cNvGrpSpPr/>
        <p:nvPr/>
      </p:nvGrpSpPr>
      <p:grpSpPr>
        <a:xfrm>
          <a:off x="0" y="0"/>
          <a:ext cx="0" cy="0"/>
          <a:chOff x="0" y="0"/>
          <a:chExt cx="0" cy="0"/>
        </a:xfrm>
      </p:grpSpPr>
      <p:sp>
        <p:nvSpPr>
          <p:cNvPr id="291" name="Google Shape;291;g366c4217036_0_1:notes">
            <a:extLst>
              <a:ext uri="{FF2B5EF4-FFF2-40B4-BE49-F238E27FC236}">
                <a16:creationId xmlns:a16="http://schemas.microsoft.com/office/drawing/2014/main" id="{F4556FA6-D081-FDBF-CC7C-045A98C4E566}"/>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66c4217036_0_1:notes">
            <a:extLst>
              <a:ext uri="{FF2B5EF4-FFF2-40B4-BE49-F238E27FC236}">
                <a16:creationId xmlns:a16="http://schemas.microsoft.com/office/drawing/2014/main" id="{719951A8-2252-44D9-2B32-475271A6A5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1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9ACFF000-5C02-D22E-B695-EF2F08B72331}"/>
            </a:ext>
          </a:extLst>
        </p:cNvPr>
        <p:cNvGrpSpPr/>
        <p:nvPr/>
      </p:nvGrpSpPr>
      <p:grpSpPr>
        <a:xfrm>
          <a:off x="0" y="0"/>
          <a:ext cx="0" cy="0"/>
          <a:chOff x="0" y="0"/>
          <a:chExt cx="0" cy="0"/>
        </a:xfrm>
      </p:grpSpPr>
      <p:sp>
        <p:nvSpPr>
          <p:cNvPr id="291" name="Google Shape;291;g366c4217036_0_1:notes">
            <a:extLst>
              <a:ext uri="{FF2B5EF4-FFF2-40B4-BE49-F238E27FC236}">
                <a16:creationId xmlns:a16="http://schemas.microsoft.com/office/drawing/2014/main" id="{616F29E2-7038-8B57-4AAC-E63A44FB08C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66c4217036_0_1:notes">
            <a:extLst>
              <a:ext uri="{FF2B5EF4-FFF2-40B4-BE49-F238E27FC236}">
                <a16:creationId xmlns:a16="http://schemas.microsoft.com/office/drawing/2014/main" id="{C29BB61E-D43E-6812-D3A4-726F217127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177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10FAB303-3519-B186-98F6-910A6846DC86}"/>
            </a:ext>
          </a:extLst>
        </p:cNvPr>
        <p:cNvGrpSpPr/>
        <p:nvPr/>
      </p:nvGrpSpPr>
      <p:grpSpPr>
        <a:xfrm>
          <a:off x="0" y="0"/>
          <a:ext cx="0" cy="0"/>
          <a:chOff x="0" y="0"/>
          <a:chExt cx="0" cy="0"/>
        </a:xfrm>
      </p:grpSpPr>
      <p:sp>
        <p:nvSpPr>
          <p:cNvPr id="291" name="Google Shape;291;g366c4217036_0_1:notes">
            <a:extLst>
              <a:ext uri="{FF2B5EF4-FFF2-40B4-BE49-F238E27FC236}">
                <a16:creationId xmlns:a16="http://schemas.microsoft.com/office/drawing/2014/main" id="{8D08900E-EA3D-94A8-04F5-9A61B912F23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66c4217036_0_1:notes">
            <a:extLst>
              <a:ext uri="{FF2B5EF4-FFF2-40B4-BE49-F238E27FC236}">
                <a16:creationId xmlns:a16="http://schemas.microsoft.com/office/drawing/2014/main" id="{7FA9BD77-78BB-7130-33B7-1D101EF8E0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28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69AB7-8A27-275B-E110-D50AA8702F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31BCF-0561-C0DF-EF93-E0BBB6AB5A8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0284D059-0465-3A10-834F-53D3D206BF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5937B6-5970-FF43-89B0-2CAAFA851EE4}"/>
              </a:ext>
            </a:extLst>
          </p:cNvPr>
          <p:cNvSpPr>
            <a:spLocks noGrp="1"/>
          </p:cNvSpPr>
          <p:nvPr>
            <p:ph type="sldNum" sz="quarter" idx="5"/>
          </p:nvPr>
        </p:nvSpPr>
        <p:spPr/>
        <p:txBody>
          <a:bodyPr/>
          <a:lstStyle/>
          <a:p>
            <a:fld id="{7917B432-22ED-46DB-B61A-FF7A904BCA59}" type="slidenum">
              <a:rPr lang="en-US" smtClean="0"/>
              <a:t>14</a:t>
            </a:fld>
            <a:endParaRPr lang="en-US"/>
          </a:p>
        </p:txBody>
      </p:sp>
    </p:spTree>
    <p:extLst>
      <p:ext uri="{BB962C8B-B14F-4D97-AF65-F5344CB8AC3E}">
        <p14:creationId xmlns:p14="http://schemas.microsoft.com/office/powerpoint/2010/main" val="260927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600af9a204_3_1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3600af9a204_3_1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2e13edf7cab_1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2e13edf7cab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2e59176ad78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2e59176ad7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Chloe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B83ABA97-80F4-BD50-86AD-511C6EDAB630}"/>
            </a:ext>
          </a:extLst>
        </p:cNvPr>
        <p:cNvGrpSpPr/>
        <p:nvPr/>
      </p:nvGrpSpPr>
      <p:grpSpPr>
        <a:xfrm>
          <a:off x="0" y="0"/>
          <a:ext cx="0" cy="0"/>
          <a:chOff x="0" y="0"/>
          <a:chExt cx="0" cy="0"/>
        </a:xfrm>
      </p:grpSpPr>
      <p:sp>
        <p:nvSpPr>
          <p:cNvPr id="291" name="Google Shape;291;g366c4217036_0_1:notes">
            <a:extLst>
              <a:ext uri="{FF2B5EF4-FFF2-40B4-BE49-F238E27FC236}">
                <a16:creationId xmlns:a16="http://schemas.microsoft.com/office/drawing/2014/main" id="{EB99118D-C3A7-6356-F973-A0E05E57ECAB}"/>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66c4217036_0_1:notes">
            <a:extLst>
              <a:ext uri="{FF2B5EF4-FFF2-40B4-BE49-F238E27FC236}">
                <a16:creationId xmlns:a16="http://schemas.microsoft.com/office/drawing/2014/main" id="{1ED7510F-5C33-F095-6BBD-2ADE5F281E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436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4D641B3C-3665-BC29-3FBF-4D95D05A6252}"/>
            </a:ext>
          </a:extLst>
        </p:cNvPr>
        <p:cNvGrpSpPr/>
        <p:nvPr/>
      </p:nvGrpSpPr>
      <p:grpSpPr>
        <a:xfrm>
          <a:off x="0" y="0"/>
          <a:ext cx="0" cy="0"/>
          <a:chOff x="0" y="0"/>
          <a:chExt cx="0" cy="0"/>
        </a:xfrm>
      </p:grpSpPr>
      <p:sp>
        <p:nvSpPr>
          <p:cNvPr id="291" name="Google Shape;291;g366c4217036_0_1:notes">
            <a:extLst>
              <a:ext uri="{FF2B5EF4-FFF2-40B4-BE49-F238E27FC236}">
                <a16:creationId xmlns:a16="http://schemas.microsoft.com/office/drawing/2014/main" id="{A71A7B68-A2FB-499B-31D5-E27E3462520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66c4217036_0_1:notes">
            <a:extLst>
              <a:ext uri="{FF2B5EF4-FFF2-40B4-BE49-F238E27FC236}">
                <a16:creationId xmlns:a16="http://schemas.microsoft.com/office/drawing/2014/main" id="{4C5E727E-626F-90B7-8909-6D11721342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913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dirty="0"/>
          </a:p>
        </p:txBody>
      </p:sp>
      <p:sp>
        <p:nvSpPr>
          <p:cNvPr id="314" name="Google Shape;3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846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2</a:t>
            </a:fld>
            <a:endParaRPr lang="en-US"/>
          </a:p>
        </p:txBody>
      </p:sp>
    </p:spTree>
    <p:extLst>
      <p:ext uri="{BB962C8B-B14F-4D97-AF65-F5344CB8AC3E}">
        <p14:creationId xmlns:p14="http://schemas.microsoft.com/office/powerpoint/2010/main" val="2052377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22</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848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070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lang="en-US" sz="1200" dirty="0"/>
          </a:p>
        </p:txBody>
      </p:sp>
    </p:spTree>
    <p:extLst>
      <p:ext uri="{BB962C8B-B14F-4D97-AF65-F5344CB8AC3E}">
        <p14:creationId xmlns:p14="http://schemas.microsoft.com/office/powerpoint/2010/main" val="1508696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417E"/>
              </a:buClr>
              <a:buSzPts val="1100"/>
              <a:buFont typeface="Arial"/>
              <a:buNone/>
            </a:pPr>
            <a:endParaRPr dirty="0"/>
          </a:p>
        </p:txBody>
      </p:sp>
      <p:sp>
        <p:nvSpPr>
          <p:cNvPr id="347" name="Google Shape;3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89105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algn="l"/>
            <a:r>
              <a:rPr lang="en-US" b="0" i="0" dirty="0">
                <a:solidFill>
                  <a:srgbClr val="0A0A0A"/>
                </a:solidFill>
                <a:effectLst/>
                <a:latin typeface="Lato" panose="020F0502020204030203" pitchFamily="34" charset="0"/>
              </a:rPr>
              <a:t>Michelle</a:t>
            </a:r>
            <a:endParaRPr dirty="0"/>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Michelle</a:t>
            </a:r>
            <a:endParaRPr dirty="0"/>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Michelle</a:t>
            </a:r>
            <a:endParaRPr dirty="0"/>
          </a:p>
        </p:txBody>
      </p:sp>
      <p:sp>
        <p:nvSpPr>
          <p:cNvPr id="206" name="Google Shape;2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a:t>
            </a:r>
            <a:r>
              <a:rPr lang="en-US" dirty="0" err="1"/>
              <a:t>asccc-oeri.org</a:t>
            </a:r>
            <a:r>
              <a:rPr lang="en-US" dirty="0"/>
              <a:t>/newly-available-</a:t>
            </a:r>
            <a:r>
              <a:rPr lang="en-US" dirty="0" err="1"/>
              <a:t>oer</a:t>
            </a:r>
            <a:r>
              <a:rPr lang="en-US" dirty="0"/>
              <a: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286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asccc-oeri.org</a:t>
            </a:r>
            <a:r>
              <a:rPr lang="en-US" dirty="0"/>
              <a:t>/webinars-and-events/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442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078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700" dirty="0">
                <a:solidFill>
                  <a:srgbClr val="FF0000"/>
                </a:solidFill>
              </a:rPr>
              <a:t>Carrie - Fi</a:t>
            </a:r>
            <a:r>
              <a:rPr lang="en-US" sz="1700" baseline="0" dirty="0">
                <a:solidFill>
                  <a:srgbClr val="FF0000"/>
                </a:solidFill>
              </a:rPr>
              <a:t>nd out who is in the room and who uses OER; disciplines?</a:t>
            </a:r>
            <a:endParaRPr sz="1700" dirty="0">
              <a:solidFill>
                <a:srgbClr val="FF0000"/>
              </a:solidFill>
            </a:endParaRPr>
          </a:p>
        </p:txBody>
      </p:sp>
      <p:sp>
        <p:nvSpPr>
          <p:cNvPr id="99" name="Google Shape;9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1174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likely to change.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614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4</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313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600af9a20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600af9a20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17B432-22ED-46DB-B61A-FF7A904BCA59}" type="slidenum">
              <a:rPr lang="en-US" smtClean="0"/>
              <a:t>7</a:t>
            </a:fld>
            <a:endParaRPr lang="en-US"/>
          </a:p>
        </p:txBody>
      </p:sp>
    </p:spTree>
    <p:extLst>
      <p:ext uri="{BB962C8B-B14F-4D97-AF65-F5344CB8AC3E}">
        <p14:creationId xmlns:p14="http://schemas.microsoft.com/office/powerpoint/2010/main" val="139291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17B432-22ED-46DB-B61A-FF7A904BCA59}" type="slidenum">
              <a:rPr lang="en-US" smtClean="0"/>
              <a:t>8</a:t>
            </a:fld>
            <a:endParaRPr lang="en-US"/>
          </a:p>
        </p:txBody>
      </p:sp>
    </p:spTree>
    <p:extLst>
      <p:ext uri="{BB962C8B-B14F-4D97-AF65-F5344CB8AC3E}">
        <p14:creationId xmlns:p14="http://schemas.microsoft.com/office/powerpoint/2010/main" val="249994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92E30-5F63-CAD1-348F-E54116143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AAD6A-511D-3C9F-01A2-044989B83F4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A22115B-574F-6479-E211-0C1645C462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902C5F-D5B4-E2E2-9FAD-FBD9F324D78A}"/>
              </a:ext>
            </a:extLst>
          </p:cNvPr>
          <p:cNvSpPr>
            <a:spLocks noGrp="1"/>
          </p:cNvSpPr>
          <p:nvPr>
            <p:ph type="sldNum" sz="quarter" idx="5"/>
          </p:nvPr>
        </p:nvSpPr>
        <p:spPr/>
        <p:txBody>
          <a:bodyPr/>
          <a:lstStyle/>
          <a:p>
            <a:fld id="{7917B432-22ED-46DB-B61A-FF7A904BCA59}" type="slidenum">
              <a:rPr lang="en-US" smtClean="0"/>
              <a:t>9</a:t>
            </a:fld>
            <a:endParaRPr lang="en-US"/>
          </a:p>
        </p:txBody>
      </p:sp>
    </p:spTree>
    <p:extLst>
      <p:ext uri="{BB962C8B-B14F-4D97-AF65-F5344CB8AC3E}">
        <p14:creationId xmlns:p14="http://schemas.microsoft.com/office/powerpoint/2010/main" val="129852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66c421703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66c421703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44"/>
        <p:cNvGrpSpPr/>
        <p:nvPr/>
      </p:nvGrpSpPr>
      <p:grpSpPr>
        <a:xfrm>
          <a:off x="0" y="0"/>
          <a:ext cx="0" cy="0"/>
          <a:chOff x="0" y="0"/>
          <a:chExt cx="0" cy="0"/>
        </a:xfrm>
      </p:grpSpPr>
      <p:sp>
        <p:nvSpPr>
          <p:cNvPr id="45" name="Google Shape;45;p39"/>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46" name="Google Shape;46;p39"/>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47" name="Google Shape;47;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Gill Sans"/>
              <a:buNone/>
              <a:defRPr baseline="0">
                <a:solidFill>
                  <a:schemeClr val="lt1"/>
                </a:solidFill>
                <a:latin typeface="Arial"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8" name="Google Shape;48;p39"/>
          <p:cNvSpPr txBox="1">
            <a:spLocks noGrp="1"/>
          </p:cNvSpPr>
          <p:nvPr>
            <p:ph type="body" idx="1" hasCustomPrompt="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baseline="0">
                <a:solidFill>
                  <a:schemeClr val="dk2"/>
                </a:solidFill>
                <a:latin typeface="arial" charset="0"/>
              </a:defRPr>
            </a:lvl1pPr>
            <a:lvl2pPr marL="914400" lvl="1" indent="-381000" algn="l">
              <a:lnSpc>
                <a:spcPct val="120000"/>
              </a:lnSpc>
              <a:spcBef>
                <a:spcPts val="375"/>
              </a:spcBef>
              <a:spcAft>
                <a:spcPts val="0"/>
              </a:spcAft>
              <a:buSzPts val="2400"/>
              <a:buChar char="•"/>
              <a:defRPr baseline="0">
                <a:solidFill>
                  <a:schemeClr val="dk2"/>
                </a:solidFill>
                <a:latin typeface="arial" charset="0"/>
              </a:defRPr>
            </a:lvl2pPr>
            <a:lvl3pPr marL="1371600" lvl="2" indent="-381000" algn="l">
              <a:lnSpc>
                <a:spcPct val="120000"/>
              </a:lnSpc>
              <a:spcBef>
                <a:spcPts val="375"/>
              </a:spcBef>
              <a:spcAft>
                <a:spcPts val="0"/>
              </a:spcAft>
              <a:buSzPts val="2400"/>
              <a:buChar char="•"/>
              <a:defRPr baseline="0">
                <a:solidFill>
                  <a:schemeClr val="dk2"/>
                </a:solidFill>
                <a:latin typeface="arial" charset="0"/>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r>
              <a:rPr lang="en-US" dirty="0" err="1"/>
              <a:t>Asdasdas</a:t>
            </a:r>
            <a:endParaRPr lang="en-US" dirty="0"/>
          </a:p>
          <a:p>
            <a:pPr lvl="1"/>
            <a:r>
              <a:rPr lang="en-US" dirty="0" err="1"/>
              <a:t>Sdsadasdsa</a:t>
            </a:r>
            <a:endParaRPr lang="en-US" dirty="0"/>
          </a:p>
          <a:p>
            <a:pPr lvl="2"/>
            <a:r>
              <a:rPr lang="en-US" dirty="0" err="1"/>
              <a:t>adsasdasda</a:t>
            </a:r>
            <a:endParaRPr dirty="0"/>
          </a:p>
        </p:txBody>
      </p:sp>
      <p:sp>
        <p:nvSpPr>
          <p:cNvPr id="49" name="Google Shape;49;p3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07691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4324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08042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5"/>
        <p:cNvGrpSpPr/>
        <p:nvPr/>
      </p:nvGrpSpPr>
      <p:grpSpPr>
        <a:xfrm>
          <a:off x="0" y="0"/>
          <a:ext cx="0" cy="0"/>
          <a:chOff x="0" y="0"/>
          <a:chExt cx="0" cy="0"/>
        </a:xfrm>
      </p:grpSpPr>
      <p:sp>
        <p:nvSpPr>
          <p:cNvPr id="76" name="Google Shape;76;p43"/>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77" name="Google Shape;77;p43"/>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8" name="Google Shape;78;p43"/>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Font typeface="Gill Sans"/>
              <a:buNone/>
              <a:defRPr sz="1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43"/>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0" name="Google Shape;80;p43"/>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200"/>
              <a:buNone/>
              <a:defRPr sz="12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1" name="Google Shape;81;p4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3"/>
        <p:cNvGrpSpPr/>
        <p:nvPr/>
      </p:nvGrpSpPr>
      <p:grpSpPr>
        <a:xfrm>
          <a:off x="0" y="0"/>
          <a:ext cx="0" cy="0"/>
          <a:chOff x="0" y="0"/>
          <a:chExt cx="0" cy="0"/>
        </a:xfrm>
      </p:grpSpPr>
      <p:sp>
        <p:nvSpPr>
          <p:cNvPr id="84" name="Google Shape;84;p44"/>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85" name="Google Shape;85;p44"/>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6" name="Google Shape;86;p44"/>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4"/>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Gill Sans"/>
                <a:ea typeface="Gill Sans"/>
                <a:cs typeface="Gill Sans"/>
                <a:sym typeface="Gill Sans"/>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Gill Sans"/>
                <a:ea typeface="Gill Sans"/>
                <a:cs typeface="Gill Sans"/>
                <a:sym typeface="Gill Sans"/>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88" name="Google Shape;88;p44"/>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350"/>
              <a:buNone/>
              <a:defRPr sz="135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9" name="Google Shape;89;p4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4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4"/>
        <p:cNvGrpSpPr/>
        <p:nvPr/>
      </p:nvGrpSpPr>
      <p:grpSpPr>
        <a:xfrm>
          <a:off x="0" y="0"/>
          <a:ext cx="0" cy="0"/>
          <a:chOff x="0" y="0"/>
          <a:chExt cx="0" cy="0"/>
        </a:xfrm>
      </p:grpSpPr>
      <p:cxnSp>
        <p:nvCxnSpPr>
          <p:cNvPr id="95" name="Google Shape;95;p46"/>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6" name="Google Shape;96;p46"/>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7" name="Google Shape;97;p46"/>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8" name="Google Shape;98;p4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0" name="Google Shape;100;p4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00"/>
              <a:buFont typeface="Gill Sans"/>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01"/>
        <p:cNvGrpSpPr/>
        <p:nvPr/>
      </p:nvGrpSpPr>
      <p:grpSpPr>
        <a:xfrm>
          <a:off x="0" y="0"/>
          <a:ext cx="0" cy="0"/>
          <a:chOff x="0" y="0"/>
          <a:chExt cx="0" cy="0"/>
        </a:xfrm>
      </p:grpSpPr>
      <p:cxnSp>
        <p:nvCxnSpPr>
          <p:cNvPr id="102" name="Google Shape;102;p47"/>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3" name="Google Shape;103;p47"/>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4" name="Google Shape;104;p47"/>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5" name="Google Shape;105;p47"/>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6" name="Google Shape;106;p47"/>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7" name="Google Shape;107;p4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4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00"/>
              <a:buFont typeface="Gill Sans"/>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78866"/>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baseline="0">
                <a:solidFill>
                  <a:schemeClr val="bg1"/>
                </a:solidFill>
                <a:latin typeface="arial" charset="0"/>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39325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C55B9-9636-534F-9AA9-5197025E32CF}"/>
              </a:ext>
            </a:extLst>
          </p:cNvPr>
          <p:cNvSpPr/>
          <p:nvPr userDrawn="1"/>
        </p:nvSpPr>
        <p:spPr>
          <a:xfrm>
            <a:off x="892142" y="-21176"/>
            <a:ext cx="7606015" cy="18787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C841B004-922A-8A4C-9463-1486EAEEA099}"/>
              </a:ext>
            </a:extLst>
          </p:cNvPr>
          <p:cNvCxnSpPr>
            <a:cxnSpLocks/>
          </p:cNvCxnSpPr>
          <p:nvPr userDrawn="1"/>
        </p:nvCxnSpPr>
        <p:spPr>
          <a:xfrm>
            <a:off x="892142" y="1859611"/>
            <a:ext cx="7606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08303"/>
            <a:ext cx="7202456" cy="893111"/>
          </a:xfrm>
        </p:spPr>
        <p:txBody>
          <a:bodyPr anchor="b" anchorCtr="0">
            <a:noAutofit/>
          </a:bodyPr>
          <a:lstStyle>
            <a:lvl1pPr>
              <a:defRPr sz="3600" baseline="0">
                <a:solidFill>
                  <a:schemeClr val="bg1"/>
                </a:solidFill>
                <a:latin typeface="arial" charset="0"/>
              </a:defRPr>
            </a:lvl1pPr>
          </a:lstStyle>
          <a:p>
            <a:r>
              <a:rPr lang="en-US" dirty="0"/>
              <a:t>Click to edit Master title style</a:t>
            </a:r>
          </a:p>
        </p:txBody>
      </p:sp>
      <p:sp>
        <p:nvSpPr>
          <p:cNvPr id="3" name="Content Placeholder 2"/>
          <p:cNvSpPr>
            <a:spLocks noGrp="1"/>
          </p:cNvSpPr>
          <p:nvPr>
            <p:ph idx="1"/>
          </p:nvPr>
        </p:nvSpPr>
        <p:spPr>
          <a:xfrm>
            <a:off x="1088686" y="2015735"/>
            <a:ext cx="7202456" cy="4039079"/>
          </a:xfrm>
        </p:spPr>
        <p:txBody>
          <a:bodyPr anchor="t"/>
          <a:lstStyle>
            <a:lvl1pPr>
              <a:defRPr baseline="0">
                <a:solidFill>
                  <a:schemeClr val="bg2">
                    <a:lumMod val="10000"/>
                  </a:schemeClr>
                </a:solidFill>
                <a:latin typeface="Arial" charset="0"/>
              </a:defRPr>
            </a:lvl1pPr>
            <a:lvl2pPr>
              <a:defRPr baseline="0">
                <a:solidFill>
                  <a:schemeClr val="bg2">
                    <a:lumMod val="10000"/>
                  </a:schemeClr>
                </a:solidFill>
                <a:latin typeface="Arial" charset="0"/>
              </a:defRPr>
            </a:lvl2pPr>
            <a:lvl3pPr>
              <a:defRPr baseline="0">
                <a:solidFill>
                  <a:schemeClr val="bg2">
                    <a:lumMod val="10000"/>
                  </a:schemeClr>
                </a:solidFill>
                <a:latin typeface="Arial" charset="0"/>
              </a:defRPr>
            </a:lvl3pPr>
            <a:lvl4pPr>
              <a:defRPr baseline="0">
                <a:solidFill>
                  <a:schemeClr val="bg2">
                    <a:lumMod val="10000"/>
                  </a:schemeClr>
                </a:solidFill>
                <a:latin typeface="Arial" charset="0"/>
              </a:defRPr>
            </a:lvl4pPr>
            <a:lvl5pPr>
              <a:defRPr baseline="0">
                <a:solidFill>
                  <a:schemeClr val="bg2">
                    <a:lumMod val="10000"/>
                  </a:schemeClr>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02/19/2026</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062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ection Header 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142587-CE47-9F44-B539-4DC80DC8F57D}"/>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FB32942F-EEBC-D246-BABD-BCA74D32D089}"/>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10377"/>
            <a:ext cx="7202456" cy="947303"/>
          </a:xfrm>
        </p:spPr>
        <p:txBody>
          <a:bodyPr anchor="b" anchorCtr="0">
            <a:noAutofit/>
          </a:bodyPr>
          <a:lstStyle>
            <a:lvl1pPr>
              <a:defRPr sz="32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02/19/2026</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5849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slide blac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681347-9BB0-ED42-88FA-2B09D1D20AB8}"/>
              </a:ext>
            </a:extLst>
          </p:cNvPr>
          <p:cNvSpPr>
            <a:spLocks noGrp="1"/>
          </p:cNvSpPr>
          <p:nvPr>
            <p:ph type="sldNum" sz="quarter" idx="12"/>
          </p:nvPr>
        </p:nvSpPr>
        <p:spPr>
          <a:xfrm>
            <a:off x="1088686" y="6211950"/>
            <a:ext cx="511109" cy="309201"/>
          </a:xfrm>
        </p:spPr>
        <p:txBody>
          <a:bodyPr/>
          <a:lstStyle/>
          <a:p>
            <a:fld id="{6D22F896-40B5-4ADD-8801-0D06FADFA095}" type="slidenum">
              <a:rPr lang="en-US" dirty="0"/>
              <a:t>‹#›</a:t>
            </a:fld>
            <a:endParaRPr lang="en-US" dirty="0"/>
          </a:p>
        </p:txBody>
      </p:sp>
      <p:sp>
        <p:nvSpPr>
          <p:cNvPr id="8" name="Date Placeholder 4">
            <a:extLst>
              <a:ext uri="{FF2B5EF4-FFF2-40B4-BE49-F238E27FC236}">
                <a16:creationId xmlns:a16="http://schemas.microsoft.com/office/drawing/2014/main" id="{C91FA263-36F2-9444-8811-3649E5EA4326}"/>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t>02/19/2026</a:t>
            </a:fld>
            <a:endParaRPr lang="en-US" dirty="0"/>
          </a:p>
        </p:txBody>
      </p:sp>
    </p:spTree>
    <p:extLst>
      <p:ext uri="{BB962C8B-B14F-4D97-AF65-F5344CB8AC3E}">
        <p14:creationId xmlns:p14="http://schemas.microsoft.com/office/powerpoint/2010/main" val="52239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Gill Sans"/>
              <a:buNone/>
              <a:defRPr sz="40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20000"/>
              </a:lnSpc>
              <a:spcBef>
                <a:spcPts val="750"/>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1pPr>
            <a:lvl2pPr marL="914400" marR="0" lvl="1"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2pPr>
            <a:lvl3pPr marL="1371600" marR="0" lvl="2"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3pPr>
            <a:lvl4pPr marL="1828800" marR="0" lvl="3"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4pPr>
            <a:lvl5pPr marL="2286000" marR="0" lvl="4"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2" name="Google Shape;12;p3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Gill Sans"/>
                <a:ea typeface="Gill Sans"/>
                <a:cs typeface="Gill Sans"/>
                <a:sym typeface="Gill Sans"/>
              </a:defRPr>
            </a:lvl1pPr>
            <a:lvl2pPr marL="0" marR="0" lvl="1" indent="0" algn="l" rtl="0">
              <a:spcBef>
                <a:spcPts val="0"/>
              </a:spcBef>
              <a:buNone/>
              <a:defRPr sz="1050" b="0" i="0" u="none" strike="noStrike" cap="none">
                <a:solidFill>
                  <a:srgbClr val="7F7F7F"/>
                </a:solidFill>
                <a:latin typeface="Gill Sans"/>
                <a:ea typeface="Gill Sans"/>
                <a:cs typeface="Gill Sans"/>
                <a:sym typeface="Gill Sans"/>
              </a:defRPr>
            </a:lvl2pPr>
            <a:lvl3pPr marL="0" marR="0" lvl="2" indent="0" algn="l" rtl="0">
              <a:spcBef>
                <a:spcPts val="0"/>
              </a:spcBef>
              <a:buNone/>
              <a:defRPr sz="1050" b="0" i="0" u="none" strike="noStrike" cap="none">
                <a:solidFill>
                  <a:srgbClr val="7F7F7F"/>
                </a:solidFill>
                <a:latin typeface="Gill Sans"/>
                <a:ea typeface="Gill Sans"/>
                <a:cs typeface="Gill Sans"/>
                <a:sym typeface="Gill Sans"/>
              </a:defRPr>
            </a:lvl3pPr>
            <a:lvl4pPr marL="0" marR="0" lvl="3" indent="0" algn="l" rtl="0">
              <a:spcBef>
                <a:spcPts val="0"/>
              </a:spcBef>
              <a:buNone/>
              <a:defRPr sz="1050" b="0" i="0" u="none" strike="noStrike" cap="none">
                <a:solidFill>
                  <a:srgbClr val="7F7F7F"/>
                </a:solidFill>
                <a:latin typeface="Gill Sans"/>
                <a:ea typeface="Gill Sans"/>
                <a:cs typeface="Gill Sans"/>
                <a:sym typeface="Gill Sans"/>
              </a:defRPr>
            </a:lvl4pPr>
            <a:lvl5pPr marL="0" marR="0" lvl="4" indent="0" algn="l" rtl="0">
              <a:spcBef>
                <a:spcPts val="0"/>
              </a:spcBef>
              <a:buNone/>
              <a:defRPr sz="1050" b="0" i="0" u="none" strike="noStrike" cap="none">
                <a:solidFill>
                  <a:srgbClr val="7F7F7F"/>
                </a:solidFill>
                <a:latin typeface="Gill Sans"/>
                <a:ea typeface="Gill Sans"/>
                <a:cs typeface="Gill Sans"/>
                <a:sym typeface="Gill Sans"/>
              </a:defRPr>
            </a:lvl5pPr>
            <a:lvl6pPr marL="0" marR="0" lvl="5" indent="0" algn="l" rtl="0">
              <a:spcBef>
                <a:spcPts val="0"/>
              </a:spcBef>
              <a:buNone/>
              <a:defRPr sz="1050" b="0" i="0" u="none" strike="noStrike" cap="none">
                <a:solidFill>
                  <a:srgbClr val="7F7F7F"/>
                </a:solidFill>
                <a:latin typeface="Gill Sans"/>
                <a:ea typeface="Gill Sans"/>
                <a:cs typeface="Gill Sans"/>
                <a:sym typeface="Gill Sans"/>
              </a:defRPr>
            </a:lvl6pPr>
            <a:lvl7pPr marL="0" marR="0" lvl="6" indent="0" algn="l" rtl="0">
              <a:spcBef>
                <a:spcPts val="0"/>
              </a:spcBef>
              <a:buNone/>
              <a:defRPr sz="1050" b="0" i="0" u="none" strike="noStrike" cap="none">
                <a:solidFill>
                  <a:srgbClr val="7F7F7F"/>
                </a:solidFill>
                <a:latin typeface="Gill Sans"/>
                <a:ea typeface="Gill Sans"/>
                <a:cs typeface="Gill Sans"/>
                <a:sym typeface="Gill Sans"/>
              </a:defRPr>
            </a:lvl7pPr>
            <a:lvl8pPr marL="0" marR="0" lvl="7" indent="0" algn="l" rtl="0">
              <a:spcBef>
                <a:spcPts val="0"/>
              </a:spcBef>
              <a:buNone/>
              <a:defRPr sz="1050" b="0" i="0" u="none" strike="noStrike" cap="none">
                <a:solidFill>
                  <a:srgbClr val="7F7F7F"/>
                </a:solidFill>
                <a:latin typeface="Gill Sans"/>
                <a:ea typeface="Gill Sans"/>
                <a:cs typeface="Gill Sans"/>
                <a:sym typeface="Gill Sans"/>
              </a:defRPr>
            </a:lvl8pPr>
            <a:lvl9pPr marL="0" marR="0" lvl="8" indent="0" algn="l" rtl="0">
              <a:spcBef>
                <a:spcPts val="0"/>
              </a:spcBef>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59" r:id="rId3"/>
    <p:sldLayoutId id="2147483661" r:id="rId4"/>
    <p:sldLayoutId id="2147483662" r:id="rId5"/>
    <p:sldLayoutId id="2147483663" r:id="rId6"/>
    <p:sldLayoutId id="2147483664" r:id="rId7"/>
    <p:sldLayoutId id="2147483666" r:id="rId8"/>
    <p:sldLayoutId id="2147483667"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creativecommons.org/licenses/by/4.0" TargetMode="External"/><Relationship Id="rId4" Type="http://schemas.openxmlformats.org/officeDocument/2006/relationships/hyperlink" Target="http://asccc-oeri.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ztc@cccco.edu"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asccc-oeri.org/2021/11/17/zero-means-zero-textbook-cost/"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unsplash.com/s/photos/groceries?utm_source=unsplash&amp;utm_medium=referral&amp;utm_content=creditCopyText" TargetMode="External"/><Relationship Id="rId4" Type="http://schemas.openxmlformats.org/officeDocument/2006/relationships/hyperlink" Target="https://unsplash.com/@mrsmaria?utm_source=unsplash&amp;utm_medium=referral&amp;utm_content=creditCopy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dlss.flvc.org/colleges-and-universities/research/textbook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unsplash.com/s/photos/goal?utm_source=unsplash&amp;utm_medium=referral&amp;utm_content=creditCopyText" TargetMode="External"/><Relationship Id="rId4" Type="http://schemas.openxmlformats.org/officeDocument/2006/relationships/hyperlink" Target="https://unsplash.com/@markuswinkler?utm_source=unsplash&amp;utm_medium=referral&amp;utm_content=creditCopyTex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asccc-oeri.org/asccc-oeri-identified-gaps-in-oer-availability/" TargetMode="External"/><Relationship Id="rId3" Type="http://schemas.openxmlformats.org/officeDocument/2006/relationships/hyperlink" Target="https://asccc-oeri.org/collaboration-cohort-reported-oer-usage/" TargetMode="External"/><Relationship Id="rId7" Type="http://schemas.openxmlformats.org/officeDocument/2006/relationships/hyperlink" Target="https://asccc-oeri.org/oer-resources-by-tmc-2/" TargetMode="External"/><Relationship Id="rId2" Type="http://schemas.openxmlformats.org/officeDocument/2006/relationships/hyperlink" Target="https://asccc-oeri.org/open-educational-resources-by-c-id/" TargetMode="External"/><Relationship Id="rId1" Type="http://schemas.openxmlformats.org/officeDocument/2006/relationships/slideLayout" Target="../slideLayouts/slideLayout7.xml"/><Relationship Id="rId6" Type="http://schemas.openxmlformats.org/officeDocument/2006/relationships/hyperlink" Target="https://asccc-oeri.org/the-california-general-education-transfer-curriculum-cal-getc-and-open-educational-resources-draft/" TargetMode="External"/><Relationship Id="rId5" Type="http://schemas.openxmlformats.org/officeDocument/2006/relationships/hyperlink" Target="https://asccc-oeri.org/csu-general-education-requirements-c-id-and-available-open-educational-resources-oer/" TargetMode="External"/><Relationship Id="rId4" Type="http://schemas.openxmlformats.org/officeDocument/2006/relationships/hyperlink" Target="https://asccc-oeri.org/open-educational-resources-by-disciplin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asccc-oeri.org/2026/01/26/finding-the-human-connection-in-a-digital-world-using-discuss-it-to-build-community-promote-critical-thinking-and-shift-the-focus-of-assessment/" TargetMode="External"/><Relationship Id="rId2" Type="http://schemas.openxmlformats.org/officeDocument/2006/relationships/hyperlink" Target="https://asccc-oeri.org/2026/01/19/measuring-effort-and-analytics-with-the-forge/"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ztctap@canyons.edu" TargetMode="External"/><Relationship Id="rId2" Type="http://schemas.openxmlformats.org/officeDocument/2006/relationships/hyperlink" Target="mailto:oeri@asccc.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codes_displayText.xhtml?lawCode=EDC&amp;division=7.&amp;title=3.&amp;part=48.&amp;chapter=1.&amp;article=4."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mailto:ztctap@canyons.edu"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mailto:ztc@cccco.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3460" y="2113175"/>
            <a:ext cx="6774311" cy="1947677"/>
          </a:xfrm>
        </p:spPr>
        <p:txBody>
          <a:bodyPr>
            <a:normAutofit/>
          </a:bodyPr>
          <a:lstStyle/>
          <a:p>
            <a:pPr algn="ctr"/>
            <a:r>
              <a:rPr lang="en-US" sz="4800" dirty="0"/>
              <a:t>Introduction to ZTC Leadership</a:t>
            </a:r>
            <a:endParaRPr lang="en-US" sz="4800" b="1" dirty="0"/>
          </a:p>
        </p:txBody>
      </p:sp>
      <p:sp>
        <p:nvSpPr>
          <p:cNvPr id="3" name="Subtitle 2"/>
          <p:cNvSpPr>
            <a:spLocks noGrp="1"/>
          </p:cNvSpPr>
          <p:nvPr>
            <p:ph type="subTitle" idx="1"/>
          </p:nvPr>
        </p:nvSpPr>
        <p:spPr>
          <a:xfrm>
            <a:off x="311727" y="5189604"/>
            <a:ext cx="7979412" cy="977621"/>
          </a:xfrm>
        </p:spPr>
        <p:txBody>
          <a:bodyPr>
            <a:noAutofit/>
          </a:bodyPr>
          <a:lstStyle/>
          <a:p>
            <a:r>
              <a:rPr lang="en-US" sz="1400" dirty="0">
                <a:latin typeface="+mj-lt"/>
              </a:rPr>
              <a:t>Revised February 11, 2026. OERI and ZTC TAP presentation, February 11, 2026, 12:00 pm – 1:30 pm. This work is licensed under a </a:t>
            </a:r>
            <a:r>
              <a:rPr lang="en-US" sz="1400" dirty="0">
                <a:latin typeface="+mj-lt"/>
                <a:hlinkClick r:id="rId3"/>
              </a:rPr>
              <a:t>Creative Commons Attribution 4.0 International License</a:t>
            </a:r>
            <a:r>
              <a:rPr lang="en-US" sz="1400" dirty="0">
                <a:latin typeface="+mj-lt"/>
              </a:rPr>
              <a:t>. </a:t>
            </a:r>
          </a:p>
          <a:p>
            <a:r>
              <a:rPr lang="en-US" sz="1400" dirty="0">
                <a:latin typeface="+mj-lt"/>
              </a:rPr>
              <a:t>Attribute this slide deck as: ”Intro to ZTC Leadership" by </a:t>
            </a:r>
            <a:r>
              <a:rPr lang="en-US" sz="1400" dirty="0">
                <a:latin typeface="+mj-lt"/>
                <a:hlinkClick r:id="rId4"/>
              </a:rPr>
              <a:t>ASCCC OERI</a:t>
            </a:r>
            <a:r>
              <a:rPr lang="en-US" sz="1400" dirty="0">
                <a:latin typeface="+mj-lt"/>
              </a:rPr>
              <a:t> and ZTC TAP is licensed under </a:t>
            </a:r>
            <a:r>
              <a:rPr lang="en-US" sz="1400" dirty="0">
                <a:latin typeface="+mj-lt"/>
                <a:hlinkClick r:id="rId5"/>
              </a:rPr>
              <a:t>CC BY 4.0</a:t>
            </a:r>
            <a:r>
              <a:rPr lang="en-US" sz="1400" dirty="0">
                <a:latin typeface="+mj-lt"/>
              </a:rPr>
              <a:t>.</a:t>
            </a:r>
          </a:p>
        </p:txBody>
      </p:sp>
    </p:spTree>
    <p:extLst>
      <p:ext uri="{BB962C8B-B14F-4D97-AF65-F5344CB8AC3E}">
        <p14:creationId xmlns:p14="http://schemas.microsoft.com/office/powerpoint/2010/main" val="159284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title"/>
          </p:nvPr>
        </p:nvSpPr>
        <p:spPr>
          <a:xfrm>
            <a:off x="311700" y="1149875"/>
            <a:ext cx="8520600" cy="572700"/>
          </a:xfrm>
          <a:prstGeom prst="rect">
            <a:avLst/>
          </a:prstGeom>
        </p:spPr>
        <p:txBody>
          <a:bodyPr spcFirstLastPara="1" wrap="square" lIns="91425" tIns="91425" rIns="91425" bIns="91425" anchor="t" anchorCtr="0">
            <a:noAutofit/>
          </a:bodyPr>
          <a:lstStyle/>
          <a:p>
            <a:pPr algn="ctr"/>
            <a:r>
              <a:rPr lang="en" sz="3600" dirty="0">
                <a:solidFill>
                  <a:srgbClr val="1C4587"/>
                </a:solidFill>
                <a:latin typeface="Poppins" panose="00000500000000000000" pitchFamily="2" charset="0"/>
                <a:cs typeface="Poppins" panose="00000500000000000000" pitchFamily="2" charset="0"/>
              </a:rPr>
              <a:t>ZTC Pathways - Direct and Indirect</a:t>
            </a:r>
            <a:endParaRPr sz="3600" dirty="0">
              <a:solidFill>
                <a:srgbClr val="1C4587"/>
              </a:solidFill>
              <a:latin typeface="Poppins" panose="00000500000000000000" pitchFamily="2" charset="0"/>
              <a:cs typeface="Poppins" panose="00000500000000000000" pitchFamily="2" charset="0"/>
            </a:endParaRPr>
          </a:p>
        </p:txBody>
      </p:sp>
      <p:sp>
        <p:nvSpPr>
          <p:cNvPr id="295" name="Google Shape;295;p39"/>
          <p:cNvSpPr txBox="1">
            <a:spLocks noGrp="1"/>
          </p:cNvSpPr>
          <p:nvPr>
            <p:ph type="body" idx="1"/>
          </p:nvPr>
        </p:nvSpPr>
        <p:spPr>
          <a:xfrm>
            <a:off x="311700" y="2166825"/>
            <a:ext cx="8581800" cy="3834000"/>
          </a:xfrm>
          <a:prstGeom prst="rect">
            <a:avLst/>
          </a:prstGeom>
        </p:spPr>
        <p:txBody>
          <a:bodyPr spcFirstLastPara="1" wrap="square" lIns="91425" tIns="91425" rIns="91425" bIns="91425" anchor="t" anchorCtr="0">
            <a:normAutofit fontScale="25000" lnSpcReduction="20000"/>
          </a:bodyPr>
          <a:lstStyle/>
          <a:p>
            <a:pPr>
              <a:lnSpc>
                <a:spcPct val="170000"/>
              </a:lnSpc>
            </a:pPr>
            <a:r>
              <a:rPr lang="en-US" sz="11600" dirty="0">
                <a:latin typeface="Poppins" panose="020B0604020202020204" charset="0"/>
                <a:cs typeface="Poppins" panose="020B0604020202020204" charset="0"/>
              </a:rPr>
              <a:t>$115M investment</a:t>
            </a:r>
          </a:p>
          <a:p>
            <a:pPr>
              <a:lnSpc>
                <a:spcPct val="170000"/>
              </a:lnSpc>
            </a:pPr>
            <a:r>
              <a:rPr lang="en-US" sz="11600" dirty="0">
                <a:latin typeface="Poppins" panose="020B0604020202020204" charset="0"/>
                <a:cs typeface="Poppins" panose="020B0604020202020204" charset="0"/>
              </a:rPr>
              <a:t>115 colleges funded with at least $520,000</a:t>
            </a:r>
          </a:p>
          <a:p>
            <a:pPr>
              <a:lnSpc>
                <a:spcPct val="170000"/>
              </a:lnSpc>
            </a:pPr>
            <a:r>
              <a:rPr lang="en-US" sz="11600" dirty="0">
                <a:latin typeface="Poppins" panose="020B0604020202020204" charset="0"/>
                <a:cs typeface="Poppins" panose="020B0604020202020204" charset="0"/>
              </a:rPr>
              <a:t>680+ programs funded</a:t>
            </a:r>
          </a:p>
          <a:p>
            <a:pPr>
              <a:lnSpc>
                <a:spcPct val="170000"/>
              </a:lnSpc>
            </a:pPr>
            <a:r>
              <a:rPr lang="en-US" sz="11600" dirty="0">
                <a:latin typeface="Poppins" panose="020B0604020202020204" charset="0"/>
                <a:cs typeface="Poppins" panose="020B0604020202020204" charset="0"/>
              </a:rPr>
              <a:t>410+ indirect programs identified</a:t>
            </a:r>
          </a:p>
          <a:p>
            <a:pPr>
              <a:lnSpc>
                <a:spcPct val="170000"/>
              </a:lnSpc>
            </a:pPr>
            <a:r>
              <a:rPr lang="en-US" sz="11600" dirty="0">
                <a:latin typeface="Poppins" panose="020B0604020202020204" charset="0"/>
                <a:cs typeface="Poppins" panose="020B0604020202020204" charset="0"/>
              </a:rPr>
              <a:t>1100 total programs in development</a:t>
            </a:r>
          </a:p>
          <a:p>
            <a:pPr marL="0" indent="0">
              <a:lnSpc>
                <a:spcPct val="100000"/>
              </a:lnSpc>
              <a:buNone/>
            </a:pPr>
            <a:endParaRPr sz="1100" dirty="0">
              <a:solidFill>
                <a:schemeClr val="dk1"/>
              </a:solidFill>
            </a:endParaRPr>
          </a:p>
          <a:p>
            <a:pPr marL="0" indent="0">
              <a:buNone/>
            </a:pPr>
            <a:endParaRPr sz="1100" dirty="0">
              <a:solidFill>
                <a:schemeClr val="dk1"/>
              </a:solidFill>
            </a:endParaRPr>
          </a:p>
          <a:p>
            <a:pPr marL="0" indent="0">
              <a:lnSpc>
                <a:spcPct val="100000"/>
              </a:lnSpc>
              <a:buNone/>
            </a:pPr>
            <a:endParaRPr sz="1100" dirty="0">
              <a:solidFill>
                <a:schemeClr val="dk1"/>
              </a:solidFill>
            </a:endParaRPr>
          </a:p>
          <a:p>
            <a:pPr marL="0" indent="0">
              <a:spcAft>
                <a:spcPts val="1200"/>
              </a:spcAft>
              <a:buNone/>
            </a:pPr>
            <a:endParaRPr dirty="0"/>
          </a:p>
        </p:txBody>
      </p:sp>
      <p:sp>
        <p:nvSpPr>
          <p:cNvPr id="296" name="Google Shape;296;p39">
            <a:extLst>
              <a:ext uri="{C183D7F6-B498-43B3-948B-1728B52AA6E4}">
                <adec:decorative xmlns:adec="http://schemas.microsoft.com/office/drawing/2017/decorative" val="1"/>
              </a:ext>
            </a:extLst>
          </p:cNvPr>
          <p:cNvSpPr/>
          <p:nvPr/>
        </p:nvSpPr>
        <p:spPr>
          <a:xfrm>
            <a:off x="398400" y="1871375"/>
            <a:ext cx="8347200" cy="204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rgbClr val="FFFF0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a:extLst>
            <a:ext uri="{FF2B5EF4-FFF2-40B4-BE49-F238E27FC236}">
              <a16:creationId xmlns:a16="http://schemas.microsoft.com/office/drawing/2014/main" id="{2DB2EDA2-FC1D-0DAC-9287-56B61033B4D8}"/>
            </a:ext>
          </a:extLst>
        </p:cNvPr>
        <p:cNvGrpSpPr/>
        <p:nvPr/>
      </p:nvGrpSpPr>
      <p:grpSpPr>
        <a:xfrm>
          <a:off x="0" y="0"/>
          <a:ext cx="0" cy="0"/>
          <a:chOff x="0" y="0"/>
          <a:chExt cx="0" cy="0"/>
        </a:xfrm>
      </p:grpSpPr>
      <p:sp>
        <p:nvSpPr>
          <p:cNvPr id="294" name="Google Shape;294;p39">
            <a:extLst>
              <a:ext uri="{FF2B5EF4-FFF2-40B4-BE49-F238E27FC236}">
                <a16:creationId xmlns:a16="http://schemas.microsoft.com/office/drawing/2014/main" id="{AD8239B9-36A7-9B74-1831-E475EC118141}"/>
              </a:ext>
            </a:extLst>
          </p:cNvPr>
          <p:cNvSpPr txBox="1">
            <a:spLocks noGrp="1"/>
          </p:cNvSpPr>
          <p:nvPr>
            <p:ph type="title"/>
          </p:nvPr>
        </p:nvSpPr>
        <p:spPr>
          <a:xfrm>
            <a:off x="311700" y="940404"/>
            <a:ext cx="8520600" cy="763600"/>
          </a:xfrm>
          <a:prstGeom prst="rect">
            <a:avLst/>
          </a:prstGeom>
        </p:spPr>
        <p:txBody>
          <a:bodyPr spcFirstLastPara="1" wrap="square" lIns="91425" tIns="91425" rIns="91425" bIns="91425" anchor="t" anchorCtr="0">
            <a:noAutofit/>
          </a:bodyPr>
          <a:lstStyle/>
          <a:p>
            <a:pPr algn="ctr"/>
            <a:r>
              <a:rPr lang="en" sz="3600" dirty="0">
                <a:solidFill>
                  <a:srgbClr val="1C4587"/>
                </a:solidFill>
                <a:latin typeface="Poppins" panose="00000500000000000000" pitchFamily="2" charset="0"/>
                <a:cs typeface="Poppins" panose="00000500000000000000" pitchFamily="2" charset="0"/>
              </a:rPr>
              <a:t>What a ZTC Pathway Is - and Isn’t</a:t>
            </a:r>
            <a:endParaRPr sz="3600" dirty="0">
              <a:solidFill>
                <a:srgbClr val="1C4587"/>
              </a:solidFill>
              <a:latin typeface="Poppins" panose="00000500000000000000" pitchFamily="2" charset="0"/>
              <a:cs typeface="Poppins" panose="00000500000000000000" pitchFamily="2" charset="0"/>
            </a:endParaRPr>
          </a:p>
        </p:txBody>
      </p:sp>
      <p:sp>
        <p:nvSpPr>
          <p:cNvPr id="295" name="Google Shape;295;p39">
            <a:extLst>
              <a:ext uri="{FF2B5EF4-FFF2-40B4-BE49-F238E27FC236}">
                <a16:creationId xmlns:a16="http://schemas.microsoft.com/office/drawing/2014/main" id="{1DBD4479-F4D3-689C-03CE-F7C4D0B1C60E}"/>
              </a:ex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lnSpc>
                <a:spcPct val="100000"/>
              </a:lnSpc>
              <a:buNone/>
            </a:pPr>
            <a:endParaRPr sz="1100" dirty="0">
              <a:solidFill>
                <a:schemeClr val="dk1"/>
              </a:solidFill>
            </a:endParaRPr>
          </a:p>
          <a:p>
            <a:pPr marL="0" indent="0">
              <a:buNone/>
            </a:pPr>
            <a:endParaRPr sz="1100" dirty="0">
              <a:solidFill>
                <a:schemeClr val="dk1"/>
              </a:solidFill>
            </a:endParaRPr>
          </a:p>
          <a:p>
            <a:pPr marL="0" indent="0">
              <a:lnSpc>
                <a:spcPct val="100000"/>
              </a:lnSpc>
              <a:buNone/>
            </a:pPr>
            <a:endParaRPr sz="1100" dirty="0">
              <a:solidFill>
                <a:schemeClr val="dk1"/>
              </a:solidFill>
            </a:endParaRPr>
          </a:p>
          <a:p>
            <a:pPr marL="0" indent="0">
              <a:spcAft>
                <a:spcPts val="1200"/>
              </a:spcAft>
              <a:buNone/>
            </a:pPr>
            <a:endParaRPr dirty="0"/>
          </a:p>
        </p:txBody>
      </p:sp>
      <p:sp>
        <p:nvSpPr>
          <p:cNvPr id="296" name="Google Shape;296;p39">
            <a:extLst>
              <a:ext uri="{FF2B5EF4-FFF2-40B4-BE49-F238E27FC236}">
                <a16:creationId xmlns:a16="http://schemas.microsoft.com/office/drawing/2014/main" id="{3F2E83DC-5B65-9BBE-E6BE-115948CF66B7}"/>
              </a:ext>
              <a:ext uri="{C183D7F6-B498-43B3-948B-1728B52AA6E4}">
                <adec:decorative xmlns:adec="http://schemas.microsoft.com/office/drawing/2017/decorative" val="1"/>
              </a:ext>
            </a:extLst>
          </p:cNvPr>
          <p:cNvSpPr/>
          <p:nvPr/>
        </p:nvSpPr>
        <p:spPr>
          <a:xfrm>
            <a:off x="398400" y="1871375"/>
            <a:ext cx="8347200" cy="204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rgbClr val="FFFF00"/>
              </a:highlight>
            </a:endParaRPr>
          </a:p>
        </p:txBody>
      </p:sp>
      <p:sp>
        <p:nvSpPr>
          <p:cNvPr id="6" name="Text Placeholder 4">
            <a:extLst>
              <a:ext uri="{FF2B5EF4-FFF2-40B4-BE49-F238E27FC236}">
                <a16:creationId xmlns:a16="http://schemas.microsoft.com/office/drawing/2014/main" id="{17976EB1-DF40-4CE9-B526-3300661F692F}"/>
              </a:ext>
            </a:extLst>
          </p:cNvPr>
          <p:cNvSpPr txBox="1">
            <a:spLocks/>
          </p:cNvSpPr>
          <p:nvPr/>
        </p:nvSpPr>
        <p:spPr>
          <a:xfrm>
            <a:off x="742950" y="2226469"/>
            <a:ext cx="8002650" cy="3263504"/>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Font typeface="Wingdings" panose="05000000000000000000" pitchFamily="2" charset="2"/>
              <a:buChar char="ü"/>
            </a:pPr>
            <a:r>
              <a:rPr lang="en-US" sz="2800" dirty="0"/>
              <a:t>A sequence of courses that lead to a credential</a:t>
            </a:r>
          </a:p>
          <a:p>
            <a:pPr marL="342900" indent="-342900">
              <a:lnSpc>
                <a:spcPct val="100000"/>
              </a:lnSpc>
              <a:spcBef>
                <a:spcPts val="0"/>
              </a:spcBef>
              <a:buFont typeface="Wingdings" panose="05000000000000000000" pitchFamily="2" charset="2"/>
              <a:buChar char="ü"/>
            </a:pPr>
            <a:r>
              <a:rPr lang="en-US" sz="2800" dirty="0"/>
              <a:t>The credential is an ADT, AA/AS, or CTE CoA</a:t>
            </a:r>
          </a:p>
          <a:p>
            <a:pPr marL="342900" indent="-342900">
              <a:lnSpc>
                <a:spcPct val="100000"/>
              </a:lnSpc>
              <a:spcBef>
                <a:spcPts val="0"/>
              </a:spcBef>
              <a:buFont typeface="Wingdings" panose="05000000000000000000" pitchFamily="2" charset="2"/>
              <a:buChar char="ü"/>
            </a:pPr>
            <a:r>
              <a:rPr lang="en-US" sz="2800" dirty="0"/>
              <a:t>Available to students in a consistent and predictable manner</a:t>
            </a:r>
          </a:p>
          <a:p>
            <a:pPr marL="342900" indent="-342900">
              <a:lnSpc>
                <a:spcPct val="100000"/>
              </a:lnSpc>
              <a:spcBef>
                <a:spcPts val="0"/>
              </a:spcBef>
              <a:buFont typeface="Wingdings" panose="05000000000000000000" pitchFamily="2" charset="2"/>
              <a:buChar char="ü"/>
            </a:pPr>
            <a:r>
              <a:rPr lang="en-US" sz="2800" dirty="0"/>
              <a:t>Announced to students in the schedule of classes</a:t>
            </a:r>
          </a:p>
          <a:p>
            <a:pPr marL="342900" indent="-342900">
              <a:lnSpc>
                <a:spcPct val="100000"/>
              </a:lnSpc>
              <a:spcBef>
                <a:spcPts val="0"/>
              </a:spcBef>
              <a:buFont typeface="Wingdings" panose="05000000000000000000" pitchFamily="2" charset="2"/>
              <a:buChar char="Ø"/>
            </a:pPr>
            <a:r>
              <a:rPr lang="en-US" sz="2800" dirty="0"/>
              <a:t>Not every single section of a course</a:t>
            </a:r>
          </a:p>
          <a:p>
            <a:pPr marL="342900" indent="-342900">
              <a:lnSpc>
                <a:spcPct val="100000"/>
              </a:lnSpc>
              <a:spcBef>
                <a:spcPts val="0"/>
              </a:spcBef>
              <a:buFont typeface="Wingdings" panose="05000000000000000000" pitchFamily="2" charset="2"/>
              <a:buChar char="Ø"/>
            </a:pPr>
            <a:r>
              <a:rPr lang="en-US" sz="2800" dirty="0"/>
              <a:t>Not impinging on academic freedom of faculty</a:t>
            </a:r>
          </a:p>
          <a:p>
            <a:endParaRPr lang="en-US" dirty="0"/>
          </a:p>
        </p:txBody>
      </p:sp>
    </p:spTree>
    <p:extLst>
      <p:ext uri="{BB962C8B-B14F-4D97-AF65-F5344CB8AC3E}">
        <p14:creationId xmlns:p14="http://schemas.microsoft.com/office/powerpoint/2010/main" val="149688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a:extLst>
            <a:ext uri="{FF2B5EF4-FFF2-40B4-BE49-F238E27FC236}">
              <a16:creationId xmlns:a16="http://schemas.microsoft.com/office/drawing/2014/main" id="{1C28538F-129F-965A-E411-15BB0AE521E4}"/>
            </a:ext>
          </a:extLst>
        </p:cNvPr>
        <p:cNvGrpSpPr/>
        <p:nvPr/>
      </p:nvGrpSpPr>
      <p:grpSpPr>
        <a:xfrm>
          <a:off x="0" y="0"/>
          <a:ext cx="0" cy="0"/>
          <a:chOff x="0" y="0"/>
          <a:chExt cx="0" cy="0"/>
        </a:xfrm>
      </p:grpSpPr>
      <p:sp>
        <p:nvSpPr>
          <p:cNvPr id="294" name="Google Shape;294;p39">
            <a:extLst>
              <a:ext uri="{FF2B5EF4-FFF2-40B4-BE49-F238E27FC236}">
                <a16:creationId xmlns:a16="http://schemas.microsoft.com/office/drawing/2014/main" id="{2835ADBF-1EE6-E655-9089-112A1A89FBC5}"/>
              </a:ext>
            </a:extLst>
          </p:cNvPr>
          <p:cNvSpPr txBox="1">
            <a:spLocks noGrp="1"/>
          </p:cNvSpPr>
          <p:nvPr>
            <p:ph type="title"/>
          </p:nvPr>
        </p:nvSpPr>
        <p:spPr>
          <a:xfrm>
            <a:off x="311700" y="1180725"/>
            <a:ext cx="8520600" cy="572700"/>
          </a:xfrm>
          <a:prstGeom prst="rect">
            <a:avLst/>
          </a:prstGeom>
        </p:spPr>
        <p:txBody>
          <a:bodyPr spcFirstLastPara="1" wrap="square" lIns="91425" tIns="91425" rIns="91425" bIns="91425" anchor="t" anchorCtr="0">
            <a:noAutofit/>
          </a:bodyPr>
          <a:lstStyle/>
          <a:p>
            <a:pPr algn="ctr"/>
            <a:r>
              <a:rPr lang="en" sz="4400" dirty="0">
                <a:solidFill>
                  <a:srgbClr val="1C4587"/>
                </a:solidFill>
                <a:latin typeface="Poppins" panose="00000500000000000000" pitchFamily="2" charset="0"/>
                <a:cs typeface="Poppins" panose="00000500000000000000" pitchFamily="2" charset="0"/>
              </a:rPr>
              <a:t>Determining a ZTC Pathway</a:t>
            </a:r>
            <a:endParaRPr sz="4400" dirty="0">
              <a:solidFill>
                <a:srgbClr val="1C4587"/>
              </a:solidFill>
              <a:latin typeface="Poppins" panose="00000500000000000000" pitchFamily="2" charset="0"/>
              <a:cs typeface="Poppins" panose="00000500000000000000" pitchFamily="2" charset="0"/>
            </a:endParaRPr>
          </a:p>
        </p:txBody>
      </p:sp>
      <p:sp>
        <p:nvSpPr>
          <p:cNvPr id="295" name="Google Shape;295;p39">
            <a:extLst>
              <a:ext uri="{FF2B5EF4-FFF2-40B4-BE49-F238E27FC236}">
                <a16:creationId xmlns:a16="http://schemas.microsoft.com/office/drawing/2014/main" id="{B5F3E009-5434-387F-43CC-086D2197DBC4}"/>
              </a:ex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lnSpc>
                <a:spcPct val="100000"/>
              </a:lnSpc>
              <a:buNone/>
            </a:pPr>
            <a:endParaRPr sz="1100" dirty="0">
              <a:solidFill>
                <a:schemeClr val="dk1"/>
              </a:solidFill>
            </a:endParaRPr>
          </a:p>
          <a:p>
            <a:pPr marL="0" indent="0">
              <a:buNone/>
            </a:pPr>
            <a:endParaRPr sz="1100" dirty="0">
              <a:solidFill>
                <a:schemeClr val="dk1"/>
              </a:solidFill>
            </a:endParaRPr>
          </a:p>
          <a:p>
            <a:pPr marL="0" indent="0">
              <a:lnSpc>
                <a:spcPct val="100000"/>
              </a:lnSpc>
              <a:buNone/>
            </a:pPr>
            <a:endParaRPr sz="1100" dirty="0">
              <a:solidFill>
                <a:schemeClr val="dk1"/>
              </a:solidFill>
            </a:endParaRPr>
          </a:p>
          <a:p>
            <a:pPr marL="0" indent="0">
              <a:spcAft>
                <a:spcPts val="1200"/>
              </a:spcAft>
              <a:buNone/>
            </a:pPr>
            <a:endParaRPr dirty="0"/>
          </a:p>
        </p:txBody>
      </p:sp>
      <p:sp>
        <p:nvSpPr>
          <p:cNvPr id="296" name="Google Shape;296;p39">
            <a:extLst>
              <a:ext uri="{FF2B5EF4-FFF2-40B4-BE49-F238E27FC236}">
                <a16:creationId xmlns:a16="http://schemas.microsoft.com/office/drawing/2014/main" id="{B4F6499B-A799-AF17-CE3E-0421A4DF550A}"/>
              </a:ext>
              <a:ext uri="{C183D7F6-B498-43B3-948B-1728B52AA6E4}">
                <adec:decorative xmlns:adec="http://schemas.microsoft.com/office/drawing/2017/decorative" val="1"/>
              </a:ext>
            </a:extLst>
          </p:cNvPr>
          <p:cNvSpPr/>
          <p:nvPr/>
        </p:nvSpPr>
        <p:spPr>
          <a:xfrm>
            <a:off x="398400" y="1871375"/>
            <a:ext cx="8347200" cy="204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rgbClr val="FFFF00"/>
              </a:highlight>
            </a:endParaRPr>
          </a:p>
        </p:txBody>
      </p:sp>
      <p:sp>
        <p:nvSpPr>
          <p:cNvPr id="6" name="Text Placeholder 4">
            <a:extLst>
              <a:ext uri="{FF2B5EF4-FFF2-40B4-BE49-F238E27FC236}">
                <a16:creationId xmlns:a16="http://schemas.microsoft.com/office/drawing/2014/main" id="{154FE57D-A578-B492-1ECD-1644B30E413C}"/>
              </a:ext>
            </a:extLst>
          </p:cNvPr>
          <p:cNvSpPr txBox="1">
            <a:spLocks/>
          </p:cNvSpPr>
          <p:nvPr/>
        </p:nvSpPr>
        <p:spPr>
          <a:xfrm>
            <a:off x="654815" y="2182481"/>
            <a:ext cx="8002650" cy="3263504"/>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ct val="68000"/>
              <a:buFont typeface="Arial" panose="020B0604020202020204" pitchFamily="34" charset="0"/>
              <a:buChar char="•"/>
            </a:pPr>
            <a:r>
              <a:rPr lang="en-US" sz="2800" dirty="0"/>
              <a:t>What courses does a student need to complete the credential?</a:t>
            </a:r>
          </a:p>
          <a:p>
            <a:pPr marL="800100" lvl="1" indent="-342900">
              <a:lnSpc>
                <a:spcPct val="100000"/>
              </a:lnSpc>
              <a:spcBef>
                <a:spcPts val="0"/>
              </a:spcBef>
              <a:buSzPct val="68000"/>
              <a:buFont typeface="Arial" panose="020B0604020202020204" pitchFamily="34" charset="0"/>
              <a:buChar char="•"/>
            </a:pPr>
            <a:r>
              <a:rPr lang="en-US" sz="2800" dirty="0"/>
              <a:t>For an ADT, AA/AS, major courses and GE courses</a:t>
            </a:r>
          </a:p>
          <a:p>
            <a:pPr marL="342900" indent="-342900">
              <a:lnSpc>
                <a:spcPct val="100000"/>
              </a:lnSpc>
              <a:spcBef>
                <a:spcPts val="0"/>
              </a:spcBef>
              <a:buFont typeface="Arial" panose="020B0604020202020204" pitchFamily="34" charset="0"/>
              <a:buChar char="•"/>
            </a:pPr>
            <a:r>
              <a:rPr lang="en-US" sz="2800" dirty="0"/>
              <a:t>Engage your counseling faculty, program advisors, and curriculum chairs</a:t>
            </a:r>
          </a:p>
          <a:p>
            <a:endParaRPr lang="en-US" dirty="0"/>
          </a:p>
        </p:txBody>
      </p:sp>
    </p:spTree>
    <p:extLst>
      <p:ext uri="{BB962C8B-B14F-4D97-AF65-F5344CB8AC3E}">
        <p14:creationId xmlns:p14="http://schemas.microsoft.com/office/powerpoint/2010/main" val="325360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a:extLst>
            <a:ext uri="{FF2B5EF4-FFF2-40B4-BE49-F238E27FC236}">
              <a16:creationId xmlns:a16="http://schemas.microsoft.com/office/drawing/2014/main" id="{FBD7873D-AE3E-AA3E-C336-8AA65CBE14ED}"/>
            </a:ext>
          </a:extLst>
        </p:cNvPr>
        <p:cNvGrpSpPr/>
        <p:nvPr/>
      </p:nvGrpSpPr>
      <p:grpSpPr>
        <a:xfrm>
          <a:off x="0" y="0"/>
          <a:ext cx="0" cy="0"/>
          <a:chOff x="0" y="0"/>
          <a:chExt cx="0" cy="0"/>
        </a:xfrm>
      </p:grpSpPr>
      <p:sp>
        <p:nvSpPr>
          <p:cNvPr id="294" name="Google Shape;294;p39">
            <a:extLst>
              <a:ext uri="{FF2B5EF4-FFF2-40B4-BE49-F238E27FC236}">
                <a16:creationId xmlns:a16="http://schemas.microsoft.com/office/drawing/2014/main" id="{68DAF8F8-8BBD-A9E0-3626-9291F0BA4E48}"/>
              </a:ext>
            </a:extLst>
          </p:cNvPr>
          <p:cNvSpPr txBox="1">
            <a:spLocks noGrp="1"/>
          </p:cNvSpPr>
          <p:nvPr>
            <p:ph type="title"/>
          </p:nvPr>
        </p:nvSpPr>
        <p:spPr>
          <a:xfrm>
            <a:off x="311700" y="1180725"/>
            <a:ext cx="8520600" cy="572700"/>
          </a:xfrm>
          <a:prstGeom prst="rect">
            <a:avLst/>
          </a:prstGeom>
        </p:spPr>
        <p:txBody>
          <a:bodyPr spcFirstLastPara="1" wrap="square" lIns="91425" tIns="91425" rIns="91425" bIns="91425" anchor="t" anchorCtr="0">
            <a:noAutofit/>
          </a:bodyPr>
          <a:lstStyle/>
          <a:p>
            <a:pPr algn="ctr"/>
            <a:r>
              <a:rPr lang="en" sz="3600" dirty="0">
                <a:solidFill>
                  <a:srgbClr val="1C4587"/>
                </a:solidFill>
                <a:latin typeface="Poppins" panose="00000500000000000000" pitchFamily="2" charset="0"/>
                <a:cs typeface="Poppins" panose="00000500000000000000" pitchFamily="2" charset="0"/>
              </a:rPr>
              <a:t>Identifying a ZTC Pathway</a:t>
            </a:r>
            <a:endParaRPr sz="3600" dirty="0">
              <a:solidFill>
                <a:srgbClr val="1C4587"/>
              </a:solidFill>
              <a:latin typeface="Poppins" panose="00000500000000000000" pitchFamily="2" charset="0"/>
              <a:cs typeface="Poppins" panose="00000500000000000000" pitchFamily="2" charset="0"/>
            </a:endParaRPr>
          </a:p>
        </p:txBody>
      </p:sp>
      <p:sp>
        <p:nvSpPr>
          <p:cNvPr id="295" name="Google Shape;295;p39">
            <a:extLst>
              <a:ext uri="{FF2B5EF4-FFF2-40B4-BE49-F238E27FC236}">
                <a16:creationId xmlns:a16="http://schemas.microsoft.com/office/drawing/2014/main" id="{8B8A752F-94BC-63A9-D79C-17CD945280BF}"/>
              </a:ex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lnSpc>
                <a:spcPct val="100000"/>
              </a:lnSpc>
              <a:buNone/>
            </a:pPr>
            <a:endParaRPr sz="1100" dirty="0">
              <a:solidFill>
                <a:schemeClr val="dk1"/>
              </a:solidFill>
            </a:endParaRPr>
          </a:p>
          <a:p>
            <a:pPr marL="0" indent="0">
              <a:buNone/>
            </a:pPr>
            <a:endParaRPr sz="1100" dirty="0">
              <a:solidFill>
                <a:schemeClr val="dk1"/>
              </a:solidFill>
            </a:endParaRPr>
          </a:p>
          <a:p>
            <a:pPr marL="0" indent="0">
              <a:lnSpc>
                <a:spcPct val="100000"/>
              </a:lnSpc>
              <a:buNone/>
            </a:pPr>
            <a:endParaRPr sz="1100" dirty="0">
              <a:solidFill>
                <a:schemeClr val="dk1"/>
              </a:solidFill>
            </a:endParaRPr>
          </a:p>
          <a:p>
            <a:pPr marL="0" indent="0">
              <a:spcAft>
                <a:spcPts val="1200"/>
              </a:spcAft>
              <a:buNone/>
            </a:pPr>
            <a:endParaRPr dirty="0"/>
          </a:p>
        </p:txBody>
      </p:sp>
      <p:sp>
        <p:nvSpPr>
          <p:cNvPr id="296" name="Google Shape;296;p39">
            <a:extLst>
              <a:ext uri="{FF2B5EF4-FFF2-40B4-BE49-F238E27FC236}">
                <a16:creationId xmlns:a16="http://schemas.microsoft.com/office/drawing/2014/main" id="{AE80764F-943F-2493-F153-BBE3AA9E04C6}"/>
              </a:ext>
              <a:ext uri="{C183D7F6-B498-43B3-948B-1728B52AA6E4}">
                <adec:decorative xmlns:adec="http://schemas.microsoft.com/office/drawing/2017/decorative" val="1"/>
              </a:ext>
            </a:extLst>
          </p:cNvPr>
          <p:cNvSpPr/>
          <p:nvPr/>
        </p:nvSpPr>
        <p:spPr>
          <a:xfrm>
            <a:off x="398400" y="1871375"/>
            <a:ext cx="8347200" cy="204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rgbClr val="FFFF00"/>
              </a:highlight>
            </a:endParaRPr>
          </a:p>
        </p:txBody>
      </p:sp>
      <p:sp>
        <p:nvSpPr>
          <p:cNvPr id="6" name="Text Placeholder 4">
            <a:extLst>
              <a:ext uri="{FF2B5EF4-FFF2-40B4-BE49-F238E27FC236}">
                <a16:creationId xmlns:a16="http://schemas.microsoft.com/office/drawing/2014/main" id="{1FD2CE75-2975-5047-B08B-96ACBC12792B}"/>
              </a:ext>
            </a:extLst>
          </p:cNvPr>
          <p:cNvSpPr txBox="1">
            <a:spLocks/>
          </p:cNvSpPr>
          <p:nvPr/>
        </p:nvSpPr>
        <p:spPr>
          <a:xfrm>
            <a:off x="742950" y="2226469"/>
            <a:ext cx="8002650" cy="3263504"/>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ct val="68000"/>
            </a:pPr>
            <a:r>
              <a:rPr lang="en-US" sz="2400" dirty="0"/>
              <a:t>CCCs and CSUs are required by law to identify ZTC sections in their schedules of classes</a:t>
            </a:r>
          </a:p>
          <a:p>
            <a:pPr marL="342900" indent="-342900">
              <a:lnSpc>
                <a:spcPct val="100000"/>
              </a:lnSpc>
              <a:spcBef>
                <a:spcPts val="0"/>
              </a:spcBef>
              <a:buSzPct val="68000"/>
            </a:pPr>
            <a:r>
              <a:rPr lang="en-US" sz="2400" dirty="0"/>
              <a:t>Check your schedule</a:t>
            </a:r>
          </a:p>
          <a:p>
            <a:pPr marL="0" indent="0">
              <a:lnSpc>
                <a:spcPct val="100000"/>
              </a:lnSpc>
              <a:spcBef>
                <a:spcPts val="0"/>
              </a:spcBef>
              <a:buSzPct val="68000"/>
              <a:buNone/>
            </a:pPr>
            <a:endParaRPr lang="en-US" sz="2400" dirty="0"/>
          </a:p>
          <a:p>
            <a:endParaRPr lang="en-US" dirty="0"/>
          </a:p>
        </p:txBody>
      </p:sp>
      <p:pic>
        <p:nvPicPr>
          <p:cNvPr id="2" name="Google Shape;289;p38" descr="ZTC logo with an open book and a dollar sign with a slash through it">
            <a:extLst>
              <a:ext uri="{FF2B5EF4-FFF2-40B4-BE49-F238E27FC236}">
                <a16:creationId xmlns:a16="http://schemas.microsoft.com/office/drawing/2014/main" id="{204027FD-6694-5A23-552E-C6EDC92FFA62}"/>
              </a:ext>
            </a:extLst>
          </p:cNvPr>
          <p:cNvPicPr preferRelativeResize="0"/>
          <p:nvPr/>
        </p:nvPicPr>
        <p:blipFill>
          <a:blip r:embed="rId3">
            <a:alphaModFix/>
          </a:blip>
          <a:stretch>
            <a:fillRect/>
          </a:stretch>
        </p:blipFill>
        <p:spPr>
          <a:xfrm>
            <a:off x="4009987" y="4343542"/>
            <a:ext cx="1468575" cy="977825"/>
          </a:xfrm>
          <a:prstGeom prst="rect">
            <a:avLst/>
          </a:prstGeom>
          <a:noFill/>
          <a:ln>
            <a:noFill/>
          </a:ln>
        </p:spPr>
      </p:pic>
    </p:spTree>
    <p:extLst>
      <p:ext uri="{BB962C8B-B14F-4D97-AF65-F5344CB8AC3E}">
        <p14:creationId xmlns:p14="http://schemas.microsoft.com/office/powerpoint/2010/main" val="386812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0042C-D9B9-5D82-5C9B-A00713DBE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E60AD7-AABE-56A0-FF52-7E00A687B013}"/>
              </a:ext>
            </a:extLst>
          </p:cNvPr>
          <p:cNvSpPr>
            <a:spLocks noGrp="1"/>
          </p:cNvSpPr>
          <p:nvPr>
            <p:ph type="title"/>
          </p:nvPr>
        </p:nvSpPr>
        <p:spPr/>
        <p:txBody>
          <a:bodyPr>
            <a:normAutofit fontScale="90000"/>
          </a:bodyPr>
          <a:lstStyle/>
          <a:p>
            <a:r>
              <a:rPr lang="en-US" sz="4400" dirty="0"/>
              <a:t>ZTC Technical Assistance</a:t>
            </a:r>
            <a:br>
              <a:rPr lang="en-US" dirty="0"/>
            </a:br>
            <a:endParaRPr lang="en-US" dirty="0"/>
          </a:p>
        </p:txBody>
      </p:sp>
      <p:pic>
        <p:nvPicPr>
          <p:cNvPr id="5" name="Picture 4" descr="College of the Canyons logo">
            <a:extLst>
              <a:ext uri="{FF2B5EF4-FFF2-40B4-BE49-F238E27FC236}">
                <a16:creationId xmlns:a16="http://schemas.microsoft.com/office/drawing/2014/main" id="{76308004-DDB3-169C-1353-66EDDA6F3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002" y="4208722"/>
            <a:ext cx="2228449" cy="1060370"/>
          </a:xfrm>
          <a:prstGeom prst="rect">
            <a:avLst/>
          </a:prstGeom>
        </p:spPr>
      </p:pic>
    </p:spTree>
    <p:extLst>
      <p:ext uri="{BB962C8B-B14F-4D97-AF65-F5344CB8AC3E}">
        <p14:creationId xmlns:p14="http://schemas.microsoft.com/office/powerpoint/2010/main" val="418125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idx="4294967295"/>
          </p:nvPr>
        </p:nvSpPr>
        <p:spPr>
          <a:xfrm>
            <a:off x="1112704" y="888706"/>
            <a:ext cx="7886700" cy="993775"/>
          </a:xfrm>
          <a:prstGeom prst="rect">
            <a:avLst/>
          </a:prstGeom>
          <a:noFill/>
          <a:ln>
            <a:noFill/>
          </a:ln>
        </p:spPr>
        <p:txBody>
          <a:bodyPr spcFirstLastPara="1" wrap="square" lIns="68575" tIns="34275" rIns="68575" bIns="34275" anchor="ctr" anchorCtr="0">
            <a:normAutofit/>
          </a:bodyPr>
          <a:lstStyle/>
          <a:p>
            <a:pPr>
              <a:buSzPts val="3300"/>
            </a:pPr>
            <a:r>
              <a:rPr lang="en" dirty="0"/>
              <a:t>ZTC Monthly Office Hours</a:t>
            </a:r>
            <a:endParaRPr dirty="0"/>
          </a:p>
        </p:txBody>
      </p:sp>
      <p:sp>
        <p:nvSpPr>
          <p:cNvPr id="332" name="Google Shape;332;p43"/>
          <p:cNvSpPr txBox="1">
            <a:spLocks noGrp="1"/>
          </p:cNvSpPr>
          <p:nvPr>
            <p:ph type="body" idx="4294967295"/>
          </p:nvPr>
        </p:nvSpPr>
        <p:spPr>
          <a:xfrm>
            <a:off x="987425" y="2336579"/>
            <a:ext cx="6899275" cy="3786188"/>
          </a:xfrm>
          <a:prstGeom prst="rect">
            <a:avLst/>
          </a:prstGeom>
          <a:noFill/>
          <a:ln>
            <a:noFill/>
          </a:ln>
        </p:spPr>
        <p:txBody>
          <a:bodyPr spcFirstLastPara="1" wrap="square" lIns="68575" tIns="34275" rIns="68575" bIns="34275" anchor="t" anchorCtr="0">
            <a:normAutofit/>
          </a:bodyPr>
          <a:lstStyle/>
          <a:p>
            <a:pPr marL="177800" indent="-171450">
              <a:lnSpc>
                <a:spcPct val="90000"/>
              </a:lnSpc>
              <a:spcBef>
                <a:spcPts val="0"/>
              </a:spcBef>
              <a:buClr>
                <a:schemeClr val="dk1"/>
              </a:buClr>
              <a:buSzPts val="2100"/>
            </a:pPr>
            <a:r>
              <a:rPr lang="en" dirty="0"/>
              <a:t>OER Librarian Office Hours</a:t>
            </a:r>
            <a:endParaRPr dirty="0"/>
          </a:p>
          <a:p>
            <a:pPr marL="520700" lvl="1" indent="-184150">
              <a:lnSpc>
                <a:spcPct val="90000"/>
              </a:lnSpc>
              <a:spcBef>
                <a:spcPts val="400"/>
              </a:spcBef>
              <a:buClr>
                <a:schemeClr val="dk1"/>
              </a:buClr>
              <a:buSzPts val="1700"/>
            </a:pPr>
            <a:r>
              <a:rPr lang="en" sz="1700" dirty="0"/>
              <a:t>Discuss eBook licensing, reserve copies of ZTC/OER texts, Alma-D, cataloging OER, library roles on OER/ZTC teams, and more. </a:t>
            </a:r>
            <a:endParaRPr dirty="0"/>
          </a:p>
          <a:p>
            <a:pPr marL="177800" indent="-171450">
              <a:lnSpc>
                <a:spcPct val="90000"/>
              </a:lnSpc>
              <a:spcBef>
                <a:spcPts val="800"/>
              </a:spcBef>
              <a:buClr>
                <a:schemeClr val="dk1"/>
              </a:buClr>
              <a:buSzPts val="2100"/>
            </a:pPr>
            <a:r>
              <a:rPr lang="en" dirty="0"/>
              <a:t>Open Licensing Office Hours</a:t>
            </a:r>
            <a:endParaRPr dirty="0"/>
          </a:p>
          <a:p>
            <a:pPr marL="520700" lvl="1" indent="-184150">
              <a:lnSpc>
                <a:spcPct val="90000"/>
              </a:lnSpc>
              <a:spcBef>
                <a:spcPts val="400"/>
              </a:spcBef>
              <a:buClr>
                <a:schemeClr val="dk1"/>
              </a:buClr>
              <a:buSzPts val="1700"/>
            </a:pPr>
            <a:r>
              <a:rPr lang="en" sz="1700" dirty="0"/>
              <a:t>How do you license materials? How do you re-mix materials?</a:t>
            </a:r>
            <a:endParaRPr dirty="0"/>
          </a:p>
          <a:p>
            <a:pPr marL="520700" lvl="1" indent="-184150">
              <a:lnSpc>
                <a:spcPct val="90000"/>
              </a:lnSpc>
              <a:spcBef>
                <a:spcPts val="400"/>
              </a:spcBef>
              <a:buClr>
                <a:schemeClr val="dk1"/>
              </a:buClr>
              <a:buSzPts val="1700"/>
            </a:pPr>
            <a:r>
              <a:rPr lang="en" sz="1700" dirty="0"/>
              <a:t>What about AI?!</a:t>
            </a:r>
            <a:endParaRPr dirty="0"/>
          </a:p>
          <a:p>
            <a:pPr marL="520700" lvl="1" indent="-184150">
              <a:lnSpc>
                <a:spcPct val="90000"/>
              </a:lnSpc>
              <a:spcBef>
                <a:spcPts val="400"/>
              </a:spcBef>
              <a:buClr>
                <a:schemeClr val="dk1"/>
              </a:buClr>
              <a:buSzPts val="1700"/>
            </a:pPr>
            <a:r>
              <a:rPr lang="en" sz="1700" dirty="0"/>
              <a:t>Meet with your college committee, project teams, etc</a:t>
            </a:r>
            <a:endParaRPr sz="1700" dirty="0"/>
          </a:p>
          <a:p>
            <a:pPr marL="177800" indent="-171450">
              <a:lnSpc>
                <a:spcPct val="90000"/>
              </a:lnSpc>
              <a:spcBef>
                <a:spcPts val="800"/>
              </a:spcBef>
              <a:buClr>
                <a:schemeClr val="dk1"/>
              </a:buClr>
              <a:buSzPts val="2100"/>
            </a:pPr>
            <a:r>
              <a:rPr lang="en" dirty="0"/>
              <a:t>Open Publishing Office Hours</a:t>
            </a:r>
            <a:endParaRPr dirty="0"/>
          </a:p>
          <a:p>
            <a:pPr marL="520700" lvl="1" indent="-184150">
              <a:lnSpc>
                <a:spcPct val="90000"/>
              </a:lnSpc>
              <a:spcBef>
                <a:spcPts val="400"/>
              </a:spcBef>
              <a:buClr>
                <a:schemeClr val="dk1"/>
              </a:buClr>
              <a:buSzPts val="1700"/>
            </a:pPr>
            <a:r>
              <a:rPr lang="en" sz="1700" dirty="0">
                <a:latin typeface="Arial"/>
                <a:ea typeface="Arial"/>
                <a:cs typeface="Arial"/>
                <a:sym typeface="Arial"/>
              </a:rPr>
              <a:t>Content Development and Storytelling</a:t>
            </a:r>
            <a:endParaRPr sz="1700" dirty="0">
              <a:latin typeface="Arial"/>
              <a:ea typeface="Arial"/>
              <a:cs typeface="Arial"/>
              <a:sym typeface="Arial"/>
            </a:endParaRPr>
          </a:p>
          <a:p>
            <a:pPr marL="520700" lvl="1" indent="-184150">
              <a:lnSpc>
                <a:spcPct val="90000"/>
              </a:lnSpc>
              <a:spcBef>
                <a:spcPts val="400"/>
              </a:spcBef>
              <a:buClr>
                <a:schemeClr val="dk1"/>
              </a:buClr>
              <a:buSzPts val="1700"/>
            </a:pPr>
            <a:r>
              <a:rPr lang="en" sz="1700" dirty="0">
                <a:latin typeface="Arial"/>
                <a:ea typeface="Arial"/>
                <a:cs typeface="Arial"/>
                <a:sym typeface="Arial"/>
              </a:rPr>
              <a:t>Strategies for Collaboration and Managing Publishing Teams</a:t>
            </a:r>
            <a:endParaRPr sz="1700" dirty="0">
              <a:latin typeface="Arial"/>
              <a:ea typeface="Arial"/>
              <a:cs typeface="Arial"/>
              <a:sym typeface="Arial"/>
            </a:endParaRPr>
          </a:p>
          <a:p>
            <a:pPr marL="520700" lvl="1" indent="-184150">
              <a:lnSpc>
                <a:spcPct val="90000"/>
              </a:lnSpc>
              <a:spcBef>
                <a:spcPts val="400"/>
              </a:spcBef>
              <a:buClr>
                <a:schemeClr val="dk1"/>
              </a:buClr>
              <a:buSzPts val="1700"/>
            </a:pPr>
            <a:r>
              <a:rPr lang="en" sz="1700" dirty="0">
                <a:latin typeface="Arial"/>
                <a:ea typeface="Arial"/>
                <a:cs typeface="Arial"/>
                <a:sym typeface="Arial"/>
              </a:rPr>
              <a:t>Enhancing your OER: Photos, Media, Illustrations</a:t>
            </a:r>
            <a:endParaRPr sz="1700" dirty="0">
              <a:latin typeface="Arial"/>
              <a:ea typeface="Arial"/>
              <a:cs typeface="Arial"/>
              <a:sym typeface="Arial"/>
            </a:endParaRPr>
          </a:p>
          <a:p>
            <a:pPr marL="520700" lvl="1" indent="-184150">
              <a:lnSpc>
                <a:spcPct val="90000"/>
              </a:lnSpc>
              <a:spcBef>
                <a:spcPts val="400"/>
              </a:spcBef>
              <a:buClr>
                <a:schemeClr val="dk1"/>
              </a:buClr>
              <a:buSzPts val="1700"/>
            </a:pPr>
            <a:r>
              <a:rPr lang="en" sz="1700" dirty="0">
                <a:latin typeface="Arial"/>
                <a:ea typeface="Arial"/>
                <a:cs typeface="Arial"/>
                <a:sym typeface="Arial"/>
              </a:rPr>
              <a:t>Publishing and Marketing your OER</a:t>
            </a:r>
            <a:endParaRPr sz="1700" dirty="0">
              <a:latin typeface="Arial"/>
              <a:ea typeface="Arial"/>
              <a:cs typeface="Arial"/>
              <a:sym typeface="Arial"/>
            </a:endParaRPr>
          </a:p>
          <a:p>
            <a:pPr marL="177800" indent="-38100">
              <a:lnSpc>
                <a:spcPct val="90000"/>
              </a:lnSpc>
              <a:spcBef>
                <a:spcPts val="800"/>
              </a:spcBef>
              <a:buClr>
                <a:schemeClr val="dk1"/>
              </a:buClr>
              <a:buSzPts val="2100"/>
              <a:buNone/>
            </a:pPr>
            <a:endParaRPr dirty="0"/>
          </a:p>
        </p:txBody>
      </p:sp>
      <p:grpSp>
        <p:nvGrpSpPr>
          <p:cNvPr id="2" name="Group 3">
            <a:extLst>
              <a:ext uri="{FF2B5EF4-FFF2-40B4-BE49-F238E27FC236}">
                <a16:creationId xmlns:a16="http://schemas.microsoft.com/office/drawing/2014/main" id="{9902C0C5-FD00-2200-385C-F82CDD39A683}"/>
              </a:ext>
              <a:ext uri="{C183D7F6-B498-43B3-948B-1728B52AA6E4}">
                <adec:decorative xmlns:adec="http://schemas.microsoft.com/office/drawing/2017/decorative" val="1"/>
              </a:ext>
            </a:extLst>
          </p:cNvPr>
          <p:cNvGrpSpPr/>
          <p:nvPr/>
        </p:nvGrpSpPr>
        <p:grpSpPr>
          <a:xfrm>
            <a:off x="7690322" y="1290824"/>
            <a:ext cx="731362" cy="1074375"/>
            <a:chOff x="0" y="0"/>
            <a:chExt cx="1950298" cy="2864998"/>
          </a:xfrm>
        </p:grpSpPr>
        <p:grpSp>
          <p:nvGrpSpPr>
            <p:cNvPr id="3" name="Group 4">
              <a:extLst>
                <a:ext uri="{FF2B5EF4-FFF2-40B4-BE49-F238E27FC236}">
                  <a16:creationId xmlns:a16="http://schemas.microsoft.com/office/drawing/2014/main" id="{A23BD134-067A-59C7-8FB1-AA2806A2944A}"/>
                </a:ext>
              </a:extLst>
            </p:cNvPr>
            <p:cNvGrpSpPr/>
            <p:nvPr/>
          </p:nvGrpSpPr>
          <p:grpSpPr>
            <a:xfrm>
              <a:off x="685486" y="352644"/>
              <a:ext cx="1143822" cy="1143822"/>
              <a:chOff x="0" y="0"/>
              <a:chExt cx="812800" cy="812800"/>
            </a:xfrm>
          </p:grpSpPr>
          <p:sp>
            <p:nvSpPr>
              <p:cNvPr id="10" name="Freeform 5">
                <a:extLst>
                  <a:ext uri="{FF2B5EF4-FFF2-40B4-BE49-F238E27FC236}">
                    <a16:creationId xmlns:a16="http://schemas.microsoft.com/office/drawing/2014/main" id="{63B021DF-2AF7-7537-96A7-997080791E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5D7D"/>
              </a:solidFill>
            </p:spPr>
            <p:txBody>
              <a:bodyPr/>
              <a:lstStyle/>
              <a:p>
                <a:endParaRPr lang="en-US" sz="700"/>
              </a:p>
            </p:txBody>
          </p:sp>
          <p:sp>
            <p:nvSpPr>
              <p:cNvPr id="11" name="TextBox 6">
                <a:extLst>
                  <a:ext uri="{FF2B5EF4-FFF2-40B4-BE49-F238E27FC236}">
                    <a16:creationId xmlns:a16="http://schemas.microsoft.com/office/drawing/2014/main" id="{8C020BFC-1BE2-8BF1-5665-68E4F16A93D8}"/>
                  </a:ext>
                </a:extLst>
              </p:cNvPr>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4" name="Group 7">
              <a:extLst>
                <a:ext uri="{FF2B5EF4-FFF2-40B4-BE49-F238E27FC236}">
                  <a16:creationId xmlns:a16="http://schemas.microsoft.com/office/drawing/2014/main" id="{D222837A-3246-AC99-A297-79473608154B}"/>
                </a:ext>
              </a:extLst>
            </p:cNvPr>
            <p:cNvGrpSpPr/>
            <p:nvPr/>
          </p:nvGrpSpPr>
          <p:grpSpPr>
            <a:xfrm>
              <a:off x="0" y="2058910"/>
              <a:ext cx="806088" cy="806088"/>
              <a:chOff x="0" y="0"/>
              <a:chExt cx="812800" cy="812800"/>
            </a:xfrm>
          </p:grpSpPr>
          <p:sp>
            <p:nvSpPr>
              <p:cNvPr id="8" name="Freeform 8">
                <a:extLst>
                  <a:ext uri="{FF2B5EF4-FFF2-40B4-BE49-F238E27FC236}">
                    <a16:creationId xmlns:a16="http://schemas.microsoft.com/office/drawing/2014/main" id="{2EE79038-4572-0C81-E456-5B51E80879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75B5"/>
              </a:solidFill>
            </p:spPr>
            <p:txBody>
              <a:bodyPr/>
              <a:lstStyle/>
              <a:p>
                <a:endParaRPr lang="en-US" sz="700"/>
              </a:p>
            </p:txBody>
          </p:sp>
          <p:sp>
            <p:nvSpPr>
              <p:cNvPr id="9" name="TextBox 9">
                <a:extLst>
                  <a:ext uri="{FF2B5EF4-FFF2-40B4-BE49-F238E27FC236}">
                    <a16:creationId xmlns:a16="http://schemas.microsoft.com/office/drawing/2014/main" id="{32C6C17C-7506-5F87-E3B3-ED3ADD44D1DF}"/>
                  </a:ext>
                </a:extLst>
              </p:cNvPr>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5" name="Group 10">
              <a:extLst>
                <a:ext uri="{FF2B5EF4-FFF2-40B4-BE49-F238E27FC236}">
                  <a16:creationId xmlns:a16="http://schemas.microsoft.com/office/drawing/2014/main" id="{F95A295A-21A9-6AC8-B7E7-AB77268A2EE2}"/>
                </a:ext>
              </a:extLst>
            </p:cNvPr>
            <p:cNvGrpSpPr/>
            <p:nvPr/>
          </p:nvGrpSpPr>
          <p:grpSpPr>
            <a:xfrm>
              <a:off x="1100120" y="0"/>
              <a:ext cx="850178" cy="850178"/>
              <a:chOff x="0" y="0"/>
              <a:chExt cx="812800" cy="812800"/>
            </a:xfrm>
          </p:grpSpPr>
          <p:sp>
            <p:nvSpPr>
              <p:cNvPr id="6" name="Freeform 11">
                <a:extLst>
                  <a:ext uri="{FF2B5EF4-FFF2-40B4-BE49-F238E27FC236}">
                    <a16:creationId xmlns:a16="http://schemas.microsoft.com/office/drawing/2014/main" id="{748C680E-90F3-6523-0980-C29AEB5CF11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DB034"/>
                </a:solidFill>
                <a:prstDash val="solid"/>
                <a:miter/>
              </a:ln>
            </p:spPr>
            <p:txBody>
              <a:bodyPr/>
              <a:lstStyle/>
              <a:p>
                <a:endParaRPr lang="en-US" sz="700"/>
              </a:p>
            </p:txBody>
          </p:sp>
          <p:sp>
            <p:nvSpPr>
              <p:cNvPr id="7" name="TextBox 12">
                <a:extLst>
                  <a:ext uri="{FF2B5EF4-FFF2-40B4-BE49-F238E27FC236}">
                    <a16:creationId xmlns:a16="http://schemas.microsoft.com/office/drawing/2014/main" id="{3A3B443F-D445-994B-D884-A8D5AFED91CA}"/>
                  </a:ext>
                </a:extLst>
              </p:cNvPr>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57"/>
          <p:cNvSpPr txBox="1">
            <a:spLocks noGrp="1"/>
          </p:cNvSpPr>
          <p:nvPr>
            <p:ph type="ctrTitle" idx="4294967295"/>
          </p:nvPr>
        </p:nvSpPr>
        <p:spPr>
          <a:xfrm>
            <a:off x="1433693" y="633131"/>
            <a:ext cx="6721256" cy="609600"/>
          </a:xfrm>
          <a:prstGeom prst="rect">
            <a:avLst/>
          </a:prstGeom>
        </p:spPr>
        <p:txBody>
          <a:bodyPr spcFirstLastPara="1" vert="horz" wrap="square" lIns="91426" tIns="91426" rIns="91426" bIns="91426" rtlCol="0" anchor="t" anchorCtr="0">
            <a:noAutofit/>
          </a:bodyPr>
          <a:lstStyle/>
          <a:p>
            <a:pPr algn="l"/>
            <a:r>
              <a:rPr lang="en" sz="4400" dirty="0"/>
              <a:t>ZTC Courses via @ONE</a:t>
            </a:r>
            <a:endParaRPr sz="4400" dirty="0"/>
          </a:p>
        </p:txBody>
      </p:sp>
      <p:pic>
        <p:nvPicPr>
          <p:cNvPr id="2121" name="Google Shape;2121;p57" descr="Making the Case for ZTC: Pathways to Equity"/>
          <p:cNvPicPr preferRelativeResize="0"/>
          <p:nvPr/>
        </p:nvPicPr>
        <p:blipFill>
          <a:blip r:embed="rId3">
            <a:alphaModFix/>
          </a:blip>
          <a:stretch>
            <a:fillRect/>
          </a:stretch>
        </p:blipFill>
        <p:spPr>
          <a:xfrm>
            <a:off x="228600" y="1601162"/>
            <a:ext cx="2705100" cy="1865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Building a Team: Implementing ZTC Pathways">
            <a:extLst>
              <a:ext uri="{FF2B5EF4-FFF2-40B4-BE49-F238E27FC236}">
                <a16:creationId xmlns:a16="http://schemas.microsoft.com/office/drawing/2014/main" id="{607C9AAD-4D3E-3E7C-5B2E-7212F45E400F}"/>
              </a:ext>
            </a:extLst>
          </p:cNvPr>
          <p:cNvPicPr>
            <a:picLocks noChangeAspect="1"/>
          </p:cNvPicPr>
          <p:nvPr/>
        </p:nvPicPr>
        <p:blipFill>
          <a:blip r:embed="rId4"/>
          <a:stretch>
            <a:fillRect/>
          </a:stretch>
        </p:blipFill>
        <p:spPr>
          <a:xfrm>
            <a:off x="3184544" y="1578467"/>
            <a:ext cx="2925714" cy="1888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24" name="Google Shape;2124;p57" descr="Teaching with OER and Open Pedagogy for Equity"/>
          <p:cNvPicPr preferRelativeResize="0"/>
          <p:nvPr/>
        </p:nvPicPr>
        <p:blipFill>
          <a:blip r:embed="rId5">
            <a:alphaModFix/>
          </a:blip>
          <a:stretch>
            <a:fillRect/>
          </a:stretch>
        </p:blipFill>
        <p:spPr>
          <a:xfrm>
            <a:off x="6327014" y="1601162"/>
            <a:ext cx="2628900" cy="1865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Rounded Corners 2" descr="In Canvas Commons, search for #ZTCPD">
            <a:extLst>
              <a:ext uri="{FF2B5EF4-FFF2-40B4-BE49-F238E27FC236}">
                <a16:creationId xmlns:a16="http://schemas.microsoft.com/office/drawing/2014/main" id="{8300F302-AF58-496A-A7F1-1784AFB5EC6B}"/>
              </a:ext>
            </a:extLst>
          </p:cNvPr>
          <p:cNvSpPr/>
          <p:nvPr/>
        </p:nvSpPr>
        <p:spPr>
          <a:xfrm>
            <a:off x="228601" y="3813712"/>
            <a:ext cx="1120877" cy="933722"/>
          </a:xfrm>
          <a:prstGeom prst="roundRect">
            <a:avLst/>
          </a:prstGeom>
          <a:solidFill>
            <a:srgbClr val="F5F0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2250" defTabSz="685800">
              <a:buClr>
                <a:prstClr val="black"/>
              </a:buClr>
              <a:buSzPts val="3700"/>
            </a:pPr>
            <a:r>
              <a:rPr lang="en-US" sz="1050" kern="1200" dirty="0">
                <a:solidFill>
                  <a:prstClr val="black"/>
                </a:solidFill>
                <a:latin typeface="Barlow Condensed SemiBold"/>
                <a:ea typeface="Barlow Condensed SemiBold"/>
                <a:cs typeface="Barlow Condensed SemiBold"/>
                <a:sym typeface="Barlow Condensed SemiBold"/>
              </a:rPr>
              <a:t>In Canvas Commons search for #ZTCPD</a:t>
            </a:r>
          </a:p>
        </p:txBody>
      </p:sp>
      <p:pic>
        <p:nvPicPr>
          <p:cNvPr id="2123" name="Google Shape;2123;p57" descr="Navigating the Future: Open Education with Generative AI"/>
          <p:cNvPicPr preferRelativeResize="0"/>
          <p:nvPr/>
        </p:nvPicPr>
        <p:blipFill>
          <a:blip r:embed="rId6">
            <a:alphaModFix/>
          </a:blip>
          <a:stretch>
            <a:fillRect/>
          </a:stretch>
        </p:blipFill>
        <p:spPr>
          <a:xfrm>
            <a:off x="1614635" y="3944567"/>
            <a:ext cx="2957368" cy="1865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Beyond Boundaries: OER and Universal Design for Learning">
            <a:extLst>
              <a:ext uri="{FF2B5EF4-FFF2-40B4-BE49-F238E27FC236}">
                <a16:creationId xmlns:a16="http://schemas.microsoft.com/office/drawing/2014/main" id="{B34F387C-C18C-47A0-8E1F-8ECF8A25EF21}"/>
              </a:ext>
            </a:extLst>
          </p:cNvPr>
          <p:cNvPicPr>
            <a:picLocks noChangeAspect="1"/>
          </p:cNvPicPr>
          <p:nvPr/>
        </p:nvPicPr>
        <p:blipFill>
          <a:blip r:embed="rId7"/>
          <a:stretch>
            <a:fillRect/>
          </a:stretch>
        </p:blipFill>
        <p:spPr>
          <a:xfrm>
            <a:off x="5483989" y="3944568"/>
            <a:ext cx="2818417" cy="1823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sp>
        <p:nvSpPr>
          <p:cNvPr id="2166" name="Google Shape;2166;p62"/>
          <p:cNvSpPr txBox="1"/>
          <p:nvPr/>
        </p:nvSpPr>
        <p:spPr>
          <a:xfrm>
            <a:off x="655320" y="1852518"/>
            <a:ext cx="2040600" cy="1218765"/>
          </a:xfrm>
          <a:prstGeom prst="rect">
            <a:avLst/>
          </a:prstGeom>
          <a:noFill/>
          <a:ln>
            <a:noFill/>
          </a:ln>
        </p:spPr>
        <p:txBody>
          <a:bodyPr spcFirstLastPara="1" wrap="square" lIns="91425" tIns="91425" rIns="91425" bIns="91425" anchor="t" anchorCtr="0">
            <a:spAutoFit/>
          </a:bodyPr>
          <a:lstStyle/>
          <a:p>
            <a:pPr defTabSz="685800">
              <a:lnSpc>
                <a:spcPct val="80000"/>
              </a:lnSpc>
              <a:buClrTx/>
            </a:pPr>
            <a:r>
              <a:rPr lang="en" sz="2800" kern="1200" dirty="0">
                <a:solidFill>
                  <a:prstClr val="black"/>
                </a:solidFill>
                <a:latin typeface="Barlow Condensed SemiBold"/>
                <a:ea typeface="Barlow Condensed SemiBold"/>
                <a:cs typeface="Barlow Condensed SemiBold"/>
                <a:sym typeface="Barlow Condensed SemiBold"/>
              </a:rPr>
              <a:t>Data from evaluations, </a:t>
            </a:r>
            <a:endParaRPr sz="2800" kern="1200" dirty="0">
              <a:solidFill>
                <a:prstClr val="black"/>
              </a:solidFill>
              <a:latin typeface="Barlow Condensed SemiBold"/>
              <a:ea typeface="Barlow Condensed SemiBold"/>
              <a:cs typeface="Barlow Condensed SemiBold"/>
              <a:sym typeface="Barlow Condensed SemiBold"/>
            </a:endParaRPr>
          </a:p>
          <a:p>
            <a:pPr defTabSz="685800">
              <a:lnSpc>
                <a:spcPct val="80000"/>
              </a:lnSpc>
              <a:buClrTx/>
            </a:pPr>
            <a:r>
              <a:rPr lang="en" sz="2800" kern="1200" dirty="0">
                <a:solidFill>
                  <a:prstClr val="black"/>
                </a:solidFill>
                <a:latin typeface="Barlow Condensed SemiBold"/>
                <a:ea typeface="Barlow Condensed SemiBold"/>
                <a:cs typeface="Barlow Condensed SemiBold"/>
                <a:sym typeface="Barlow Condensed SemiBold"/>
              </a:rPr>
              <a:t>all courses</a:t>
            </a:r>
            <a:endParaRPr sz="1800" kern="1200" dirty="0">
              <a:solidFill>
                <a:prstClr val="black"/>
              </a:solidFill>
              <a:latin typeface="Calibri" panose="020F0502020204030204"/>
              <a:ea typeface="+mn-ea"/>
              <a:cs typeface="+mn-cs"/>
            </a:endParaRPr>
          </a:p>
        </p:txBody>
      </p:sp>
      <p:pic>
        <p:nvPicPr>
          <p:cNvPr id="2163" name="Google Shape;2163;p62" descr="I intend to use material from this class in my outreach/advocacy: 83.3% strongly agree, 16.7% agree"/>
          <p:cNvPicPr preferRelativeResize="0"/>
          <p:nvPr/>
        </p:nvPicPr>
        <p:blipFill rotWithShape="1">
          <a:blip r:embed="rId3">
            <a:alphaModFix/>
          </a:blip>
          <a:srcRect l="24986" t="63899" r="46493" b="2667"/>
          <a:stretch/>
        </p:blipFill>
        <p:spPr>
          <a:xfrm>
            <a:off x="3331875" y="1160090"/>
            <a:ext cx="2040600" cy="2211363"/>
          </a:xfrm>
          <a:prstGeom prst="rect">
            <a:avLst/>
          </a:prstGeom>
          <a:noFill/>
          <a:ln>
            <a:noFill/>
          </a:ln>
        </p:spPr>
      </p:pic>
      <p:sp>
        <p:nvSpPr>
          <p:cNvPr id="2161" name="Google Shape;2161;p62"/>
          <p:cNvSpPr txBox="1">
            <a:spLocks noGrp="1"/>
          </p:cNvSpPr>
          <p:nvPr>
            <p:ph type="ctrTitle" idx="4294967295"/>
          </p:nvPr>
        </p:nvSpPr>
        <p:spPr>
          <a:xfrm flipH="1">
            <a:off x="5776912" y="1665686"/>
            <a:ext cx="3367088" cy="1079897"/>
          </a:xfrm>
          <a:prstGeom prst="rect">
            <a:avLst/>
          </a:prstGeom>
        </p:spPr>
        <p:txBody>
          <a:bodyPr spcFirstLastPara="1" vert="horz" wrap="square" lIns="91425" tIns="91425" rIns="91425" bIns="91425" rtlCol="0" anchor="t" anchorCtr="0">
            <a:noAutofit/>
          </a:bodyPr>
          <a:lstStyle/>
          <a:p>
            <a:r>
              <a:rPr lang="en" sz="2400" dirty="0"/>
              <a:t>I intend to use material from this class in my outreach/advocacy</a:t>
            </a:r>
            <a:endParaRPr sz="2400" dirty="0"/>
          </a:p>
        </p:txBody>
      </p:sp>
      <p:sp>
        <p:nvSpPr>
          <p:cNvPr id="2" name="TextBox 1">
            <a:extLst>
              <a:ext uri="{FF2B5EF4-FFF2-40B4-BE49-F238E27FC236}">
                <a16:creationId xmlns:a16="http://schemas.microsoft.com/office/drawing/2014/main" id="{33BDB0FB-1296-35C5-4FBC-C6941895B897}"/>
              </a:ext>
            </a:extLst>
          </p:cNvPr>
          <p:cNvSpPr txBox="1"/>
          <p:nvPr/>
        </p:nvSpPr>
        <p:spPr>
          <a:xfrm>
            <a:off x="655320" y="5056340"/>
            <a:ext cx="2220480" cy="523220"/>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0070C0"/>
                </a:solidFill>
              </a:rPr>
              <a:t>Blue</a:t>
            </a:r>
            <a:r>
              <a:rPr lang="en-US" dirty="0"/>
              <a:t> = Strongly Agree</a:t>
            </a:r>
          </a:p>
          <a:p>
            <a:pPr marL="285750" indent="-285750">
              <a:buFont typeface="Arial" panose="020B0604020202020204" pitchFamily="34" charset="0"/>
              <a:buChar char="•"/>
            </a:pPr>
            <a:r>
              <a:rPr lang="en-US" dirty="0">
                <a:solidFill>
                  <a:srgbClr val="FF0000"/>
                </a:solidFill>
              </a:rPr>
              <a:t>Red</a:t>
            </a:r>
            <a:r>
              <a:rPr lang="en-US" dirty="0"/>
              <a:t> = Agree</a:t>
            </a:r>
          </a:p>
        </p:txBody>
      </p:sp>
      <p:pic>
        <p:nvPicPr>
          <p:cNvPr id="2162" name="Google Shape;2162;p62" descr="I am better able to explain the fundamentals and benefits of OER/ZTC: 75.7% strongly agree, 23.6% agree"/>
          <p:cNvPicPr preferRelativeResize="0"/>
          <p:nvPr/>
        </p:nvPicPr>
        <p:blipFill rotWithShape="1">
          <a:blip r:embed="rId3">
            <a:alphaModFix/>
          </a:blip>
          <a:srcRect l="24283" t="14094" r="46756" b="55003"/>
          <a:stretch/>
        </p:blipFill>
        <p:spPr>
          <a:xfrm>
            <a:off x="3399300" y="3583750"/>
            <a:ext cx="2040600" cy="2012900"/>
          </a:xfrm>
          <a:prstGeom prst="rect">
            <a:avLst/>
          </a:prstGeom>
          <a:noFill/>
          <a:ln>
            <a:noFill/>
          </a:ln>
        </p:spPr>
      </p:pic>
      <p:sp>
        <p:nvSpPr>
          <p:cNvPr id="2165" name="Google Shape;2165;p62"/>
          <p:cNvSpPr txBox="1">
            <a:spLocks noGrp="1"/>
          </p:cNvSpPr>
          <p:nvPr>
            <p:ph type="ctrTitle" idx="4294967295"/>
          </p:nvPr>
        </p:nvSpPr>
        <p:spPr>
          <a:xfrm flipH="1">
            <a:off x="5778104" y="4050508"/>
            <a:ext cx="3365897" cy="1079897"/>
          </a:xfrm>
          <a:prstGeom prst="rect">
            <a:avLst/>
          </a:prstGeom>
        </p:spPr>
        <p:txBody>
          <a:bodyPr spcFirstLastPara="1" vert="horz" wrap="square" lIns="91425" tIns="91425" rIns="91425" bIns="91425" rtlCol="0" anchor="t" anchorCtr="0">
            <a:noAutofit/>
          </a:bodyPr>
          <a:lstStyle/>
          <a:p>
            <a:r>
              <a:rPr lang="en" sz="2400" dirty="0"/>
              <a:t>I am better able to explain the fundamentals and benefits of OER/ZTC</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a:extLst>
            <a:ext uri="{FF2B5EF4-FFF2-40B4-BE49-F238E27FC236}">
              <a16:creationId xmlns:a16="http://schemas.microsoft.com/office/drawing/2014/main" id="{55E75687-BC56-A3DC-846B-F9DFB089ADB3}"/>
            </a:ext>
          </a:extLst>
        </p:cNvPr>
        <p:cNvGrpSpPr/>
        <p:nvPr/>
      </p:nvGrpSpPr>
      <p:grpSpPr>
        <a:xfrm>
          <a:off x="0" y="0"/>
          <a:ext cx="0" cy="0"/>
          <a:chOff x="0" y="0"/>
          <a:chExt cx="0" cy="0"/>
        </a:xfrm>
      </p:grpSpPr>
      <p:sp>
        <p:nvSpPr>
          <p:cNvPr id="294" name="Google Shape;294;p39">
            <a:extLst>
              <a:ext uri="{FF2B5EF4-FFF2-40B4-BE49-F238E27FC236}">
                <a16:creationId xmlns:a16="http://schemas.microsoft.com/office/drawing/2014/main" id="{A139F075-C82A-E3F6-5BE2-40FF1D727F18}"/>
              </a:ext>
            </a:extLst>
          </p:cNvPr>
          <p:cNvSpPr txBox="1">
            <a:spLocks noGrp="1"/>
          </p:cNvSpPr>
          <p:nvPr>
            <p:ph type="title"/>
          </p:nvPr>
        </p:nvSpPr>
        <p:spPr>
          <a:xfrm>
            <a:off x="311700" y="913722"/>
            <a:ext cx="8520600" cy="763600"/>
          </a:xfrm>
          <a:prstGeom prst="rect">
            <a:avLst/>
          </a:prstGeom>
        </p:spPr>
        <p:txBody>
          <a:bodyPr spcFirstLastPara="1" wrap="square" lIns="91425" tIns="91425" rIns="91425" bIns="91425" anchor="t" anchorCtr="0">
            <a:noAutofit/>
          </a:bodyPr>
          <a:lstStyle/>
          <a:p>
            <a:pPr algn="ctr"/>
            <a:r>
              <a:rPr lang="en" dirty="0">
                <a:solidFill>
                  <a:srgbClr val="1C4587"/>
                </a:solidFill>
                <a:latin typeface="Poppins" panose="00000500000000000000" pitchFamily="2" charset="0"/>
                <a:cs typeface="Poppins" panose="00000500000000000000" pitchFamily="2" charset="0"/>
              </a:rPr>
              <a:t>Chancellor’s Office ZTC email list</a:t>
            </a:r>
            <a:endParaRPr dirty="0">
              <a:solidFill>
                <a:srgbClr val="1C4587"/>
              </a:solidFill>
              <a:latin typeface="Poppins" panose="00000500000000000000" pitchFamily="2" charset="0"/>
              <a:cs typeface="Poppins" panose="00000500000000000000" pitchFamily="2" charset="0"/>
            </a:endParaRPr>
          </a:p>
        </p:txBody>
      </p:sp>
      <p:sp>
        <p:nvSpPr>
          <p:cNvPr id="295" name="Google Shape;295;p39">
            <a:extLst>
              <a:ext uri="{FF2B5EF4-FFF2-40B4-BE49-F238E27FC236}">
                <a16:creationId xmlns:a16="http://schemas.microsoft.com/office/drawing/2014/main" id="{62803FA4-5FA8-B7A4-9BE5-A7481142B060}"/>
              </a:ex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lnSpc>
                <a:spcPct val="100000"/>
              </a:lnSpc>
              <a:buNone/>
            </a:pPr>
            <a:endParaRPr sz="1100" dirty="0">
              <a:solidFill>
                <a:schemeClr val="dk1"/>
              </a:solidFill>
            </a:endParaRPr>
          </a:p>
          <a:p>
            <a:pPr marL="0" indent="0">
              <a:buNone/>
            </a:pPr>
            <a:endParaRPr sz="1100" dirty="0">
              <a:solidFill>
                <a:schemeClr val="dk1"/>
              </a:solidFill>
            </a:endParaRPr>
          </a:p>
          <a:p>
            <a:pPr marL="0" indent="0">
              <a:lnSpc>
                <a:spcPct val="100000"/>
              </a:lnSpc>
              <a:buNone/>
            </a:pPr>
            <a:endParaRPr sz="1100" dirty="0">
              <a:solidFill>
                <a:schemeClr val="dk1"/>
              </a:solidFill>
            </a:endParaRPr>
          </a:p>
          <a:p>
            <a:pPr marL="0" indent="0">
              <a:spcAft>
                <a:spcPts val="1200"/>
              </a:spcAft>
              <a:buNone/>
            </a:pPr>
            <a:endParaRPr dirty="0"/>
          </a:p>
        </p:txBody>
      </p:sp>
      <p:sp>
        <p:nvSpPr>
          <p:cNvPr id="296" name="Google Shape;296;p39">
            <a:extLst>
              <a:ext uri="{FF2B5EF4-FFF2-40B4-BE49-F238E27FC236}">
                <a16:creationId xmlns:a16="http://schemas.microsoft.com/office/drawing/2014/main" id="{3E621139-FEE3-A36F-1BB1-E8D243779BE9}"/>
              </a:ext>
              <a:ext uri="{C183D7F6-B498-43B3-948B-1728B52AA6E4}">
                <adec:decorative xmlns:adec="http://schemas.microsoft.com/office/drawing/2017/decorative" val="1"/>
              </a:ext>
            </a:extLst>
          </p:cNvPr>
          <p:cNvSpPr/>
          <p:nvPr/>
        </p:nvSpPr>
        <p:spPr>
          <a:xfrm>
            <a:off x="398400" y="1871375"/>
            <a:ext cx="8347200" cy="204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rgbClr val="FFFF00"/>
              </a:highlight>
            </a:endParaRPr>
          </a:p>
        </p:txBody>
      </p:sp>
      <p:sp>
        <p:nvSpPr>
          <p:cNvPr id="6" name="Text Placeholder 4">
            <a:extLst>
              <a:ext uri="{FF2B5EF4-FFF2-40B4-BE49-F238E27FC236}">
                <a16:creationId xmlns:a16="http://schemas.microsoft.com/office/drawing/2014/main" id="{8E37965C-60D8-F9A8-CBFD-CF959D6366C0}"/>
              </a:ext>
            </a:extLst>
          </p:cNvPr>
          <p:cNvSpPr txBox="1">
            <a:spLocks/>
          </p:cNvSpPr>
          <p:nvPr/>
        </p:nvSpPr>
        <p:spPr>
          <a:xfrm>
            <a:off x="742950" y="2226469"/>
            <a:ext cx="8002650" cy="3263504"/>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ct val="68000"/>
            </a:pPr>
            <a:r>
              <a:rPr lang="en-US" sz="2800" dirty="0"/>
              <a:t>ZTC email list is the primary means of disseminating information about the ZTC Degree Grant Program</a:t>
            </a:r>
          </a:p>
          <a:p>
            <a:pPr marL="342900" indent="-342900">
              <a:lnSpc>
                <a:spcPct val="100000"/>
              </a:lnSpc>
              <a:spcBef>
                <a:spcPts val="0"/>
              </a:spcBef>
              <a:buSzPct val="68000"/>
            </a:pPr>
            <a:r>
              <a:rPr lang="en-US" sz="2800" dirty="0"/>
              <a:t>Send a subscribe request to </a:t>
            </a:r>
            <a:r>
              <a:rPr lang="en-US" sz="2800" dirty="0">
                <a:hlinkClick r:id="rId3"/>
              </a:rPr>
              <a:t>ztc@cccco.edu</a:t>
            </a:r>
            <a:endParaRPr lang="en-US" sz="2800" dirty="0"/>
          </a:p>
          <a:p>
            <a:pPr marL="342900" indent="-342900">
              <a:lnSpc>
                <a:spcPct val="100000"/>
              </a:lnSpc>
              <a:spcBef>
                <a:spcPts val="0"/>
              </a:spcBef>
              <a:buSzPct val="68000"/>
            </a:pPr>
            <a:endParaRPr lang="en-US" sz="2400" dirty="0"/>
          </a:p>
          <a:p>
            <a:endParaRPr lang="en-US" dirty="0"/>
          </a:p>
        </p:txBody>
      </p:sp>
      <p:pic>
        <p:nvPicPr>
          <p:cNvPr id="2" name="Google Shape;289;p38" descr="ZTC logo with an open book and a dollar sign with a slash through it">
            <a:extLst>
              <a:ext uri="{FF2B5EF4-FFF2-40B4-BE49-F238E27FC236}">
                <a16:creationId xmlns:a16="http://schemas.microsoft.com/office/drawing/2014/main" id="{F01084B0-ABA0-26BC-C80E-CB6544709C8E}"/>
              </a:ext>
            </a:extLst>
          </p:cNvPr>
          <p:cNvPicPr preferRelativeResize="0"/>
          <p:nvPr/>
        </p:nvPicPr>
        <p:blipFill>
          <a:blip r:embed="rId4">
            <a:alphaModFix/>
          </a:blip>
          <a:stretch>
            <a:fillRect/>
          </a:stretch>
        </p:blipFill>
        <p:spPr>
          <a:xfrm>
            <a:off x="4009987" y="4110080"/>
            <a:ext cx="1468575" cy="977825"/>
          </a:xfrm>
          <a:prstGeom prst="rect">
            <a:avLst/>
          </a:prstGeom>
          <a:noFill/>
          <a:ln>
            <a:noFill/>
          </a:ln>
        </p:spPr>
      </p:pic>
    </p:spTree>
    <p:extLst>
      <p:ext uri="{BB962C8B-B14F-4D97-AF65-F5344CB8AC3E}">
        <p14:creationId xmlns:p14="http://schemas.microsoft.com/office/powerpoint/2010/main" val="98412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a:extLst>
            <a:ext uri="{FF2B5EF4-FFF2-40B4-BE49-F238E27FC236}">
              <a16:creationId xmlns:a16="http://schemas.microsoft.com/office/drawing/2014/main" id="{8106F22D-EC1E-43BC-4C7B-57BDA71A1A6D}"/>
            </a:ext>
          </a:extLst>
        </p:cNvPr>
        <p:cNvGrpSpPr/>
        <p:nvPr/>
      </p:nvGrpSpPr>
      <p:grpSpPr>
        <a:xfrm>
          <a:off x="0" y="0"/>
          <a:ext cx="0" cy="0"/>
          <a:chOff x="0" y="0"/>
          <a:chExt cx="0" cy="0"/>
        </a:xfrm>
      </p:grpSpPr>
      <p:sp>
        <p:nvSpPr>
          <p:cNvPr id="294" name="Google Shape;294;p39">
            <a:extLst>
              <a:ext uri="{FF2B5EF4-FFF2-40B4-BE49-F238E27FC236}">
                <a16:creationId xmlns:a16="http://schemas.microsoft.com/office/drawing/2014/main" id="{11602DB1-BA03-736C-F483-761B21E9D5EC}"/>
              </a:ext>
            </a:extLst>
          </p:cNvPr>
          <p:cNvSpPr txBox="1">
            <a:spLocks noGrp="1"/>
          </p:cNvSpPr>
          <p:nvPr>
            <p:ph type="title"/>
          </p:nvPr>
        </p:nvSpPr>
        <p:spPr>
          <a:xfrm>
            <a:off x="311700" y="1131304"/>
            <a:ext cx="8520600" cy="572700"/>
          </a:xfrm>
          <a:prstGeom prst="rect">
            <a:avLst/>
          </a:prstGeom>
        </p:spPr>
        <p:txBody>
          <a:bodyPr spcFirstLastPara="1" wrap="square" lIns="91425" tIns="91425" rIns="91425" bIns="91425" anchor="t" anchorCtr="0">
            <a:noAutofit/>
          </a:bodyPr>
          <a:lstStyle/>
          <a:p>
            <a:pPr lvl="0" algn="ctr"/>
            <a:r>
              <a:rPr lang="en-US" sz="4400" dirty="0">
                <a:latin typeface="Poppins" panose="00000500000000000000" pitchFamily="2" charset="0"/>
                <a:cs typeface="Poppins" panose="00000500000000000000" pitchFamily="2" charset="0"/>
              </a:rPr>
              <a:t>CCC OER Repository</a:t>
            </a:r>
            <a:endParaRPr sz="4400" dirty="0">
              <a:solidFill>
                <a:srgbClr val="1C4587"/>
              </a:solidFill>
              <a:latin typeface="Poppins" panose="00000500000000000000" pitchFamily="2" charset="0"/>
              <a:cs typeface="Poppins" panose="00000500000000000000" pitchFamily="2" charset="0"/>
            </a:endParaRPr>
          </a:p>
        </p:txBody>
      </p:sp>
      <p:sp>
        <p:nvSpPr>
          <p:cNvPr id="295" name="Google Shape;295;p39">
            <a:extLst>
              <a:ext uri="{FF2B5EF4-FFF2-40B4-BE49-F238E27FC236}">
                <a16:creationId xmlns:a16="http://schemas.microsoft.com/office/drawing/2014/main" id="{3CC25BB4-215F-599D-37A8-CDA1082A115F}"/>
              </a:ext>
              <a:ext uri="{C183D7F6-B498-43B3-948B-1728B52AA6E4}">
                <adec:decorative xmlns:adec="http://schemas.microsoft.com/office/drawing/2017/decorative" val="1"/>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lnSpc>
                <a:spcPct val="100000"/>
              </a:lnSpc>
              <a:buNone/>
            </a:pPr>
            <a:endParaRPr sz="1100" dirty="0">
              <a:solidFill>
                <a:schemeClr val="dk1"/>
              </a:solidFill>
            </a:endParaRPr>
          </a:p>
          <a:p>
            <a:pPr marL="0" indent="0">
              <a:buNone/>
            </a:pPr>
            <a:endParaRPr sz="1100" dirty="0">
              <a:solidFill>
                <a:schemeClr val="dk1"/>
              </a:solidFill>
            </a:endParaRPr>
          </a:p>
          <a:p>
            <a:pPr marL="0" indent="0">
              <a:lnSpc>
                <a:spcPct val="100000"/>
              </a:lnSpc>
              <a:buNone/>
            </a:pPr>
            <a:endParaRPr sz="1100" dirty="0">
              <a:solidFill>
                <a:schemeClr val="dk1"/>
              </a:solidFill>
            </a:endParaRPr>
          </a:p>
          <a:p>
            <a:pPr marL="0" indent="0">
              <a:spcAft>
                <a:spcPts val="1200"/>
              </a:spcAft>
              <a:buNone/>
            </a:pPr>
            <a:endParaRPr dirty="0"/>
          </a:p>
        </p:txBody>
      </p:sp>
      <p:sp>
        <p:nvSpPr>
          <p:cNvPr id="296" name="Google Shape;296;p39">
            <a:extLst>
              <a:ext uri="{FF2B5EF4-FFF2-40B4-BE49-F238E27FC236}">
                <a16:creationId xmlns:a16="http://schemas.microsoft.com/office/drawing/2014/main" id="{4A4CDE20-6E93-6820-020C-F49458B8F775}"/>
              </a:ext>
              <a:ext uri="{C183D7F6-B498-43B3-948B-1728B52AA6E4}">
                <adec:decorative xmlns:adec="http://schemas.microsoft.com/office/drawing/2017/decorative" val="1"/>
              </a:ext>
            </a:extLst>
          </p:cNvPr>
          <p:cNvSpPr/>
          <p:nvPr/>
        </p:nvSpPr>
        <p:spPr>
          <a:xfrm>
            <a:off x="398400" y="1871375"/>
            <a:ext cx="8347200" cy="204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rgbClr val="FFFF00"/>
              </a:highlight>
            </a:endParaRPr>
          </a:p>
        </p:txBody>
      </p:sp>
      <p:sp>
        <p:nvSpPr>
          <p:cNvPr id="6" name="Text Placeholder 4">
            <a:extLst>
              <a:ext uri="{FF2B5EF4-FFF2-40B4-BE49-F238E27FC236}">
                <a16:creationId xmlns:a16="http://schemas.microsoft.com/office/drawing/2014/main" id="{F251A833-4BCC-B1C6-3A59-D433EF46D356}"/>
              </a:ext>
            </a:extLst>
          </p:cNvPr>
          <p:cNvSpPr txBox="1">
            <a:spLocks/>
          </p:cNvSpPr>
          <p:nvPr/>
        </p:nvSpPr>
        <p:spPr>
          <a:xfrm>
            <a:off x="742950" y="2226469"/>
            <a:ext cx="8002650" cy="3263504"/>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2800" dirty="0" err="1"/>
              <a:t>LibreTexts</a:t>
            </a:r>
            <a:r>
              <a:rPr lang="en-US" sz="2800" dirty="0"/>
              <a:t> of UC Davis selected as OER Repository for CCCs</a:t>
            </a:r>
          </a:p>
          <a:p>
            <a:r>
              <a:rPr lang="en-US" sz="2800" dirty="0"/>
              <a:t>Watch for trainings beginning soon</a:t>
            </a:r>
          </a:p>
          <a:p>
            <a:pPr marL="0" indent="0">
              <a:lnSpc>
                <a:spcPct val="100000"/>
              </a:lnSpc>
              <a:spcBef>
                <a:spcPts val="0"/>
              </a:spcBef>
              <a:buSzPct val="68000"/>
              <a:buNone/>
            </a:pPr>
            <a:endParaRPr lang="en-US" sz="2400" dirty="0"/>
          </a:p>
          <a:p>
            <a:endParaRPr lang="en-US" dirty="0"/>
          </a:p>
        </p:txBody>
      </p:sp>
      <p:pic>
        <p:nvPicPr>
          <p:cNvPr id="4" name="Picture 3" descr="Logo of LibreTexts">
            <a:extLst>
              <a:ext uri="{FF2B5EF4-FFF2-40B4-BE49-F238E27FC236}">
                <a16:creationId xmlns:a16="http://schemas.microsoft.com/office/drawing/2014/main" id="{25505114-7D33-9F7D-3049-6AFCDD1E847F}"/>
              </a:ext>
            </a:extLst>
          </p:cNvPr>
          <p:cNvPicPr>
            <a:picLocks noChangeAspect="1"/>
          </p:cNvPicPr>
          <p:nvPr/>
        </p:nvPicPr>
        <p:blipFill>
          <a:blip r:embed="rId3"/>
          <a:stretch>
            <a:fillRect/>
          </a:stretch>
        </p:blipFill>
        <p:spPr>
          <a:xfrm>
            <a:off x="3161283" y="3858221"/>
            <a:ext cx="3165983" cy="893336"/>
          </a:xfrm>
          <a:prstGeom prst="rect">
            <a:avLst/>
          </a:prstGeom>
        </p:spPr>
      </p:pic>
    </p:spTree>
    <p:extLst>
      <p:ext uri="{BB962C8B-B14F-4D97-AF65-F5344CB8AC3E}">
        <p14:creationId xmlns:p14="http://schemas.microsoft.com/office/powerpoint/2010/main" val="67066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Session Description</a:t>
            </a:r>
          </a:p>
        </p:txBody>
      </p:sp>
      <p:sp>
        <p:nvSpPr>
          <p:cNvPr id="5" name="Content Placeholder 4"/>
          <p:cNvSpPr>
            <a:spLocks noGrp="1"/>
          </p:cNvSpPr>
          <p:nvPr>
            <p:ph idx="1"/>
          </p:nvPr>
        </p:nvSpPr>
        <p:spPr>
          <a:xfrm>
            <a:off x="827313" y="2015735"/>
            <a:ext cx="8055429" cy="4039079"/>
          </a:xfrm>
        </p:spPr>
        <p:txBody>
          <a:bodyPr>
            <a:noAutofit/>
          </a:bodyPr>
          <a:lstStyle/>
          <a:p>
            <a:r>
              <a:rPr lang="en-US" sz="2000" dirty="0"/>
              <a:t>This training is for individuals who have recently assumed a leadership role with their college’s Zero Textbook Cost (ZTC) Degree Program grants, designed to quickly get you up-to-speed on OER and ZTC basics. This webinar is intended to ensure that faculty leads/coordinators, deans, directors, and others in management roles related to their college’s ZTC efforts have the knowledge and resources needed to be successful. Are you responsible for ZTC grant reporting and tracking but not sure how to spell OER and ZTC? This session is for you! - Topics will include OER and ZTC basics, including open licensing; making the case with faculty; and creating a local ZTC support team and workflow.</a:t>
            </a:r>
            <a:endParaRPr lang="en-US" sz="2000" dirty="0">
              <a:effectLst/>
            </a:endParaRPr>
          </a:p>
        </p:txBody>
      </p:sp>
    </p:spTree>
    <p:extLst>
      <p:ext uri="{BB962C8B-B14F-4D97-AF65-F5344CB8AC3E}">
        <p14:creationId xmlns:p14="http://schemas.microsoft.com/office/powerpoint/2010/main" val="168915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 and ZTC</a:t>
            </a:r>
          </a:p>
        </p:txBody>
      </p:sp>
      <p:sp>
        <p:nvSpPr>
          <p:cNvPr id="3" name="Text Placeholder 2"/>
          <p:cNvSpPr>
            <a:spLocks noGrp="1"/>
          </p:cNvSpPr>
          <p:nvPr>
            <p:ph type="body" idx="1"/>
          </p:nvPr>
        </p:nvSpPr>
        <p:spPr>
          <a:xfrm>
            <a:off x="1088686" y="2093205"/>
            <a:ext cx="7202456" cy="4314149"/>
          </a:xfrm>
        </p:spPr>
        <p:txBody>
          <a:bodyPr>
            <a:normAutofit fontScale="40000" lnSpcReduction="20000"/>
          </a:bodyPr>
          <a:lstStyle/>
          <a:p>
            <a:r>
              <a:rPr lang="en-US" sz="4200" dirty="0">
                <a:hlinkClick r:id="rId2"/>
              </a:rPr>
              <a:t>Zero Means Zero Textbook Cost</a:t>
            </a:r>
            <a:r>
              <a:rPr lang="en-US" sz="4200" dirty="0"/>
              <a:t>; Fall 2021; Resolution Number 3.05</a:t>
            </a:r>
          </a:p>
          <a:p>
            <a:r>
              <a:rPr lang="en-US" sz="4200" dirty="0"/>
              <a:t>The ASCCC:</a:t>
            </a:r>
          </a:p>
          <a:p>
            <a:pPr lvl="1"/>
            <a:r>
              <a:rPr lang="en-US" sz="4200" dirty="0"/>
              <a:t>recognizes OER as the preferred and most sustainable mechanism for eliminating course costs but acknowledge that instances will arise in which eliminating costs is not possible;</a:t>
            </a:r>
          </a:p>
          <a:p>
            <a:pPr lvl="1"/>
            <a:r>
              <a:rPr lang="en-US" sz="4200" dirty="0"/>
              <a:t>asserts that while OER can reduce or eliminate instructional materials and textbook costs, resources should be dedicated to convening discipline faculty to determine the most sustainable mechanisms for reducing the costs of course resources; and</a:t>
            </a:r>
          </a:p>
          <a:p>
            <a:pPr lvl="1"/>
            <a:r>
              <a:rPr lang="en-US" sz="4200" dirty="0"/>
              <a:t>encourage the use of approaches that significantly reduce course resource costs such that course sections with a low-cost can obtain zero-textbook-cost status by virtue of the cost being absorbed by the college, district, or the state.</a:t>
            </a:r>
          </a:p>
          <a:p>
            <a:endParaRPr lang="en-US" dirty="0"/>
          </a:p>
        </p:txBody>
      </p:sp>
    </p:spTree>
    <p:extLst>
      <p:ext uri="{BB962C8B-B14F-4D97-AF65-F5344CB8AC3E}">
        <p14:creationId xmlns:p14="http://schemas.microsoft.com/office/powerpoint/2010/main" val="210383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
          <p:cNvSpPr txBox="1">
            <a:spLocks noGrp="1"/>
          </p:cNvSpPr>
          <p:nvPr>
            <p:ph type="title"/>
          </p:nvPr>
        </p:nvSpPr>
        <p:spPr>
          <a:xfrm>
            <a:off x="885442" y="322729"/>
            <a:ext cx="7415876" cy="1398495"/>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3959"/>
              <a:buFont typeface="Calibri"/>
              <a:buNone/>
            </a:pPr>
            <a:r>
              <a:rPr lang="en-US" sz="4800" b="0" i="0" u="none" strike="noStrike" cap="none" dirty="0">
                <a:latin typeface="+mj-lt"/>
                <a:ea typeface="Calibri"/>
                <a:cs typeface="Calibri"/>
                <a:sym typeface="Calibri"/>
              </a:rPr>
              <a:t>What are Open Educational Resources?</a:t>
            </a:r>
            <a:endParaRPr sz="4800" b="0" i="0" u="none" strike="noStrike" cap="none" dirty="0">
              <a:latin typeface="+mj-lt"/>
              <a:ea typeface="Calibri"/>
              <a:cs typeface="Calibri"/>
              <a:sym typeface="Calibri"/>
            </a:endParaRPr>
          </a:p>
        </p:txBody>
      </p:sp>
      <p:sp>
        <p:nvSpPr>
          <p:cNvPr id="317" name="Google Shape;317;p6"/>
          <p:cNvSpPr txBox="1"/>
          <p:nvPr/>
        </p:nvSpPr>
        <p:spPr>
          <a:xfrm>
            <a:off x="766350" y="2151019"/>
            <a:ext cx="7611300" cy="38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dirty="0">
                <a:solidFill>
                  <a:schemeClr val="tx1">
                    <a:lumMod val="50000"/>
                  </a:schemeClr>
                </a:solidFill>
                <a:latin typeface="Arial"/>
                <a:ea typeface="Arial"/>
                <a:cs typeface="Arial"/>
                <a:sym typeface="Arial"/>
              </a:rPr>
              <a:t>“OER are teaching, learning, and research resources that reside in the public domain or are released under an intellectual property license that permits their </a:t>
            </a:r>
            <a:r>
              <a:rPr lang="en-US" sz="3200" b="1" i="0" u="none" strike="noStrike" cap="none" dirty="0">
                <a:solidFill>
                  <a:schemeClr val="tx1">
                    <a:lumMod val="50000"/>
                  </a:schemeClr>
                </a:solidFill>
                <a:latin typeface="Arial"/>
                <a:ea typeface="Arial"/>
                <a:cs typeface="Arial"/>
                <a:sym typeface="Arial"/>
              </a:rPr>
              <a:t>free use and repurposing by others</a:t>
            </a:r>
            <a:r>
              <a:rPr lang="en-US" sz="3200" b="0" i="0" u="none" strike="noStrike" cap="none" dirty="0">
                <a:solidFill>
                  <a:schemeClr val="tx1">
                    <a:lumMod val="50000"/>
                  </a:schemeClr>
                </a:solidFill>
                <a:latin typeface="Arial"/>
                <a:ea typeface="Arial"/>
                <a:cs typeface="Arial"/>
                <a:sym typeface="Arial"/>
              </a:rPr>
              <a:t>”</a:t>
            </a:r>
            <a:endParaRPr sz="3200" b="0" i="0" u="none" strike="noStrike" cap="none" dirty="0">
              <a:solidFill>
                <a:schemeClr val="tx1">
                  <a:lumMod val="50000"/>
                </a:schemeClr>
              </a:solidFill>
              <a:latin typeface="Arial"/>
              <a:ea typeface="Arial"/>
              <a:cs typeface="Arial"/>
              <a:sym typeface="Arial"/>
            </a:endParaRPr>
          </a:p>
          <a:p>
            <a:pPr marL="0" marR="0" lvl="0" indent="0" algn="l" rtl="0">
              <a:spcBef>
                <a:spcPts val="0"/>
              </a:spcBef>
              <a:spcAft>
                <a:spcPts val="0"/>
              </a:spcAft>
              <a:buClr>
                <a:schemeClr val="dk1"/>
              </a:buClr>
              <a:buSzPts val="3200"/>
              <a:buFont typeface="Arial"/>
              <a:buNone/>
            </a:pPr>
            <a:endParaRPr sz="3200" b="0" i="0" u="none" strike="noStrike" cap="none" dirty="0">
              <a:solidFill>
                <a:schemeClr val="tx1">
                  <a:lumMod val="50000"/>
                </a:schemeClr>
              </a:solidFill>
              <a:latin typeface="Arial"/>
              <a:ea typeface="Arial"/>
              <a:cs typeface="Arial"/>
              <a:sym typeface="Arial"/>
            </a:endParaRPr>
          </a:p>
          <a:p>
            <a:pPr marL="0" marR="0" lvl="0" indent="0" algn="r" rtl="0">
              <a:spcBef>
                <a:spcPts val="0"/>
              </a:spcBef>
              <a:spcAft>
                <a:spcPts val="0"/>
              </a:spcAft>
              <a:buClr>
                <a:schemeClr val="dk1"/>
              </a:buClr>
              <a:buSzPts val="3200"/>
              <a:buFont typeface="Arial"/>
              <a:buNone/>
            </a:pPr>
            <a:r>
              <a:rPr lang="en-US" sz="2400" b="0" i="0" u="none" strike="noStrike" cap="none" dirty="0">
                <a:solidFill>
                  <a:schemeClr val="dk1"/>
                </a:solidFill>
                <a:latin typeface="Arial"/>
                <a:ea typeface="Arial"/>
                <a:cs typeface="Arial"/>
                <a:sym typeface="Arial"/>
              </a:rPr>
              <a:t>-- Hewlett Foundation</a:t>
            </a: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8384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1333-502F-70B8-A79E-20CE65DB0002}"/>
              </a:ext>
            </a:extLst>
          </p:cNvPr>
          <p:cNvSpPr>
            <a:spLocks noGrp="1"/>
          </p:cNvSpPr>
          <p:nvPr>
            <p:ph type="title"/>
          </p:nvPr>
        </p:nvSpPr>
        <p:spPr/>
        <p:txBody>
          <a:bodyPr/>
          <a:lstStyle/>
          <a:p>
            <a:r>
              <a:rPr lang="en-US" dirty="0"/>
              <a:t>Examples of OER</a:t>
            </a:r>
          </a:p>
        </p:txBody>
      </p:sp>
      <p:sp>
        <p:nvSpPr>
          <p:cNvPr id="3" name="Text Placeholder 2">
            <a:extLst>
              <a:ext uri="{FF2B5EF4-FFF2-40B4-BE49-F238E27FC236}">
                <a16:creationId xmlns:a16="http://schemas.microsoft.com/office/drawing/2014/main" id="{2C12342C-9BFD-BCC6-3C40-5CE5B3621B2C}"/>
              </a:ext>
            </a:extLst>
          </p:cNvPr>
          <p:cNvSpPr>
            <a:spLocks noGrp="1"/>
          </p:cNvSpPr>
          <p:nvPr>
            <p:ph type="body" idx="1"/>
          </p:nvPr>
        </p:nvSpPr>
        <p:spPr/>
        <p:txBody>
          <a:bodyPr>
            <a:normAutofit fontScale="92500" lnSpcReduction="20000"/>
          </a:bodyPr>
          <a:lstStyle/>
          <a:p>
            <a:r>
              <a:rPr lang="en-US" sz="2400" dirty="0"/>
              <a:t>Textbooks</a:t>
            </a:r>
          </a:p>
          <a:p>
            <a:r>
              <a:rPr lang="en-US" sz="2400" dirty="0"/>
              <a:t>Test banks</a:t>
            </a:r>
          </a:p>
          <a:p>
            <a:r>
              <a:rPr lang="en-US" sz="2400" dirty="0"/>
              <a:t>Homework Systems</a:t>
            </a:r>
          </a:p>
          <a:p>
            <a:r>
              <a:rPr lang="en-US" sz="2400" dirty="0"/>
              <a:t>Lab Manuals</a:t>
            </a:r>
          </a:p>
          <a:p>
            <a:r>
              <a:rPr lang="en-US" sz="2400" dirty="0"/>
              <a:t>Writing Exercises</a:t>
            </a:r>
          </a:p>
          <a:p>
            <a:r>
              <a:rPr lang="en-US" sz="2400" dirty="0"/>
              <a:t>Classroom Activities </a:t>
            </a:r>
          </a:p>
          <a:p>
            <a:r>
              <a:rPr lang="en-US" sz="2400" dirty="0"/>
              <a:t>Video/Audio Resources</a:t>
            </a:r>
          </a:p>
          <a:p>
            <a:r>
              <a:rPr lang="en-US" sz="2400" dirty="0"/>
              <a:t>Images</a:t>
            </a:r>
          </a:p>
          <a:p>
            <a:r>
              <a:rPr lang="en-US" sz="2400" dirty="0"/>
              <a:t>Interactive Exercises</a:t>
            </a:r>
          </a:p>
        </p:txBody>
      </p:sp>
    </p:spTree>
    <p:extLst>
      <p:ext uri="{BB962C8B-B14F-4D97-AF65-F5344CB8AC3E}">
        <p14:creationId xmlns:p14="http://schemas.microsoft.com/office/powerpoint/2010/main" val="2048315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sz="4000" dirty="0">
                <a:latin typeface="Arial"/>
                <a:ea typeface="Arial"/>
                <a:cs typeface="Arial"/>
                <a:sym typeface="Arial"/>
              </a:rPr>
              <a:t>Why OER? </a:t>
            </a:r>
            <a:r>
              <a:rPr lang="en-US" sz="4000" dirty="0"/>
              <a:t>For Students…</a:t>
            </a:r>
            <a:endParaRPr sz="4000" dirty="0">
              <a:latin typeface="Arial"/>
              <a:ea typeface="Arial"/>
              <a:cs typeface="Arial"/>
              <a:sym typeface="Arial"/>
            </a:endParaRPr>
          </a:p>
        </p:txBody>
      </p:sp>
      <p:sp>
        <p:nvSpPr>
          <p:cNvPr id="323" name="Google Shape;323;p7"/>
          <p:cNvSpPr txBox="1">
            <a:spLocks noGrp="1"/>
          </p:cNvSpPr>
          <p:nvPr>
            <p:ph type="body" idx="1"/>
          </p:nvPr>
        </p:nvSpPr>
        <p:spPr>
          <a:xfrm>
            <a:off x="1088686" y="2238910"/>
            <a:ext cx="7202400" cy="4039200"/>
          </a:xfrm>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ct val="100000"/>
              <a:buChar char="•"/>
            </a:pPr>
            <a:r>
              <a:rPr lang="en-US" sz="2400" dirty="0">
                <a:sym typeface="Arial"/>
              </a:rPr>
              <a:t>Textbook costs </a:t>
            </a:r>
          </a:p>
          <a:p>
            <a:pPr marL="171446" lvl="0" indent="-177800" algn="l" rtl="0">
              <a:lnSpc>
                <a:spcPct val="120000"/>
              </a:lnSpc>
              <a:spcBef>
                <a:spcPts val="0"/>
              </a:spcBef>
              <a:spcAft>
                <a:spcPts val="0"/>
              </a:spcAft>
              <a:buSzPct val="100000"/>
              <a:buChar char="•"/>
            </a:pPr>
            <a:r>
              <a:rPr lang="en-US" sz="2400" dirty="0">
                <a:sym typeface="Arial"/>
              </a:rPr>
              <a:t>Ensures access to resources is equitable</a:t>
            </a:r>
          </a:p>
          <a:p>
            <a:pPr marL="171446" lvl="0" indent="-177800" algn="l" rtl="0">
              <a:lnSpc>
                <a:spcPct val="120000"/>
              </a:lnSpc>
              <a:spcBef>
                <a:spcPts val="0"/>
              </a:spcBef>
              <a:spcAft>
                <a:spcPts val="0"/>
              </a:spcAft>
              <a:buSzPct val="100000"/>
              <a:buChar char="•"/>
            </a:pPr>
            <a:r>
              <a:rPr lang="en-US" sz="2400" dirty="0"/>
              <a:t>Enables all students to have materials on first day of class</a:t>
            </a:r>
          </a:p>
        </p:txBody>
      </p:sp>
      <p:pic>
        <p:nvPicPr>
          <p:cNvPr id="2" name="Picture 1" descr="two brown paper bags filled with groceries like fruits and vegetab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509" y="3924944"/>
            <a:ext cx="2836190" cy="2127143"/>
          </a:xfrm>
          <a:prstGeom prst="rect">
            <a:avLst/>
          </a:prstGeom>
        </p:spPr>
      </p:pic>
      <p:sp>
        <p:nvSpPr>
          <p:cNvPr id="3" name="Rectangle 2"/>
          <p:cNvSpPr/>
          <p:nvPr/>
        </p:nvSpPr>
        <p:spPr>
          <a:xfrm>
            <a:off x="4070612" y="6278110"/>
            <a:ext cx="3916457" cy="369332"/>
          </a:xfrm>
          <a:prstGeom prst="rect">
            <a:avLst/>
          </a:prstGeom>
        </p:spPr>
        <p:txBody>
          <a:bodyPr wrap="none">
            <a:spAutoFit/>
          </a:bodyPr>
          <a:lstStyle/>
          <a:p>
            <a:r>
              <a:rPr lang="en-US"/>
              <a:t>Photo by </a:t>
            </a:r>
            <a:r>
              <a:rPr lang="en-US">
                <a:hlinkClick r:id="rId4"/>
              </a:rPr>
              <a:t>Maria Lin Kim</a:t>
            </a:r>
            <a:r>
              <a:rPr lang="en-US"/>
              <a:t> on </a:t>
            </a:r>
            <a:r>
              <a:rPr lang="en-US">
                <a:hlinkClick r:id="rId5"/>
              </a:rPr>
              <a:t>Unsplash</a:t>
            </a:r>
            <a:endParaRPr lang="en-US"/>
          </a:p>
        </p:txBody>
      </p:sp>
    </p:spTree>
    <p:extLst>
      <p:ext uri="{BB962C8B-B14F-4D97-AF65-F5344CB8AC3E}">
        <p14:creationId xmlns:p14="http://schemas.microsoft.com/office/powerpoint/2010/main" val="196186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9"/>
          <p:cNvSpPr txBox="1">
            <a:spLocks noGrp="1"/>
          </p:cNvSpPr>
          <p:nvPr>
            <p:ph type="title"/>
          </p:nvPr>
        </p:nvSpPr>
        <p:spPr>
          <a:xfrm>
            <a:off x="1308846" y="190301"/>
            <a:ext cx="6490448" cy="86204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lt1"/>
              </a:buClr>
              <a:buSzPts val="3300"/>
              <a:buFont typeface="Arial"/>
              <a:buNone/>
            </a:pPr>
            <a:r>
              <a:rPr lang="en-US" sz="3300" dirty="0">
                <a:latin typeface="+mj-lt"/>
              </a:rPr>
              <a:t>How have textbook costs impacted you?</a:t>
            </a:r>
            <a:endParaRPr sz="3300" dirty="0">
              <a:latin typeface="+mj-lt"/>
            </a:endParaRPr>
          </a:p>
        </p:txBody>
      </p:sp>
      <p:pic>
        <p:nvPicPr>
          <p:cNvPr id="334" name="Google Shape;334;p9" title="Chart"/>
          <p:cNvPicPr preferRelativeResize="0"/>
          <p:nvPr/>
        </p:nvPicPr>
        <p:blipFill rotWithShape="1">
          <a:blip r:embed="rId3">
            <a:alphaModFix/>
          </a:blip>
          <a:srcRect/>
          <a:stretch/>
        </p:blipFill>
        <p:spPr>
          <a:xfrm>
            <a:off x="464600" y="1300425"/>
            <a:ext cx="8438026" cy="5215176"/>
          </a:xfrm>
          <a:prstGeom prst="rect">
            <a:avLst/>
          </a:prstGeom>
          <a:noFill/>
          <a:ln>
            <a:noFill/>
          </a:ln>
        </p:spPr>
      </p:pic>
      <p:sp>
        <p:nvSpPr>
          <p:cNvPr id="336" name="Google Shape;336;p9"/>
          <p:cNvSpPr txBox="1"/>
          <p:nvPr/>
        </p:nvSpPr>
        <p:spPr>
          <a:xfrm>
            <a:off x="2595031" y="6460309"/>
            <a:ext cx="61953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20000"/>
              </a:lnSpc>
              <a:spcBef>
                <a:spcPts val="0"/>
              </a:spcBef>
              <a:spcAft>
                <a:spcPts val="0"/>
              </a:spcAft>
              <a:buClr>
                <a:schemeClr val="dk1"/>
              </a:buClr>
              <a:buSzPts val="1000"/>
              <a:buFont typeface="Arial"/>
              <a:buNone/>
            </a:pPr>
            <a:r>
              <a:rPr lang="en-US" sz="1100" dirty="0">
                <a:solidFill>
                  <a:schemeClr val="dk1"/>
                </a:solidFill>
              </a:rPr>
              <a:t>Source: </a:t>
            </a:r>
            <a:r>
              <a:rPr lang="en-US" sz="1100" b="0" i="0" u="none" strike="noStrike" cap="none" dirty="0">
                <a:solidFill>
                  <a:schemeClr val="dk1"/>
                </a:solidFill>
                <a:latin typeface="Arial"/>
                <a:ea typeface="Arial"/>
                <a:cs typeface="Arial"/>
                <a:sym typeface="Arial"/>
              </a:rPr>
              <a:t>2018 </a:t>
            </a:r>
            <a:r>
              <a:rPr lang="en-US" sz="1100" b="0" i="0" u="sng" strike="noStrike" cap="none" dirty="0">
                <a:solidFill>
                  <a:schemeClr val="hlink"/>
                </a:solidFill>
                <a:latin typeface="Arial"/>
                <a:ea typeface="Arial"/>
                <a:cs typeface="Arial"/>
                <a:sym typeface="Arial"/>
                <a:hlinkClick r:id="rId4"/>
              </a:rPr>
              <a:t>Student Textbook and Course Materials Survey</a:t>
            </a:r>
            <a:r>
              <a:rPr lang="en-US" sz="1100" b="0" i="0" u="none" strike="noStrike" cap="none" dirty="0">
                <a:solidFill>
                  <a:schemeClr val="dk1"/>
                </a:solidFill>
                <a:latin typeface="Arial"/>
                <a:ea typeface="Arial"/>
                <a:cs typeface="Arial"/>
                <a:sym typeface="Arial"/>
              </a:rPr>
              <a:t> Executive Summary</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6189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Free is Good, But Open is Even Better</a:t>
            </a:r>
            <a:endParaRPr dirty="0"/>
          </a:p>
        </p:txBody>
      </p:sp>
      <p:sp>
        <p:nvSpPr>
          <p:cNvPr id="350" name="Google Shape;350;p1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71446" lvl="0" indent="-171446" algn="l" rtl="0">
              <a:lnSpc>
                <a:spcPct val="100000"/>
              </a:lnSpc>
              <a:spcBef>
                <a:spcPts val="750"/>
              </a:spcBef>
              <a:spcAft>
                <a:spcPts val="0"/>
              </a:spcAft>
              <a:buSzPts val="2400"/>
              <a:buChar char="•"/>
            </a:pPr>
            <a:r>
              <a:rPr lang="en-US" sz="2400" dirty="0"/>
              <a:t>When OER are truly “open”, they can be modified to meet the learning needs of students.</a:t>
            </a:r>
            <a:endParaRPr dirty="0"/>
          </a:p>
          <a:p>
            <a:pPr marL="171446" lvl="0" indent="-171446" algn="l" rtl="0">
              <a:lnSpc>
                <a:spcPct val="100000"/>
              </a:lnSpc>
              <a:spcBef>
                <a:spcPts val="750"/>
              </a:spcBef>
              <a:spcAft>
                <a:spcPts val="0"/>
              </a:spcAft>
              <a:buSzPts val="2400"/>
              <a:buChar char="•"/>
            </a:pPr>
            <a:r>
              <a:rPr lang="en-US" sz="2400" dirty="0"/>
              <a:t>Faculty can teach the course the way they want to teach it—for example: reorder content, address bias, update research, enhance accessibility.</a:t>
            </a:r>
          </a:p>
          <a:p>
            <a:pPr marL="171446" indent="-171446">
              <a:lnSpc>
                <a:spcPct val="100000"/>
              </a:lnSpc>
              <a:buSzPts val="2400"/>
            </a:pPr>
            <a:r>
              <a:rPr lang="en-US" sz="2400" dirty="0">
                <a:latin typeface="Arial" charset="0"/>
                <a:ea typeface="Arial" charset="0"/>
                <a:cs typeface="Arial" charset="0"/>
              </a:rPr>
              <a:t>Faculty can collaborate with colleagues – and students (“open” pedagogy).</a:t>
            </a:r>
          </a:p>
          <a:p>
            <a:pPr marL="171446" indent="-171446">
              <a:lnSpc>
                <a:spcPct val="100000"/>
              </a:lnSpc>
              <a:buSzPts val="2400"/>
            </a:pPr>
            <a:r>
              <a:rPr lang="en-US" sz="2400" dirty="0">
                <a:latin typeface="Arial" charset="0"/>
                <a:ea typeface="Arial" charset="0"/>
                <a:cs typeface="Arial" charset="0"/>
              </a:rPr>
              <a:t>OER free faculty from the structures imposed by commercial texts.</a:t>
            </a:r>
          </a:p>
          <a:p>
            <a:pPr marL="171446" lvl="0" indent="-171446" algn="l" rtl="0">
              <a:lnSpc>
                <a:spcPct val="100000"/>
              </a:lnSpc>
              <a:spcBef>
                <a:spcPts val="750"/>
              </a:spcBef>
              <a:spcAft>
                <a:spcPts val="0"/>
              </a:spcAft>
              <a:buSzPts val="2400"/>
              <a:buChar char="•"/>
            </a:pPr>
            <a:endParaRPr sz="2400" dirty="0"/>
          </a:p>
        </p:txBody>
      </p:sp>
    </p:spTree>
    <p:extLst>
      <p:ext uri="{BB962C8B-B14F-4D97-AF65-F5344CB8AC3E}">
        <p14:creationId xmlns:p14="http://schemas.microsoft.com/office/powerpoint/2010/main" val="84392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ASCCC OERI</a:t>
            </a:r>
            <a:endParaRPr dirty="0">
              <a:latin typeface="+mj-lt"/>
            </a:endParaRPr>
          </a:p>
        </p:txBody>
      </p:sp>
      <p:sp>
        <p:nvSpPr>
          <p:cNvPr id="144" name="Google Shape;144;p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1446" lvl="0" indent="-203200" algn="l" rtl="0">
              <a:lnSpc>
                <a:spcPct val="100000"/>
              </a:lnSpc>
              <a:spcBef>
                <a:spcPts val="0"/>
              </a:spcBef>
              <a:spcAft>
                <a:spcPts val="0"/>
              </a:spcAft>
              <a:buSzPts val="3200"/>
              <a:buChar char="•"/>
            </a:pPr>
            <a:r>
              <a:rPr lang="en-US" sz="2800" dirty="0">
                <a:latin typeface="+mj-lt"/>
              </a:rPr>
              <a:t>Established to implement OER systemwide by coordinating state level activities to </a:t>
            </a:r>
            <a:r>
              <a:rPr lang="en-US" sz="2800" dirty="0">
                <a:solidFill>
                  <a:srgbClr val="FF0000"/>
                </a:solidFill>
                <a:latin typeface="+mj-lt"/>
              </a:rPr>
              <a:t>increase OER availability</a:t>
            </a:r>
            <a:r>
              <a:rPr lang="en-US" sz="2800" dirty="0">
                <a:latin typeface="+mj-lt"/>
              </a:rPr>
              <a:t> and </a:t>
            </a:r>
            <a:r>
              <a:rPr lang="en-US" sz="2800" dirty="0">
                <a:solidFill>
                  <a:srgbClr val="FF0000"/>
                </a:solidFill>
                <a:latin typeface="+mj-lt"/>
              </a:rPr>
              <a:t>support local OER implementation</a:t>
            </a:r>
            <a:r>
              <a:rPr lang="en-US" sz="2800" dirty="0">
                <a:latin typeface="+mj-lt"/>
              </a:rPr>
              <a:t>. </a:t>
            </a:r>
          </a:p>
          <a:p>
            <a:pPr marL="171446" lvl="0" indent="-203200" algn="l" rtl="0">
              <a:lnSpc>
                <a:spcPct val="100000"/>
              </a:lnSpc>
              <a:spcBef>
                <a:spcPts val="0"/>
              </a:spcBef>
              <a:spcAft>
                <a:spcPts val="0"/>
              </a:spcAft>
              <a:buSzPts val="3200"/>
              <a:buChar char="•"/>
            </a:pPr>
            <a:r>
              <a:rPr lang="en-US" sz="2800" dirty="0">
                <a:latin typeface="+mj-lt"/>
              </a:rPr>
              <a:t>Ensuring the sustainability of the ZTC Degree Program by updating commonly adopted resources.</a:t>
            </a:r>
            <a:endParaRPr sz="2800" dirty="0">
              <a:latin typeface="+mj-lt"/>
            </a:endParaRPr>
          </a:p>
          <a:p>
            <a:pPr marL="171446" lvl="0" indent="-203200" algn="l" rtl="0">
              <a:lnSpc>
                <a:spcPct val="100000"/>
              </a:lnSpc>
              <a:spcBef>
                <a:spcPts val="750"/>
              </a:spcBef>
              <a:spcAft>
                <a:spcPts val="0"/>
              </a:spcAft>
              <a:buSzPts val="3200"/>
              <a:buChar char="•"/>
            </a:pPr>
            <a:endParaRPr sz="2800"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OERI’s Primary Goal?</a:t>
            </a:r>
            <a:endParaRPr sz="4400" dirty="0">
              <a:latin typeface="+mj-lt"/>
            </a:endParaRPr>
          </a:p>
        </p:txBody>
      </p:sp>
      <p:sp>
        <p:nvSpPr>
          <p:cNvPr id="179" name="Google Shape;179;p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800"/>
              <a:buNone/>
            </a:pPr>
            <a:r>
              <a:rPr lang="en-US" sz="3200" dirty="0">
                <a:latin typeface="+mj-lt"/>
              </a:rPr>
              <a:t>Increase the use of open educational resources in lieu of commercial texts by all reasonable means available.</a:t>
            </a:r>
          </a:p>
          <a:p>
            <a:pPr marL="0" lvl="0" indent="0" algn="l" rtl="0">
              <a:lnSpc>
                <a:spcPct val="100000"/>
              </a:lnSpc>
              <a:spcBef>
                <a:spcPts val="0"/>
              </a:spcBef>
              <a:spcAft>
                <a:spcPts val="0"/>
              </a:spcAft>
              <a:buSzPts val="4800"/>
              <a:buNone/>
            </a:pPr>
            <a:endParaRPr lang="en-US" sz="3200" dirty="0">
              <a:latin typeface="+mj-lt"/>
            </a:endParaRPr>
          </a:p>
          <a:p>
            <a:pPr marL="0" lvl="0" indent="0" algn="l" rtl="0">
              <a:lnSpc>
                <a:spcPct val="100000"/>
              </a:lnSpc>
              <a:spcBef>
                <a:spcPts val="0"/>
              </a:spcBef>
              <a:spcAft>
                <a:spcPts val="0"/>
              </a:spcAft>
              <a:buSzPts val="4800"/>
              <a:buNone/>
            </a:pPr>
            <a:endParaRPr sz="3200" dirty="0">
              <a:latin typeface="+mj-lt"/>
            </a:endParaRPr>
          </a:p>
        </p:txBody>
      </p:sp>
      <p:pic>
        <p:nvPicPr>
          <p:cNvPr id="2" name="Picture 1" descr="Type writer with the word &quot;goals&quot; typed out on the pap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86" y="3663165"/>
            <a:ext cx="6726075" cy="2548655"/>
          </a:xfrm>
          <a:prstGeom prst="rect">
            <a:avLst/>
          </a:prstGeom>
        </p:spPr>
      </p:pic>
      <p:sp>
        <p:nvSpPr>
          <p:cNvPr id="3" name="Rectangle 2"/>
          <p:cNvSpPr/>
          <p:nvPr/>
        </p:nvSpPr>
        <p:spPr>
          <a:xfrm>
            <a:off x="3079537" y="6369135"/>
            <a:ext cx="3220753" cy="307777"/>
          </a:xfrm>
          <a:prstGeom prst="rect">
            <a:avLst/>
          </a:prstGeom>
        </p:spPr>
        <p:txBody>
          <a:bodyPr wrap="none">
            <a:spAutoFit/>
          </a:bodyPr>
          <a:lstStyle/>
          <a:p>
            <a:r>
              <a:rPr lang="en-US" dirty="0"/>
              <a:t>Photo by </a:t>
            </a:r>
            <a:r>
              <a:rPr lang="en-US" dirty="0">
                <a:hlinkClick r:id="rId4"/>
              </a:rPr>
              <a:t>Markus Winkler</a:t>
            </a:r>
            <a:r>
              <a:rPr lang="en-US" dirty="0"/>
              <a:t> on </a:t>
            </a:r>
            <a:r>
              <a:rPr lang="en-US" dirty="0">
                <a:hlinkClick r:id="rId5"/>
              </a:rPr>
              <a:t>Unsplash</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Increase OER Use By…</a:t>
            </a:r>
            <a:endParaRPr sz="4400" dirty="0">
              <a:latin typeface="+mj-lt"/>
            </a:endParaRPr>
          </a:p>
        </p:txBody>
      </p:sp>
      <p:sp>
        <p:nvSpPr>
          <p:cNvPr id="209" name="Google Shape;209;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71446" lvl="0" indent="-228600" algn="l" rtl="0">
              <a:lnSpc>
                <a:spcPct val="100000"/>
              </a:lnSpc>
              <a:spcBef>
                <a:spcPts val="0"/>
              </a:spcBef>
              <a:spcAft>
                <a:spcPts val="0"/>
              </a:spcAft>
              <a:buSzPts val="3600"/>
              <a:buChar char="•"/>
            </a:pPr>
            <a:r>
              <a:rPr lang="en-US" sz="2800" dirty="0">
                <a:latin typeface="+mj-lt"/>
              </a:rPr>
              <a:t>Increasing awareness and availability</a:t>
            </a:r>
            <a:endParaRPr sz="2800" dirty="0">
              <a:latin typeface="+mj-lt"/>
            </a:endParaRPr>
          </a:p>
          <a:p>
            <a:pPr marL="171446" lvl="0" indent="-228600" algn="l" rtl="0">
              <a:lnSpc>
                <a:spcPct val="100000"/>
              </a:lnSpc>
              <a:spcBef>
                <a:spcPts val="750"/>
              </a:spcBef>
              <a:spcAft>
                <a:spcPts val="0"/>
              </a:spcAft>
              <a:buSzPts val="3600"/>
              <a:buChar char="•"/>
            </a:pPr>
            <a:r>
              <a:rPr lang="en-US" sz="2800" dirty="0">
                <a:latin typeface="+mj-lt"/>
              </a:rPr>
              <a:t>Improving access to high-quality OER</a:t>
            </a:r>
            <a:endParaRPr sz="2800" dirty="0">
              <a:latin typeface="+mj-lt"/>
            </a:endParaRPr>
          </a:p>
          <a:p>
            <a:pPr marL="171446" lvl="0" indent="-228600" algn="l" rtl="0">
              <a:lnSpc>
                <a:spcPct val="100000"/>
              </a:lnSpc>
              <a:spcBef>
                <a:spcPts val="750"/>
              </a:spcBef>
              <a:spcAft>
                <a:spcPts val="0"/>
              </a:spcAft>
              <a:buSzPts val="3600"/>
              <a:buChar char="•"/>
            </a:pPr>
            <a:r>
              <a:rPr lang="en-US" sz="2800" dirty="0">
                <a:latin typeface="+mj-lt"/>
              </a:rPr>
              <a:t>Making the adoption of OER easier</a:t>
            </a:r>
            <a:endParaRPr sz="2800" dirty="0">
              <a:latin typeface="+mj-lt"/>
            </a:endParaRPr>
          </a:p>
          <a:p>
            <a:pPr marL="171446" lvl="0" indent="-228600" algn="l" rtl="0">
              <a:lnSpc>
                <a:spcPct val="100000"/>
              </a:lnSpc>
              <a:spcBef>
                <a:spcPts val="750"/>
              </a:spcBef>
              <a:spcAft>
                <a:spcPts val="0"/>
              </a:spcAft>
              <a:buSzPts val="3600"/>
              <a:buChar char="•"/>
            </a:pPr>
            <a:r>
              <a:rPr lang="en-US" sz="2800" dirty="0">
                <a:latin typeface="+mj-lt"/>
              </a:rPr>
              <a:t>Supporting local OER advocates</a:t>
            </a:r>
          </a:p>
          <a:p>
            <a:pPr marL="171446" lvl="0" indent="-228600" algn="l" rtl="0">
              <a:lnSpc>
                <a:spcPct val="100000"/>
              </a:lnSpc>
              <a:spcBef>
                <a:spcPts val="750"/>
              </a:spcBef>
              <a:spcAft>
                <a:spcPts val="0"/>
              </a:spcAft>
              <a:buSzPts val="3600"/>
              <a:buChar char="•"/>
            </a:pPr>
            <a:r>
              <a:rPr lang="en-US" sz="2800" dirty="0">
                <a:latin typeface="+mj-lt"/>
              </a:rPr>
              <a:t>Facilitating the development of OER</a:t>
            </a:r>
          </a:p>
          <a:p>
            <a:pPr marL="171446" lvl="0" indent="-228600" algn="l" rtl="0">
              <a:lnSpc>
                <a:spcPct val="100000"/>
              </a:lnSpc>
              <a:spcBef>
                <a:spcPts val="750"/>
              </a:spcBef>
              <a:spcAft>
                <a:spcPts val="0"/>
              </a:spcAft>
              <a:buSzPts val="3600"/>
              <a:buChar char="•"/>
            </a:pPr>
            <a:r>
              <a:rPr lang="en-US" sz="2800" dirty="0">
                <a:latin typeface="+mj-lt"/>
              </a:rPr>
              <a:t>Promoting the development of discipline OER communities</a:t>
            </a:r>
            <a:endParaRPr sz="2800"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OERI and ZTC</a:t>
            </a:r>
          </a:p>
        </p:txBody>
      </p:sp>
      <p:sp>
        <p:nvSpPr>
          <p:cNvPr id="3" name="Text Placeholder 2"/>
          <p:cNvSpPr>
            <a:spLocks noGrp="1"/>
          </p:cNvSpPr>
          <p:nvPr>
            <p:ph type="body" idx="1"/>
          </p:nvPr>
        </p:nvSpPr>
        <p:spPr/>
        <p:txBody>
          <a:bodyPr/>
          <a:lstStyle/>
          <a:p>
            <a:r>
              <a:rPr lang="en-US" dirty="0"/>
              <a:t>Supporting the ZTC Program is well-aligned with everything the OERI has been doing.</a:t>
            </a:r>
          </a:p>
          <a:p>
            <a:r>
              <a:rPr lang="en-US" dirty="0"/>
              <a:t>And the OERI has been demonstrating what collaboration can do. </a:t>
            </a:r>
          </a:p>
          <a:p>
            <a:r>
              <a:rPr lang="en-US" dirty="0"/>
              <a:t>And the OERI is well-prepared to support local efforts. </a:t>
            </a:r>
          </a:p>
          <a:p>
            <a:r>
              <a:rPr lang="en-US" dirty="0"/>
              <a:t>What has the OERI been doing?</a:t>
            </a:r>
          </a:p>
        </p:txBody>
      </p:sp>
    </p:spTree>
    <p:extLst>
      <p:ext uri="{BB962C8B-B14F-4D97-AF65-F5344CB8AC3E}">
        <p14:creationId xmlns:p14="http://schemas.microsoft.com/office/powerpoint/2010/main" val="214520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dirty="0">
                <a:latin typeface="Arial"/>
                <a:ea typeface="Arial"/>
                <a:cs typeface="Arial"/>
                <a:sym typeface="Arial"/>
              </a:rPr>
              <a:t>Presenters</a:t>
            </a:r>
            <a:endParaRPr sz="4800" dirty="0">
              <a:latin typeface="Arial"/>
              <a:ea typeface="Arial"/>
              <a:cs typeface="Arial"/>
              <a:sym typeface="Arial"/>
            </a:endParaRPr>
          </a:p>
        </p:txBody>
      </p:sp>
      <p:sp>
        <p:nvSpPr>
          <p:cNvPr id="102" name="Google Shape;102;p15"/>
          <p:cNvSpPr txBox="1">
            <a:spLocks noGrp="1"/>
          </p:cNvSpPr>
          <p:nvPr>
            <p:ph idx="1"/>
          </p:nvPr>
        </p:nvSpPr>
        <p:spPr>
          <a:xfrm>
            <a:off x="1088686" y="2015735"/>
            <a:ext cx="7202456" cy="4033962"/>
          </a:xfrm>
          <a:prstGeom prst="rect">
            <a:avLst/>
          </a:prstGeom>
          <a:noFill/>
          <a:ln>
            <a:noFill/>
          </a:ln>
        </p:spPr>
        <p:txBody>
          <a:bodyPr spcFirstLastPara="1" wrap="square" lIns="91425" tIns="45700" rIns="91425" bIns="45700" anchor="t" anchorCtr="0">
            <a:noAutofit/>
          </a:bodyPr>
          <a:lstStyle/>
          <a:p>
            <a:pPr marL="171446" lvl="0" indent="-171446">
              <a:spcBef>
                <a:spcPts val="0"/>
              </a:spcBef>
              <a:buSzPct val="117936"/>
            </a:pPr>
            <a:r>
              <a:rPr lang="en-US" dirty="0">
                <a:latin typeface="+mj-lt"/>
              </a:rPr>
              <a:t>James </a:t>
            </a:r>
            <a:r>
              <a:rPr lang="en" dirty="0"/>
              <a:t>Glapa-</a:t>
            </a:r>
            <a:r>
              <a:rPr lang="en" dirty="0" err="1"/>
              <a:t>Grossklag</a:t>
            </a:r>
            <a:endParaRPr lang="en-US" dirty="0">
              <a:latin typeface="+mj-lt"/>
            </a:endParaRPr>
          </a:p>
          <a:p>
            <a:pPr marL="628646" lvl="1" indent="-171446">
              <a:spcBef>
                <a:spcPts val="0"/>
              </a:spcBef>
              <a:buSzPct val="117936"/>
            </a:pPr>
            <a:r>
              <a:rPr lang="en-US" dirty="0">
                <a:latin typeface="+mj-lt"/>
                <a:ea typeface="arial"/>
                <a:cs typeface="arial"/>
                <a:sym typeface="arial"/>
              </a:rPr>
              <a:t>Technical Assistance Provider (TAP), ZTC Degree Grant Program</a:t>
            </a:r>
          </a:p>
          <a:p>
            <a:pPr marL="628646" lvl="1" indent="-171446">
              <a:spcBef>
                <a:spcPts val="0"/>
              </a:spcBef>
              <a:buSzPct val="117936"/>
            </a:pPr>
            <a:r>
              <a:rPr lang="en-US" dirty="0">
                <a:latin typeface="+mj-lt"/>
                <a:ea typeface="arial"/>
                <a:cs typeface="arial"/>
                <a:sym typeface="arial"/>
              </a:rPr>
              <a:t>Dean, College of the Canyons</a:t>
            </a:r>
            <a:endParaRPr dirty="0">
              <a:latin typeface="+mj-lt"/>
              <a:ea typeface="arial"/>
              <a:cs typeface="arial"/>
              <a:sym typeface="arial"/>
            </a:endParaRPr>
          </a:p>
          <a:p>
            <a:pPr marL="171446" lvl="0" indent="-171446" algn="l" rtl="0">
              <a:lnSpc>
                <a:spcPct val="120000"/>
              </a:lnSpc>
              <a:spcBef>
                <a:spcPts val="750"/>
              </a:spcBef>
              <a:spcAft>
                <a:spcPts val="0"/>
              </a:spcAft>
              <a:buSzPct val="117936"/>
              <a:buChar char="•"/>
            </a:pPr>
            <a:r>
              <a:rPr lang="en-US" dirty="0">
                <a:latin typeface="+mj-lt"/>
              </a:rPr>
              <a:t>Michelle Pilati</a:t>
            </a:r>
          </a:p>
          <a:p>
            <a:pPr marL="628646" lvl="1" indent="-171446">
              <a:spcBef>
                <a:spcPts val="750"/>
              </a:spcBef>
              <a:buSzPct val="117936"/>
            </a:pPr>
            <a:r>
              <a:rPr lang="en-US" dirty="0">
                <a:latin typeface="+mj-lt"/>
              </a:rPr>
              <a:t>Project Director, ASCCC OERI</a:t>
            </a:r>
          </a:p>
          <a:p>
            <a:pPr marL="628646" lvl="1" indent="-171446">
              <a:spcBef>
                <a:spcPts val="750"/>
              </a:spcBef>
              <a:buSzPct val="117936"/>
            </a:pPr>
            <a:r>
              <a:rPr lang="en-US" dirty="0">
                <a:latin typeface="+mj-lt"/>
              </a:rPr>
              <a:t>Psychology, Rio Hondo College</a:t>
            </a:r>
          </a:p>
        </p:txBody>
      </p:sp>
    </p:spTree>
    <p:extLst>
      <p:ext uri="{BB962C8B-B14F-4D97-AF65-F5344CB8AC3E}">
        <p14:creationId xmlns:p14="http://schemas.microsoft.com/office/powerpoint/2010/main" val="1331110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Curated Collections (</a:t>
            </a:r>
            <a:r>
              <a:rPr lang="en-US" dirty="0" err="1"/>
              <a:t>tinyurl.com</a:t>
            </a:r>
            <a:r>
              <a:rPr lang="en-US" dirty="0"/>
              <a:t>/ZTC4CCCs)</a:t>
            </a:r>
          </a:p>
        </p:txBody>
      </p:sp>
      <p:sp>
        <p:nvSpPr>
          <p:cNvPr id="5" name="Content Placeholder 4">
            <a:extLst>
              <a:ext uri="{FF2B5EF4-FFF2-40B4-BE49-F238E27FC236}">
                <a16:creationId xmlns:a16="http://schemas.microsoft.com/office/drawing/2014/main" id="{47FABED3-5D5E-D932-4960-66A394ABFF5D}"/>
              </a:ext>
            </a:extLst>
          </p:cNvPr>
          <p:cNvSpPr>
            <a:spLocks noGrp="1"/>
          </p:cNvSpPr>
          <p:nvPr>
            <p:ph idx="1"/>
          </p:nvPr>
        </p:nvSpPr>
        <p:spPr/>
        <p:txBody>
          <a:bodyPr>
            <a:normAutofit fontScale="92500" lnSpcReduction="20000"/>
          </a:bodyPr>
          <a:lstStyle/>
          <a:p>
            <a:r>
              <a:rPr lang="en-US" dirty="0">
                <a:hlinkClick r:id="rId2"/>
              </a:rPr>
              <a:t>Searchable ASCCC OERI OER by C-ID Collection</a:t>
            </a:r>
            <a:endParaRPr lang="en-US" dirty="0"/>
          </a:p>
          <a:p>
            <a:r>
              <a:rPr lang="en-US" dirty="0">
                <a:hlinkClick r:id="rId3"/>
              </a:rPr>
              <a:t>Collaboration Cohort Reported OER Usage by C-ID </a:t>
            </a:r>
            <a:endParaRPr lang="en-US" dirty="0"/>
          </a:p>
          <a:p>
            <a:r>
              <a:rPr lang="en-US" dirty="0">
                <a:hlinkClick r:id="rId4"/>
              </a:rPr>
              <a:t>OER by Discipline</a:t>
            </a:r>
            <a:endParaRPr lang="en-US" dirty="0"/>
          </a:p>
          <a:p>
            <a:r>
              <a:rPr lang="en-US" dirty="0">
                <a:hlinkClick r:id="rId5"/>
              </a:rPr>
              <a:t>OER by California State University General Education</a:t>
            </a:r>
            <a:endParaRPr lang="en-US" dirty="0"/>
          </a:p>
          <a:p>
            <a:r>
              <a:rPr lang="en-US" dirty="0">
                <a:hlinkClick r:id="rId6"/>
              </a:rPr>
              <a:t>OER by the California General Education Transfer Curriculum (Cal-GETC)</a:t>
            </a:r>
            <a:endParaRPr lang="en-US" dirty="0"/>
          </a:p>
          <a:p>
            <a:r>
              <a:rPr lang="en-US" dirty="0">
                <a:hlinkClick r:id="rId7"/>
              </a:rPr>
              <a:t>OER by Transfer Model Curriculum</a:t>
            </a:r>
            <a:endParaRPr lang="en-US" dirty="0"/>
          </a:p>
          <a:p>
            <a:r>
              <a:rPr lang="en-US" dirty="0">
                <a:hlinkClick r:id="rId8"/>
              </a:rPr>
              <a:t>ASCCC OERI – Identified Gaps in OER Availability</a:t>
            </a:r>
            <a:endParaRPr lang="en-US" dirty="0"/>
          </a:p>
          <a:p>
            <a:pPr marL="76200" indent="0">
              <a:buNone/>
            </a:pPr>
            <a:endParaRPr lang="en-US" dirty="0"/>
          </a:p>
        </p:txBody>
      </p:sp>
    </p:spTree>
    <p:extLst>
      <p:ext uri="{BB962C8B-B14F-4D97-AF65-F5344CB8AC3E}">
        <p14:creationId xmlns:p14="http://schemas.microsoft.com/office/powerpoint/2010/main" val="1331821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2035-77C4-10AA-0326-3D112C58298D}"/>
              </a:ext>
            </a:extLst>
          </p:cNvPr>
          <p:cNvSpPr>
            <a:spLocks noGrp="1"/>
          </p:cNvSpPr>
          <p:nvPr>
            <p:ph type="title"/>
          </p:nvPr>
        </p:nvSpPr>
        <p:spPr/>
        <p:txBody>
          <a:bodyPr/>
          <a:lstStyle/>
          <a:p>
            <a:r>
              <a:rPr lang="en-US" dirty="0"/>
              <a:t>Tracking OER Development and Adoption</a:t>
            </a:r>
          </a:p>
        </p:txBody>
      </p:sp>
      <p:sp>
        <p:nvSpPr>
          <p:cNvPr id="3" name="Text Placeholder 2">
            <a:extLst>
              <a:ext uri="{FF2B5EF4-FFF2-40B4-BE49-F238E27FC236}">
                <a16:creationId xmlns:a16="http://schemas.microsoft.com/office/drawing/2014/main" id="{D3470800-A582-15F3-CEB2-96AB589BCEF8}"/>
              </a:ext>
            </a:extLst>
          </p:cNvPr>
          <p:cNvSpPr>
            <a:spLocks noGrp="1"/>
          </p:cNvSpPr>
          <p:nvPr>
            <p:ph type="body" idx="1"/>
          </p:nvPr>
        </p:nvSpPr>
        <p:spPr/>
        <p:txBody>
          <a:bodyPr/>
          <a:lstStyle/>
          <a:p>
            <a:endParaRPr lang="en-US" dirty="0"/>
          </a:p>
        </p:txBody>
      </p:sp>
      <p:pic>
        <p:nvPicPr>
          <p:cNvPr id="6" name="Picture 5" descr="Screenshot of the Avaiable OER on the OERI Website.">
            <a:extLst>
              <a:ext uri="{FF2B5EF4-FFF2-40B4-BE49-F238E27FC236}">
                <a16:creationId xmlns:a16="http://schemas.microsoft.com/office/drawing/2014/main" id="{29710100-2A77-0DCD-9DBF-DD85CDEAC19B}"/>
              </a:ext>
            </a:extLst>
          </p:cNvPr>
          <p:cNvPicPr>
            <a:picLocks noChangeAspect="1"/>
          </p:cNvPicPr>
          <p:nvPr/>
        </p:nvPicPr>
        <p:blipFill>
          <a:blip r:embed="rId3"/>
          <a:stretch>
            <a:fillRect/>
          </a:stretch>
        </p:blipFill>
        <p:spPr>
          <a:xfrm>
            <a:off x="1088686" y="2015735"/>
            <a:ext cx="7772400" cy="3680341"/>
          </a:xfrm>
          <a:prstGeom prst="rect">
            <a:avLst/>
          </a:prstGeom>
        </p:spPr>
      </p:pic>
    </p:spTree>
    <p:extLst>
      <p:ext uri="{BB962C8B-B14F-4D97-AF65-F5344CB8AC3E}">
        <p14:creationId xmlns:p14="http://schemas.microsoft.com/office/powerpoint/2010/main" val="150608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E10D-68E4-DE57-E9DB-16CB0051F6AC}"/>
              </a:ext>
            </a:extLst>
          </p:cNvPr>
          <p:cNvSpPr>
            <a:spLocks noGrp="1"/>
          </p:cNvSpPr>
          <p:nvPr>
            <p:ph type="title"/>
          </p:nvPr>
        </p:nvSpPr>
        <p:spPr/>
        <p:txBody>
          <a:bodyPr/>
          <a:lstStyle/>
          <a:p>
            <a:r>
              <a:rPr lang="en-US" dirty="0"/>
              <a:t>Extensive Collection of Archived Webinars</a:t>
            </a:r>
          </a:p>
        </p:txBody>
      </p:sp>
      <p:sp>
        <p:nvSpPr>
          <p:cNvPr id="3" name="Text Placeholder 2">
            <a:extLst>
              <a:ext uri="{FF2B5EF4-FFF2-40B4-BE49-F238E27FC236}">
                <a16:creationId xmlns:a16="http://schemas.microsoft.com/office/drawing/2014/main" id="{ECD6464B-D5F2-D11F-B8F0-2FEC3B7F90B9}"/>
              </a:ext>
            </a:extLst>
          </p:cNvPr>
          <p:cNvSpPr>
            <a:spLocks noGrp="1"/>
          </p:cNvSpPr>
          <p:nvPr>
            <p:ph type="body" idx="1"/>
          </p:nvPr>
        </p:nvSpPr>
        <p:spPr/>
        <p:txBody>
          <a:bodyPr/>
          <a:lstStyle/>
          <a:p>
            <a:endParaRPr lang="en-US" dirty="0"/>
          </a:p>
        </p:txBody>
      </p:sp>
      <p:pic>
        <p:nvPicPr>
          <p:cNvPr id="5" name="Picture 4" descr="Screenshot of the archived webinars from the OERI website.">
            <a:extLst>
              <a:ext uri="{FF2B5EF4-FFF2-40B4-BE49-F238E27FC236}">
                <a16:creationId xmlns:a16="http://schemas.microsoft.com/office/drawing/2014/main" id="{EACD285C-CED2-97C0-7269-ED2450E0FD6D}"/>
              </a:ext>
            </a:extLst>
          </p:cNvPr>
          <p:cNvPicPr>
            <a:picLocks noChangeAspect="1"/>
          </p:cNvPicPr>
          <p:nvPr/>
        </p:nvPicPr>
        <p:blipFill>
          <a:blip r:embed="rId3"/>
          <a:stretch>
            <a:fillRect/>
          </a:stretch>
        </p:blipFill>
        <p:spPr>
          <a:xfrm>
            <a:off x="852858" y="2015735"/>
            <a:ext cx="7772400" cy="6458069"/>
          </a:xfrm>
          <a:prstGeom prst="rect">
            <a:avLst/>
          </a:prstGeom>
        </p:spPr>
      </p:pic>
    </p:spTree>
    <p:extLst>
      <p:ext uri="{BB962C8B-B14F-4D97-AF65-F5344CB8AC3E}">
        <p14:creationId xmlns:p14="http://schemas.microsoft.com/office/powerpoint/2010/main" val="3169477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9B42-22A9-9691-FB41-A711E9406603}"/>
              </a:ext>
            </a:extLst>
          </p:cNvPr>
          <p:cNvSpPr>
            <a:spLocks noGrp="1"/>
          </p:cNvSpPr>
          <p:nvPr>
            <p:ph type="title"/>
          </p:nvPr>
        </p:nvSpPr>
        <p:spPr/>
        <p:txBody>
          <a:bodyPr/>
          <a:lstStyle/>
          <a:p>
            <a:r>
              <a:rPr lang="en-US" dirty="0"/>
              <a:t>Upcoming Webinars</a:t>
            </a:r>
          </a:p>
        </p:txBody>
      </p:sp>
      <p:sp>
        <p:nvSpPr>
          <p:cNvPr id="3" name="Text Placeholder 2">
            <a:extLst>
              <a:ext uri="{FF2B5EF4-FFF2-40B4-BE49-F238E27FC236}">
                <a16:creationId xmlns:a16="http://schemas.microsoft.com/office/drawing/2014/main" id="{8DD3D340-90CC-EDD8-1447-241A6C0F859E}"/>
              </a:ext>
            </a:extLst>
          </p:cNvPr>
          <p:cNvSpPr>
            <a:spLocks noGrp="1"/>
          </p:cNvSpPr>
          <p:nvPr>
            <p:ph type="body" idx="1"/>
          </p:nvPr>
        </p:nvSpPr>
        <p:spPr>
          <a:xfrm>
            <a:off x="970772" y="2114887"/>
            <a:ext cx="7202456" cy="4039079"/>
          </a:xfrm>
        </p:spPr>
        <p:txBody>
          <a:bodyPr>
            <a:normAutofit fontScale="40000" lnSpcReduction="20000"/>
          </a:bodyPr>
          <a:lstStyle/>
          <a:p>
            <a:r>
              <a:rPr lang="en-US" dirty="0">
                <a:hlinkClick r:id="rId2"/>
              </a:rPr>
              <a:t>Measuring Effort and Analytics with The Forge</a:t>
            </a:r>
            <a:endParaRPr lang="en-US" dirty="0"/>
          </a:p>
          <a:p>
            <a:r>
              <a:rPr lang="en-US" b="1" dirty="0"/>
              <a:t>Friday, February 20, 2026 from 10:30 am – 11:30 am</a:t>
            </a:r>
          </a:p>
          <a:p>
            <a:r>
              <a:rPr lang="en-US" dirty="0"/>
              <a:t>In the Artificial Intelligence (AI) era, educators are increasingly challenged by writing assignments and the need to distinguish between student-generated work and AI-leveraged content. The Forge offers a solution by shifting the focus from the final product to the writing process itself. This webinar will explore how instructors across various disciplines – from composition, world languages, and linguistics to chemistry and statistics – can use analytic maps to gain deeper insights into how students construct their work and visualize the writing process. With The Forge’s new integration with the </a:t>
            </a:r>
            <a:r>
              <a:rPr lang="en-US" dirty="0" err="1"/>
              <a:t>LibreTexts</a:t>
            </a:r>
            <a:r>
              <a:rPr lang="en-US" dirty="0"/>
              <a:t> ADAPT homework system, students can access The Forge with a single click while providing instructors with analytical tracking and rubric abilities, aligning with equitable grading practices such as mastery grading, contract-based grading, and </a:t>
            </a:r>
            <a:r>
              <a:rPr lang="en-US" dirty="0" err="1"/>
              <a:t>ungrading</a:t>
            </a:r>
            <a:r>
              <a:rPr lang="en-US" dirty="0"/>
              <a:t> by empowering students to show their critical thinking and revision history.</a:t>
            </a:r>
          </a:p>
          <a:p>
            <a:r>
              <a:rPr lang="en-US" dirty="0">
                <a:hlinkClick r:id="rId3"/>
              </a:rPr>
              <a:t>Finding the Human Connection in a Digital World: Using Discuss-It to Build Community, Promote Critical Thinking, and Shift the Focus of Assessment</a:t>
            </a:r>
            <a:endParaRPr lang="en-US" dirty="0"/>
          </a:p>
          <a:p>
            <a:r>
              <a:rPr lang="en-US" b="1" dirty="0"/>
              <a:t>Friday, March 6, 2026 10:30 am – 11:30 am</a:t>
            </a:r>
          </a:p>
          <a:p>
            <a:r>
              <a:rPr lang="en-US" dirty="0"/>
              <a:t>In an age of automation, how do you ensure that student work remains a reflection of genuine learning? Join us to learn about Discuss-It, an openly-licensed tool within the </a:t>
            </a:r>
            <a:r>
              <a:rPr lang="en-US" dirty="0" err="1"/>
              <a:t>LibreTexts</a:t>
            </a:r>
            <a:r>
              <a:rPr lang="en-US" dirty="0"/>
              <a:t> platform. Discuss-It transforms discussions into interactive, multimedia exchanges through audio, video, and text. Learn how integrating voice and video responses can boost engagement, build community, and bring human presence back to your courses regardless of your discipline.</a:t>
            </a:r>
          </a:p>
          <a:p>
            <a:pPr marL="76200" indent="0">
              <a:buNone/>
            </a:pPr>
            <a:endParaRPr lang="en-US" dirty="0"/>
          </a:p>
          <a:p>
            <a:endParaRPr lang="en-US" dirty="0"/>
          </a:p>
        </p:txBody>
      </p:sp>
    </p:spTree>
    <p:extLst>
      <p:ext uri="{BB962C8B-B14F-4D97-AF65-F5344CB8AC3E}">
        <p14:creationId xmlns:p14="http://schemas.microsoft.com/office/powerpoint/2010/main" val="909064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9BAE-37ED-0AF1-41AB-14A369476BB5}"/>
              </a:ext>
            </a:extLst>
          </p:cNvPr>
          <p:cNvSpPr>
            <a:spLocks noGrp="1"/>
          </p:cNvSpPr>
          <p:nvPr>
            <p:ph type="title"/>
          </p:nvPr>
        </p:nvSpPr>
        <p:spPr/>
        <p:txBody>
          <a:bodyPr/>
          <a:lstStyle/>
          <a:p>
            <a:r>
              <a:rPr lang="en-US" dirty="0"/>
              <a:t>Courses</a:t>
            </a:r>
          </a:p>
        </p:txBody>
      </p:sp>
      <p:sp>
        <p:nvSpPr>
          <p:cNvPr id="3" name="Text Placeholder 2">
            <a:extLst>
              <a:ext uri="{FF2B5EF4-FFF2-40B4-BE49-F238E27FC236}">
                <a16:creationId xmlns:a16="http://schemas.microsoft.com/office/drawing/2014/main" id="{DCB59E38-8E8A-1B4F-6CF7-D46D8E617C6B}"/>
              </a:ext>
            </a:extLst>
          </p:cNvPr>
          <p:cNvSpPr>
            <a:spLocks noGrp="1"/>
          </p:cNvSpPr>
          <p:nvPr>
            <p:ph type="body" idx="1"/>
          </p:nvPr>
        </p:nvSpPr>
        <p:spPr>
          <a:xfrm>
            <a:off x="1088686" y="2015735"/>
            <a:ext cx="3229926" cy="4039079"/>
          </a:xfrm>
        </p:spPr>
        <p:txBody>
          <a:bodyPr>
            <a:normAutofit fontScale="92500"/>
          </a:bodyPr>
          <a:lstStyle/>
          <a:p>
            <a:r>
              <a:rPr lang="en-US" dirty="0"/>
              <a:t>Accessibility Basics</a:t>
            </a:r>
          </a:p>
          <a:p>
            <a:r>
              <a:rPr lang="en-US" dirty="0"/>
              <a:t>OER Basics</a:t>
            </a:r>
          </a:p>
          <a:p>
            <a:r>
              <a:rPr lang="en-US" dirty="0"/>
              <a:t>OER Project Management</a:t>
            </a:r>
          </a:p>
          <a:p>
            <a:r>
              <a:rPr lang="en-US" dirty="0" err="1"/>
              <a:t>LibreTexts</a:t>
            </a:r>
            <a:r>
              <a:rPr lang="en-US" dirty="0"/>
              <a:t> Basics and Beyond (new)</a:t>
            </a:r>
          </a:p>
          <a:p>
            <a:r>
              <a:rPr lang="en-US" dirty="0" err="1"/>
              <a:t>LibreTexts</a:t>
            </a:r>
            <a:r>
              <a:rPr lang="en-US" dirty="0"/>
              <a:t> ADAPT (coming soon)</a:t>
            </a:r>
          </a:p>
        </p:txBody>
      </p:sp>
      <p:pic>
        <p:nvPicPr>
          <p:cNvPr id="5" name="Picture 4" descr="Screenshot of the LibreTexts Basics and Beyond canvas course advertisement with a photo of a person standing near shore.">
            <a:extLst>
              <a:ext uri="{FF2B5EF4-FFF2-40B4-BE49-F238E27FC236}">
                <a16:creationId xmlns:a16="http://schemas.microsoft.com/office/drawing/2014/main" id="{A77A1427-9B80-2049-9F82-804715131504}"/>
              </a:ext>
            </a:extLst>
          </p:cNvPr>
          <p:cNvPicPr>
            <a:picLocks noChangeAspect="1"/>
          </p:cNvPicPr>
          <p:nvPr/>
        </p:nvPicPr>
        <p:blipFill>
          <a:blip r:embed="rId2"/>
          <a:stretch>
            <a:fillRect/>
          </a:stretch>
        </p:blipFill>
        <p:spPr>
          <a:xfrm>
            <a:off x="4572000" y="1900357"/>
            <a:ext cx="3977089" cy="4671204"/>
          </a:xfrm>
          <a:prstGeom prst="rect">
            <a:avLst/>
          </a:prstGeom>
        </p:spPr>
      </p:pic>
    </p:spTree>
    <p:extLst>
      <p:ext uri="{BB962C8B-B14F-4D97-AF65-F5344CB8AC3E}">
        <p14:creationId xmlns:p14="http://schemas.microsoft.com/office/powerpoint/2010/main" val="1765938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OERI Resources</a:t>
            </a:r>
          </a:p>
        </p:txBody>
      </p:sp>
      <p:sp>
        <p:nvSpPr>
          <p:cNvPr id="3" name="Text Placeholder 2"/>
          <p:cNvSpPr>
            <a:spLocks noGrp="1"/>
          </p:cNvSpPr>
          <p:nvPr>
            <p:ph type="body" idx="1"/>
          </p:nvPr>
        </p:nvSpPr>
        <p:spPr/>
        <p:txBody>
          <a:bodyPr>
            <a:normAutofit lnSpcReduction="10000"/>
          </a:bodyPr>
          <a:lstStyle/>
          <a:p>
            <a:r>
              <a:rPr lang="en-US" dirty="0"/>
              <a:t>OERI Website</a:t>
            </a:r>
          </a:p>
          <a:p>
            <a:pPr lvl="1"/>
            <a:r>
              <a:rPr lang="en-US" dirty="0" err="1">
                <a:latin typeface="+mj-lt"/>
              </a:rPr>
              <a:t>asccc-oeri.org</a:t>
            </a:r>
            <a:endParaRPr lang="en-US" dirty="0">
              <a:latin typeface="+mj-lt"/>
            </a:endParaRPr>
          </a:p>
          <a:p>
            <a:r>
              <a:rPr lang="en-US" dirty="0"/>
              <a:t>OERI General E-Mail</a:t>
            </a:r>
          </a:p>
          <a:p>
            <a:pPr lvl="1"/>
            <a:r>
              <a:rPr lang="en-US" dirty="0" err="1">
                <a:latin typeface="Arial" charset="0"/>
                <a:ea typeface="Arial" charset="0"/>
                <a:cs typeface="Arial" charset="0"/>
              </a:rPr>
              <a:t>oeri@asccc.org</a:t>
            </a:r>
            <a:endParaRPr lang="en-US" dirty="0">
              <a:latin typeface="Arial" charset="0"/>
              <a:ea typeface="Arial" charset="0"/>
              <a:cs typeface="Arial" charset="0"/>
            </a:endParaRPr>
          </a:p>
          <a:p>
            <a:r>
              <a:rPr lang="en-US" dirty="0"/>
              <a:t>ASCCC listservs (OERI and disciplines)</a:t>
            </a:r>
          </a:p>
          <a:p>
            <a:pPr lvl="1"/>
            <a:r>
              <a:rPr lang="en-US" dirty="0">
                <a:latin typeface="+mj-lt"/>
              </a:rPr>
              <a:t>https://</a:t>
            </a:r>
            <a:r>
              <a:rPr lang="en-US" dirty="0" err="1">
                <a:latin typeface="+mj-lt"/>
              </a:rPr>
              <a:t>www.asccc.org</a:t>
            </a:r>
            <a:r>
              <a:rPr lang="en-US" dirty="0">
                <a:latin typeface="+mj-lt"/>
              </a:rPr>
              <a:t>/sign-our-newsletters </a:t>
            </a:r>
            <a:endParaRPr lang="en-US" dirty="0"/>
          </a:p>
          <a:p>
            <a:r>
              <a:rPr lang="en-US" dirty="0"/>
              <a:t>OER and ZTC</a:t>
            </a:r>
          </a:p>
          <a:p>
            <a:pPr lvl="1"/>
            <a:r>
              <a:rPr lang="en-US" dirty="0" err="1">
                <a:latin typeface="Arial" charset="0"/>
                <a:ea typeface="Arial" charset="0"/>
                <a:cs typeface="Arial" charset="0"/>
              </a:rPr>
              <a:t>tinyurl.com</a:t>
            </a:r>
            <a:r>
              <a:rPr lang="en-US" dirty="0">
                <a:latin typeface="Arial" charset="0"/>
                <a:ea typeface="Arial" charset="0"/>
                <a:cs typeface="Arial" charset="0"/>
              </a:rPr>
              <a:t>/OER4ZTC</a:t>
            </a:r>
          </a:p>
        </p:txBody>
      </p:sp>
    </p:spTree>
    <p:extLst>
      <p:ext uri="{BB962C8B-B14F-4D97-AF65-F5344CB8AC3E}">
        <p14:creationId xmlns:p14="http://schemas.microsoft.com/office/powerpoint/2010/main" val="1854575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D145-577D-B5D3-92C8-09B1D333118E}"/>
              </a:ext>
            </a:extLst>
          </p:cNvPr>
          <p:cNvSpPr>
            <a:spLocks noGrp="1"/>
          </p:cNvSpPr>
          <p:nvPr>
            <p:ph type="title"/>
          </p:nvPr>
        </p:nvSpPr>
        <p:spPr/>
        <p:txBody>
          <a:bodyPr/>
          <a:lstStyle/>
          <a:p>
            <a:r>
              <a:rPr lang="en-US" dirty="0"/>
              <a:t>Reporting and Tracking </a:t>
            </a:r>
          </a:p>
        </p:txBody>
      </p:sp>
      <p:sp>
        <p:nvSpPr>
          <p:cNvPr id="3" name="Text Placeholder 2">
            <a:extLst>
              <a:ext uri="{FF2B5EF4-FFF2-40B4-BE49-F238E27FC236}">
                <a16:creationId xmlns:a16="http://schemas.microsoft.com/office/drawing/2014/main" id="{EF467FAD-6AA0-8B78-D644-60436A389039}"/>
              </a:ext>
            </a:extLst>
          </p:cNvPr>
          <p:cNvSpPr>
            <a:spLocks noGrp="1"/>
          </p:cNvSpPr>
          <p:nvPr>
            <p:ph type="body" idx="1"/>
          </p:nvPr>
        </p:nvSpPr>
        <p:spPr/>
        <p:txBody>
          <a:bodyPr>
            <a:normAutofit/>
          </a:bodyPr>
          <a:lstStyle/>
          <a:p>
            <a:r>
              <a:rPr lang="en-US" sz="3200" dirty="0"/>
              <a:t>NOVA</a:t>
            </a:r>
          </a:p>
          <a:p>
            <a:r>
              <a:rPr lang="en-US" sz="3200" dirty="0"/>
              <a:t>COOL4Ed</a:t>
            </a:r>
          </a:p>
          <a:p>
            <a:r>
              <a:rPr lang="en-US" sz="3200" dirty="0"/>
              <a:t>XB12</a:t>
            </a:r>
          </a:p>
        </p:txBody>
      </p:sp>
    </p:spTree>
    <p:extLst>
      <p:ext uri="{BB962C8B-B14F-4D97-AF65-F5344CB8AC3E}">
        <p14:creationId xmlns:p14="http://schemas.microsoft.com/office/powerpoint/2010/main" val="2818163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5E56-BC9C-958E-9665-B560788A4542}"/>
              </a:ext>
            </a:extLst>
          </p:cNvPr>
          <p:cNvSpPr>
            <a:spLocks noGrp="1"/>
          </p:cNvSpPr>
          <p:nvPr>
            <p:ph type="title"/>
          </p:nvPr>
        </p:nvSpPr>
        <p:spPr/>
        <p:txBody>
          <a:bodyPr/>
          <a:lstStyle/>
          <a:p>
            <a:r>
              <a:rPr lang="en-US" dirty="0"/>
              <a:t>XB12 and No-Cost Marking</a:t>
            </a:r>
          </a:p>
        </p:txBody>
      </p:sp>
      <p:sp>
        <p:nvSpPr>
          <p:cNvPr id="3" name="Content Placeholder 2">
            <a:extLst>
              <a:ext uri="{FF2B5EF4-FFF2-40B4-BE49-F238E27FC236}">
                <a16:creationId xmlns:a16="http://schemas.microsoft.com/office/drawing/2014/main" id="{779DD9BB-C9F1-EAEB-70D2-A29C7C108B36}"/>
              </a:ext>
            </a:extLst>
          </p:cNvPr>
          <p:cNvSpPr>
            <a:spLocks noGrp="1"/>
          </p:cNvSpPr>
          <p:nvPr>
            <p:ph idx="1"/>
          </p:nvPr>
        </p:nvSpPr>
        <p:spPr/>
        <p:txBody>
          <a:bodyPr>
            <a:normAutofit/>
          </a:bodyPr>
          <a:lstStyle/>
          <a:p>
            <a:r>
              <a:rPr lang="en-US" dirty="0"/>
              <a:t>XB12 – Section-level data element that indicates whether a course section is no-cost, low-cost (if locally established), or has a cost that is greater than low-cost.</a:t>
            </a:r>
          </a:p>
          <a:p>
            <a:pPr lvl="1"/>
            <a:r>
              <a:rPr lang="en-US" dirty="0"/>
              <a:t>How a course became no-cost must also be reported.</a:t>
            </a:r>
          </a:p>
          <a:p>
            <a:pPr marL="76200" indent="0">
              <a:buNone/>
            </a:pPr>
            <a:endParaRPr lang="en-US" sz="2000" dirty="0"/>
          </a:p>
        </p:txBody>
      </p:sp>
    </p:spTree>
    <p:extLst>
      <p:ext uri="{BB962C8B-B14F-4D97-AF65-F5344CB8AC3E}">
        <p14:creationId xmlns:p14="http://schemas.microsoft.com/office/powerpoint/2010/main" val="3773607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9E42-1C85-A549-E9CF-ADF9CA10FC1B}"/>
              </a:ext>
            </a:extLst>
          </p:cNvPr>
          <p:cNvSpPr>
            <a:spLocks noGrp="1"/>
          </p:cNvSpPr>
          <p:nvPr>
            <p:ph type="title"/>
          </p:nvPr>
        </p:nvSpPr>
        <p:spPr/>
        <p:txBody>
          <a:bodyPr/>
          <a:lstStyle/>
          <a:p>
            <a:r>
              <a:rPr lang="en-US" dirty="0"/>
              <a:t>XB12 Codes</a:t>
            </a:r>
          </a:p>
        </p:txBody>
      </p:sp>
      <p:sp>
        <p:nvSpPr>
          <p:cNvPr id="3" name="Text Placeholder 2">
            <a:extLst>
              <a:ext uri="{FF2B5EF4-FFF2-40B4-BE49-F238E27FC236}">
                <a16:creationId xmlns:a16="http://schemas.microsoft.com/office/drawing/2014/main" id="{FAF6F235-B502-8A22-4D5E-9D6AB6EC27E3}"/>
              </a:ext>
            </a:extLst>
          </p:cNvPr>
          <p:cNvSpPr>
            <a:spLocks noGrp="1"/>
          </p:cNvSpPr>
          <p:nvPr>
            <p:ph type="body" idx="1"/>
          </p:nvPr>
        </p:nvSpPr>
        <p:spPr/>
        <p:txBody>
          <a:bodyPr>
            <a:normAutofit fontScale="77500" lnSpcReduction="20000"/>
          </a:bodyPr>
          <a:lstStyle/>
          <a:p>
            <a:r>
              <a:rPr lang="en-US" dirty="0">
                <a:latin typeface="+mj-lt"/>
                <a:ea typeface="Source Sans Pro Semibold" panose="020B0603030403020204" pitchFamily="34" charset="0"/>
              </a:rPr>
              <a:t>A. Section has no associated course material </a:t>
            </a:r>
          </a:p>
          <a:p>
            <a:r>
              <a:rPr lang="en-US" dirty="0">
                <a:latin typeface="+mj-lt"/>
                <a:ea typeface="Source Sans Pro Semibold" panose="020B0603030403020204" pitchFamily="34" charset="0"/>
              </a:rPr>
              <a:t>C. Section has course material costs none of which are passed on to students </a:t>
            </a:r>
          </a:p>
          <a:p>
            <a:r>
              <a:rPr lang="en-US" dirty="0">
                <a:latin typeface="+mj-lt"/>
                <a:ea typeface="Source Sans Pro Semibold" panose="020B0603030403020204" pitchFamily="34" charset="0"/>
              </a:rPr>
              <a:t>*D. Section has low course material costs (as defined locally)</a:t>
            </a:r>
          </a:p>
          <a:p>
            <a:r>
              <a:rPr lang="en-US" dirty="0">
                <a:latin typeface="+mj-lt"/>
                <a:ea typeface="Source Sans Pro Semibold" panose="020B0603030403020204" pitchFamily="34" charset="0"/>
              </a:rPr>
              <a:t>E. Section uses only no-cost, OER course material</a:t>
            </a:r>
          </a:p>
          <a:p>
            <a:r>
              <a:rPr lang="en-US" dirty="0">
                <a:latin typeface="+mj-lt"/>
                <a:ea typeface="Source Sans Pro Semibold" panose="020B0603030403020204" pitchFamily="34" charset="0"/>
              </a:rPr>
              <a:t>F. Section uses only no-cost digital course material that does not meet OER guidelines </a:t>
            </a:r>
          </a:p>
          <a:p>
            <a:r>
              <a:rPr lang="en-US" dirty="0">
                <a:latin typeface="+mj-lt"/>
                <a:ea typeface="Source Sans Pro Semibold" panose="020B0603030403020204" pitchFamily="34" charset="0"/>
              </a:rPr>
              <a:t>G. Section uses a mix of no-cost OER and other cost bearing resources, but no costs are passed to the student</a:t>
            </a:r>
          </a:p>
          <a:p>
            <a:r>
              <a:rPr lang="en-US" dirty="0">
                <a:latin typeface="+mj-lt"/>
                <a:ea typeface="Source Sans Pro Semibold" panose="020B0603030403020204" pitchFamily="34" charset="0"/>
              </a:rPr>
              <a:t>Y. Section does not meet no-cost or low-cost course material criteria</a:t>
            </a:r>
          </a:p>
          <a:p>
            <a:endParaRPr lang="en-US" dirty="0"/>
          </a:p>
        </p:txBody>
      </p:sp>
    </p:spTree>
    <p:extLst>
      <p:ext uri="{BB962C8B-B14F-4D97-AF65-F5344CB8AC3E}">
        <p14:creationId xmlns:p14="http://schemas.microsoft.com/office/powerpoint/2010/main" val="4179767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E96986-ABCC-98EA-3328-871872AB9FB2}"/>
              </a:ext>
            </a:extLst>
          </p:cNvPr>
          <p:cNvSpPr>
            <a:spLocks noGrp="1"/>
          </p:cNvSpPr>
          <p:nvPr>
            <p:ph type="title"/>
          </p:nvPr>
        </p:nvSpPr>
        <p:spPr/>
        <p:txBody>
          <a:bodyPr/>
          <a:lstStyle/>
          <a:p>
            <a:r>
              <a:rPr lang="en-US" dirty="0"/>
              <a:t>Contact Us</a:t>
            </a:r>
          </a:p>
        </p:txBody>
      </p:sp>
      <p:sp>
        <p:nvSpPr>
          <p:cNvPr id="5" name="Text Placeholder 4">
            <a:extLst>
              <a:ext uri="{FF2B5EF4-FFF2-40B4-BE49-F238E27FC236}">
                <a16:creationId xmlns:a16="http://schemas.microsoft.com/office/drawing/2014/main" id="{C919F287-B2FE-6295-D87D-90E7CBDBAE68}"/>
              </a:ext>
            </a:extLst>
          </p:cNvPr>
          <p:cNvSpPr>
            <a:spLocks noGrp="1"/>
          </p:cNvSpPr>
          <p:nvPr>
            <p:ph type="body" idx="1"/>
          </p:nvPr>
        </p:nvSpPr>
        <p:spPr/>
        <p:txBody>
          <a:bodyPr>
            <a:normAutofit/>
          </a:bodyPr>
          <a:lstStyle/>
          <a:p>
            <a:r>
              <a:rPr lang="en-US" sz="3600" dirty="0">
                <a:hlinkClick r:id="rId2"/>
              </a:rPr>
              <a:t>oeri@asccc.org</a:t>
            </a:r>
            <a:endParaRPr lang="en-US" sz="3600" dirty="0"/>
          </a:p>
          <a:p>
            <a:r>
              <a:rPr lang="en-US" sz="3600" dirty="0">
                <a:hlinkClick r:id="rId3"/>
              </a:rPr>
              <a:t>ztctap@canyons.edu</a:t>
            </a:r>
            <a:r>
              <a:rPr lang="en-US" sz="3600" dirty="0"/>
              <a:t> </a:t>
            </a:r>
          </a:p>
        </p:txBody>
      </p:sp>
    </p:spTree>
    <p:extLst>
      <p:ext uri="{BB962C8B-B14F-4D97-AF65-F5344CB8AC3E}">
        <p14:creationId xmlns:p14="http://schemas.microsoft.com/office/powerpoint/2010/main" val="339942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Overview</a:t>
            </a:r>
          </a:p>
        </p:txBody>
      </p:sp>
      <p:sp>
        <p:nvSpPr>
          <p:cNvPr id="3" name="Text Placeholder 2"/>
          <p:cNvSpPr>
            <a:spLocks noGrp="1"/>
          </p:cNvSpPr>
          <p:nvPr>
            <p:ph type="body" idx="1"/>
          </p:nvPr>
        </p:nvSpPr>
        <p:spPr/>
        <p:txBody>
          <a:bodyPr>
            <a:normAutofit/>
          </a:bodyPr>
          <a:lstStyle/>
          <a:p>
            <a:r>
              <a:rPr lang="en-US" dirty="0"/>
              <a:t>Introductions</a:t>
            </a:r>
          </a:p>
          <a:p>
            <a:r>
              <a:rPr lang="en-US" dirty="0"/>
              <a:t>What is ZTC?</a:t>
            </a:r>
          </a:p>
          <a:p>
            <a:r>
              <a:rPr lang="en-US" dirty="0"/>
              <a:t>OER – What and why?</a:t>
            </a:r>
          </a:p>
          <a:p>
            <a:r>
              <a:rPr lang="en-US" dirty="0"/>
              <a:t>Reporting and Tracking</a:t>
            </a:r>
          </a:p>
          <a:p>
            <a:r>
              <a:rPr lang="en-US" dirty="0"/>
              <a:t>What do you need beyond $520,000?</a:t>
            </a:r>
          </a:p>
          <a:p>
            <a:r>
              <a:rPr lang="en-US" dirty="0"/>
              <a:t>Questions and Answers</a:t>
            </a:r>
          </a:p>
        </p:txBody>
      </p:sp>
    </p:spTree>
    <p:extLst>
      <p:ext uri="{BB962C8B-B14F-4D97-AF65-F5344CB8AC3E}">
        <p14:creationId xmlns:p14="http://schemas.microsoft.com/office/powerpoint/2010/main" val="68814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6C5663D-19F2-9E8B-0206-E762AC62C132}"/>
              </a:ext>
            </a:extLst>
          </p:cNvPr>
          <p:cNvSpPr>
            <a:spLocks noGrp="1"/>
          </p:cNvSpPr>
          <p:nvPr>
            <p:ph type="title" idx="4294967295"/>
          </p:nvPr>
        </p:nvSpPr>
        <p:spPr>
          <a:xfrm>
            <a:off x="1088686" y="-1049235"/>
            <a:ext cx="7202456" cy="1049235"/>
          </a:xfrm>
        </p:spPr>
        <p:txBody>
          <a:bodyPr spcFirstLastPara="1" wrap="square" lIns="91425" tIns="45700" rIns="91425" bIns="45700" anchor="b" anchorCtr="0">
            <a:noAutofit/>
          </a:bodyPr>
          <a:lstStyle/>
          <a:p>
            <a:r>
              <a:rPr lang="en-US" dirty="0"/>
              <a:t>ZTC Grant and Ed Code</a:t>
            </a:r>
          </a:p>
        </p:txBody>
      </p:sp>
      <p:sp>
        <p:nvSpPr>
          <p:cNvPr id="8" name="TextBox 8"/>
          <p:cNvSpPr txBox="1"/>
          <p:nvPr/>
        </p:nvSpPr>
        <p:spPr>
          <a:xfrm>
            <a:off x="3028853" y="1504781"/>
            <a:ext cx="3086301" cy="234680"/>
          </a:xfrm>
          <a:prstGeom prst="rect">
            <a:avLst/>
          </a:prstGeom>
        </p:spPr>
        <p:txBody>
          <a:bodyPr lIns="0" tIns="0" rIns="0" bIns="0" rtlCol="0" anchor="t">
            <a:spAutoFit/>
          </a:bodyPr>
          <a:lstStyle/>
          <a:p>
            <a:pPr algn="ctr">
              <a:lnSpc>
                <a:spcPts val="1890"/>
              </a:lnSpc>
              <a:spcBef>
                <a:spcPct val="0"/>
              </a:spcBef>
            </a:pPr>
            <a:r>
              <a:rPr lang="en-US" sz="1350">
                <a:solidFill>
                  <a:srgbClr val="265D7D"/>
                </a:solidFill>
                <a:latin typeface="Poppins"/>
              </a:rPr>
              <a:t>Zero Textbook Cost (ZTC) Degrees</a:t>
            </a:r>
          </a:p>
        </p:txBody>
      </p:sp>
      <p:sp>
        <p:nvSpPr>
          <p:cNvPr id="5" name="Freeform 5">
            <a:extLst>
              <a:ext uri="{C183D7F6-B498-43B3-948B-1728B52AA6E4}">
                <adec:decorative xmlns:adec="http://schemas.microsoft.com/office/drawing/2017/decorative" val="1"/>
              </a:ext>
            </a:extLst>
          </p:cNvPr>
          <p:cNvSpPr/>
          <p:nvPr/>
        </p:nvSpPr>
        <p:spPr>
          <a:xfrm>
            <a:off x="3735343" y="1746716"/>
            <a:ext cx="1859496" cy="1529886"/>
          </a:xfrm>
          <a:custGeom>
            <a:avLst/>
            <a:gdLst/>
            <a:ahLst/>
            <a:cxnLst/>
            <a:rect l="l" t="t" r="r" b="b"/>
            <a:pathLst>
              <a:path w="3718990" h="3059771">
                <a:moveTo>
                  <a:pt x="0" y="0"/>
                </a:moveTo>
                <a:lnTo>
                  <a:pt x="3718990" y="0"/>
                </a:lnTo>
                <a:lnTo>
                  <a:pt x="3718990" y="3059771"/>
                </a:lnTo>
                <a:lnTo>
                  <a:pt x="0" y="3059771"/>
                </a:lnTo>
                <a:lnTo>
                  <a:pt x="0" y="0"/>
                </a:lnTo>
                <a:close/>
              </a:path>
            </a:pathLst>
          </a:custGeom>
          <a:blipFill>
            <a:blip r:embed="rId2"/>
            <a:stretch>
              <a:fillRect/>
            </a:stretch>
          </a:blipFill>
        </p:spPr>
        <p:txBody>
          <a:bodyPr/>
          <a:lstStyle/>
          <a:p>
            <a:endParaRPr lang="en-US" sz="700"/>
          </a:p>
        </p:txBody>
      </p:sp>
      <p:sp>
        <p:nvSpPr>
          <p:cNvPr id="6" name="TextBox 6"/>
          <p:cNvSpPr txBox="1"/>
          <p:nvPr/>
        </p:nvSpPr>
        <p:spPr>
          <a:xfrm>
            <a:off x="1299018" y="3381378"/>
            <a:ext cx="6545966" cy="1524200"/>
          </a:xfrm>
          <a:prstGeom prst="rect">
            <a:avLst/>
          </a:prstGeom>
        </p:spPr>
        <p:txBody>
          <a:bodyPr lIns="0" tIns="0" rIns="0" bIns="0" rtlCol="0" anchor="t">
            <a:spAutoFit/>
          </a:bodyPr>
          <a:lstStyle/>
          <a:p>
            <a:pPr algn="ctr">
              <a:lnSpc>
                <a:spcPts val="2428"/>
              </a:lnSpc>
              <a:spcBef>
                <a:spcPct val="0"/>
              </a:spcBef>
            </a:pPr>
            <a:r>
              <a:rPr lang="en-US" sz="1734" dirty="0">
                <a:solidFill>
                  <a:srgbClr val="265D7D"/>
                </a:solidFill>
                <a:latin typeface="Poppins"/>
              </a:rPr>
              <a:t>… community college associate degrees or career technical education certificates earned entirely by completing courses that eliminate conventional textbook costs by using alternative instructional materials and methodologies, including open educational resources ...</a:t>
            </a:r>
          </a:p>
        </p:txBody>
      </p:sp>
      <p:sp>
        <p:nvSpPr>
          <p:cNvPr id="7" name="TextBox 7"/>
          <p:cNvSpPr txBox="1"/>
          <p:nvPr/>
        </p:nvSpPr>
        <p:spPr>
          <a:xfrm>
            <a:off x="2120574" y="5001744"/>
            <a:ext cx="4902852" cy="327975"/>
          </a:xfrm>
          <a:prstGeom prst="rect">
            <a:avLst/>
          </a:prstGeom>
        </p:spPr>
        <p:txBody>
          <a:bodyPr lIns="0" tIns="0" rIns="0" bIns="0" rtlCol="0" anchor="t">
            <a:spAutoFit/>
          </a:bodyPr>
          <a:lstStyle/>
          <a:p>
            <a:pPr algn="ctr">
              <a:lnSpc>
                <a:spcPts val="2662"/>
              </a:lnSpc>
              <a:spcBef>
                <a:spcPct val="0"/>
              </a:spcBef>
            </a:pPr>
            <a:r>
              <a:rPr lang="en-US" sz="1902">
                <a:solidFill>
                  <a:srgbClr val="265D7D"/>
                </a:solidFill>
                <a:latin typeface="Poppins Bold"/>
              </a:rPr>
              <a:t>CA Education Code Section 78052(a)</a:t>
            </a:r>
          </a:p>
        </p:txBody>
      </p:sp>
      <p:grpSp>
        <p:nvGrpSpPr>
          <p:cNvPr id="2" name="Group 2">
            <a:extLst>
              <a:ext uri="{C183D7F6-B498-43B3-948B-1728B52AA6E4}">
                <adec:decorative xmlns:adec="http://schemas.microsoft.com/office/drawing/2017/decorative" val="1"/>
              </a:ext>
            </a:extLst>
          </p:cNvPr>
          <p:cNvGrpSpPr/>
          <p:nvPr/>
        </p:nvGrpSpPr>
        <p:grpSpPr>
          <a:xfrm>
            <a:off x="228600" y="1059548"/>
            <a:ext cx="8686800" cy="4738903"/>
            <a:chOff x="0" y="0"/>
            <a:chExt cx="21785462" cy="12637074"/>
          </a:xfrm>
        </p:grpSpPr>
        <p:sp>
          <p:nvSpPr>
            <p:cNvPr id="3" name="Freeform 3"/>
            <p:cNvSpPr/>
            <p:nvPr/>
          </p:nvSpPr>
          <p:spPr>
            <a:xfrm>
              <a:off x="512814" y="0"/>
              <a:ext cx="21272648" cy="12072228"/>
            </a:xfrm>
            <a:custGeom>
              <a:avLst/>
              <a:gdLst/>
              <a:ahLst/>
              <a:cxnLst/>
              <a:rect l="l" t="t" r="r" b="b"/>
              <a:pathLst>
                <a:path w="21272648" h="12072228">
                  <a:moveTo>
                    <a:pt x="0" y="0"/>
                  </a:moveTo>
                  <a:lnTo>
                    <a:pt x="21272648" y="0"/>
                  </a:lnTo>
                  <a:lnTo>
                    <a:pt x="21272648" y="12072228"/>
                  </a:lnTo>
                  <a:lnTo>
                    <a:pt x="0" y="12072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700"/>
            </a:p>
          </p:txBody>
        </p:sp>
        <p:sp>
          <p:nvSpPr>
            <p:cNvPr id="4" name="Freeform 4"/>
            <p:cNvSpPr/>
            <p:nvPr/>
          </p:nvSpPr>
          <p:spPr>
            <a:xfrm>
              <a:off x="0" y="564846"/>
              <a:ext cx="21272648" cy="12072228"/>
            </a:xfrm>
            <a:custGeom>
              <a:avLst/>
              <a:gdLst/>
              <a:ahLst/>
              <a:cxnLst/>
              <a:rect l="l" t="t" r="r" b="b"/>
              <a:pathLst>
                <a:path w="21272648" h="12072228">
                  <a:moveTo>
                    <a:pt x="0" y="0"/>
                  </a:moveTo>
                  <a:lnTo>
                    <a:pt x="21272648" y="0"/>
                  </a:lnTo>
                  <a:lnTo>
                    <a:pt x="21272648" y="12072228"/>
                  </a:lnTo>
                  <a:lnTo>
                    <a:pt x="0" y="120722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7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311700" y="788788"/>
            <a:ext cx="8520600" cy="572700"/>
          </a:xfrm>
          <a:prstGeom prst="rect">
            <a:avLst/>
          </a:prstGeom>
        </p:spPr>
        <p:txBody>
          <a:bodyPr spcFirstLastPara="1" wrap="square" lIns="91425" tIns="91425" rIns="91425" bIns="91425" anchor="t" anchorCtr="0">
            <a:noAutofit/>
          </a:bodyPr>
          <a:lstStyle/>
          <a:p>
            <a:pPr algn="ctr"/>
            <a:r>
              <a:rPr lang="en" sz="4400" dirty="0">
                <a:solidFill>
                  <a:srgbClr val="1C4587"/>
                </a:solidFill>
              </a:rPr>
              <a:t>ZTC Degree Grant Program</a:t>
            </a:r>
            <a:endParaRPr sz="4400" dirty="0">
              <a:solidFill>
                <a:srgbClr val="1C4587"/>
              </a:solidFill>
            </a:endParaRPr>
          </a:p>
        </p:txBody>
      </p:sp>
      <p:sp>
        <p:nvSpPr>
          <p:cNvPr id="287" name="Google Shape;287;p38"/>
          <p:cNvSpPr txBox="1">
            <a:spLocks noGrp="1"/>
          </p:cNvSpPr>
          <p:nvPr>
            <p:ph type="body" idx="1"/>
          </p:nvPr>
        </p:nvSpPr>
        <p:spPr>
          <a:xfrm>
            <a:off x="434925" y="1881650"/>
            <a:ext cx="8520600" cy="4119100"/>
          </a:xfrm>
          <a:prstGeom prst="rect">
            <a:avLst/>
          </a:prstGeom>
        </p:spPr>
        <p:txBody>
          <a:bodyPr spcFirstLastPara="1" wrap="square" lIns="91425" tIns="91425" rIns="91425" bIns="91425" anchor="t" anchorCtr="0">
            <a:normAutofit fontScale="70000" lnSpcReduction="20000"/>
          </a:bodyPr>
          <a:lstStyle/>
          <a:p>
            <a:pPr marL="158750" indent="0">
              <a:buSzPts val="1100"/>
              <a:buNone/>
            </a:pPr>
            <a:r>
              <a:rPr lang="en" sz="1400" b="1" dirty="0"/>
              <a:t>ZTC Degree Grant Program</a:t>
            </a:r>
            <a:endParaRPr sz="1400" b="1" dirty="0"/>
          </a:p>
          <a:p>
            <a:pPr lvl="1" indent="-298450">
              <a:buSzPts val="1100"/>
              <a:buAutoNum type="alphaLcPeriod"/>
            </a:pPr>
            <a:r>
              <a:rPr lang="en" dirty="0"/>
              <a:t>AB 1602 / </a:t>
            </a:r>
            <a:r>
              <a:rPr lang="en" u="sng" dirty="0">
                <a:hlinkClick r:id="rId3"/>
              </a:rPr>
              <a:t>Ed Code 78050 - 78052</a:t>
            </a:r>
            <a:r>
              <a:rPr lang="en" dirty="0"/>
              <a:t> became effective July 27, 2021</a:t>
            </a:r>
            <a:endParaRPr dirty="0"/>
          </a:p>
          <a:p>
            <a:pPr lvl="1" indent="-298450">
              <a:buSzPts val="1100"/>
              <a:buAutoNum type="alphaLcPeriod"/>
            </a:pPr>
            <a:r>
              <a:rPr lang="en" dirty="0"/>
              <a:t>$115 million investment to develop ZTC pathways across California community colleges system</a:t>
            </a:r>
          </a:p>
          <a:p>
            <a:pPr marL="615950" lvl="1" indent="0">
              <a:buSzPts val="1100"/>
              <a:buNone/>
            </a:pPr>
            <a:endParaRPr lang="en-US" dirty="0"/>
          </a:p>
          <a:p>
            <a:pPr marL="158750" indent="0">
              <a:buSzPts val="1100"/>
              <a:buNone/>
            </a:pPr>
            <a:r>
              <a:rPr lang="en" sz="1400" b="1" dirty="0"/>
              <a:t> </a:t>
            </a:r>
            <a:r>
              <a:rPr lang="en-US" sz="1400" b="1" dirty="0"/>
              <a:t>Roll-Out Phases of ZTC Program</a:t>
            </a:r>
          </a:p>
          <a:p>
            <a:pPr lvl="1" indent="-298450">
              <a:buSzPts val="1100"/>
              <a:buAutoNum type="alphaLcPeriod"/>
            </a:pPr>
            <a:r>
              <a:rPr lang="en" dirty="0"/>
              <a:t>Planning Grant of $20K to 115 colleges in June 2022</a:t>
            </a:r>
            <a:endParaRPr dirty="0"/>
          </a:p>
          <a:p>
            <a:pPr lvl="1" indent="-298450">
              <a:buSzPts val="1100"/>
              <a:buAutoNum type="alphaLcPeriod"/>
            </a:pPr>
            <a:r>
              <a:rPr lang="en" dirty="0"/>
              <a:t>Implementation Grant of $180K to 115 colleges in March 2023</a:t>
            </a:r>
          </a:p>
          <a:p>
            <a:pPr lvl="2" indent="-298450">
              <a:buSzPts val="1100"/>
              <a:buAutoNum type="alphaLcPeriod"/>
            </a:pPr>
            <a:r>
              <a:rPr lang="en" dirty="0"/>
              <a:t>Planning and Implementation Grants subsequently combined as Implementation Grant of $200k</a:t>
            </a:r>
            <a:endParaRPr dirty="0"/>
          </a:p>
          <a:p>
            <a:pPr lvl="1" indent="-298450">
              <a:buSzPts val="1100"/>
              <a:buAutoNum type="alphaLcPeriod"/>
            </a:pPr>
            <a:r>
              <a:rPr lang="en" dirty="0"/>
              <a:t>Acceleration Grant of  $21M to 84 colleges by December 2023</a:t>
            </a:r>
            <a:endParaRPr dirty="0"/>
          </a:p>
          <a:p>
            <a:pPr lvl="2" indent="-298450">
              <a:buSzPts val="1100"/>
              <a:buAutoNum type="romanLcPeriod"/>
            </a:pPr>
            <a:r>
              <a:rPr lang="en" dirty="0"/>
              <a:t>27 subject-matter Collaboration Cohorts facilitated by ASCCC OERI</a:t>
            </a:r>
            <a:endParaRPr dirty="0"/>
          </a:p>
          <a:p>
            <a:pPr lvl="1" indent="-298450">
              <a:buSzPts val="1100"/>
              <a:buAutoNum type="alphaLcPeriod"/>
            </a:pPr>
            <a:r>
              <a:rPr lang="en" dirty="0"/>
              <a:t>Acceleration II, OER Expansion, and Impact Grants by December 2024 for $6M</a:t>
            </a:r>
            <a:endParaRPr dirty="0"/>
          </a:p>
          <a:p>
            <a:pPr lvl="1" indent="-298450">
              <a:buSzPts val="1100"/>
              <a:buAutoNum type="alphaLcPeriod"/>
            </a:pPr>
            <a:r>
              <a:rPr lang="en" dirty="0"/>
              <a:t>ZTC 2025 Allocation of $320k in Feb 2025, to 115 college in flexible funds to backfill underfunded prior-awarded ZTC pathways or to develop new ZTC pathways, for $36.8M </a:t>
            </a:r>
            <a:endParaRPr dirty="0"/>
          </a:p>
          <a:p>
            <a:pPr marL="0" indent="0">
              <a:buNone/>
            </a:pPr>
            <a:endParaRPr sz="1100" dirty="0">
              <a:solidFill>
                <a:schemeClr val="dk1"/>
              </a:solidFill>
            </a:endParaRPr>
          </a:p>
        </p:txBody>
      </p:sp>
      <p:sp>
        <p:nvSpPr>
          <p:cNvPr id="288" name="Google Shape;288;p38">
            <a:extLst>
              <a:ext uri="{C183D7F6-B498-43B3-948B-1728B52AA6E4}">
                <adec:decorative xmlns:adec="http://schemas.microsoft.com/office/drawing/2017/decorative" val="1"/>
              </a:ext>
            </a:extLst>
          </p:cNvPr>
          <p:cNvSpPr/>
          <p:nvPr/>
        </p:nvSpPr>
        <p:spPr>
          <a:xfrm>
            <a:off x="398400" y="1718975"/>
            <a:ext cx="8347200" cy="20400"/>
          </a:xfrm>
          <a:prstGeom prst="rect">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algn="ctr"/>
            <a:endParaRPr>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5ADB-3A67-4E8B-9D57-A5797B342B45}"/>
              </a:ext>
            </a:extLst>
          </p:cNvPr>
          <p:cNvSpPr>
            <a:spLocks noGrp="1"/>
          </p:cNvSpPr>
          <p:nvPr>
            <p:ph type="title" idx="4294967295"/>
          </p:nvPr>
        </p:nvSpPr>
        <p:spPr>
          <a:xfrm>
            <a:off x="695566" y="741362"/>
            <a:ext cx="7708900" cy="571500"/>
          </a:xfrm>
        </p:spPr>
        <p:txBody>
          <a:bodyPr>
            <a:noAutofit/>
          </a:bodyPr>
          <a:lstStyle/>
          <a:p>
            <a:pPr algn="ctr"/>
            <a:r>
              <a:rPr lang="en-US" sz="4400" dirty="0">
                <a:solidFill>
                  <a:schemeClr val="tx1">
                    <a:lumMod val="75000"/>
                  </a:schemeClr>
                </a:solidFill>
                <a:latin typeface="Poppins" panose="00000500000000000000" pitchFamily="2" charset="0"/>
                <a:cs typeface="Poppins" panose="00000500000000000000" pitchFamily="2" charset="0"/>
              </a:rPr>
              <a:t>ZTC Degree Grant Eligibility</a:t>
            </a:r>
          </a:p>
        </p:txBody>
      </p:sp>
      <p:sp>
        <p:nvSpPr>
          <p:cNvPr id="15" name="Content Placeholder 6">
            <a:extLst>
              <a:ext uri="{FF2B5EF4-FFF2-40B4-BE49-F238E27FC236}">
                <a16:creationId xmlns:a16="http://schemas.microsoft.com/office/drawing/2014/main" id="{7B9A6438-6709-43BC-9439-17A84FF9DCC4}"/>
              </a:ext>
            </a:extLst>
          </p:cNvPr>
          <p:cNvSpPr>
            <a:spLocks noGrp="1"/>
          </p:cNvSpPr>
          <p:nvPr>
            <p:ph idx="4294967295"/>
          </p:nvPr>
        </p:nvSpPr>
        <p:spPr>
          <a:xfrm>
            <a:off x="1009204" y="1591000"/>
            <a:ext cx="6915150" cy="4831833"/>
          </a:xfrm>
        </p:spPr>
        <p:txBody>
          <a:bodyPr>
            <a:normAutofit fontScale="85000" lnSpcReduction="20000"/>
          </a:bodyPr>
          <a:lstStyle/>
          <a:p>
            <a:pPr marL="285750" indent="-285750"/>
            <a:r>
              <a:rPr lang="en-US" sz="2200" dirty="0">
                <a:latin typeface="Poppins" panose="020B0604020202020204" charset="0"/>
                <a:cs typeface="Poppins" panose="020B0604020202020204" charset="0"/>
              </a:rPr>
              <a:t>Develop and implement one or more of the following program pathways:</a:t>
            </a:r>
          </a:p>
          <a:p>
            <a:pPr marL="742950" lvl="1" indent="-285750"/>
            <a:r>
              <a:rPr lang="en-US" sz="2200" dirty="0">
                <a:latin typeface="Poppins" panose="020B0604020202020204" charset="0"/>
                <a:cs typeface="Poppins" panose="020B0604020202020204" charset="0"/>
              </a:rPr>
              <a:t>An existing associate degree or career technical education certificate program, prioritizing existing associate degrees for transfer.</a:t>
            </a:r>
          </a:p>
          <a:p>
            <a:pPr marL="742950" lvl="1" indent="-285750"/>
            <a:r>
              <a:rPr lang="en-US" sz="2200" dirty="0">
                <a:latin typeface="Poppins" panose="020B0604020202020204" charset="0"/>
                <a:cs typeface="Poppins" panose="020B0604020202020204" charset="0"/>
              </a:rPr>
              <a:t>A new associate degree or career technical education certificate program that meets one of the following conditions:</a:t>
            </a:r>
          </a:p>
          <a:p>
            <a:pPr marL="1200150" lvl="2" indent="-285750"/>
            <a:r>
              <a:rPr lang="en-US" sz="2200" dirty="0">
                <a:latin typeface="Poppins" panose="020B0604020202020204" charset="0"/>
                <a:cs typeface="Poppins" panose="020B0604020202020204" charset="0"/>
              </a:rPr>
              <a:t>Has a high value in the regional market.</a:t>
            </a:r>
          </a:p>
          <a:p>
            <a:pPr marL="1200150" lvl="2" indent="-285750"/>
            <a:r>
              <a:rPr lang="en-US" sz="2200" dirty="0">
                <a:latin typeface="Poppins" panose="020B0604020202020204" charset="0"/>
                <a:cs typeface="Poppins" panose="020B0604020202020204" charset="0"/>
              </a:rPr>
              <a:t>Meets an emerging regional business industry need.</a:t>
            </a:r>
          </a:p>
          <a:p>
            <a:pPr marL="1200150" lvl="2" indent="-285750"/>
            <a:r>
              <a:rPr lang="en-US" sz="2200" dirty="0">
                <a:latin typeface="Poppins" panose="020B0604020202020204" charset="0"/>
                <a:cs typeface="Poppins" panose="020B0604020202020204" charset="0"/>
              </a:rPr>
              <a:t>Has high textbook costs.</a:t>
            </a:r>
          </a:p>
          <a:p>
            <a:pPr marL="1200150" lvl="2" indent="-285750"/>
            <a:endParaRPr lang="en-US" sz="1600" dirty="0">
              <a:latin typeface="Poppins" panose="020B0604020202020204" charset="0"/>
              <a:cs typeface="Poppins" panose="020B0604020202020204" charset="0"/>
            </a:endParaRPr>
          </a:p>
          <a:p>
            <a:pPr marL="285750" indent="-285750"/>
            <a:r>
              <a:rPr lang="en-US" sz="2000" dirty="0">
                <a:latin typeface="Poppins" panose="020B0604020202020204" charset="0"/>
                <a:cs typeface="Poppins" panose="020B0604020202020204" charset="0"/>
              </a:rPr>
              <a:t>Maximum of $200k per program</a:t>
            </a:r>
          </a:p>
        </p:txBody>
      </p:sp>
      <p:grpSp>
        <p:nvGrpSpPr>
          <p:cNvPr id="3" name="Group 3">
            <a:extLst>
              <a:ext uri="{C183D7F6-B498-43B3-948B-1728B52AA6E4}">
                <adec:decorative xmlns:adec="http://schemas.microsoft.com/office/drawing/2017/decorative" val="1"/>
              </a:ext>
            </a:extLst>
          </p:cNvPr>
          <p:cNvGrpSpPr/>
          <p:nvPr/>
        </p:nvGrpSpPr>
        <p:grpSpPr>
          <a:xfrm>
            <a:off x="7832513" y="4453950"/>
            <a:ext cx="731362" cy="1074375"/>
            <a:chOff x="0" y="0"/>
            <a:chExt cx="1950298" cy="2864998"/>
          </a:xfrm>
        </p:grpSpPr>
        <p:grpSp>
          <p:nvGrpSpPr>
            <p:cNvPr id="4" name="Group 4"/>
            <p:cNvGrpSpPr/>
            <p:nvPr/>
          </p:nvGrpSpPr>
          <p:grpSpPr>
            <a:xfrm>
              <a:off x="685486" y="352644"/>
              <a:ext cx="1143822" cy="114382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5D7D"/>
              </a:solidFill>
            </p:spPr>
            <p:txBody>
              <a:bodyPr/>
              <a:lstStyle/>
              <a:p>
                <a:endParaRPr lang="en-US" sz="700"/>
              </a:p>
            </p:txBody>
          </p:sp>
          <p:sp>
            <p:nvSpPr>
              <p:cNvPr id="6" name="TextBox 6"/>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7" name="Group 7"/>
            <p:cNvGrpSpPr/>
            <p:nvPr/>
          </p:nvGrpSpPr>
          <p:grpSpPr>
            <a:xfrm>
              <a:off x="0" y="2058910"/>
              <a:ext cx="806088" cy="80608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75B5"/>
              </a:solidFill>
            </p:spPr>
            <p:txBody>
              <a:bodyPr/>
              <a:lstStyle/>
              <a:p>
                <a:endParaRPr lang="en-US" sz="700"/>
              </a:p>
            </p:txBody>
          </p:sp>
          <p:sp>
            <p:nvSpPr>
              <p:cNvPr id="9" name="TextBox 9"/>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10" name="Group 10"/>
            <p:cNvGrpSpPr/>
            <p:nvPr/>
          </p:nvGrpSpPr>
          <p:grpSpPr>
            <a:xfrm>
              <a:off x="1100120" y="0"/>
              <a:ext cx="850178" cy="85017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DB034"/>
                </a:solidFill>
                <a:prstDash val="solid"/>
                <a:miter/>
              </a:ln>
            </p:spPr>
            <p:txBody>
              <a:bodyPr/>
              <a:lstStyle/>
              <a:p>
                <a:endParaRPr lang="en-US" sz="700"/>
              </a:p>
            </p:txBody>
          </p:sp>
          <p:sp>
            <p:nvSpPr>
              <p:cNvPr id="12" name="TextBox 12"/>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spTree>
    <p:extLst>
      <p:ext uri="{BB962C8B-B14F-4D97-AF65-F5344CB8AC3E}">
        <p14:creationId xmlns:p14="http://schemas.microsoft.com/office/powerpoint/2010/main" val="246241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7690322" y="1290824"/>
            <a:ext cx="731362" cy="1074375"/>
            <a:chOff x="0" y="0"/>
            <a:chExt cx="1950298" cy="2864998"/>
          </a:xfrm>
        </p:grpSpPr>
        <p:grpSp>
          <p:nvGrpSpPr>
            <p:cNvPr id="4" name="Group 4"/>
            <p:cNvGrpSpPr/>
            <p:nvPr/>
          </p:nvGrpSpPr>
          <p:grpSpPr>
            <a:xfrm>
              <a:off x="685486" y="352644"/>
              <a:ext cx="1143822" cy="114382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5D7D"/>
              </a:solidFill>
            </p:spPr>
            <p:txBody>
              <a:bodyPr/>
              <a:lstStyle/>
              <a:p>
                <a:endParaRPr lang="en-US" sz="700"/>
              </a:p>
            </p:txBody>
          </p:sp>
          <p:sp>
            <p:nvSpPr>
              <p:cNvPr id="6" name="TextBox 6"/>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7" name="Group 7"/>
            <p:cNvGrpSpPr/>
            <p:nvPr/>
          </p:nvGrpSpPr>
          <p:grpSpPr>
            <a:xfrm>
              <a:off x="0" y="2058910"/>
              <a:ext cx="806088" cy="80608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75B5"/>
              </a:solidFill>
            </p:spPr>
            <p:txBody>
              <a:bodyPr/>
              <a:lstStyle/>
              <a:p>
                <a:endParaRPr lang="en-US" sz="700"/>
              </a:p>
            </p:txBody>
          </p:sp>
          <p:sp>
            <p:nvSpPr>
              <p:cNvPr id="9" name="TextBox 9"/>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10" name="Group 10"/>
            <p:cNvGrpSpPr/>
            <p:nvPr/>
          </p:nvGrpSpPr>
          <p:grpSpPr>
            <a:xfrm>
              <a:off x="1100120" y="0"/>
              <a:ext cx="850178" cy="85017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DB034"/>
                </a:solidFill>
                <a:prstDash val="solid"/>
                <a:miter/>
              </a:ln>
            </p:spPr>
            <p:txBody>
              <a:bodyPr/>
              <a:lstStyle/>
              <a:p>
                <a:endParaRPr lang="en-US" sz="700"/>
              </a:p>
            </p:txBody>
          </p:sp>
          <p:sp>
            <p:nvSpPr>
              <p:cNvPr id="12" name="TextBox 12"/>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sp>
        <p:nvSpPr>
          <p:cNvPr id="2" name="Title 1">
            <a:extLst>
              <a:ext uri="{FF2B5EF4-FFF2-40B4-BE49-F238E27FC236}">
                <a16:creationId xmlns:a16="http://schemas.microsoft.com/office/drawing/2014/main" id="{C6C55ADB-3A67-4E8B-9D57-A5797B342B45}"/>
              </a:ext>
            </a:extLst>
          </p:cNvPr>
          <p:cNvSpPr>
            <a:spLocks noGrp="1"/>
          </p:cNvSpPr>
          <p:nvPr>
            <p:ph type="title" idx="4294967295"/>
          </p:nvPr>
        </p:nvSpPr>
        <p:spPr>
          <a:xfrm>
            <a:off x="2217310" y="891779"/>
            <a:ext cx="4793780" cy="571500"/>
          </a:xfrm>
        </p:spPr>
        <p:txBody>
          <a:bodyPr>
            <a:noAutofit/>
          </a:bodyPr>
          <a:lstStyle/>
          <a:p>
            <a:pPr algn="ctr"/>
            <a:r>
              <a:rPr lang="en-US" sz="4400" dirty="0">
                <a:solidFill>
                  <a:schemeClr val="tx1">
                    <a:lumMod val="75000"/>
                  </a:schemeClr>
                </a:solidFill>
                <a:latin typeface="Poppins" panose="00000500000000000000" pitchFamily="2" charset="0"/>
                <a:cs typeface="Poppins" panose="00000500000000000000" pitchFamily="2" charset="0"/>
              </a:rPr>
              <a:t>Non-Duplication</a:t>
            </a:r>
          </a:p>
        </p:txBody>
      </p:sp>
      <p:sp>
        <p:nvSpPr>
          <p:cNvPr id="15" name="Content Placeholder 2">
            <a:extLst>
              <a:ext uri="{FF2B5EF4-FFF2-40B4-BE49-F238E27FC236}">
                <a16:creationId xmlns:a16="http://schemas.microsoft.com/office/drawing/2014/main" id="{A582FDAC-6C42-4033-AD28-17F9BDDEA44B}"/>
              </a:ext>
            </a:extLst>
          </p:cNvPr>
          <p:cNvSpPr>
            <a:spLocks noGrp="1"/>
          </p:cNvSpPr>
          <p:nvPr>
            <p:ph idx="4294967295"/>
          </p:nvPr>
        </p:nvSpPr>
        <p:spPr>
          <a:xfrm>
            <a:off x="966125" y="2576115"/>
            <a:ext cx="7296150" cy="3495675"/>
          </a:xfrm>
        </p:spPr>
        <p:txBody>
          <a:bodyPr>
            <a:normAutofit lnSpcReduction="10000"/>
          </a:bodyPr>
          <a:lstStyle/>
          <a:p>
            <a:pPr marL="0" indent="0">
              <a:buNone/>
            </a:pPr>
            <a:r>
              <a:rPr lang="en-US" dirty="0">
                <a:latin typeface="Poppins" panose="020B0604020202020204" charset="0"/>
                <a:cs typeface="Poppins" panose="020B0604020202020204" charset="0"/>
              </a:rPr>
              <a:t>The chancellor’s office shall ensure that a grant does not result in the development or implementation of duplicate degrees for a subject matter to avoid duplication of effort and ensure the development and implementation of the greatest number of degrees for the benefit of the greatest number of students.</a:t>
            </a:r>
          </a:p>
        </p:txBody>
      </p:sp>
    </p:spTree>
    <p:extLst>
      <p:ext uri="{BB962C8B-B14F-4D97-AF65-F5344CB8AC3E}">
        <p14:creationId xmlns:p14="http://schemas.microsoft.com/office/powerpoint/2010/main" val="45466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4CE15-8F0C-636F-EC01-BD9A13574EA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9FFD071-1BEB-6A43-75D3-15E674D44023}"/>
              </a:ext>
              <a:ext uri="{C183D7F6-B498-43B3-948B-1728B52AA6E4}">
                <adec:decorative xmlns:adec="http://schemas.microsoft.com/office/drawing/2017/decorative" val="1"/>
              </a:ext>
            </a:extLst>
          </p:cNvPr>
          <p:cNvGrpSpPr/>
          <p:nvPr/>
        </p:nvGrpSpPr>
        <p:grpSpPr>
          <a:xfrm>
            <a:off x="309808" y="1100343"/>
            <a:ext cx="731362" cy="1074375"/>
            <a:chOff x="0" y="0"/>
            <a:chExt cx="1950298" cy="2864998"/>
          </a:xfrm>
        </p:grpSpPr>
        <p:grpSp>
          <p:nvGrpSpPr>
            <p:cNvPr id="4" name="Group 4">
              <a:extLst>
                <a:ext uri="{FF2B5EF4-FFF2-40B4-BE49-F238E27FC236}">
                  <a16:creationId xmlns:a16="http://schemas.microsoft.com/office/drawing/2014/main" id="{5CAB1765-2148-F760-8895-04F755F5E861}"/>
                </a:ext>
              </a:extLst>
            </p:cNvPr>
            <p:cNvGrpSpPr/>
            <p:nvPr/>
          </p:nvGrpSpPr>
          <p:grpSpPr>
            <a:xfrm>
              <a:off x="685486" y="352644"/>
              <a:ext cx="1143822" cy="1143822"/>
              <a:chOff x="0" y="0"/>
              <a:chExt cx="812800" cy="812800"/>
            </a:xfrm>
          </p:grpSpPr>
          <p:sp>
            <p:nvSpPr>
              <p:cNvPr id="5" name="Freeform 5">
                <a:extLst>
                  <a:ext uri="{FF2B5EF4-FFF2-40B4-BE49-F238E27FC236}">
                    <a16:creationId xmlns:a16="http://schemas.microsoft.com/office/drawing/2014/main" id="{A28FF25B-F410-38F4-C25D-683EAB6073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65D7D"/>
              </a:solidFill>
            </p:spPr>
            <p:txBody>
              <a:bodyPr/>
              <a:lstStyle/>
              <a:p>
                <a:endParaRPr lang="en-US" sz="700"/>
              </a:p>
            </p:txBody>
          </p:sp>
          <p:sp>
            <p:nvSpPr>
              <p:cNvPr id="6" name="TextBox 6">
                <a:extLst>
                  <a:ext uri="{FF2B5EF4-FFF2-40B4-BE49-F238E27FC236}">
                    <a16:creationId xmlns:a16="http://schemas.microsoft.com/office/drawing/2014/main" id="{5035CB35-547D-D2A8-2B12-A94742BCAFE7}"/>
                  </a:ext>
                </a:extLst>
              </p:cNvPr>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7" name="Group 7">
              <a:extLst>
                <a:ext uri="{FF2B5EF4-FFF2-40B4-BE49-F238E27FC236}">
                  <a16:creationId xmlns:a16="http://schemas.microsoft.com/office/drawing/2014/main" id="{C6C13268-173B-BBDE-5CCA-45E8862256F8}"/>
                </a:ext>
              </a:extLst>
            </p:cNvPr>
            <p:cNvGrpSpPr/>
            <p:nvPr/>
          </p:nvGrpSpPr>
          <p:grpSpPr>
            <a:xfrm>
              <a:off x="0" y="2058910"/>
              <a:ext cx="806088" cy="806088"/>
              <a:chOff x="0" y="0"/>
              <a:chExt cx="812800" cy="812800"/>
            </a:xfrm>
          </p:grpSpPr>
          <p:sp>
            <p:nvSpPr>
              <p:cNvPr id="8" name="Freeform 8">
                <a:extLst>
                  <a:ext uri="{FF2B5EF4-FFF2-40B4-BE49-F238E27FC236}">
                    <a16:creationId xmlns:a16="http://schemas.microsoft.com/office/drawing/2014/main" id="{98B585C5-42AC-B12D-1E9C-368E138F424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75B5"/>
              </a:solidFill>
            </p:spPr>
            <p:txBody>
              <a:bodyPr/>
              <a:lstStyle/>
              <a:p>
                <a:endParaRPr lang="en-US" sz="700"/>
              </a:p>
            </p:txBody>
          </p:sp>
          <p:sp>
            <p:nvSpPr>
              <p:cNvPr id="9" name="TextBox 9">
                <a:extLst>
                  <a:ext uri="{FF2B5EF4-FFF2-40B4-BE49-F238E27FC236}">
                    <a16:creationId xmlns:a16="http://schemas.microsoft.com/office/drawing/2014/main" id="{8C6016A9-9347-1D63-F189-21BB7998F9C5}"/>
                  </a:ext>
                </a:extLst>
              </p:cNvPr>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nvGrpSpPr>
            <p:cNvPr id="10" name="Group 10">
              <a:extLst>
                <a:ext uri="{FF2B5EF4-FFF2-40B4-BE49-F238E27FC236}">
                  <a16:creationId xmlns:a16="http://schemas.microsoft.com/office/drawing/2014/main" id="{FEC3643B-7CFB-3C5F-C9F8-BA8878C720DC}"/>
                </a:ext>
              </a:extLst>
            </p:cNvPr>
            <p:cNvGrpSpPr/>
            <p:nvPr/>
          </p:nvGrpSpPr>
          <p:grpSpPr>
            <a:xfrm>
              <a:off x="1100120" y="0"/>
              <a:ext cx="850178" cy="850178"/>
              <a:chOff x="0" y="0"/>
              <a:chExt cx="812800" cy="812800"/>
            </a:xfrm>
          </p:grpSpPr>
          <p:sp>
            <p:nvSpPr>
              <p:cNvPr id="11" name="Freeform 11">
                <a:extLst>
                  <a:ext uri="{FF2B5EF4-FFF2-40B4-BE49-F238E27FC236}">
                    <a16:creationId xmlns:a16="http://schemas.microsoft.com/office/drawing/2014/main" id="{D30DE12D-F056-E86F-5FC5-B0CA651EE73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DB034"/>
                </a:solidFill>
                <a:prstDash val="solid"/>
                <a:miter/>
              </a:ln>
            </p:spPr>
            <p:txBody>
              <a:bodyPr/>
              <a:lstStyle/>
              <a:p>
                <a:endParaRPr lang="en-US" sz="700"/>
              </a:p>
            </p:txBody>
          </p:sp>
          <p:sp>
            <p:nvSpPr>
              <p:cNvPr id="12" name="TextBox 12">
                <a:extLst>
                  <a:ext uri="{FF2B5EF4-FFF2-40B4-BE49-F238E27FC236}">
                    <a16:creationId xmlns:a16="http://schemas.microsoft.com/office/drawing/2014/main" id="{3517D198-D4F0-C3A3-5001-B2C3A86ABCA5}"/>
                  </a:ext>
                </a:extLst>
              </p:cNvPr>
              <p:cNvSpPr txBox="1"/>
              <p:nvPr/>
            </p:nvSpPr>
            <p:spPr>
              <a:xfrm>
                <a:off x="76200" y="76200"/>
                <a:ext cx="660400" cy="660400"/>
              </a:xfrm>
              <a:prstGeom prst="rect">
                <a:avLst/>
              </a:prstGeom>
            </p:spPr>
            <p:txBody>
              <a:bodyPr lIns="25400" tIns="25400" rIns="25400" bIns="25400" rtlCol="0" anchor="ctr"/>
              <a:lstStyle/>
              <a:p>
                <a:pPr algn="ctr">
                  <a:lnSpc>
                    <a:spcPts val="928"/>
                  </a:lnSpc>
                </a:pPr>
                <a:endParaRPr sz="700"/>
              </a:p>
            </p:txBody>
          </p:sp>
        </p:grpSp>
      </p:grpSp>
      <p:sp>
        <p:nvSpPr>
          <p:cNvPr id="2" name="Title 1">
            <a:extLst>
              <a:ext uri="{FF2B5EF4-FFF2-40B4-BE49-F238E27FC236}">
                <a16:creationId xmlns:a16="http://schemas.microsoft.com/office/drawing/2014/main" id="{17B42699-0CA1-E80F-5F0A-7FF809C29CF9}"/>
              </a:ext>
            </a:extLst>
          </p:cNvPr>
          <p:cNvSpPr>
            <a:spLocks noGrp="1"/>
          </p:cNvSpPr>
          <p:nvPr>
            <p:ph type="title" idx="4294967295"/>
          </p:nvPr>
        </p:nvSpPr>
        <p:spPr>
          <a:xfrm>
            <a:off x="2357610" y="844482"/>
            <a:ext cx="4114800" cy="571500"/>
          </a:xfrm>
        </p:spPr>
        <p:txBody>
          <a:bodyPr>
            <a:noAutofit/>
          </a:bodyPr>
          <a:lstStyle/>
          <a:p>
            <a:pPr algn="ctr"/>
            <a:r>
              <a:rPr lang="en-US" sz="4400" dirty="0">
                <a:solidFill>
                  <a:schemeClr val="tx1">
                    <a:lumMod val="75000"/>
                  </a:schemeClr>
                </a:solidFill>
                <a:latin typeface="Poppins" panose="00000500000000000000" pitchFamily="2" charset="0"/>
                <a:cs typeface="Poppins" panose="00000500000000000000" pitchFamily="2" charset="0"/>
              </a:rPr>
              <a:t>Reporting</a:t>
            </a:r>
          </a:p>
        </p:txBody>
      </p:sp>
      <p:sp>
        <p:nvSpPr>
          <p:cNvPr id="15" name="Content Placeholder 2">
            <a:extLst>
              <a:ext uri="{FF2B5EF4-FFF2-40B4-BE49-F238E27FC236}">
                <a16:creationId xmlns:a16="http://schemas.microsoft.com/office/drawing/2014/main" id="{CAAA90D9-136B-87F9-E461-E30A6D495A15}"/>
              </a:ext>
            </a:extLst>
          </p:cNvPr>
          <p:cNvSpPr>
            <a:spLocks noGrp="1"/>
          </p:cNvSpPr>
          <p:nvPr>
            <p:ph idx="4294967295"/>
          </p:nvPr>
        </p:nvSpPr>
        <p:spPr>
          <a:xfrm>
            <a:off x="1366091" y="1983036"/>
            <a:ext cx="7296150" cy="3785403"/>
          </a:xfrm>
        </p:spPr>
        <p:txBody>
          <a:bodyPr>
            <a:normAutofit fontScale="40000" lnSpcReduction="20000"/>
          </a:bodyPr>
          <a:lstStyle/>
          <a:p>
            <a:pPr marL="285750" indent="-285750"/>
            <a:r>
              <a:rPr lang="en-US" sz="4500" dirty="0">
                <a:latin typeface="Poppins" panose="020B0604020202020204" charset="0"/>
                <a:cs typeface="Poppins" panose="020B0604020202020204" charset="0"/>
              </a:rPr>
              <a:t>NOVA – Chancellor’s Office platform for grants</a:t>
            </a:r>
          </a:p>
          <a:p>
            <a:pPr marL="742950" lvl="1" indent="-285750"/>
            <a:r>
              <a:rPr lang="en-US" sz="4500" dirty="0">
                <a:latin typeface="Poppins" panose="020B0604020202020204" charset="0"/>
                <a:cs typeface="Poppins" panose="020B0604020202020204" charset="0"/>
              </a:rPr>
              <a:t>Colleges determine their contacts in NOVA</a:t>
            </a:r>
          </a:p>
          <a:p>
            <a:pPr marL="285750" indent="-285750"/>
            <a:r>
              <a:rPr lang="en-US" sz="4500" dirty="0">
                <a:latin typeface="Poppins" panose="020B0604020202020204" charset="0"/>
                <a:cs typeface="Poppins" panose="020B0604020202020204" charset="0"/>
              </a:rPr>
              <a:t>Program Plan – describe what you propose to do</a:t>
            </a:r>
          </a:p>
          <a:p>
            <a:pPr marL="742950" lvl="1" indent="-285750"/>
            <a:r>
              <a:rPr lang="en-US" sz="4500" dirty="0">
                <a:latin typeface="Poppins" panose="020B0604020202020204" charset="0"/>
                <a:cs typeface="Poppins" panose="020B0604020202020204" charset="0"/>
              </a:rPr>
              <a:t>Some colleges are past due in submitting program plans to describe how they will use the 2025 ZTC Allocation of $320k</a:t>
            </a:r>
          </a:p>
          <a:p>
            <a:pPr marL="285750" indent="-285750"/>
            <a:r>
              <a:rPr lang="en-US" sz="4500" dirty="0">
                <a:latin typeface="Poppins" panose="020B0604020202020204" charset="0"/>
                <a:cs typeface="Poppins" panose="020B0604020202020204" charset="0"/>
              </a:rPr>
              <a:t>Fiscal Report – inform what you did</a:t>
            </a:r>
          </a:p>
          <a:p>
            <a:pPr marL="742950" lvl="1" indent="-285750"/>
            <a:r>
              <a:rPr lang="en-US" sz="4500" dirty="0">
                <a:latin typeface="Poppins" panose="020B0604020202020204" charset="0"/>
                <a:cs typeface="Poppins" panose="020B0604020202020204" charset="0"/>
              </a:rPr>
              <a:t>Some colleges are past due in submitting reports about how they used the ZTC Implementation Grant of $200k</a:t>
            </a:r>
          </a:p>
          <a:p>
            <a:pPr marL="285750" indent="-285750"/>
            <a:r>
              <a:rPr lang="en-US" sz="4500" dirty="0">
                <a:latin typeface="Poppins" panose="020B0604020202020204" charset="0"/>
                <a:cs typeface="Poppins" panose="020B0604020202020204" charset="0"/>
              </a:rPr>
              <a:t>For reporting questions, contact </a:t>
            </a:r>
            <a:r>
              <a:rPr lang="en-US" sz="4500" dirty="0">
                <a:latin typeface="Poppins" panose="020B0604020202020204" charset="0"/>
                <a:cs typeface="Poppins" panose="020B0604020202020204" charset="0"/>
                <a:hlinkClick r:id="rId3"/>
              </a:rPr>
              <a:t>ztctap@canyons.edu</a:t>
            </a:r>
            <a:endParaRPr lang="en-US" sz="4500" dirty="0">
              <a:latin typeface="Poppins" panose="020B0604020202020204" charset="0"/>
              <a:cs typeface="Poppins" panose="020B0604020202020204" charset="0"/>
            </a:endParaRPr>
          </a:p>
          <a:p>
            <a:pPr marL="285750" indent="-285750"/>
            <a:r>
              <a:rPr lang="en-US" sz="4500" dirty="0">
                <a:latin typeface="Poppins" panose="020B0604020202020204" charset="0"/>
                <a:cs typeface="Poppins" panose="020B0604020202020204" charset="0"/>
              </a:rPr>
              <a:t>For NOVA issues, contact </a:t>
            </a:r>
            <a:r>
              <a:rPr lang="en-US" sz="4500" dirty="0">
                <a:latin typeface="Poppins" panose="020B0604020202020204" charset="0"/>
                <a:cs typeface="Poppins" panose="020B0604020202020204" charset="0"/>
                <a:hlinkClick r:id="rId4"/>
              </a:rPr>
              <a:t>ztc@cccco.edu</a:t>
            </a:r>
            <a:endParaRPr lang="en-US" sz="4500" dirty="0">
              <a:latin typeface="Poppins" panose="020B0604020202020204" charset="0"/>
              <a:cs typeface="Poppins" panose="020B0604020202020204" charset="0"/>
            </a:endParaRPr>
          </a:p>
          <a:p>
            <a:pPr marL="285750" indent="-285750"/>
            <a:endParaRPr lang="en-US"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787517014"/>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5317</TotalTime>
  <Words>2109</Words>
  <Application>Microsoft Office PowerPoint</Application>
  <PresentationFormat>On-screen Show (4:3)</PresentationFormat>
  <Paragraphs>236</Paragraphs>
  <Slides>39</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vt:lpstr>
      <vt:lpstr>Barlow Condensed SemiBold</vt:lpstr>
      <vt:lpstr>Calibri</vt:lpstr>
      <vt:lpstr>Gill Sans</vt:lpstr>
      <vt:lpstr>Lato</vt:lpstr>
      <vt:lpstr>Poppins</vt:lpstr>
      <vt:lpstr>Poppins Bold</vt:lpstr>
      <vt:lpstr>Wingdings</vt:lpstr>
      <vt:lpstr>Gallery</vt:lpstr>
      <vt:lpstr>Introduction to ZTC Leadership</vt:lpstr>
      <vt:lpstr>Session Description</vt:lpstr>
      <vt:lpstr>Presenters</vt:lpstr>
      <vt:lpstr>Overview</vt:lpstr>
      <vt:lpstr>ZTC Grant and Ed Code</vt:lpstr>
      <vt:lpstr>ZTC Degree Grant Program</vt:lpstr>
      <vt:lpstr>ZTC Degree Grant Eligibility</vt:lpstr>
      <vt:lpstr>Non-Duplication</vt:lpstr>
      <vt:lpstr>Reporting</vt:lpstr>
      <vt:lpstr>ZTC Pathways - Direct and Indirect</vt:lpstr>
      <vt:lpstr>What a ZTC Pathway Is - and Isn’t</vt:lpstr>
      <vt:lpstr>Determining a ZTC Pathway</vt:lpstr>
      <vt:lpstr>Identifying a ZTC Pathway</vt:lpstr>
      <vt:lpstr>ZTC Technical Assistance </vt:lpstr>
      <vt:lpstr>ZTC Monthly Office Hours</vt:lpstr>
      <vt:lpstr>ZTC Courses via @ONE</vt:lpstr>
      <vt:lpstr>I intend to use material from this class in my outreach/advocacy</vt:lpstr>
      <vt:lpstr>Chancellor’s Office ZTC email list</vt:lpstr>
      <vt:lpstr>CCC OER Repository</vt:lpstr>
      <vt:lpstr>ASCCC and ZTC</vt:lpstr>
      <vt:lpstr>What are Open Educational Resources?</vt:lpstr>
      <vt:lpstr>Examples of OER</vt:lpstr>
      <vt:lpstr>Why OER? For Students…</vt:lpstr>
      <vt:lpstr>How have textbook costs impacted you?</vt:lpstr>
      <vt:lpstr>Free is Good, But Open is Even Better</vt:lpstr>
      <vt:lpstr>ASCCC OERI</vt:lpstr>
      <vt:lpstr>OERI’s Primary Goal?</vt:lpstr>
      <vt:lpstr>Increase OER Use By…</vt:lpstr>
      <vt:lpstr>OERI and ZTC</vt:lpstr>
      <vt:lpstr>Curated Collections (tinyurl.com/ZTC4CCCs)</vt:lpstr>
      <vt:lpstr>Tracking OER Development and Adoption</vt:lpstr>
      <vt:lpstr>Extensive Collection of Archived Webinars</vt:lpstr>
      <vt:lpstr>Upcoming Webinars</vt:lpstr>
      <vt:lpstr>Courses</vt:lpstr>
      <vt:lpstr>OERI Resources</vt:lpstr>
      <vt:lpstr>Reporting and Tracking </vt:lpstr>
      <vt:lpstr>XB12 and No-Cost Marking</vt:lpstr>
      <vt:lpstr>XB12 Codes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Spring OER Liaisons Orientation</dc:title>
  <dc:creator>Katie Nash</dc:creator>
  <cp:lastModifiedBy>ASCCC1</cp:lastModifiedBy>
  <cp:revision>78</cp:revision>
  <cp:lastPrinted>2022-10-30T21:35:31Z</cp:lastPrinted>
  <dcterms:created xsi:type="dcterms:W3CDTF">2019-11-21T17:05:59Z</dcterms:created>
  <dcterms:modified xsi:type="dcterms:W3CDTF">2026-02-19T16:51:37Z</dcterms:modified>
</cp:coreProperties>
</file>