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1.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2.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6858000" type="screen4x3"/>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ipeuVXa8RAP7ZGb1gLaYUpP10zx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E124376-195E-4B68-BB37-79709BA0AAC6}">
  <a:tblStyle styleId="{4E124376-195E-4B68-BB37-79709BA0AAC6}" styleName="Table_0">
    <a:wholeTbl>
      <a:tcTxStyle b="off" i="off">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 styleId="{A5A2BE0A-6B8D-43D2-BF01-1006EB5DA810}"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5" d="100"/>
          <a:sy n="105" d="100"/>
        </p:scale>
        <p:origin x="984" y="11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customschemas.google.com/relationships/presentationmetadata" Target="metadata"/><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Selena\Downloads\Fall%202025%20ASCCC%20Open%20Educational%20Resources%20Liaison%20Survey.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Selena\Downloads\Fall%202025%20ASCCC%20Open%20Educational%20Resources%20Liaison%20Survey.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Does the ASCCC OER Liaison at your college have OER/ZTC responsibilities in addition the ASCCC Open Educational Resources (OER) Liaison Expectations?</a:t>
            </a:r>
          </a:p>
        </c:rich>
      </c:tx>
      <c:overlay val="0"/>
    </c:title>
    <c:autoTitleDeleted val="0"/>
    <c:plotArea>
      <c:layout/>
      <c:barChart>
        <c:barDir val="col"/>
        <c:grouping val="clustered"/>
        <c:varyColors val="0"/>
        <c:ser>
          <c:idx val="0"/>
          <c:order val="0"/>
          <c:tx>
            <c:strRef>
              <c:f>'Question 7'!$B$3</c:f>
              <c:strCache>
                <c:ptCount val="1"/>
                <c:pt idx="0">
                  <c:v>Responses</c:v>
                </c:pt>
              </c:strCache>
            </c:strRef>
          </c:tx>
          <c:spPr>
            <a:solidFill>
              <a:srgbClr val="00BF6F"/>
            </a:solidFill>
            <a:ln>
              <a:prstDash val="solid"/>
            </a:ln>
          </c:spPr>
          <c:invertIfNegative val="0"/>
          <c:cat>
            <c:strRef>
              <c:f>'Question 7'!$A$4:$A$6</c:f>
              <c:strCache>
                <c:ptCount val="3"/>
                <c:pt idx="0">
                  <c:v>Yes</c:v>
                </c:pt>
                <c:pt idx="1">
                  <c:v>No</c:v>
                </c:pt>
                <c:pt idx="2">
                  <c:v>I don't know</c:v>
                </c:pt>
              </c:strCache>
            </c:strRef>
          </c:cat>
          <c:val>
            <c:numRef>
              <c:f>'Question 7'!$B$4:$B$6</c:f>
              <c:numCache>
                <c:formatCode>0.00%</c:formatCode>
                <c:ptCount val="3"/>
                <c:pt idx="0">
                  <c:v>0.71700000000000008</c:v>
                </c:pt>
                <c:pt idx="1">
                  <c:v>0.25469999999999998</c:v>
                </c:pt>
                <c:pt idx="2">
                  <c:v>2.8299999999999999E-2</c:v>
                </c:pt>
              </c:numCache>
            </c:numRef>
          </c:val>
          <c:extLst>
            <c:ext xmlns:c16="http://schemas.microsoft.com/office/drawing/2014/chart" uri="{C3380CC4-5D6E-409C-BE32-E72D297353CC}">
              <c16:uniqueId val="{00000000-333E-4C0A-8C49-A64ABEB8797D}"/>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r>
              <a:rPr lang="en-US"/>
              <a:t>Is compensation provided by the college for the additional duties?</a:t>
            </a:r>
          </a:p>
        </c:rich>
      </c:tx>
      <c:overlay val="0"/>
    </c:title>
    <c:autoTitleDeleted val="0"/>
    <c:plotArea>
      <c:layout/>
      <c:barChart>
        <c:barDir val="col"/>
        <c:grouping val="clustered"/>
        <c:varyColors val="0"/>
        <c:ser>
          <c:idx val="0"/>
          <c:order val="0"/>
          <c:tx>
            <c:strRef>
              <c:f>'Question 9'!$B$3</c:f>
              <c:strCache>
                <c:ptCount val="1"/>
                <c:pt idx="0">
                  <c:v>Responses</c:v>
                </c:pt>
              </c:strCache>
            </c:strRef>
          </c:tx>
          <c:spPr>
            <a:solidFill>
              <a:srgbClr val="00BF6F"/>
            </a:solidFill>
            <a:ln>
              <a:prstDash val="solid"/>
            </a:ln>
          </c:spPr>
          <c:invertIfNegative val="0"/>
          <c:cat>
            <c:strRef>
              <c:f>'Question 9'!$A$4:$A$5</c:f>
              <c:strCache>
                <c:ptCount val="2"/>
                <c:pt idx="0">
                  <c:v>Yes</c:v>
                </c:pt>
                <c:pt idx="1">
                  <c:v>No</c:v>
                </c:pt>
              </c:strCache>
            </c:strRef>
          </c:cat>
          <c:val>
            <c:numRef>
              <c:f>'Question 9'!$B$4:$B$5</c:f>
              <c:numCache>
                <c:formatCode>0.00%</c:formatCode>
                <c:ptCount val="2"/>
                <c:pt idx="0">
                  <c:v>0.58160000000000001</c:v>
                </c:pt>
                <c:pt idx="1">
                  <c:v>0.41839999999999999</c:v>
                </c:pt>
              </c:numCache>
            </c:numRef>
          </c:val>
          <c:extLst>
            <c:ext xmlns:c16="http://schemas.microsoft.com/office/drawing/2014/chart" uri="{C3380CC4-5D6E-409C-BE32-E72D297353CC}">
              <c16:uniqueId val="{00000000-2811-4676-95F3-4D2F0BFC892A}"/>
            </c:ext>
          </c:extLst>
        </c:ser>
        <c:dLbls>
          <c:showLegendKey val="0"/>
          <c:showVal val="0"/>
          <c:showCatName val="0"/>
          <c:showSerName val="0"/>
          <c:showPercent val="0"/>
          <c:showBubbleSize val="0"/>
        </c:dLbls>
        <c:gapWidth val="150"/>
        <c:axId val="10"/>
        <c:axId val="100"/>
      </c:barChart>
      <c:valAx>
        <c:axId val="100"/>
        <c:scaling>
          <c:orientation val="minMax"/>
        </c:scaling>
        <c:delete val="0"/>
        <c:axPos val="l"/>
        <c:majorGridlines/>
        <c:numFmt formatCode="0.00%" sourceLinked="1"/>
        <c:majorTickMark val="out"/>
        <c:minorTickMark val="none"/>
        <c:tickLblPos val="nextTo"/>
        <c:crossAx val="10"/>
        <c:crosses val="autoZero"/>
        <c:crossBetween val="between"/>
      </c:valAx>
      <c:catAx>
        <c:axId val="10"/>
        <c:scaling>
          <c:orientation val="minMax"/>
        </c:scaling>
        <c:delete val="0"/>
        <c:axPos val="b"/>
        <c:numFmt formatCode="General" sourceLinked="1"/>
        <c:majorTickMark val="out"/>
        <c:minorTickMark val="none"/>
        <c:tickLblPos val="nextTo"/>
        <c:crossAx val="100"/>
        <c:crosses val="autoZero"/>
        <c:auto val="0"/>
        <c:lblAlgn val="ctr"/>
        <c:lblOffset val="100"/>
        <c:noMultiLvlLbl val="0"/>
      </c:catAx>
    </c:plotArea>
    <c:legend>
      <c:legendPos val="r"/>
      <c:overlay val="0"/>
    </c:legend>
    <c:plotVisOnly val="0"/>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sz="1700">
              <a:solidFill>
                <a:srgbClr val="FF0000"/>
              </a:solidFill>
            </a:endParaRPr>
          </a:p>
        </p:txBody>
      </p:sp>
      <p:sp>
        <p:nvSpPr>
          <p:cNvPr id="68" name="Google Shape;68;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4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Almost 75% said yes..</a:t>
            </a:r>
            <a:endParaRPr/>
          </a:p>
        </p:txBody>
      </p:sp>
      <p:sp>
        <p:nvSpPr>
          <p:cNvPr id="130" name="Google Shape;130;p4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Google Shape;135;p4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6" name="Google Shape;136;p4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4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2" name="Google Shape;142;p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p4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9" name="Google Shape;149;p4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p4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6" name="Google Shape;156;p4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5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5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8" name="Google Shape;168;p5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“LHE” modified to percent 3 LHE = 20%. 9 hours presumed to be about 25%.</a:t>
            </a:r>
            <a:endParaRPr/>
          </a:p>
        </p:txBody>
      </p:sp>
      <p:sp>
        <p:nvSpPr>
          <p:cNvPr id="169" name="Google Shape;169;p5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4"/>
        <p:cNvGrpSpPr/>
        <p:nvPr/>
      </p:nvGrpSpPr>
      <p:grpSpPr>
        <a:xfrm>
          <a:off x="0" y="0"/>
          <a:ext cx="0" cy="0"/>
          <a:chOff x="0" y="0"/>
          <a:chExt cx="0" cy="0"/>
        </a:xfrm>
      </p:grpSpPr>
      <p:sp>
        <p:nvSpPr>
          <p:cNvPr id="175" name="Google Shape;175;p5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6" name="Google Shape;176;p5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5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p5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p5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1" name="Google Shape;191;p5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Fall 2022 Other Response Explanations: </a:t>
            </a:r>
            <a:endParaRPr/>
          </a:p>
          <a:p>
            <a:pPr marL="457200" marR="0" lvl="0" indent="-228600" algn="l" rtl="0">
              <a:lnSpc>
                <a:spcPct val="100000"/>
              </a:lnSpc>
              <a:spcBef>
                <a:spcPts val="0"/>
              </a:spcBef>
              <a:spcAft>
                <a:spcPts val="0"/>
              </a:spcAft>
              <a:buSzPts val="1400"/>
              <a:buNone/>
            </a:pPr>
            <a:r>
              <a:rPr lang="en-US"/>
              <a:t>links to bookstore where course is described as using OER</a:t>
            </a:r>
            <a:endParaRPr/>
          </a:p>
          <a:p>
            <a:pPr marL="457200" marR="0" lvl="0" indent="-228600" algn="l" rtl="0">
              <a:lnSpc>
                <a:spcPct val="100000"/>
              </a:lnSpc>
              <a:spcBef>
                <a:spcPts val="0"/>
              </a:spcBef>
              <a:spcAft>
                <a:spcPts val="0"/>
              </a:spcAft>
              <a:buSzPts val="1400"/>
              <a:buNone/>
            </a:pPr>
            <a:r>
              <a:rPr lang="en-US"/>
              <a:t>These courses should have a note in the course description, however, this is not uniform or searchable.</a:t>
            </a:r>
            <a:endParaRPr/>
          </a:p>
          <a:p>
            <a:pPr marL="457200" marR="0" lvl="0" indent="-228600" algn="l" rtl="0">
              <a:lnSpc>
                <a:spcPct val="100000"/>
              </a:lnSpc>
              <a:spcBef>
                <a:spcPts val="0"/>
              </a:spcBef>
              <a:spcAft>
                <a:spcPts val="0"/>
              </a:spcAft>
              <a:buSzPts val="1400"/>
              <a:buNone/>
            </a:pPr>
            <a:r>
              <a:rPr lang="en-US"/>
              <a:t>I wouldn't say "fully." We have a text note, probably not marked 100% appropriately. We are implementing (for spring 2023) new processes for marking ZTC/LTC sections with an icon, for course search limiting by ZTC, and for collecting more accurate data to comply with MIS requirements.</a:t>
            </a:r>
            <a:endParaRPr/>
          </a:p>
          <a:p>
            <a:pPr marL="457200" marR="0" lvl="0" indent="-228600" algn="l" rtl="0">
              <a:lnSpc>
                <a:spcPct val="100000"/>
              </a:lnSpc>
              <a:spcBef>
                <a:spcPts val="0"/>
              </a:spcBef>
              <a:spcAft>
                <a:spcPts val="0"/>
              </a:spcAft>
              <a:buSzPts val="1400"/>
              <a:buNone/>
            </a:pPr>
            <a:r>
              <a:rPr lang="en-US"/>
              <a:t>Our commercial bookstore provides the information on the course schedule for textbooks, and therefor, for OER, as well. It's very inconsistent</a:t>
            </a:r>
            <a:endParaRPr/>
          </a:p>
          <a:p>
            <a:pPr marL="457200" marR="0" lvl="0" indent="-228600" algn="l" rtl="0">
              <a:lnSpc>
                <a:spcPct val="100000"/>
              </a:lnSpc>
              <a:spcBef>
                <a:spcPts val="0"/>
              </a:spcBef>
              <a:spcAft>
                <a:spcPts val="0"/>
              </a:spcAft>
              <a:buSzPts val="1400"/>
              <a:buNone/>
            </a:pPr>
            <a:r>
              <a:rPr lang="en-US"/>
              <a:t>We have contacted our Dean about getting this changed along with the definition of ZTC materials in our online catalog</a:t>
            </a:r>
            <a:endParaRPr/>
          </a:p>
          <a:p>
            <a:pPr marL="457200" marR="0" lvl="0" indent="-228600" algn="l" rtl="0">
              <a:lnSpc>
                <a:spcPct val="100000"/>
              </a:lnSpc>
              <a:spcBef>
                <a:spcPts val="0"/>
              </a:spcBef>
              <a:spcAft>
                <a:spcPts val="0"/>
              </a:spcAft>
              <a:buSzPts val="1400"/>
              <a:buNone/>
            </a:pPr>
            <a:endParaRPr/>
          </a:p>
        </p:txBody>
      </p:sp>
      <p:sp>
        <p:nvSpPr>
          <p:cNvPr id="192" name="Google Shape;192;p5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19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p3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 name="Google Shape;76;p3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77" name="Google Shape;77;p3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p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3" name="Google Shape;203;p5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Lack of confidence persists. </a:t>
            </a:r>
            <a:endParaRPr/>
          </a:p>
        </p:txBody>
      </p:sp>
      <p:sp>
        <p:nvSpPr>
          <p:cNvPr id="204" name="Google Shape;204;p5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p5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p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5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7" name="Google Shape;217;p5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Google Shape;223;p5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4" name="Google Shape;224;p5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Seven of the “other” responses were actually “yes, but” – and included in the yes responses. Lengthy responses edited down (#3 seems like a backwards approach even if you have all the information…</a:t>
            </a:r>
            <a:endParaRPr/>
          </a:p>
        </p:txBody>
      </p:sp>
      <p:sp>
        <p:nvSpPr>
          <p:cNvPr id="225" name="Google Shape;225;p5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6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p6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Clr>
                <a:srgbClr val="000000"/>
              </a:buClr>
              <a:buSzPts val="1400"/>
              <a:buFont typeface="Arial"/>
              <a:buNone/>
            </a:pPr>
            <a:r>
              <a:rPr lang="en-US" sz="1800">
                <a:solidFill>
                  <a:srgbClr val="000000"/>
                </a:solidFill>
                <a:latin typeface="Calibri"/>
                <a:ea typeface="Calibri"/>
                <a:cs typeface="Calibri"/>
                <a:sym typeface="Calibri"/>
              </a:rPr>
              <a:t>Image above from: https://scc.losrios.edu/admissions/enroll-in-classes/zero-textbook-costs</a:t>
            </a:r>
            <a:br>
              <a:rPr lang="en-US" sz="1800">
                <a:solidFill>
                  <a:srgbClr val="000000"/>
                </a:solidFill>
                <a:latin typeface="Calibri"/>
                <a:ea typeface="Calibri"/>
                <a:cs typeface="Calibri"/>
                <a:sym typeface="Calibri"/>
              </a:rPr>
            </a:br>
            <a:r>
              <a:rPr lang="en-US" sz="1800">
                <a:solidFill>
                  <a:srgbClr val="000000"/>
                </a:solidFill>
                <a:latin typeface="Calibri"/>
                <a:ea typeface="Calibri"/>
                <a:cs typeface="Calibri"/>
                <a:sym typeface="Calibri"/>
              </a:rPr>
              <a:t>Despite fewer colleges having confidence in their guidelines, plenty are willing to share.</a:t>
            </a:r>
            <a:endParaRPr/>
          </a:p>
          <a:p>
            <a:pPr marL="457200" marR="0" lvl="0" indent="-228600" algn="l" rtl="0">
              <a:lnSpc>
                <a:spcPct val="100000"/>
              </a:lnSpc>
              <a:spcBef>
                <a:spcPts val="0"/>
              </a:spcBef>
              <a:spcAft>
                <a:spcPts val="0"/>
              </a:spcAft>
              <a:buClr>
                <a:srgbClr val="000000"/>
              </a:buClr>
              <a:buSzPts val="1400"/>
              <a:buFont typeface="Arial"/>
              <a:buNone/>
            </a:pPr>
            <a:r>
              <a:rPr lang="en-US" sz="1800">
                <a:solidFill>
                  <a:srgbClr val="000000"/>
                </a:solidFill>
                <a:latin typeface="Calibri"/>
                <a:ea typeface="Calibri"/>
                <a:cs typeface="Calibri"/>
                <a:sym typeface="Calibri"/>
              </a:rPr>
              <a:t>https://libguides.elcamino.edu/oer/zerotextbookcost </a:t>
            </a:r>
            <a:endParaRPr/>
          </a:p>
          <a:p>
            <a:pPr marL="457200" marR="0" lvl="0" indent="-228600" algn="l" rtl="0">
              <a:lnSpc>
                <a:spcPct val="100000"/>
              </a:lnSpc>
              <a:spcBef>
                <a:spcPts val="0"/>
              </a:spcBef>
              <a:spcAft>
                <a:spcPts val="0"/>
              </a:spcAft>
              <a:buClr>
                <a:srgbClr val="000000"/>
              </a:buClr>
              <a:buSzPts val="1400"/>
              <a:buFont typeface="Arial"/>
              <a:buNone/>
            </a:pPr>
            <a:r>
              <a:rPr lang="en-US" sz="1800">
                <a:solidFill>
                  <a:srgbClr val="000000"/>
                </a:solidFill>
                <a:latin typeface="Calibri"/>
                <a:ea typeface="Calibri"/>
                <a:cs typeface="Calibri"/>
                <a:sym typeface="Calibri"/>
              </a:rPr>
              <a:t>We are reviewing what was submitted and will determine how best to share… But here is one example…</a:t>
            </a:r>
            <a:endParaRPr sz="1800">
              <a:latin typeface="Arial"/>
              <a:ea typeface="Arial"/>
              <a:cs typeface="Arial"/>
              <a:sym typeface="Arial"/>
            </a:endParaRPr>
          </a:p>
          <a:p>
            <a:pPr marL="457200" marR="0" lvl="0" indent="-228600" algn="l" rtl="0">
              <a:lnSpc>
                <a:spcPct val="100000"/>
              </a:lnSpc>
              <a:spcBef>
                <a:spcPts val="0"/>
              </a:spcBef>
              <a:spcAft>
                <a:spcPts val="0"/>
              </a:spcAft>
              <a:buSzPts val="1400"/>
              <a:buNone/>
            </a:pPr>
            <a:endParaRPr/>
          </a:p>
        </p:txBody>
      </p:sp>
      <p:sp>
        <p:nvSpPr>
          <p:cNvPr id="232" name="Google Shape;232;p6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p6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1" name="Google Shape;241;p6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Fall 2022 Other Response Explanations:</a:t>
            </a:r>
            <a:endParaRPr/>
          </a:p>
          <a:p>
            <a:pPr marL="457200" marR="0" lvl="0" indent="-228600" algn="l" rtl="0">
              <a:lnSpc>
                <a:spcPct val="100000"/>
              </a:lnSpc>
              <a:spcBef>
                <a:spcPts val="0"/>
              </a:spcBef>
              <a:spcAft>
                <a:spcPts val="0"/>
              </a:spcAft>
              <a:buSzPts val="1400"/>
              <a:buNone/>
            </a:pPr>
            <a:r>
              <a:rPr lang="en-US"/>
              <a:t>this designation does not appear in the schedule of classes or course catalog</a:t>
            </a:r>
            <a:endParaRPr/>
          </a:p>
          <a:p>
            <a:pPr marL="457200" marR="0" lvl="0" indent="-228600" algn="l" rtl="0">
              <a:lnSpc>
                <a:spcPct val="100000"/>
              </a:lnSpc>
              <a:spcBef>
                <a:spcPts val="0"/>
              </a:spcBef>
              <a:spcAft>
                <a:spcPts val="0"/>
              </a:spcAft>
              <a:buSzPts val="1400"/>
              <a:buNone/>
            </a:pPr>
            <a:r>
              <a:rPr lang="en-US"/>
              <a:t>Textbook adoption includes includes OER data but not required for all course sections if there is no textbook typically associated with course.</a:t>
            </a:r>
            <a:endParaRPr/>
          </a:p>
          <a:p>
            <a:pPr marL="457200" marR="0" lvl="0" indent="-228600" algn="l" rtl="0">
              <a:lnSpc>
                <a:spcPct val="100000"/>
              </a:lnSpc>
              <a:spcBef>
                <a:spcPts val="0"/>
              </a:spcBef>
              <a:spcAft>
                <a:spcPts val="0"/>
              </a:spcAft>
              <a:buSzPts val="1400"/>
              <a:buNone/>
            </a:pPr>
            <a:r>
              <a:rPr lang="en-US"/>
              <a:t>I believe they are planning to have it intergrated into the text-adoption process. </a:t>
            </a:r>
            <a:endParaRPr/>
          </a:p>
          <a:p>
            <a:pPr marL="457200" marR="0" lvl="0" indent="-228600" algn="l" rtl="0">
              <a:lnSpc>
                <a:spcPct val="100000"/>
              </a:lnSpc>
              <a:spcBef>
                <a:spcPts val="0"/>
              </a:spcBef>
              <a:spcAft>
                <a:spcPts val="0"/>
              </a:spcAft>
              <a:buSzPts val="1400"/>
              <a:buNone/>
            </a:pPr>
            <a:r>
              <a:rPr lang="en-US"/>
              <a:t>Department chairs report when schedule is staffed and bookstore has process for marking book required (and to choose if OER is being used) during the textbook adoption process</a:t>
            </a:r>
            <a:endParaRPr/>
          </a:p>
          <a:p>
            <a:pPr marL="457200" marR="0" lvl="0" indent="-228600" algn="l" rtl="0">
              <a:lnSpc>
                <a:spcPct val="100000"/>
              </a:lnSpc>
              <a:spcBef>
                <a:spcPts val="0"/>
              </a:spcBef>
              <a:spcAft>
                <a:spcPts val="0"/>
              </a:spcAft>
              <a:buSzPts val="1400"/>
              <a:buNone/>
            </a:pPr>
            <a:r>
              <a:rPr lang="en-US"/>
              <a:t>We are in the process of drafting and implementing a process</a:t>
            </a:r>
            <a:endParaRPr/>
          </a:p>
          <a:p>
            <a:pPr marL="457200" marR="0" lvl="0" indent="-228600" algn="l" rtl="0">
              <a:lnSpc>
                <a:spcPct val="100000"/>
              </a:lnSpc>
              <a:spcBef>
                <a:spcPts val="0"/>
              </a:spcBef>
              <a:spcAft>
                <a:spcPts val="0"/>
              </a:spcAft>
              <a:buSzPts val="1400"/>
              <a:buNone/>
            </a:pPr>
            <a:r>
              <a:rPr lang="en-US"/>
              <a:t>Faculty are supposed to submit forms to the bookstore regarding their text adoption but this isn't required so things fall through the cracks</a:t>
            </a:r>
            <a:endParaRPr/>
          </a:p>
          <a:p>
            <a:pPr marL="457200" marR="0" lvl="0" indent="-228600" algn="l" rtl="0">
              <a:lnSpc>
                <a:spcPct val="100000"/>
              </a:lnSpc>
              <a:spcBef>
                <a:spcPts val="0"/>
              </a:spcBef>
              <a:spcAft>
                <a:spcPts val="0"/>
              </a:spcAft>
              <a:buSzPts val="1400"/>
              <a:buNone/>
            </a:pPr>
            <a:r>
              <a:rPr lang="en-US"/>
              <a:t>Newly formed ZTC task force is developing recommendation for process.</a:t>
            </a:r>
            <a:endParaRPr/>
          </a:p>
          <a:p>
            <a:pPr marL="457200" marR="0" lvl="0" indent="-228600" algn="l" rtl="0">
              <a:lnSpc>
                <a:spcPct val="100000"/>
              </a:lnSpc>
              <a:spcBef>
                <a:spcPts val="0"/>
              </a:spcBef>
              <a:spcAft>
                <a:spcPts val="0"/>
              </a:spcAft>
              <a:buSzPts val="1400"/>
              <a:buNone/>
            </a:pPr>
            <a:r>
              <a:rPr lang="en-US"/>
              <a:t>The no-cost sections are entered in the SIS when the class schedule is finalized. Some also are identified into the text-adoption process when textbook orders are submitted, but not consistently </a:t>
            </a:r>
            <a:endParaRPr/>
          </a:p>
          <a:p>
            <a:pPr marL="457200" marR="0" lvl="0" indent="-228600" algn="l" rtl="0">
              <a:lnSpc>
                <a:spcPct val="100000"/>
              </a:lnSpc>
              <a:spcBef>
                <a:spcPts val="0"/>
              </a:spcBef>
              <a:spcAft>
                <a:spcPts val="0"/>
              </a:spcAft>
              <a:buSzPts val="1400"/>
              <a:buNone/>
            </a:pPr>
            <a:r>
              <a:rPr lang="en-US"/>
              <a:t>VPAA office asks faculty to complete and sign a "ZTC checklist to acknowledge that their course materials meet the criteria set out by SB 1359. The bookstore is sent a list of faculty who submitted the signed checklist. Then the bookstore enters book information on the class schedule.</a:t>
            </a:r>
            <a:endParaRPr/>
          </a:p>
          <a:p>
            <a:pPr marL="457200" marR="0" lvl="0" indent="-228600" algn="l" rtl="0">
              <a:lnSpc>
                <a:spcPct val="100000"/>
              </a:lnSpc>
              <a:spcBef>
                <a:spcPts val="0"/>
              </a:spcBef>
              <a:spcAft>
                <a:spcPts val="0"/>
              </a:spcAft>
              <a:buSzPts val="1400"/>
              <a:buNone/>
            </a:pPr>
            <a:r>
              <a:rPr lang="en-US"/>
              <a:t>The process is connected to the call for the schedule build and textbook adoption process</a:t>
            </a:r>
            <a:endParaRPr/>
          </a:p>
          <a:p>
            <a:pPr marL="457200" marR="0" lvl="0" indent="-228600" algn="l" rtl="0">
              <a:lnSpc>
                <a:spcPct val="100000"/>
              </a:lnSpc>
              <a:spcBef>
                <a:spcPts val="0"/>
              </a:spcBef>
              <a:spcAft>
                <a:spcPts val="0"/>
              </a:spcAft>
              <a:buSzPts val="1400"/>
              <a:buNone/>
            </a:pPr>
            <a:r>
              <a:rPr lang="en-US"/>
              <a:t>Faculty submit an Outlook form requesting the symbols and specifying the XB12 code; requests are vetted by OER liaison and bookstore</a:t>
            </a:r>
            <a:endParaRPr/>
          </a:p>
          <a:p>
            <a:pPr marL="457200" marR="0" lvl="0" indent="-228600" algn="l" rtl="0">
              <a:lnSpc>
                <a:spcPct val="100000"/>
              </a:lnSpc>
              <a:spcBef>
                <a:spcPts val="0"/>
              </a:spcBef>
              <a:spcAft>
                <a:spcPts val="0"/>
              </a:spcAft>
              <a:buSzPts val="1400"/>
              <a:buNone/>
            </a:pPr>
            <a:r>
              <a:rPr lang="en-US"/>
              <a:t>Faculty submit a form &amp; their no-cost course materials; OER coordinators verify that these materials qualify as ZTC. We maintain a database of ZTC courses, by instructors, and communicate this to IOPS.</a:t>
            </a:r>
            <a:endParaRPr/>
          </a:p>
          <a:p>
            <a:pPr marL="457200" marR="0" lvl="0" indent="-228600" algn="l" rtl="0">
              <a:lnSpc>
                <a:spcPct val="100000"/>
              </a:lnSpc>
              <a:spcBef>
                <a:spcPts val="0"/>
              </a:spcBef>
              <a:spcAft>
                <a:spcPts val="0"/>
              </a:spcAft>
              <a:buSzPts val="1400"/>
              <a:buNone/>
            </a:pPr>
            <a:r>
              <a:rPr lang="en-US"/>
              <a:t>OER flagging process through OER Coordinator</a:t>
            </a:r>
            <a:endParaRPr/>
          </a:p>
          <a:p>
            <a:pPr marL="457200" marR="0" lvl="0" indent="-228600" algn="l" rtl="0">
              <a:lnSpc>
                <a:spcPct val="100000"/>
              </a:lnSpc>
              <a:spcBef>
                <a:spcPts val="0"/>
              </a:spcBef>
              <a:spcAft>
                <a:spcPts val="0"/>
              </a:spcAft>
              <a:buSzPts val="1400"/>
              <a:buNone/>
            </a:pPr>
            <a:r>
              <a:rPr lang="en-US"/>
              <a:t>Every semester faculty let division secretaries know if their courses are ZTC or Low Cost, and the secretaries add the appropriate symbols to the class schedule.</a:t>
            </a:r>
            <a:endParaRPr/>
          </a:p>
          <a:p>
            <a:pPr marL="457200" marR="0" lvl="0" indent="-228600" algn="l" rtl="0">
              <a:lnSpc>
                <a:spcPct val="100000"/>
              </a:lnSpc>
              <a:spcBef>
                <a:spcPts val="0"/>
              </a:spcBef>
              <a:spcAft>
                <a:spcPts val="0"/>
              </a:spcAft>
              <a:buSzPts val="1400"/>
              <a:buNone/>
            </a:pPr>
            <a:r>
              <a:rPr lang="en-US"/>
              <a:t>Faculty self designate and inform their chair and admin support when they accept their teaching assignment. They also inform the bookstore and are integrated but that data wasn't always accurate.</a:t>
            </a:r>
            <a:endParaRPr/>
          </a:p>
          <a:p>
            <a:pPr marL="457200" marR="0" lvl="0" indent="-228600" algn="l" rtl="0">
              <a:lnSpc>
                <a:spcPct val="100000"/>
              </a:lnSpc>
              <a:spcBef>
                <a:spcPts val="0"/>
              </a:spcBef>
              <a:spcAft>
                <a:spcPts val="0"/>
              </a:spcAft>
              <a:buSzPts val="1400"/>
              <a:buNone/>
            </a:pPr>
            <a:r>
              <a:rPr lang="en-US"/>
              <a:t>Faculty notify the curriculum systems manager when they are running a non-cost section.</a:t>
            </a:r>
            <a:endParaRPr/>
          </a:p>
          <a:p>
            <a:pPr marL="457200" marR="0" lvl="0" indent="-228600" algn="l" rtl="0">
              <a:lnSpc>
                <a:spcPct val="100000"/>
              </a:lnSpc>
              <a:spcBef>
                <a:spcPts val="0"/>
              </a:spcBef>
              <a:spcAft>
                <a:spcPts val="0"/>
              </a:spcAft>
              <a:buSzPts val="1400"/>
              <a:buNone/>
            </a:pPr>
            <a:r>
              <a:rPr lang="en-US"/>
              <a:t>A mixture of "there is no process" and trying to tie it into the textbook adoption process. We are in a trial and error phase of figuring something out. </a:t>
            </a:r>
            <a:endParaRPr/>
          </a:p>
          <a:p>
            <a:pPr marL="457200" marR="0" lvl="0" indent="-228600" algn="l" rtl="0">
              <a:lnSpc>
                <a:spcPct val="100000"/>
              </a:lnSpc>
              <a:spcBef>
                <a:spcPts val="0"/>
              </a:spcBef>
              <a:spcAft>
                <a:spcPts val="0"/>
              </a:spcAft>
              <a:buSzPts val="1400"/>
              <a:buNone/>
            </a:pPr>
            <a:r>
              <a:rPr lang="en-US"/>
              <a:t>Instructors have two ways to indicate textbook cost: through the bookstore and/or include in section notes. Someone (proposed to be department chairs) will enter the data into the scheduling software.</a:t>
            </a:r>
            <a:endParaRPr/>
          </a:p>
          <a:p>
            <a:pPr marL="457200" marR="0" lvl="0" indent="-228600" algn="l" rtl="0">
              <a:lnSpc>
                <a:spcPct val="100000"/>
              </a:lnSpc>
              <a:spcBef>
                <a:spcPts val="0"/>
              </a:spcBef>
              <a:spcAft>
                <a:spcPts val="0"/>
              </a:spcAft>
              <a:buSzPts val="1400"/>
              <a:buNone/>
            </a:pPr>
            <a:r>
              <a:rPr lang="en-US"/>
              <a:t>Faculty self-select classes as ZTC or LTC in Banner once the schedule goes live</a:t>
            </a:r>
            <a:endParaRPr/>
          </a:p>
          <a:p>
            <a:pPr marL="457200" marR="0" lvl="0" indent="-228600" algn="l" rtl="0">
              <a:lnSpc>
                <a:spcPct val="100000"/>
              </a:lnSpc>
              <a:spcBef>
                <a:spcPts val="0"/>
              </a:spcBef>
              <a:spcAft>
                <a:spcPts val="0"/>
              </a:spcAft>
              <a:buSzPts val="1400"/>
              <a:buNone/>
            </a:pPr>
            <a:r>
              <a:rPr lang="en-US"/>
              <a:t>We have a form connected to PeopleSoft that pushes data directly to the online class schedule and the eServices schedule where students register. However, we still rely on faculty to self-report and some don't do this. We try to examine the schedule to catch classes that aren't tagged properly. Faculty must also report separately to the bookstore.</a:t>
            </a:r>
            <a:endParaRPr/>
          </a:p>
          <a:p>
            <a:pPr marL="457200" marR="0" lvl="0" indent="-228600" algn="l" rtl="0">
              <a:lnSpc>
                <a:spcPct val="100000"/>
              </a:lnSpc>
              <a:spcBef>
                <a:spcPts val="0"/>
              </a:spcBef>
              <a:spcAft>
                <a:spcPts val="0"/>
              </a:spcAft>
              <a:buSzPts val="1400"/>
              <a:buNone/>
            </a:pPr>
            <a:r>
              <a:rPr lang="en-US"/>
              <a:t>The process we have used for several years is the third option - a call is sent out by the scheduling dean for faculty to fill out a Google Sheet with their ZTC sections. However, recently we have *also* been trying to coordinate this data collection with the bookstore's adoption process. In addition, our entire district is working on a way for faculty to identify their ZTC sections within our backend software, PeopleSoft, which has the advantage of cutting out middlemen and updating the online schedule for students immediately (this is planned to roll out later this semester).</a:t>
            </a:r>
            <a:endParaRPr/>
          </a:p>
          <a:p>
            <a:pPr marL="457200" marR="0" lvl="0" indent="-228600" algn="l" rtl="0">
              <a:lnSpc>
                <a:spcPct val="100000"/>
              </a:lnSpc>
              <a:spcBef>
                <a:spcPts val="0"/>
              </a:spcBef>
              <a:spcAft>
                <a:spcPts val="0"/>
              </a:spcAft>
              <a:buSzPts val="1400"/>
              <a:buNone/>
            </a:pPr>
            <a:r>
              <a:rPr lang="en-US"/>
              <a:t>We have a master list of instructors and courses that are marked every semester, when someone new wants a course marked it is evaluated by our OER liaisons and then added to the master list going forward.  </a:t>
            </a:r>
            <a:endParaRPr/>
          </a:p>
          <a:p>
            <a:pPr marL="457200" marR="0" lvl="0" indent="-228600" algn="l" rtl="0">
              <a:lnSpc>
                <a:spcPct val="100000"/>
              </a:lnSpc>
              <a:spcBef>
                <a:spcPts val="0"/>
              </a:spcBef>
              <a:spcAft>
                <a:spcPts val="0"/>
              </a:spcAft>
              <a:buSzPts val="1400"/>
              <a:buNone/>
            </a:pPr>
            <a:r>
              <a:rPr lang="en-US"/>
              <a:t>We had an official process in place that has since been (unofficially) changed, resulting in less accurate reporting.</a:t>
            </a:r>
            <a:endParaRPr/>
          </a:p>
          <a:p>
            <a:pPr marL="457200" marR="0" lvl="0" indent="-228600" algn="l" rtl="0">
              <a:lnSpc>
                <a:spcPct val="100000"/>
              </a:lnSpc>
              <a:spcBef>
                <a:spcPts val="0"/>
              </a:spcBef>
              <a:spcAft>
                <a:spcPts val="0"/>
              </a:spcAft>
              <a:buSzPts val="1400"/>
              <a:buNone/>
            </a:pPr>
            <a:r>
              <a:rPr lang="en-US"/>
              <a:t>Bookstore provides us with a list of courses and textbooks.  The OER liaison along with the course scheduler go through the list to determine which should have the designations in our catalog.</a:t>
            </a:r>
            <a:endParaRPr/>
          </a:p>
          <a:p>
            <a:pPr marL="457200" marR="0" lvl="0" indent="-228600" algn="l" rtl="0">
              <a:lnSpc>
                <a:spcPct val="100000"/>
              </a:lnSpc>
              <a:spcBef>
                <a:spcPts val="0"/>
              </a:spcBef>
              <a:spcAft>
                <a:spcPts val="0"/>
              </a:spcAft>
              <a:buSzPts val="1400"/>
              <a:buNone/>
            </a:pPr>
            <a:r>
              <a:rPr lang="en-US"/>
              <a:t>faculty are supposed to notify dept chair; chair is supposed to indicate ZTC in schedule gallys (not a good process, IMO, but a process nonetheless) </a:t>
            </a:r>
            <a:endParaRPr/>
          </a:p>
          <a:p>
            <a:pPr marL="457200" marR="0" lvl="0" indent="-228600" algn="l" rtl="0">
              <a:lnSpc>
                <a:spcPct val="100000"/>
              </a:lnSpc>
              <a:spcBef>
                <a:spcPts val="0"/>
              </a:spcBef>
              <a:spcAft>
                <a:spcPts val="0"/>
              </a:spcAft>
              <a:buSzPts val="1400"/>
              <a:buNone/>
            </a:pPr>
            <a:r>
              <a:rPr lang="en-US"/>
              <a:t>We send out a Google form for instructors to self-identify their courses as ZTC</a:t>
            </a:r>
            <a:endParaRPr/>
          </a:p>
          <a:p>
            <a:pPr marL="457200" marR="0" lvl="0" indent="-228600" algn="l" rtl="0">
              <a:lnSpc>
                <a:spcPct val="100000"/>
              </a:lnSpc>
              <a:spcBef>
                <a:spcPts val="0"/>
              </a:spcBef>
              <a:spcAft>
                <a:spcPts val="0"/>
              </a:spcAft>
              <a:buSzPts val="1400"/>
              <a:buNone/>
            </a:pPr>
            <a:r>
              <a:rPr lang="en-US"/>
              <a:t>Once the online schedule is ready, each faculty uses an online site to mark their course sections as OER/ZTC</a:t>
            </a:r>
            <a:endParaRPr/>
          </a:p>
          <a:p>
            <a:pPr marL="457200" marR="0" lvl="0" indent="-228600" algn="l" rtl="0">
              <a:lnSpc>
                <a:spcPct val="100000"/>
              </a:lnSpc>
              <a:spcBef>
                <a:spcPts val="0"/>
              </a:spcBef>
              <a:spcAft>
                <a:spcPts val="0"/>
              </a:spcAft>
              <a:buSzPts val="1400"/>
              <a:buNone/>
            </a:pPr>
            <a:endParaRPr/>
          </a:p>
        </p:txBody>
      </p:sp>
      <p:sp>
        <p:nvSpPr>
          <p:cNvPr id="242" name="Google Shape;242;p6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6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6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49" name="Google Shape;249;p6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26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p6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5" name="Google Shape;255;p6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p6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1" name="Google Shape;261;p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p6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7" name="Google Shape;267;p6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3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3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1"/>
        <p:cNvGrpSpPr/>
        <p:nvPr/>
      </p:nvGrpSpPr>
      <p:grpSpPr>
        <a:xfrm>
          <a:off x="0" y="0"/>
          <a:ext cx="0" cy="0"/>
          <a:chOff x="0" y="0"/>
          <a:chExt cx="0" cy="0"/>
        </a:xfrm>
      </p:grpSpPr>
      <p:sp>
        <p:nvSpPr>
          <p:cNvPr id="272" name="Google Shape;272;p6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3" name="Google Shape;273;p6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1</a:t>
            </a:r>
            <a:r>
              <a:rPr lang="en-US" baseline="30000"/>
              <a:t>st</a:t>
            </a:r>
            <a:r>
              <a:rPr lang="en-US"/>
              <a:t> point is for a roll-over from last time.</a:t>
            </a:r>
            <a:endParaRPr/>
          </a:p>
        </p:txBody>
      </p:sp>
      <p:sp>
        <p:nvSpPr>
          <p:cNvPr id="274" name="Google Shape;274;p6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7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0" name="Google Shape;280;p7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7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6" name="Google Shape;286;p7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p7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p7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293" name="Google Shape;293;p7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33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7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7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p7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7" name="Google Shape;307;p7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7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3" name="Google Shape;313;p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9" name="Google Shape;89;p3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3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4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endParaRPr/>
          </a:p>
        </p:txBody>
      </p:sp>
      <p:sp>
        <p:nvSpPr>
          <p:cNvPr id="103" name="Google Shape;103;p4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p4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4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4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4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p:cNvGrpSpPr/>
        <p:nvPr/>
      </p:nvGrpSpPr>
      <p:grpSpPr>
        <a:xfrm>
          <a:off x="0" y="0"/>
          <a:ext cx="0" cy="0"/>
          <a:chOff x="0" y="0"/>
          <a:chExt cx="0" cy="0"/>
        </a:xfrm>
      </p:grpSpPr>
      <p:sp>
        <p:nvSpPr>
          <p:cNvPr id="121" name="Google Shape;121;p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457200" marR="0" lvl="0" indent="-228600" algn="l" rtl="0">
              <a:lnSpc>
                <a:spcPct val="100000"/>
              </a:lnSpc>
              <a:spcBef>
                <a:spcPts val="0"/>
              </a:spcBef>
              <a:spcAft>
                <a:spcPts val="0"/>
              </a:spcAft>
              <a:buSzPts val="1400"/>
              <a:buNone/>
            </a:pPr>
            <a:r>
              <a:rPr lang="en-US"/>
              <a:t>2024 Data: 84% were FT in 2024. Yes – 71. No – 26. I don’t know – 3. Numbers are pretty much exactly the same.</a:t>
            </a:r>
            <a:endParaRPr/>
          </a:p>
        </p:txBody>
      </p:sp>
      <p:sp>
        <p:nvSpPr>
          <p:cNvPr id="123" name="Google Shape;123;p4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with content" type="obj">
  <p:cSld name="OBJECT">
    <p:spTree>
      <p:nvGrpSpPr>
        <p:cNvPr id="1" name="Shape 14"/>
        <p:cNvGrpSpPr/>
        <p:nvPr/>
      </p:nvGrpSpPr>
      <p:grpSpPr>
        <a:xfrm>
          <a:off x="0" y="0"/>
          <a:ext cx="0" cy="0"/>
          <a:chOff x="0" y="0"/>
          <a:chExt cx="0" cy="0"/>
        </a:xfrm>
      </p:grpSpPr>
      <p:sp>
        <p:nvSpPr>
          <p:cNvPr id="15" name="Google Shape;15;p22"/>
          <p:cNvSpPr/>
          <p:nvPr/>
        </p:nvSpPr>
        <p:spPr>
          <a:xfrm>
            <a:off x="892142" y="-21176"/>
            <a:ext cx="7606015" cy="1878714"/>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16" name="Google Shape;16;p22"/>
          <p:cNvCxnSpPr/>
          <p:nvPr/>
        </p:nvCxnSpPr>
        <p:spPr>
          <a:xfrm>
            <a:off x="892142" y="1859611"/>
            <a:ext cx="7606015" cy="0"/>
          </a:xfrm>
          <a:prstGeom prst="straightConnector1">
            <a:avLst/>
          </a:prstGeom>
          <a:noFill/>
          <a:ln w="31750" cap="flat" cmpd="sng">
            <a:solidFill>
              <a:schemeClr val="accent1"/>
            </a:solidFill>
            <a:prstDash val="solid"/>
            <a:round/>
            <a:headEnd type="none" w="sm" len="sm"/>
            <a:tailEnd type="none" w="sm" len="sm"/>
          </a:ln>
        </p:spPr>
      </p:cxnSp>
      <p:sp>
        <p:nvSpPr>
          <p:cNvPr id="17" name="Google Shape;17;p2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8" name="Google Shape;18;p2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19" name="Google Shape;19;p22"/>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22"/>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Title Slide with photo">
  <p:cSld name="1_Title Slide with photo">
    <p:spTree>
      <p:nvGrpSpPr>
        <p:cNvPr id="1" name="Shape 21"/>
        <p:cNvGrpSpPr/>
        <p:nvPr/>
      </p:nvGrpSpPr>
      <p:grpSpPr>
        <a:xfrm>
          <a:off x="0" y="0"/>
          <a:ext cx="0" cy="0"/>
          <a:chOff x="0" y="0"/>
          <a:chExt cx="0" cy="0"/>
        </a:xfrm>
      </p:grpSpPr>
      <p:pic>
        <p:nvPicPr>
          <p:cNvPr id="22" name="Google Shape;22;p78"/>
          <p:cNvPicPr preferRelativeResize="0"/>
          <p:nvPr/>
        </p:nvPicPr>
        <p:blipFill rotWithShape="1">
          <a:blip r:embed="rId2">
            <a:alphaModFix/>
          </a:blip>
          <a:srcRect/>
          <a:stretch/>
        </p:blipFill>
        <p:spPr>
          <a:xfrm>
            <a:off x="0" y="1532004"/>
            <a:ext cx="9144000" cy="3657600"/>
          </a:xfrm>
          <a:prstGeom prst="rect">
            <a:avLst/>
          </a:prstGeom>
          <a:noFill/>
          <a:ln>
            <a:noFill/>
          </a:ln>
        </p:spPr>
      </p:pic>
      <p:sp>
        <p:nvSpPr>
          <p:cNvPr id="23" name="Google Shape;23;p78"/>
          <p:cNvSpPr txBox="1">
            <a:spLocks noGrp="1"/>
          </p:cNvSpPr>
          <p:nvPr>
            <p:ph type="ctrTitle"/>
          </p:nvPr>
        </p:nvSpPr>
        <p:spPr>
          <a:xfrm>
            <a:off x="1813336" y="3464560"/>
            <a:ext cx="6477803" cy="1538289"/>
          </a:xfrm>
          <a:prstGeom prst="rect">
            <a:avLst/>
          </a:prstGeom>
          <a:noFill/>
          <a:ln>
            <a:noFill/>
          </a:ln>
        </p:spPr>
        <p:txBody>
          <a:bodyPr spcFirstLastPara="1" wrap="square" lIns="91425" tIns="45700" rIns="91425" bIns="0" anchor="b" anchorCtr="0">
            <a:normAutofit/>
          </a:bodyPr>
          <a:lstStyle>
            <a:lvl1pPr lvl="0" algn="l">
              <a:lnSpc>
                <a:spcPct val="90000"/>
              </a:lnSpc>
              <a:spcBef>
                <a:spcPts val="0"/>
              </a:spcBef>
              <a:spcAft>
                <a:spcPts val="0"/>
              </a:spcAft>
              <a:buSzPts val="2800"/>
              <a:buNone/>
              <a:defRPr sz="3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78"/>
          <p:cNvSpPr txBox="1">
            <a:spLocks noGrp="1"/>
          </p:cNvSpPr>
          <p:nvPr>
            <p:ph type="subTitle" idx="1"/>
          </p:nvPr>
        </p:nvSpPr>
        <p:spPr>
          <a:xfrm>
            <a:off x="1813335" y="5189604"/>
            <a:ext cx="6477804" cy="977621"/>
          </a:xfrm>
          <a:prstGeom prst="rect">
            <a:avLst/>
          </a:prstGeom>
          <a:noFill/>
          <a:ln>
            <a:noFill/>
          </a:ln>
        </p:spPr>
        <p:txBody>
          <a:bodyPr spcFirstLastPara="1" wrap="square" lIns="91425" tIns="91425" rIns="91425" bIns="91425" anchor="t" anchorCtr="0">
            <a:normAutofit/>
          </a:bodyPr>
          <a:lstStyle>
            <a:lvl1pPr lvl="0" algn="l">
              <a:lnSpc>
                <a:spcPct val="120000"/>
              </a:lnSpc>
              <a:spcBef>
                <a:spcPts val="750"/>
              </a:spcBef>
              <a:spcAft>
                <a:spcPts val="0"/>
              </a:spcAft>
              <a:buSzPts val="1600"/>
              <a:buNone/>
              <a:defRPr sz="1600" b="0" cap="none">
                <a:solidFill>
                  <a:srgbClr val="060606"/>
                </a:solidFill>
              </a:defRPr>
            </a:lvl1pPr>
            <a:lvl2pPr lvl="1" algn="ctr">
              <a:lnSpc>
                <a:spcPct val="120000"/>
              </a:lnSpc>
              <a:spcBef>
                <a:spcPts val="375"/>
              </a:spcBef>
              <a:spcAft>
                <a:spcPts val="0"/>
              </a:spcAft>
              <a:buSzPts val="1400"/>
              <a:buNone/>
              <a:defRPr sz="1350"/>
            </a:lvl2pPr>
            <a:lvl3pPr lvl="2" algn="ctr">
              <a:lnSpc>
                <a:spcPct val="120000"/>
              </a:lnSpc>
              <a:spcBef>
                <a:spcPts val="375"/>
              </a:spcBef>
              <a:spcAft>
                <a:spcPts val="0"/>
              </a:spcAft>
              <a:buSzPts val="1200"/>
              <a:buNone/>
              <a:defRPr sz="1350"/>
            </a:lvl3pPr>
            <a:lvl4pPr lvl="3" algn="ctr">
              <a:lnSpc>
                <a:spcPct val="120000"/>
              </a:lnSpc>
              <a:spcBef>
                <a:spcPts val="375"/>
              </a:spcBef>
              <a:spcAft>
                <a:spcPts val="0"/>
              </a:spcAft>
              <a:buSzPts val="1050"/>
              <a:buNone/>
              <a:defRPr sz="1200"/>
            </a:lvl4pPr>
            <a:lvl5pPr lvl="4" algn="ctr">
              <a:lnSpc>
                <a:spcPct val="120000"/>
              </a:lnSpc>
              <a:spcBef>
                <a:spcPts val="375"/>
              </a:spcBef>
              <a:spcAft>
                <a:spcPts val="0"/>
              </a:spcAft>
              <a:buSzPts val="900"/>
              <a:buNone/>
              <a:defRPr sz="1200"/>
            </a:lvl5pPr>
            <a:lvl6pPr lvl="5" algn="ctr">
              <a:lnSpc>
                <a:spcPct val="120000"/>
              </a:lnSpc>
              <a:spcBef>
                <a:spcPts val="375"/>
              </a:spcBef>
              <a:spcAft>
                <a:spcPts val="0"/>
              </a:spcAft>
              <a:buSzPts val="900"/>
              <a:buNone/>
              <a:defRPr sz="1200"/>
            </a:lvl6pPr>
            <a:lvl7pPr lvl="6" algn="ctr">
              <a:lnSpc>
                <a:spcPct val="120000"/>
              </a:lnSpc>
              <a:spcBef>
                <a:spcPts val="375"/>
              </a:spcBef>
              <a:spcAft>
                <a:spcPts val="0"/>
              </a:spcAft>
              <a:buSzPts val="900"/>
              <a:buNone/>
              <a:defRPr sz="1200"/>
            </a:lvl7pPr>
            <a:lvl8pPr lvl="7" algn="ctr">
              <a:lnSpc>
                <a:spcPct val="120000"/>
              </a:lnSpc>
              <a:spcBef>
                <a:spcPts val="375"/>
              </a:spcBef>
              <a:spcAft>
                <a:spcPts val="0"/>
              </a:spcAft>
              <a:buSzPts val="900"/>
              <a:buNone/>
              <a:defRPr sz="1200"/>
            </a:lvl8pPr>
            <a:lvl9pPr lvl="8" algn="ctr">
              <a:lnSpc>
                <a:spcPct val="120000"/>
              </a:lnSpc>
              <a:spcBef>
                <a:spcPts val="375"/>
              </a:spcBef>
              <a:spcAft>
                <a:spcPts val="0"/>
              </a:spcAft>
              <a:buSzPts val="900"/>
              <a:buNone/>
              <a:defRPr sz="1200"/>
            </a:lvl9pPr>
          </a:lstStyle>
          <a:p>
            <a:endParaRPr/>
          </a:p>
        </p:txBody>
      </p:sp>
      <p:cxnSp>
        <p:nvCxnSpPr>
          <p:cNvPr id="25" name="Google Shape;25;p78"/>
          <p:cNvCxnSpPr/>
          <p:nvPr/>
        </p:nvCxnSpPr>
        <p:spPr>
          <a:xfrm>
            <a:off x="0" y="5187659"/>
            <a:ext cx="9144000" cy="0"/>
          </a:xfrm>
          <a:prstGeom prst="straightConnector1">
            <a:avLst/>
          </a:prstGeom>
          <a:noFill/>
          <a:ln w="31750" cap="flat" cmpd="sng">
            <a:solidFill>
              <a:schemeClr val="accent1"/>
            </a:solidFill>
            <a:prstDash val="solid"/>
            <a:round/>
            <a:headEnd type="none" w="sm" len="sm"/>
            <a:tailEnd type="none" w="sm" len="sm"/>
          </a:ln>
          <a:effectLst>
            <a:outerShdw blurRad="40000" dist="23000" dir="5400000" rotWithShape="0">
              <a:srgbClr val="000000">
                <a:alpha val="34901"/>
              </a:srgbClr>
            </a:outerShdw>
          </a:effectLst>
        </p:spPr>
      </p:cxnSp>
      <p:pic>
        <p:nvPicPr>
          <p:cNvPr id="26" name="Google Shape;26;p78"/>
          <p:cNvPicPr preferRelativeResize="0"/>
          <p:nvPr/>
        </p:nvPicPr>
        <p:blipFill rotWithShape="1">
          <a:blip r:embed="rId3">
            <a:alphaModFix/>
          </a:blip>
          <a:srcRect/>
          <a:stretch/>
        </p:blipFill>
        <p:spPr>
          <a:xfrm>
            <a:off x="1695177" y="585230"/>
            <a:ext cx="4360183" cy="13502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with 2 columns" type="twoObj">
  <p:cSld name="TWO_OBJECTS">
    <p:spTree>
      <p:nvGrpSpPr>
        <p:cNvPr id="1" name="Shape 27"/>
        <p:cNvGrpSpPr/>
        <p:nvPr/>
      </p:nvGrpSpPr>
      <p:grpSpPr>
        <a:xfrm>
          <a:off x="0" y="0"/>
          <a:ext cx="0" cy="0"/>
          <a:chOff x="0" y="0"/>
          <a:chExt cx="0" cy="0"/>
        </a:xfrm>
      </p:grpSpPr>
      <p:sp>
        <p:nvSpPr>
          <p:cNvPr id="28" name="Google Shape;28;p29"/>
          <p:cNvSpPr/>
          <p:nvPr/>
        </p:nvSpPr>
        <p:spPr>
          <a:xfrm>
            <a:off x="897905" y="0"/>
            <a:ext cx="7557940" cy="184708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29" name="Google Shape;29;p29"/>
          <p:cNvCxnSpPr/>
          <p:nvPr/>
        </p:nvCxnSpPr>
        <p:spPr>
          <a:xfrm rot="10800000" flipH="1">
            <a:off x="892142" y="1847089"/>
            <a:ext cx="7563703" cy="12523"/>
          </a:xfrm>
          <a:prstGeom prst="straightConnector1">
            <a:avLst/>
          </a:prstGeom>
          <a:noFill/>
          <a:ln w="31750" cap="flat" cmpd="sng">
            <a:solidFill>
              <a:schemeClr val="accent1"/>
            </a:solidFill>
            <a:prstDash val="solid"/>
            <a:round/>
            <a:headEnd type="none" w="sm" len="sm"/>
            <a:tailEnd type="none" w="sm" len="sm"/>
          </a:ln>
        </p:spPr>
      </p:cxnSp>
      <p:sp>
        <p:nvSpPr>
          <p:cNvPr id="30" name="Google Shape;30;p29"/>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lt1"/>
              </a:buClr>
              <a:buSzPts val="3200"/>
              <a:buFont typeface="Arial"/>
              <a:buNone/>
              <a:defRPr sz="32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1" name="Google Shape;31;p29"/>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2" name="Google Shape;32;p29"/>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3" name="Google Shape;33;p2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with Comparison">
  <p:cSld name="Title with Comparison">
    <p:spTree>
      <p:nvGrpSpPr>
        <p:cNvPr id="1" name="Shape 35"/>
        <p:cNvGrpSpPr/>
        <p:nvPr/>
      </p:nvGrpSpPr>
      <p:grpSpPr>
        <a:xfrm>
          <a:off x="0" y="0"/>
          <a:ext cx="0" cy="0"/>
          <a:chOff x="0" y="0"/>
          <a:chExt cx="0" cy="0"/>
        </a:xfrm>
      </p:grpSpPr>
      <p:cxnSp>
        <p:nvCxnSpPr>
          <p:cNvPr id="36" name="Google Shape;36;p35"/>
          <p:cNvCxnSpPr/>
          <p:nvPr/>
        </p:nvCxnSpPr>
        <p:spPr>
          <a:xfrm>
            <a:off x="1085395" y="1847088"/>
            <a:ext cx="7205747" cy="0"/>
          </a:xfrm>
          <a:prstGeom prst="straightConnector1">
            <a:avLst/>
          </a:prstGeom>
          <a:noFill/>
          <a:ln w="31750" cap="flat" cmpd="sng">
            <a:solidFill>
              <a:schemeClr val="accent1"/>
            </a:solidFill>
            <a:prstDash val="solid"/>
            <a:round/>
            <a:headEnd type="none" w="sm" len="sm"/>
            <a:tailEnd type="none" w="sm" len="sm"/>
          </a:ln>
        </p:spPr>
      </p:cxnSp>
      <p:sp>
        <p:nvSpPr>
          <p:cNvPr id="37" name="Google Shape;37;p3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38" name="Google Shape;38;p35"/>
          <p:cNvSpPr txBox="1">
            <a:spLocks noGrp="1"/>
          </p:cNvSpPr>
          <p:nvPr>
            <p:ph type="body" idx="2"/>
          </p:nvPr>
        </p:nvSpPr>
        <p:spPr>
          <a:xfrm>
            <a:off x="1085393" y="2824272"/>
            <a:ext cx="3483864" cy="3218185"/>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39" name="Google Shape;39;p35"/>
          <p:cNvSpPr txBox="1">
            <a:spLocks noGrp="1"/>
          </p:cNvSpPr>
          <p:nvPr>
            <p:ph type="body" idx="3"/>
          </p:nvPr>
        </p:nvSpPr>
        <p:spPr>
          <a:xfrm>
            <a:off x="4809272" y="2023006"/>
            <a:ext cx="3483864" cy="802237"/>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750"/>
              </a:spcBef>
              <a:spcAft>
                <a:spcPts val="0"/>
              </a:spcAft>
              <a:buSzPts val="1800"/>
              <a:buNone/>
              <a:defRPr sz="1800" b="0" cap="none">
                <a:solidFill>
                  <a:schemeClr val="dk1"/>
                </a:solidFill>
              </a:defRPr>
            </a:lvl1pPr>
            <a:lvl2pPr marL="914400" lvl="1" indent="-228600" algn="l">
              <a:lnSpc>
                <a:spcPct val="120000"/>
              </a:lnSpc>
              <a:spcBef>
                <a:spcPts val="375"/>
              </a:spcBef>
              <a:spcAft>
                <a:spcPts val="0"/>
              </a:spcAft>
              <a:buSzPts val="1500"/>
              <a:buNone/>
              <a:defRPr sz="1500" b="1"/>
            </a:lvl2pPr>
            <a:lvl3pPr marL="1371600" lvl="2" indent="-228600" algn="l">
              <a:lnSpc>
                <a:spcPct val="120000"/>
              </a:lnSpc>
              <a:spcBef>
                <a:spcPts val="375"/>
              </a:spcBef>
              <a:spcAft>
                <a:spcPts val="0"/>
              </a:spcAft>
              <a:buSzPts val="1350"/>
              <a:buNone/>
              <a:defRPr sz="1350" b="1"/>
            </a:lvl3pPr>
            <a:lvl4pPr marL="1828800" lvl="3" indent="-228600" algn="l">
              <a:lnSpc>
                <a:spcPct val="120000"/>
              </a:lnSpc>
              <a:spcBef>
                <a:spcPts val="375"/>
              </a:spcBef>
              <a:spcAft>
                <a:spcPts val="0"/>
              </a:spcAft>
              <a:buSzPts val="1200"/>
              <a:buNone/>
              <a:defRPr sz="1200" b="1"/>
            </a:lvl4pPr>
            <a:lvl5pPr marL="2286000" lvl="4" indent="-228600" algn="l">
              <a:lnSpc>
                <a:spcPct val="120000"/>
              </a:lnSpc>
              <a:spcBef>
                <a:spcPts val="375"/>
              </a:spcBef>
              <a:spcAft>
                <a:spcPts val="0"/>
              </a:spcAft>
              <a:buSzPts val="1200"/>
              <a:buNone/>
              <a:defRPr sz="1200" b="1"/>
            </a:lvl5pPr>
            <a:lvl6pPr marL="2743200" lvl="5" indent="-228600" algn="l">
              <a:lnSpc>
                <a:spcPct val="120000"/>
              </a:lnSpc>
              <a:spcBef>
                <a:spcPts val="375"/>
              </a:spcBef>
              <a:spcAft>
                <a:spcPts val="0"/>
              </a:spcAft>
              <a:buSzPts val="1200"/>
              <a:buNone/>
              <a:defRPr sz="1200" b="1"/>
            </a:lvl6pPr>
            <a:lvl7pPr marL="3200400" lvl="6" indent="-228600" algn="l">
              <a:lnSpc>
                <a:spcPct val="120000"/>
              </a:lnSpc>
              <a:spcBef>
                <a:spcPts val="375"/>
              </a:spcBef>
              <a:spcAft>
                <a:spcPts val="0"/>
              </a:spcAft>
              <a:buSzPts val="1200"/>
              <a:buNone/>
              <a:defRPr sz="1200" b="1"/>
            </a:lvl7pPr>
            <a:lvl8pPr marL="3657600" lvl="7" indent="-228600" algn="l">
              <a:lnSpc>
                <a:spcPct val="120000"/>
              </a:lnSpc>
              <a:spcBef>
                <a:spcPts val="375"/>
              </a:spcBef>
              <a:spcAft>
                <a:spcPts val="0"/>
              </a:spcAft>
              <a:buSzPts val="1200"/>
              <a:buNone/>
              <a:defRPr sz="1200" b="1"/>
            </a:lvl8pPr>
            <a:lvl9pPr marL="4114800" lvl="8" indent="-228600" algn="l">
              <a:lnSpc>
                <a:spcPct val="120000"/>
              </a:lnSpc>
              <a:spcBef>
                <a:spcPts val="375"/>
              </a:spcBef>
              <a:spcAft>
                <a:spcPts val="0"/>
              </a:spcAft>
              <a:buSzPts val="1200"/>
              <a:buNone/>
              <a:defRPr sz="1200" b="1"/>
            </a:lvl9pPr>
          </a:lstStyle>
          <a:p>
            <a:endParaRPr/>
          </a:p>
        </p:txBody>
      </p:sp>
      <p:sp>
        <p:nvSpPr>
          <p:cNvPr id="40" name="Google Shape;40;p35"/>
          <p:cNvSpPr txBox="1">
            <a:spLocks noGrp="1"/>
          </p:cNvSpPr>
          <p:nvPr>
            <p:ph type="body" idx="4"/>
          </p:nvPr>
        </p:nvSpPr>
        <p:spPr>
          <a:xfrm>
            <a:off x="4809272" y="2821494"/>
            <a:ext cx="3483864" cy="3220963"/>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1" name="Google Shape;41;p35"/>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35"/>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43" name="Google Shape;43;p3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p:cSld name="1_Title and Content">
    <p:spTree>
      <p:nvGrpSpPr>
        <p:cNvPr id="1" name="Shape 44"/>
        <p:cNvGrpSpPr/>
        <p:nvPr/>
      </p:nvGrpSpPr>
      <p:grpSpPr>
        <a:xfrm>
          <a:off x="0" y="0"/>
          <a:ext cx="0" cy="0"/>
          <a:chOff x="0" y="0"/>
          <a:chExt cx="0" cy="0"/>
        </a:xfrm>
      </p:grpSpPr>
      <p:sp>
        <p:nvSpPr>
          <p:cNvPr id="45" name="Google Shape;45;p79"/>
          <p:cNvSpPr txBox="1">
            <a:spLocks noGrp="1"/>
          </p:cNvSpPr>
          <p:nvPr>
            <p:ph type="body" idx="1"/>
          </p:nvPr>
        </p:nvSpPr>
        <p:spPr>
          <a:xfrm>
            <a:off x="1088686" y="2015732"/>
            <a:ext cx="7202456" cy="4039916"/>
          </a:xfrm>
          <a:prstGeom prst="rect">
            <a:avLst/>
          </a:prstGeom>
          <a:noFill/>
          <a:ln>
            <a:noFill/>
          </a:ln>
        </p:spPr>
        <p:txBody>
          <a:bodyPr spcFirstLastPara="1" wrap="square" lIns="91425" tIns="45700" rIns="91425" bIns="45700" anchor="t" anchorCtr="0">
            <a:normAutofit/>
          </a:bodyPr>
          <a:lstStyle>
            <a:lvl1pPr marL="457200" lvl="0" indent="-381000" algn="l">
              <a:lnSpc>
                <a:spcPct val="120000"/>
              </a:lnSpc>
              <a:spcBef>
                <a:spcPts val="750"/>
              </a:spcBef>
              <a:spcAft>
                <a:spcPts val="0"/>
              </a:spcAft>
              <a:buSzPts val="2400"/>
              <a:buChar char="•"/>
              <a:defRPr>
                <a:solidFill>
                  <a:schemeClr val="dk2"/>
                </a:solidFill>
              </a:defRPr>
            </a:lvl1pPr>
            <a:lvl2pPr marL="914400" lvl="1" indent="-381000" algn="l">
              <a:lnSpc>
                <a:spcPct val="120000"/>
              </a:lnSpc>
              <a:spcBef>
                <a:spcPts val="375"/>
              </a:spcBef>
              <a:spcAft>
                <a:spcPts val="0"/>
              </a:spcAft>
              <a:buSzPts val="2400"/>
              <a:buChar char="•"/>
              <a:defRPr>
                <a:solidFill>
                  <a:schemeClr val="dk2"/>
                </a:solidFill>
              </a:defRPr>
            </a:lvl2pPr>
            <a:lvl3pPr marL="1371600" lvl="2" indent="-381000" algn="l">
              <a:lnSpc>
                <a:spcPct val="120000"/>
              </a:lnSpc>
              <a:spcBef>
                <a:spcPts val="375"/>
              </a:spcBef>
              <a:spcAft>
                <a:spcPts val="0"/>
              </a:spcAft>
              <a:buSzPts val="2400"/>
              <a:buChar char="•"/>
              <a:defRPr>
                <a:solidFill>
                  <a:schemeClr val="dk2"/>
                </a:solidFill>
              </a:defRPr>
            </a:lvl3pPr>
            <a:lvl4pPr marL="1828800" lvl="3" indent="-381000" algn="l">
              <a:lnSpc>
                <a:spcPct val="120000"/>
              </a:lnSpc>
              <a:spcBef>
                <a:spcPts val="375"/>
              </a:spcBef>
              <a:spcAft>
                <a:spcPts val="0"/>
              </a:spcAft>
              <a:buSzPts val="2400"/>
              <a:buChar char="•"/>
              <a:defRPr>
                <a:solidFill>
                  <a:schemeClr val="dk2"/>
                </a:solidFill>
              </a:defRPr>
            </a:lvl4pPr>
            <a:lvl5pPr marL="2286000" lvl="4" indent="-381000" algn="l">
              <a:lnSpc>
                <a:spcPct val="120000"/>
              </a:lnSpc>
              <a:spcBef>
                <a:spcPts val="375"/>
              </a:spcBef>
              <a:spcAft>
                <a:spcPts val="0"/>
              </a:spcAft>
              <a:buSzPts val="24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46" name="Google Shape;46;p79"/>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79"/>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cxnSp>
        <p:nvCxnSpPr>
          <p:cNvPr id="48" name="Google Shape;48;p79"/>
          <p:cNvCxnSpPr/>
          <p:nvPr/>
        </p:nvCxnSpPr>
        <p:spPr>
          <a:xfrm>
            <a:off x="1088686" y="1859432"/>
            <a:ext cx="7202456" cy="0"/>
          </a:xfrm>
          <a:prstGeom prst="straightConnector1">
            <a:avLst/>
          </a:prstGeom>
          <a:noFill/>
          <a:ln w="31750" cap="flat" cmpd="sng">
            <a:solidFill>
              <a:schemeClr val="accent1"/>
            </a:solidFill>
            <a:prstDash val="solid"/>
            <a:round/>
            <a:headEnd type="none" w="sm" len="sm"/>
            <a:tailEnd type="none" w="sm" len="sm"/>
          </a:ln>
        </p:spPr>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Side Header with content" type="objTx">
  <p:cSld name="OBJECT_WITH_CAPTION_TEXT">
    <p:spTree>
      <p:nvGrpSpPr>
        <p:cNvPr id="1" name="Shape 49"/>
        <p:cNvGrpSpPr/>
        <p:nvPr/>
      </p:nvGrpSpPr>
      <p:grpSpPr>
        <a:xfrm>
          <a:off x="0" y="0"/>
          <a:ext cx="0" cy="0"/>
          <a:chOff x="0" y="0"/>
          <a:chExt cx="0" cy="0"/>
        </a:xfrm>
      </p:grpSpPr>
      <p:sp>
        <p:nvSpPr>
          <p:cNvPr id="50" name="Google Shape;50;p31"/>
          <p:cNvSpPr/>
          <p:nvPr/>
        </p:nvSpPr>
        <p:spPr>
          <a:xfrm>
            <a:off x="0" y="798973"/>
            <a:ext cx="3648174" cy="2326818"/>
          </a:xfrm>
          <a:prstGeom prst="rect">
            <a:avLst/>
          </a:prstGeom>
          <a:solidFill>
            <a:schemeClr val="dk1"/>
          </a:solidFill>
          <a:ln w="15875" cap="flat" cmpd="sng">
            <a:solidFill>
              <a:srgbClr val="002F5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chemeClr val="lt1"/>
              </a:solidFill>
              <a:latin typeface="Arial"/>
              <a:ea typeface="Arial"/>
              <a:cs typeface="Arial"/>
              <a:sym typeface="Arial"/>
            </a:endParaRPr>
          </a:p>
        </p:txBody>
      </p:sp>
      <p:cxnSp>
        <p:nvCxnSpPr>
          <p:cNvPr id="51" name="Google Shape;51;p31"/>
          <p:cNvCxnSpPr/>
          <p:nvPr/>
        </p:nvCxnSpPr>
        <p:spPr>
          <a:xfrm rot="10800000" flipH="1">
            <a:off x="2" y="3119532"/>
            <a:ext cx="3644507" cy="6261"/>
          </a:xfrm>
          <a:prstGeom prst="straightConnector1">
            <a:avLst/>
          </a:prstGeom>
          <a:noFill/>
          <a:ln w="31750" cap="flat" cmpd="sng">
            <a:solidFill>
              <a:schemeClr val="accent1"/>
            </a:solidFill>
            <a:prstDash val="solid"/>
            <a:round/>
            <a:headEnd type="none" w="sm" len="sm"/>
            <a:tailEnd type="none" w="sm" len="sm"/>
          </a:ln>
        </p:spPr>
      </p:cxnSp>
      <p:sp>
        <p:nvSpPr>
          <p:cNvPr id="52" name="Google Shape;52;p31"/>
          <p:cNvSpPr txBox="1">
            <a:spLocks noGrp="1"/>
          </p:cNvSpPr>
          <p:nvPr>
            <p:ph type="title"/>
          </p:nvPr>
        </p:nvSpPr>
        <p:spPr>
          <a:xfrm>
            <a:off x="1083504" y="798973"/>
            <a:ext cx="2456260" cy="224711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lt1"/>
              </a:buClr>
              <a:buSzPts val="2600"/>
              <a:buFont typeface="Arial"/>
              <a:buNone/>
              <a:defRPr sz="2600">
                <a:solidFill>
                  <a:schemeClr val="lt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3" name="Google Shape;53;p31"/>
          <p:cNvSpPr txBox="1">
            <a:spLocks noGrp="1"/>
          </p:cNvSpPr>
          <p:nvPr>
            <p:ph type="body" idx="1"/>
          </p:nvPr>
        </p:nvSpPr>
        <p:spPr>
          <a:xfrm>
            <a:off x="3782786" y="798976"/>
            <a:ext cx="4509353" cy="5255837"/>
          </a:xfrm>
          <a:prstGeom prst="rect">
            <a:avLst/>
          </a:prstGeom>
          <a:noFill/>
          <a:ln>
            <a:noFill/>
          </a:ln>
        </p:spPr>
        <p:txBody>
          <a:bodyPr spcFirstLastPara="1" wrap="square" lIns="91425" tIns="45700" rIns="91425" bIns="45700" anchor="ctr"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54" name="Google Shape;54;p31"/>
          <p:cNvSpPr txBox="1">
            <a:spLocks noGrp="1"/>
          </p:cNvSpPr>
          <p:nvPr>
            <p:ph type="body" idx="2"/>
          </p:nvPr>
        </p:nvSpPr>
        <p:spPr>
          <a:xfrm>
            <a:off x="1083504" y="3205494"/>
            <a:ext cx="2456260" cy="2849319"/>
          </a:xfrm>
          <a:prstGeom prst="rect">
            <a:avLst/>
          </a:prstGeom>
          <a:noFill/>
          <a:ln>
            <a:noFill/>
          </a:ln>
        </p:spPr>
        <p:txBody>
          <a:bodyPr spcFirstLastPara="1" wrap="square" lIns="91425" tIns="45700" rIns="91425" bIns="45700" anchor="t" anchorCtr="0">
            <a:normAutofit/>
          </a:bodyPr>
          <a:lstStyle>
            <a:lvl1pPr marL="457200" lvl="0" indent="-228600" algn="l">
              <a:lnSpc>
                <a:spcPct val="120000"/>
              </a:lnSpc>
              <a:spcBef>
                <a:spcPts val="750"/>
              </a:spcBef>
              <a:spcAft>
                <a:spcPts val="0"/>
              </a:spcAft>
              <a:buSzPts val="1600"/>
              <a:buNone/>
              <a:defRPr sz="1600">
                <a:solidFill>
                  <a:schemeClr val="dk2"/>
                </a:solidFill>
              </a:defRPr>
            </a:lvl1pPr>
            <a:lvl2pPr marL="914400" lvl="1" indent="-228600" algn="l">
              <a:lnSpc>
                <a:spcPct val="120000"/>
              </a:lnSpc>
              <a:spcBef>
                <a:spcPts val="375"/>
              </a:spcBef>
              <a:spcAft>
                <a:spcPts val="0"/>
              </a:spcAft>
              <a:buSzPts val="1050"/>
              <a:buNone/>
              <a:defRPr sz="1050"/>
            </a:lvl2pPr>
            <a:lvl3pPr marL="1371600" lvl="2" indent="-228600" algn="l">
              <a:lnSpc>
                <a:spcPct val="120000"/>
              </a:lnSpc>
              <a:spcBef>
                <a:spcPts val="375"/>
              </a:spcBef>
              <a:spcAft>
                <a:spcPts val="0"/>
              </a:spcAft>
              <a:buSzPts val="900"/>
              <a:buNone/>
              <a:defRPr sz="900"/>
            </a:lvl3pPr>
            <a:lvl4pPr marL="1828800" lvl="3" indent="-228600" algn="l">
              <a:lnSpc>
                <a:spcPct val="120000"/>
              </a:lnSpc>
              <a:spcBef>
                <a:spcPts val="375"/>
              </a:spcBef>
              <a:spcAft>
                <a:spcPts val="0"/>
              </a:spcAft>
              <a:buSzPts val="750"/>
              <a:buNone/>
              <a:defRPr sz="750"/>
            </a:lvl4pPr>
            <a:lvl5pPr marL="2286000" lvl="4" indent="-228600" algn="l">
              <a:lnSpc>
                <a:spcPct val="120000"/>
              </a:lnSpc>
              <a:spcBef>
                <a:spcPts val="375"/>
              </a:spcBef>
              <a:spcAft>
                <a:spcPts val="0"/>
              </a:spcAft>
              <a:buSzPts val="750"/>
              <a:buNone/>
              <a:defRPr sz="750"/>
            </a:lvl5pPr>
            <a:lvl6pPr marL="2743200" lvl="5" indent="-228600" algn="l">
              <a:lnSpc>
                <a:spcPct val="120000"/>
              </a:lnSpc>
              <a:spcBef>
                <a:spcPts val="375"/>
              </a:spcBef>
              <a:spcAft>
                <a:spcPts val="0"/>
              </a:spcAft>
              <a:buSzPts val="750"/>
              <a:buNone/>
              <a:defRPr sz="750"/>
            </a:lvl6pPr>
            <a:lvl7pPr marL="3200400" lvl="6" indent="-228600" algn="l">
              <a:lnSpc>
                <a:spcPct val="120000"/>
              </a:lnSpc>
              <a:spcBef>
                <a:spcPts val="375"/>
              </a:spcBef>
              <a:spcAft>
                <a:spcPts val="0"/>
              </a:spcAft>
              <a:buSzPts val="750"/>
              <a:buNone/>
              <a:defRPr sz="750"/>
            </a:lvl7pPr>
            <a:lvl8pPr marL="3657600" lvl="7" indent="-228600" algn="l">
              <a:lnSpc>
                <a:spcPct val="120000"/>
              </a:lnSpc>
              <a:spcBef>
                <a:spcPts val="375"/>
              </a:spcBef>
              <a:spcAft>
                <a:spcPts val="0"/>
              </a:spcAft>
              <a:buSzPts val="750"/>
              <a:buNone/>
              <a:defRPr sz="750"/>
            </a:lvl8pPr>
            <a:lvl9pPr marL="4114800" lvl="8" indent="-228600" algn="l">
              <a:lnSpc>
                <a:spcPct val="120000"/>
              </a:lnSpc>
              <a:spcBef>
                <a:spcPts val="375"/>
              </a:spcBef>
              <a:spcAft>
                <a:spcPts val="0"/>
              </a:spcAft>
              <a:buSzPts val="750"/>
              <a:buNone/>
              <a:defRPr sz="750"/>
            </a:lvl9pPr>
          </a:lstStyle>
          <a:p>
            <a:endParaRPr/>
          </a:p>
        </p:txBody>
      </p:sp>
      <p:sp>
        <p:nvSpPr>
          <p:cNvPr id="55" name="Google Shape;55;p3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with 2 columns">
  <p:cSld name="Title with 2 columns">
    <p:spTree>
      <p:nvGrpSpPr>
        <p:cNvPr id="1" name="Shape 57"/>
        <p:cNvGrpSpPr/>
        <p:nvPr/>
      </p:nvGrpSpPr>
      <p:grpSpPr>
        <a:xfrm>
          <a:off x="0" y="0"/>
          <a:ext cx="0" cy="0"/>
          <a:chOff x="0" y="0"/>
          <a:chExt cx="0" cy="0"/>
        </a:xfrm>
      </p:grpSpPr>
      <p:cxnSp>
        <p:nvCxnSpPr>
          <p:cNvPr id="58" name="Google Shape;58;p34"/>
          <p:cNvCxnSpPr/>
          <p:nvPr/>
        </p:nvCxnSpPr>
        <p:spPr>
          <a:xfrm>
            <a:off x="1085500" y="1847088"/>
            <a:ext cx="7205642" cy="0"/>
          </a:xfrm>
          <a:prstGeom prst="straightConnector1">
            <a:avLst/>
          </a:prstGeom>
          <a:noFill/>
          <a:ln w="31750" cap="flat" cmpd="sng">
            <a:solidFill>
              <a:schemeClr val="accent1"/>
            </a:solidFill>
            <a:prstDash val="solid"/>
            <a:round/>
            <a:headEnd type="none" w="sm" len="sm"/>
            <a:tailEnd type="none" w="sm" len="sm"/>
          </a:ln>
        </p:spPr>
      </p:cxnSp>
      <p:sp>
        <p:nvSpPr>
          <p:cNvPr id="59" name="Google Shape;59;p34"/>
          <p:cNvSpPr txBox="1">
            <a:spLocks noGrp="1"/>
          </p:cNvSpPr>
          <p:nvPr>
            <p:ph type="body" idx="1"/>
          </p:nvPr>
        </p:nvSpPr>
        <p:spPr>
          <a:xfrm>
            <a:off x="1085498" y="2010878"/>
            <a:ext cx="3260991" cy="4057114"/>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0" name="Google Shape;60;p34"/>
          <p:cNvSpPr txBox="1">
            <a:spLocks noGrp="1"/>
          </p:cNvSpPr>
          <p:nvPr>
            <p:ph type="body" idx="2"/>
          </p:nvPr>
        </p:nvSpPr>
        <p:spPr>
          <a:xfrm>
            <a:off x="4810328" y="2017342"/>
            <a:ext cx="3483864" cy="4050650"/>
          </a:xfrm>
          <a:prstGeom prst="rect">
            <a:avLst/>
          </a:prstGeom>
          <a:noFill/>
          <a:ln>
            <a:noFill/>
          </a:ln>
        </p:spPr>
        <p:txBody>
          <a:bodyPr spcFirstLastPara="1" wrap="square" lIns="91425" tIns="45700" rIns="91425" bIns="45700" anchor="t" anchorCtr="0">
            <a:normAutofit/>
          </a:bodyPr>
          <a:lstStyle>
            <a:lvl1pPr marL="457200" lvl="0" indent="-330200" algn="l">
              <a:lnSpc>
                <a:spcPct val="120000"/>
              </a:lnSpc>
              <a:spcBef>
                <a:spcPts val="750"/>
              </a:spcBef>
              <a:spcAft>
                <a:spcPts val="0"/>
              </a:spcAft>
              <a:buSzPts val="1600"/>
              <a:buChar char="•"/>
              <a:defRPr>
                <a:solidFill>
                  <a:schemeClr val="dk2"/>
                </a:solidFill>
              </a:defRPr>
            </a:lvl1pPr>
            <a:lvl2pPr marL="914400" lvl="1" indent="-317500" algn="l">
              <a:lnSpc>
                <a:spcPct val="120000"/>
              </a:lnSpc>
              <a:spcBef>
                <a:spcPts val="375"/>
              </a:spcBef>
              <a:spcAft>
                <a:spcPts val="0"/>
              </a:spcAft>
              <a:buSzPts val="1400"/>
              <a:buChar char="•"/>
              <a:defRPr>
                <a:solidFill>
                  <a:schemeClr val="dk2"/>
                </a:solidFill>
              </a:defRPr>
            </a:lvl2pPr>
            <a:lvl3pPr marL="1371600" lvl="2" indent="-304800" algn="l">
              <a:lnSpc>
                <a:spcPct val="120000"/>
              </a:lnSpc>
              <a:spcBef>
                <a:spcPts val="375"/>
              </a:spcBef>
              <a:spcAft>
                <a:spcPts val="0"/>
              </a:spcAft>
              <a:buSzPts val="1200"/>
              <a:buChar char="•"/>
              <a:defRPr>
                <a:solidFill>
                  <a:schemeClr val="dk2"/>
                </a:solidFill>
              </a:defRPr>
            </a:lvl3pPr>
            <a:lvl4pPr marL="1828800" lvl="3" indent="-295275" algn="l">
              <a:lnSpc>
                <a:spcPct val="120000"/>
              </a:lnSpc>
              <a:spcBef>
                <a:spcPts val="375"/>
              </a:spcBef>
              <a:spcAft>
                <a:spcPts val="0"/>
              </a:spcAft>
              <a:buSzPts val="1050"/>
              <a:buChar char="•"/>
              <a:defRPr>
                <a:solidFill>
                  <a:schemeClr val="dk2"/>
                </a:solidFill>
              </a:defRPr>
            </a:lvl4pPr>
            <a:lvl5pPr marL="2286000" lvl="4" indent="-285750" algn="l">
              <a:lnSpc>
                <a:spcPct val="120000"/>
              </a:lnSpc>
              <a:spcBef>
                <a:spcPts val="375"/>
              </a:spcBef>
              <a:spcAft>
                <a:spcPts val="0"/>
              </a:spcAft>
              <a:buSzPts val="900"/>
              <a:buChar char="•"/>
              <a:defRPr>
                <a:solidFill>
                  <a:schemeClr val="dk2"/>
                </a:solidFill>
              </a:defRPr>
            </a:lvl5pPr>
            <a:lvl6pPr marL="2743200" lvl="5" indent="-342900" algn="l">
              <a:lnSpc>
                <a:spcPct val="120000"/>
              </a:lnSpc>
              <a:spcBef>
                <a:spcPts val="375"/>
              </a:spcBef>
              <a:spcAft>
                <a:spcPts val="0"/>
              </a:spcAft>
              <a:buSzPts val="1800"/>
              <a:buChar char="•"/>
              <a:defRPr/>
            </a:lvl6pPr>
            <a:lvl7pPr marL="3200400" lvl="6" indent="-342900" algn="l">
              <a:lnSpc>
                <a:spcPct val="120000"/>
              </a:lnSpc>
              <a:spcBef>
                <a:spcPts val="375"/>
              </a:spcBef>
              <a:spcAft>
                <a:spcPts val="0"/>
              </a:spcAft>
              <a:buSzPts val="1800"/>
              <a:buChar char="•"/>
              <a:defRPr/>
            </a:lvl7pPr>
            <a:lvl8pPr marL="3657600" lvl="7" indent="-342900" algn="l">
              <a:lnSpc>
                <a:spcPct val="120000"/>
              </a:lnSpc>
              <a:spcBef>
                <a:spcPts val="375"/>
              </a:spcBef>
              <a:spcAft>
                <a:spcPts val="0"/>
              </a:spcAft>
              <a:buSzPts val="1800"/>
              <a:buChar char="•"/>
              <a:defRPr/>
            </a:lvl8pPr>
            <a:lvl9pPr marL="4114800" lvl="8" indent="-342900" algn="l">
              <a:lnSpc>
                <a:spcPct val="120000"/>
              </a:lnSpc>
              <a:spcBef>
                <a:spcPts val="375"/>
              </a:spcBef>
              <a:spcAft>
                <a:spcPts val="0"/>
              </a:spcAft>
              <a:buSzPts val="1800"/>
              <a:buChar char="•"/>
              <a:defRPr/>
            </a:lvl9pPr>
          </a:lstStyle>
          <a:p>
            <a:endParaRPr/>
          </a:p>
        </p:txBody>
      </p:sp>
      <p:sp>
        <p:nvSpPr>
          <p:cNvPr id="61" name="Google Shape;61;p34"/>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lvl="0" algn="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4"/>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63" name="Google Shape;63;p34"/>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2600"/>
              <a:buFont typeface="Arial"/>
              <a:buNone/>
              <a:defRPr sz="2600">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Title Slide">
  <p:cSld name="2_Title Slide">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80"/>
          <p:cNvSpPr txBox="1">
            <a:spLocks noGrp="1"/>
          </p:cNvSpPr>
          <p:nvPr>
            <p:ph type="title"/>
          </p:nvPr>
        </p:nvSpPr>
        <p:spPr>
          <a:xfrm>
            <a:off x="719254" y="4683512"/>
            <a:ext cx="7824187" cy="1736660"/>
          </a:xfrm>
          <a:prstGeom prst="rect">
            <a:avLst/>
          </a:prstGeom>
          <a:noFill/>
          <a:ln>
            <a:noFill/>
          </a:ln>
        </p:spPr>
        <p:txBody>
          <a:bodyPr spcFirstLastPara="1" wrap="square" lIns="91425" tIns="45700" rIns="91425" bIns="45700" anchor="t" anchorCtr="0">
            <a:normAutofit/>
          </a:bodyPr>
          <a:lstStyle>
            <a:lvl1pPr lvl="0" algn="ctr">
              <a:lnSpc>
                <a:spcPct val="100000"/>
              </a:lnSpc>
              <a:spcBef>
                <a:spcPts val="0"/>
              </a:spcBef>
              <a:spcAft>
                <a:spcPts val="0"/>
              </a:spcAft>
              <a:buSzPts val="2800"/>
              <a:buNone/>
              <a:defRPr sz="3300">
                <a:solidFill>
                  <a:schemeClr val="dk2"/>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088686" y="804522"/>
            <a:ext cx="7202456" cy="1049235"/>
          </a:xfrm>
          <a:prstGeom prst="rect">
            <a:avLst/>
          </a:prstGeom>
          <a:noFill/>
          <a:ln>
            <a:noFill/>
          </a:ln>
        </p:spPr>
        <p:txBody>
          <a:bodyPr spcFirstLastPara="1" wrap="square" lIns="91425" tIns="45700" rIns="91425" bIns="45700" anchor="t" anchorCtr="0">
            <a:normAutofit/>
          </a:bodyPr>
          <a:lstStyle>
            <a:lvl1pPr marR="0" lvl="0" algn="l" rtl="0">
              <a:lnSpc>
                <a:spcPct val="90000"/>
              </a:lnSpc>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088686" y="2015734"/>
            <a:ext cx="7202456" cy="3450613"/>
          </a:xfrm>
          <a:prstGeom prst="rect">
            <a:avLst/>
          </a:prstGeom>
          <a:noFill/>
          <a:ln>
            <a:noFill/>
          </a:ln>
        </p:spPr>
        <p:txBody>
          <a:bodyPr spcFirstLastPara="1" wrap="square" lIns="91425" tIns="45700" rIns="91425" bIns="45700" anchor="t" anchorCtr="0">
            <a:normAutofit/>
          </a:bodyPr>
          <a:lstStyle>
            <a:lvl1pPr marL="457200" marR="0" lvl="0" indent="-330200" algn="l" rtl="0">
              <a:lnSpc>
                <a:spcPct val="120000"/>
              </a:lnSpc>
              <a:spcBef>
                <a:spcPts val="750"/>
              </a:spcBef>
              <a:spcAft>
                <a:spcPts val="0"/>
              </a:spcAft>
              <a:buClr>
                <a:schemeClr val="accent1"/>
              </a:buClr>
              <a:buSzPts val="1600"/>
              <a:buFont typeface="Arial"/>
              <a:buChar char="•"/>
              <a:defRPr sz="1600" b="0" i="0" u="none" strike="noStrike" cap="none">
                <a:solidFill>
                  <a:srgbClr val="3D372F"/>
                </a:solidFill>
                <a:latin typeface="Arial"/>
                <a:ea typeface="Arial"/>
                <a:cs typeface="Arial"/>
                <a:sym typeface="Arial"/>
              </a:defRPr>
            </a:lvl1pPr>
            <a:lvl2pPr marL="914400" marR="0" lvl="1" indent="-317500" algn="l" rtl="0">
              <a:lnSpc>
                <a:spcPct val="120000"/>
              </a:lnSpc>
              <a:spcBef>
                <a:spcPts val="375"/>
              </a:spcBef>
              <a:spcAft>
                <a:spcPts val="0"/>
              </a:spcAft>
              <a:buClr>
                <a:schemeClr val="accent1"/>
              </a:buClr>
              <a:buSzPts val="1400"/>
              <a:buFont typeface="Arial"/>
              <a:buChar char="•"/>
              <a:defRPr sz="1400" b="0" i="0" u="none" strike="noStrike" cap="none">
                <a:solidFill>
                  <a:srgbClr val="3D372F"/>
                </a:solidFill>
                <a:latin typeface="Arial"/>
                <a:ea typeface="Arial"/>
                <a:cs typeface="Arial"/>
                <a:sym typeface="Arial"/>
              </a:defRPr>
            </a:lvl2pPr>
            <a:lvl3pPr marL="1371600" marR="0" lvl="2" indent="-304800" algn="l" rtl="0">
              <a:lnSpc>
                <a:spcPct val="120000"/>
              </a:lnSpc>
              <a:spcBef>
                <a:spcPts val="375"/>
              </a:spcBef>
              <a:spcAft>
                <a:spcPts val="0"/>
              </a:spcAft>
              <a:buClr>
                <a:schemeClr val="accent1"/>
              </a:buClr>
              <a:buSzPts val="1200"/>
              <a:buFont typeface="Arial"/>
              <a:buChar char="•"/>
              <a:defRPr sz="1200" b="0" i="0" u="none" strike="noStrike" cap="none">
                <a:solidFill>
                  <a:srgbClr val="3D372F"/>
                </a:solidFill>
                <a:latin typeface="Arial"/>
                <a:ea typeface="Arial"/>
                <a:cs typeface="Arial"/>
                <a:sym typeface="Arial"/>
              </a:defRPr>
            </a:lvl3pPr>
            <a:lvl4pPr marL="1828800" marR="0" lvl="3" indent="-295275" algn="l" rtl="0">
              <a:lnSpc>
                <a:spcPct val="120000"/>
              </a:lnSpc>
              <a:spcBef>
                <a:spcPts val="375"/>
              </a:spcBef>
              <a:spcAft>
                <a:spcPts val="0"/>
              </a:spcAft>
              <a:buClr>
                <a:schemeClr val="accent1"/>
              </a:buClr>
              <a:buSzPts val="1050"/>
              <a:buFont typeface="Arial"/>
              <a:buChar char="•"/>
              <a:defRPr sz="1050" b="0" i="0" u="none" strike="noStrike" cap="none">
                <a:solidFill>
                  <a:srgbClr val="3D372F"/>
                </a:solidFill>
                <a:latin typeface="Arial"/>
                <a:ea typeface="Arial"/>
                <a:cs typeface="Arial"/>
                <a:sym typeface="Arial"/>
              </a:defRPr>
            </a:lvl4pPr>
            <a:lvl5pPr marL="2286000" marR="0" lvl="4" indent="-285750" algn="l" rtl="0">
              <a:lnSpc>
                <a:spcPct val="120000"/>
              </a:lnSpc>
              <a:spcBef>
                <a:spcPts val="375"/>
              </a:spcBef>
              <a:spcAft>
                <a:spcPts val="0"/>
              </a:spcAft>
              <a:buClr>
                <a:schemeClr val="accent1"/>
              </a:buClr>
              <a:buSzPts val="900"/>
              <a:buFont typeface="Arial"/>
              <a:buChar char="•"/>
              <a:defRPr sz="900" b="0" i="0" u="none" strike="noStrike" cap="none">
                <a:solidFill>
                  <a:srgbClr val="3D372F"/>
                </a:solidFill>
                <a:latin typeface="Arial"/>
                <a:ea typeface="Arial"/>
                <a:cs typeface="Arial"/>
                <a:sym typeface="Arial"/>
              </a:defRPr>
            </a:lvl5pPr>
            <a:lvl6pPr marL="2743200" marR="0" lvl="5"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6pPr>
            <a:lvl7pPr marL="3200400" marR="0" lvl="6"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7pPr>
            <a:lvl8pPr marL="3657600" marR="0" lvl="7"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8pPr>
            <a:lvl9pPr marL="4114800" marR="0" lvl="8" indent="-285750" algn="l" rtl="0">
              <a:lnSpc>
                <a:spcPct val="120000"/>
              </a:lnSpc>
              <a:spcBef>
                <a:spcPts val="375"/>
              </a:spcBef>
              <a:spcAft>
                <a:spcPts val="0"/>
              </a:spcAft>
              <a:buClr>
                <a:schemeClr val="accent1"/>
              </a:buClr>
              <a:buSzPts val="900"/>
              <a:buFont typeface="Arial"/>
              <a:buChar char="•"/>
              <a:defRPr sz="900" b="0" i="0" u="none" strike="noStrike" cap="none">
                <a:solidFill>
                  <a:schemeClr val="dk1"/>
                </a:solidFill>
                <a:latin typeface="Arial"/>
                <a:ea typeface="Arial"/>
                <a:cs typeface="Arial"/>
                <a:sym typeface="Arial"/>
              </a:defRPr>
            </a:lvl9pPr>
          </a:lstStyle>
          <a:p>
            <a:endParaRPr/>
          </a:p>
        </p:txBody>
      </p:sp>
      <p:sp>
        <p:nvSpPr>
          <p:cNvPr id="12" name="Google Shape;12;p21"/>
          <p:cNvSpPr txBox="1">
            <a:spLocks noGrp="1"/>
          </p:cNvSpPr>
          <p:nvPr>
            <p:ph type="dt" idx="10"/>
          </p:nvPr>
        </p:nvSpPr>
        <p:spPr>
          <a:xfrm>
            <a:off x="7490462" y="6213011"/>
            <a:ext cx="800680" cy="308138"/>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750" b="0" i="0" u="none" strike="noStrike" cap="none">
                <a:solidFill>
                  <a:srgbClr val="8891AA"/>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13" name="Google Shape;13;p21"/>
          <p:cNvSpPr txBox="1">
            <a:spLocks noGrp="1"/>
          </p:cNvSpPr>
          <p:nvPr>
            <p:ph type="sldNum" idx="12"/>
          </p:nvPr>
        </p:nvSpPr>
        <p:spPr>
          <a:xfrm>
            <a:off x="1088686" y="6211950"/>
            <a:ext cx="511109" cy="309201"/>
          </a:xfrm>
          <a:prstGeom prst="rect">
            <a:avLst/>
          </a:prstGeom>
          <a:noFill/>
          <a:ln>
            <a:noFill/>
          </a:ln>
        </p:spPr>
        <p:txBody>
          <a:bodyPr spcFirstLastPara="1" wrap="square" lIns="91425" tIns="45700" rIns="91425" bIns="45700" anchor="t" anchorCtr="0">
            <a:noAutofit/>
          </a:bodyPr>
          <a:lstStyle>
            <a:lvl1pPr marL="0" marR="0" lvl="0"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050"/>
              <a:buFont typeface="Arial"/>
              <a:buNone/>
              <a:defRPr sz="1050" b="0" i="0" u="none" strike="noStrike" cap="none">
                <a:solidFill>
                  <a:srgbClr val="7F7F7F"/>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hyperlink" Target="https://unsplash.com/photos/person-holding-fan-of-us-dollar-bill-TH4fII_mE_4?utm_source=unsplash&amp;utm_medium=referral&amp;utm_content=creditCopyText" TargetMode="External"/><Relationship Id="rId4" Type="http://schemas.openxmlformats.org/officeDocument/2006/relationships/hyperlink" Target="https://unsplash.com/@bloggingguide?utm_source=unsplash&amp;utm_medium=referral&amp;utm_content=creditCopyText"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hyperlink" Target="http://creativecommons.org/licenses/by/4.0/"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hyperlink" Target="http://creativecommons.org/licenses/by/4.0" TargetMode="External"/><Relationship Id="rId5" Type="http://schemas.openxmlformats.org/officeDocument/2006/relationships/hyperlink" Target="http://asccc-oeri.org/" TargetMode="External"/><Relationship Id="rId4" Type="http://schemas.openxmlformats.org/officeDocument/2006/relationships/hyperlink" Target="https://asccc-oeri.org/oeri-liaison/" TargetMode="Externa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hyperlink" Target="http://asccc-oeri.org" TargetMode="External"/><Relationship Id="rId4" Type="http://schemas.openxmlformats.org/officeDocument/2006/relationships/image" Target="../media/image9.pn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4.xml"/><Relationship Id="rId1" Type="http://schemas.openxmlformats.org/officeDocument/2006/relationships/slideLayout" Target="../slideLayouts/slideLayout5.xml"/><Relationship Id="rId5" Type="http://schemas.openxmlformats.org/officeDocument/2006/relationships/hyperlink" Target="https://unsplash.com/photos/shallow-focus-photography-of-white-shih-tzu-puppy-running-on-the-grass-qO-PIF84Vxg?utm_content=creditCopyText&amp;utm_medium=referral&amp;utm_source=unsplash" TargetMode="External"/><Relationship Id="rId4" Type="http://schemas.openxmlformats.org/officeDocument/2006/relationships/hyperlink" Target="https://unsplash.com/@joeyc?utm_content=creditCopyText&amp;utm_medium=referral&amp;utm_source=unsplash"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asccc-oeri.org/"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hyperlink" Target="mailto:oeri@asccc.org" TargetMode="External"/><Relationship Id="rId5" Type="http://schemas.openxmlformats.org/officeDocument/2006/relationships/hyperlink" Target="about:blank" TargetMode="External"/><Relationship Id="rId4" Type="http://schemas.openxmlformats.org/officeDocument/2006/relationships/hyperlink" Target="mailto:%20oeri@asccc.org"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hyperlink" Target="https://www.pexels.com/photo/girl-holding-dandelion-flower-1857068/?utm_content=attributionCopyText&amp;utm_medium=referral&amp;utm_source=pexels" TargetMode="External"/><Relationship Id="rId4" Type="http://schemas.openxmlformats.org/officeDocument/2006/relationships/hyperlink" Target="https://www.pexels.com/@thgusstavo?utm_content=attributionCopyText&amp;utm_medium=referral&amp;utm_source=pexels"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800"/>
              <a:buFont typeface="Arial"/>
              <a:buNone/>
            </a:pPr>
            <a:r>
              <a:rPr lang="en-US" sz="4800">
                <a:latin typeface="Arial"/>
                <a:ea typeface="Arial"/>
                <a:cs typeface="Arial"/>
                <a:sym typeface="Arial"/>
              </a:rPr>
              <a:t>Welcome!</a:t>
            </a:r>
            <a:endParaRPr sz="4800">
              <a:latin typeface="Arial"/>
              <a:ea typeface="Arial"/>
              <a:cs typeface="Arial"/>
              <a:sym typeface="Arial"/>
            </a:endParaRPr>
          </a:p>
        </p:txBody>
      </p:sp>
      <p:sp>
        <p:nvSpPr>
          <p:cNvPr id="71" name="Google Shape;71;p1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fontScale="85000" lnSpcReduction="20000"/>
          </a:bodyPr>
          <a:lstStyle/>
          <a:p>
            <a:pPr marL="171446" lvl="0" indent="-171445" algn="l" rtl="0">
              <a:lnSpc>
                <a:spcPct val="120000"/>
              </a:lnSpc>
              <a:spcBef>
                <a:spcPts val="0"/>
              </a:spcBef>
              <a:spcAft>
                <a:spcPts val="0"/>
              </a:spcAft>
              <a:buSzPct val="108597"/>
              <a:buChar char="•"/>
            </a:pPr>
            <a:r>
              <a:rPr lang="en-US" sz="2600"/>
              <a:t>On behalf of the ASCCC OERI, we are pleased to have you here for “</a:t>
            </a:r>
            <a:r>
              <a:rPr lang="en-US" sz="2600">
                <a:solidFill>
                  <a:schemeClr val="dk2"/>
                </a:solidFill>
              </a:rPr>
              <a:t>Findings from the 2025 Open Educational Resources (OER) Liaison Survey</a:t>
            </a:r>
            <a:r>
              <a:rPr lang="en-US" sz="2600">
                <a:latin typeface="Arial"/>
                <a:ea typeface="Arial"/>
                <a:cs typeface="Arial"/>
                <a:sym typeface="Arial"/>
              </a:rPr>
              <a:t>”</a:t>
            </a:r>
            <a:endParaRPr sz="2600">
              <a:latin typeface="arial"/>
              <a:ea typeface="arial"/>
              <a:cs typeface="arial"/>
              <a:sym typeface="arial"/>
            </a:endParaRPr>
          </a:p>
          <a:p>
            <a:pPr marL="171446" lvl="0" indent="-171445" algn="l" rtl="0">
              <a:lnSpc>
                <a:spcPct val="120000"/>
              </a:lnSpc>
              <a:spcBef>
                <a:spcPts val="750"/>
              </a:spcBef>
              <a:spcAft>
                <a:spcPts val="0"/>
              </a:spcAft>
              <a:buSzPct val="108597"/>
              <a:buChar char="•"/>
            </a:pPr>
            <a:r>
              <a:rPr lang="en-US" sz="2600"/>
              <a:t>If you are not already muted, please mute yourself upon arrival. As this is set up as a meeting, we will be able to have an actual discussion – but we need all those who are not speaking to be muted.</a:t>
            </a:r>
            <a:endParaRPr sz="2600"/>
          </a:p>
          <a:p>
            <a:pPr marL="171446" lvl="0" indent="-171445" algn="l" rtl="0">
              <a:lnSpc>
                <a:spcPct val="120000"/>
              </a:lnSpc>
              <a:spcBef>
                <a:spcPts val="750"/>
              </a:spcBef>
              <a:spcAft>
                <a:spcPts val="0"/>
              </a:spcAft>
              <a:buSzPct val="108597"/>
              <a:buChar char="•"/>
            </a:pPr>
            <a:r>
              <a:rPr lang="en-US" sz="2600"/>
              <a:t>You are also encouraged to use the “chat” feature.</a:t>
            </a:r>
            <a:endParaRPr/>
          </a:p>
          <a:p>
            <a:pPr marL="171446" lvl="0" indent="-171445" algn="l" rtl="0">
              <a:lnSpc>
                <a:spcPct val="120000"/>
              </a:lnSpc>
              <a:spcBef>
                <a:spcPts val="750"/>
              </a:spcBef>
              <a:spcAft>
                <a:spcPts val="0"/>
              </a:spcAft>
              <a:buSzPct val="108597"/>
              <a:buChar char="•"/>
            </a:pPr>
            <a:r>
              <a:rPr lang="en-US" sz="2600"/>
              <a:t>This event will be recorded and available to you on the OERI website (asccc-oeri.org).</a:t>
            </a:r>
            <a:endParaRPr sz="2600"/>
          </a:p>
          <a:p>
            <a:pPr marL="171446" lvl="0" indent="-69846" algn="l" rtl="0">
              <a:lnSpc>
                <a:spcPct val="120000"/>
              </a:lnSpc>
              <a:spcBef>
                <a:spcPts val="750"/>
              </a:spcBef>
              <a:spcAft>
                <a:spcPts val="0"/>
              </a:spcAft>
              <a:buSzPct val="117647"/>
              <a:buNone/>
            </a:pPr>
            <a:endParaRPr/>
          </a:p>
          <a:p>
            <a:pPr marL="171446" lvl="0" indent="-171446" algn="l" rtl="0">
              <a:lnSpc>
                <a:spcPct val="120000"/>
              </a:lnSpc>
              <a:spcBef>
                <a:spcPts val="750"/>
              </a:spcBef>
              <a:spcAft>
                <a:spcPts val="0"/>
              </a:spcAft>
              <a:buSzPct val="117647"/>
              <a:buNone/>
            </a:pPr>
            <a:endParaRPr/>
          </a:p>
        </p:txBody>
      </p:sp>
      <p:pic>
        <p:nvPicPr>
          <p:cNvPr id="73" name="Google Shape;73;p15" descr="tool button on Zoom"/>
          <p:cNvPicPr preferRelativeResize="0"/>
          <p:nvPr/>
        </p:nvPicPr>
        <p:blipFill rotWithShape="1">
          <a:blip r:embed="rId3">
            <a:alphaModFix/>
          </a:blip>
          <a:srcRect/>
          <a:stretch/>
        </p:blipFill>
        <p:spPr>
          <a:xfrm>
            <a:off x="1088686" y="6045285"/>
            <a:ext cx="2755900" cy="647700"/>
          </a:xfrm>
          <a:prstGeom prst="rect">
            <a:avLst/>
          </a:prstGeom>
          <a:noFill/>
          <a:ln>
            <a:noFill/>
          </a:ln>
        </p:spPr>
      </p:pic>
      <p:pic>
        <p:nvPicPr>
          <p:cNvPr id="72" name="Google Shape;72;p15" descr="Chat button on Zoom"/>
          <p:cNvPicPr preferRelativeResize="0"/>
          <p:nvPr/>
        </p:nvPicPr>
        <p:blipFill rotWithShape="1">
          <a:blip r:embed="rId4">
            <a:alphaModFix/>
          </a:blip>
          <a:srcRect/>
          <a:stretch/>
        </p:blipFill>
        <p:spPr>
          <a:xfrm>
            <a:off x="5897501" y="5924625"/>
            <a:ext cx="2616200" cy="88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4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dirty="0"/>
              <a:t>Does the OERL have </a:t>
            </a:r>
            <a:r>
              <a:rPr lang="en-US" u="sng" dirty="0"/>
              <a:t>OER/ZTC responsibilities</a:t>
            </a:r>
            <a:r>
              <a:rPr lang="en-US" dirty="0"/>
              <a:t> in addition to the OERL Expectations?</a:t>
            </a:r>
            <a:endParaRPr dirty="0"/>
          </a:p>
        </p:txBody>
      </p:sp>
      <p:graphicFrame>
        <p:nvGraphicFramePr>
          <p:cNvPr id="133" name="Google Shape;133;p44" descr="Survey chart for the question: Does the OERL have OER/ZTC responsibilities in addition to the OERL Expectations?"/>
          <p:cNvGraphicFramePr/>
          <p:nvPr>
            <p:extLst>
              <p:ext uri="{D42A27DB-BD31-4B8C-83A1-F6EECF244321}">
                <p14:modId xmlns:p14="http://schemas.microsoft.com/office/powerpoint/2010/main" val="4195066000"/>
              </p:ext>
            </p:extLst>
          </p:nvPr>
        </p:nvGraphicFramePr>
        <p:xfrm>
          <a:off x="1263367" y="2188030"/>
          <a:ext cx="6617266" cy="418256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7"/>
        <p:cNvGrpSpPr/>
        <p:nvPr/>
      </p:nvGrpSpPr>
      <p:grpSpPr>
        <a:xfrm>
          <a:off x="0" y="0"/>
          <a:ext cx="0" cy="0"/>
          <a:chOff x="0" y="0"/>
          <a:chExt cx="0" cy="0"/>
        </a:xfrm>
      </p:grpSpPr>
      <p:sp>
        <p:nvSpPr>
          <p:cNvPr id="138" name="Google Shape;138;p4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What are the additional OER/ZTC duties?</a:t>
            </a:r>
            <a:endParaRPr/>
          </a:p>
        </p:txBody>
      </p:sp>
      <p:sp>
        <p:nvSpPr>
          <p:cNvPr id="139" name="Google Shape;139;p4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fontScale="92500" lnSpcReduction="10000"/>
          </a:bodyPr>
          <a:lstStyle/>
          <a:p>
            <a:pPr marL="457200" lvl="0" indent="-330200" algn="l" rtl="0">
              <a:lnSpc>
                <a:spcPct val="120000"/>
              </a:lnSpc>
              <a:spcBef>
                <a:spcPts val="750"/>
              </a:spcBef>
              <a:spcAft>
                <a:spcPts val="0"/>
              </a:spcAft>
              <a:buSzPct val="86486"/>
              <a:buChar char="•"/>
            </a:pPr>
            <a:r>
              <a:rPr lang="en-US" sz="2000"/>
              <a:t>Many of the responses to this question were unclear, with some reporting about responsibilities they have in unrelated roles (no connection to OER/ZTC).</a:t>
            </a:r>
            <a:endParaRPr/>
          </a:p>
          <a:p>
            <a:pPr marL="457200" lvl="0" indent="-330200" algn="l" rtl="0">
              <a:lnSpc>
                <a:spcPct val="120000"/>
              </a:lnSpc>
              <a:spcBef>
                <a:spcPts val="750"/>
              </a:spcBef>
              <a:spcAft>
                <a:spcPts val="0"/>
              </a:spcAft>
              <a:buSzPct val="86486"/>
              <a:buChar char="•"/>
            </a:pPr>
            <a:r>
              <a:rPr lang="en-US" sz="2000"/>
              <a:t>The majority are doing additional OER/ZTC work – but this is often part of an additional role/position for which they are compensated.</a:t>
            </a:r>
            <a:endParaRPr/>
          </a:p>
          <a:p>
            <a:pPr marL="457200" lvl="0" indent="-330200" algn="l" rtl="0">
              <a:lnSpc>
                <a:spcPct val="120000"/>
              </a:lnSpc>
              <a:spcBef>
                <a:spcPts val="750"/>
              </a:spcBef>
              <a:spcAft>
                <a:spcPts val="0"/>
              </a:spcAft>
              <a:buSzPct val="86486"/>
              <a:buChar char="•"/>
            </a:pPr>
            <a:r>
              <a:rPr lang="en-US" sz="2000"/>
              <a:t>Future versions of this question will need to differentiate between (1) local uncompensated expectations associated with the OERL role, (2) additional compensated duties, and (3) additional position(s) the OERL may hold that have OER/ZTC duties.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4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Is compensation provided by the college for the additional duties?</a:t>
            </a:r>
            <a:endParaRPr/>
          </a:p>
        </p:txBody>
      </p:sp>
      <p:sp>
        <p:nvSpPr>
          <p:cNvPr id="145" name="Google Shape;145;p4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graphicFrame>
        <p:nvGraphicFramePr>
          <p:cNvPr id="146" name="Google Shape;146;p46" descr="Is compensation provided by the college for the additional duties? Yes at 58% and no at 41%"/>
          <p:cNvGraphicFramePr/>
          <p:nvPr/>
        </p:nvGraphicFramePr>
        <p:xfrm>
          <a:off x="1282742" y="2015735"/>
          <a:ext cx="6814343" cy="4461171"/>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4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Compensation – 2024 vs 2025</a:t>
            </a:r>
            <a:endParaRPr/>
          </a:p>
        </p:txBody>
      </p:sp>
      <p:sp>
        <p:nvSpPr>
          <p:cNvPr id="152" name="Google Shape;152;p47"/>
          <p:cNvSpPr txBox="1">
            <a:spLocks noGrp="1"/>
          </p:cNvSpPr>
          <p:nvPr>
            <p:ph type="body" idx="1"/>
          </p:nvPr>
        </p:nvSpPr>
        <p:spPr>
          <a:xfrm>
            <a:off x="417049" y="2015725"/>
            <a:ext cx="4155000" cy="4039200"/>
          </a:xfrm>
          <a:prstGeom prst="rect">
            <a:avLst/>
          </a:prstGeom>
          <a:noFill/>
          <a:ln>
            <a:noFill/>
          </a:ln>
        </p:spPr>
        <p:txBody>
          <a:bodyPr spcFirstLastPara="1" wrap="square" lIns="91425" tIns="45700" rIns="91425" bIns="45700" anchor="t" anchorCtr="0">
            <a:noAutofit/>
          </a:bodyPr>
          <a:lstStyle/>
          <a:p>
            <a:pPr marL="457200" lvl="0" indent="0" algn="l" rtl="0">
              <a:lnSpc>
                <a:spcPct val="100000"/>
              </a:lnSpc>
              <a:spcBef>
                <a:spcPts val="750"/>
              </a:spcBef>
              <a:spcAft>
                <a:spcPts val="0"/>
              </a:spcAft>
              <a:buNone/>
            </a:pPr>
            <a:r>
              <a:rPr lang="en-US" sz="2050" b="1"/>
              <a:t>2024</a:t>
            </a:r>
            <a:endParaRPr sz="2050" b="1"/>
          </a:p>
          <a:p>
            <a:pPr marL="457200" lvl="0" indent="-335280" algn="l" rtl="0">
              <a:lnSpc>
                <a:spcPct val="100000"/>
              </a:lnSpc>
              <a:spcBef>
                <a:spcPts val="750"/>
              </a:spcBef>
              <a:spcAft>
                <a:spcPts val="0"/>
              </a:spcAft>
              <a:buSzPts val="1680"/>
              <a:buChar char="•"/>
            </a:pPr>
            <a:r>
              <a:rPr lang="en-US" sz="2050"/>
              <a:t>Hourly pay – 12</a:t>
            </a:r>
            <a:endParaRPr sz="1679"/>
          </a:p>
          <a:p>
            <a:pPr marL="914400" lvl="1" indent="-323532" algn="l" rtl="0">
              <a:lnSpc>
                <a:spcPct val="100000"/>
              </a:lnSpc>
              <a:spcBef>
                <a:spcPts val="375"/>
              </a:spcBef>
              <a:spcAft>
                <a:spcPts val="0"/>
              </a:spcAft>
              <a:buSzPts val="1495"/>
              <a:buChar char="•"/>
            </a:pPr>
            <a:r>
              <a:rPr lang="en-US" sz="2050"/>
              <a:t>7 (2), 8, or 10 hours per week</a:t>
            </a:r>
            <a:endParaRPr sz="1495"/>
          </a:p>
          <a:p>
            <a:pPr marL="914400" lvl="1" indent="-323532" algn="l" rtl="0">
              <a:lnSpc>
                <a:spcPct val="100000"/>
              </a:lnSpc>
              <a:spcBef>
                <a:spcPts val="375"/>
              </a:spcBef>
              <a:spcAft>
                <a:spcPts val="0"/>
              </a:spcAft>
              <a:buSzPts val="1495"/>
              <a:buChar char="•"/>
            </a:pPr>
            <a:r>
              <a:rPr lang="en-US" sz="2050"/>
              <a:t>25 or 40 or 133.5 (shared) hours per term</a:t>
            </a:r>
            <a:endParaRPr sz="1495"/>
          </a:p>
          <a:p>
            <a:pPr marL="914400" lvl="1" indent="-323532" algn="l" rtl="0">
              <a:lnSpc>
                <a:spcPct val="100000"/>
              </a:lnSpc>
              <a:spcBef>
                <a:spcPts val="375"/>
              </a:spcBef>
              <a:spcAft>
                <a:spcPts val="0"/>
              </a:spcAft>
              <a:buSzPts val="1495"/>
              <a:buChar char="•"/>
            </a:pPr>
            <a:r>
              <a:rPr lang="en-US" sz="2050"/>
              <a:t>20% (2)</a:t>
            </a:r>
            <a:endParaRPr sz="1495"/>
          </a:p>
          <a:p>
            <a:pPr marL="914400" lvl="1" indent="-323532" algn="l" rtl="0">
              <a:lnSpc>
                <a:spcPct val="100000"/>
              </a:lnSpc>
              <a:spcBef>
                <a:spcPts val="375"/>
              </a:spcBef>
              <a:spcAft>
                <a:spcPts val="0"/>
              </a:spcAft>
              <a:buSzPts val="1495"/>
              <a:buChar char="•"/>
            </a:pPr>
            <a:r>
              <a:rPr lang="en-US" sz="2050"/>
              <a:t>Not stated or unclear (3)</a:t>
            </a:r>
            <a:endParaRPr sz="1495"/>
          </a:p>
          <a:p>
            <a:pPr marL="457200" lvl="0" indent="-335280" algn="l" rtl="0">
              <a:lnSpc>
                <a:spcPct val="100000"/>
              </a:lnSpc>
              <a:spcBef>
                <a:spcPts val="750"/>
              </a:spcBef>
              <a:spcAft>
                <a:spcPts val="0"/>
              </a:spcAft>
              <a:buSzPts val="1680"/>
              <a:buChar char="•"/>
            </a:pPr>
            <a:r>
              <a:rPr lang="en-US" sz="2050"/>
              <a:t>Component of full-time position – 3 (all librarians)</a:t>
            </a:r>
            <a:endParaRPr sz="1679"/>
          </a:p>
          <a:p>
            <a:pPr marL="127000" lvl="0" indent="0" algn="l" rtl="0">
              <a:lnSpc>
                <a:spcPct val="100000"/>
              </a:lnSpc>
              <a:spcBef>
                <a:spcPts val="750"/>
              </a:spcBef>
              <a:spcAft>
                <a:spcPts val="0"/>
              </a:spcAft>
              <a:buSzPts val="1480"/>
              <a:buNone/>
            </a:pPr>
            <a:endParaRPr sz="1679"/>
          </a:p>
          <a:p>
            <a:pPr marL="457200" lvl="0" indent="-228600" algn="l" rtl="0">
              <a:lnSpc>
                <a:spcPct val="100000"/>
              </a:lnSpc>
              <a:spcBef>
                <a:spcPts val="750"/>
              </a:spcBef>
              <a:spcAft>
                <a:spcPts val="0"/>
              </a:spcAft>
              <a:buSzPts val="1480"/>
              <a:buNone/>
            </a:pPr>
            <a:endParaRPr sz="1679"/>
          </a:p>
          <a:p>
            <a:pPr marL="457200" lvl="0" indent="-228600" algn="l" rtl="0">
              <a:lnSpc>
                <a:spcPct val="100000"/>
              </a:lnSpc>
              <a:spcBef>
                <a:spcPts val="750"/>
              </a:spcBef>
              <a:spcAft>
                <a:spcPts val="0"/>
              </a:spcAft>
              <a:buSzPts val="1480"/>
              <a:buNone/>
            </a:pPr>
            <a:endParaRPr sz="1679"/>
          </a:p>
        </p:txBody>
      </p:sp>
      <p:sp>
        <p:nvSpPr>
          <p:cNvPr id="153" name="Google Shape;153;p47"/>
          <p:cNvSpPr txBox="1">
            <a:spLocks noGrp="1"/>
          </p:cNvSpPr>
          <p:nvPr>
            <p:ph type="body" idx="1"/>
          </p:nvPr>
        </p:nvSpPr>
        <p:spPr>
          <a:xfrm>
            <a:off x="4572005" y="2015725"/>
            <a:ext cx="3719100" cy="4039200"/>
          </a:xfrm>
          <a:prstGeom prst="rect">
            <a:avLst/>
          </a:prstGeom>
          <a:noFill/>
          <a:ln>
            <a:noFill/>
          </a:ln>
        </p:spPr>
        <p:txBody>
          <a:bodyPr spcFirstLastPara="1" wrap="square" lIns="91425" tIns="45700" rIns="91425" bIns="45700" anchor="t" anchorCtr="0">
            <a:noAutofit/>
          </a:bodyPr>
          <a:lstStyle/>
          <a:p>
            <a:pPr marL="457200" lvl="0" indent="0" algn="l" rtl="0">
              <a:lnSpc>
                <a:spcPct val="120000"/>
              </a:lnSpc>
              <a:spcBef>
                <a:spcPts val="750"/>
              </a:spcBef>
              <a:spcAft>
                <a:spcPts val="0"/>
              </a:spcAft>
              <a:buNone/>
            </a:pPr>
            <a:r>
              <a:rPr lang="en-US" sz="2100" b="1"/>
              <a:t>2025</a:t>
            </a:r>
            <a:endParaRPr sz="2100" b="1"/>
          </a:p>
          <a:p>
            <a:pPr marL="457200" lvl="0" indent="-336550" algn="l" rtl="0">
              <a:lnSpc>
                <a:spcPct val="120000"/>
              </a:lnSpc>
              <a:spcBef>
                <a:spcPts val="750"/>
              </a:spcBef>
              <a:spcAft>
                <a:spcPts val="0"/>
              </a:spcAft>
              <a:buSzPts val="1700"/>
              <a:buChar char="•"/>
            </a:pPr>
            <a:r>
              <a:rPr lang="en-US" sz="2100"/>
              <a:t>Hourly pay – 7 (only two specified the amount of time/hours)</a:t>
            </a:r>
            <a:endParaRPr sz="1700"/>
          </a:p>
          <a:p>
            <a:pPr marL="914400" lvl="1" indent="-323850" algn="l" rtl="0">
              <a:lnSpc>
                <a:spcPct val="120000"/>
              </a:lnSpc>
              <a:spcBef>
                <a:spcPts val="375"/>
              </a:spcBef>
              <a:spcAft>
                <a:spcPts val="0"/>
              </a:spcAft>
              <a:buSzPts val="1500"/>
              <a:buChar char="•"/>
            </a:pPr>
            <a:r>
              <a:rPr lang="en-US" sz="1900"/>
              <a:t>20%</a:t>
            </a:r>
            <a:endParaRPr sz="1500"/>
          </a:p>
          <a:p>
            <a:pPr marL="914400" lvl="1" indent="-323850" algn="l" rtl="0">
              <a:lnSpc>
                <a:spcPct val="120000"/>
              </a:lnSpc>
              <a:spcBef>
                <a:spcPts val="375"/>
              </a:spcBef>
              <a:spcAft>
                <a:spcPts val="0"/>
              </a:spcAft>
              <a:buSzPts val="1500"/>
              <a:buChar char="•"/>
            </a:pPr>
            <a:r>
              <a:rPr lang="en-US" sz="1900"/>
              <a:t>142.5 hours</a:t>
            </a:r>
            <a:endParaRPr sz="1500"/>
          </a:p>
          <a:p>
            <a:pPr marL="457200" lvl="0" indent="-336550" algn="l" rtl="0">
              <a:lnSpc>
                <a:spcPct val="120000"/>
              </a:lnSpc>
              <a:spcBef>
                <a:spcPts val="750"/>
              </a:spcBef>
              <a:spcAft>
                <a:spcPts val="0"/>
              </a:spcAft>
              <a:buSzPts val="1700"/>
              <a:buChar char="•"/>
            </a:pPr>
            <a:r>
              <a:rPr lang="en-US" sz="2100"/>
              <a:t>Component of full-time position – 6 (all librarians)</a:t>
            </a:r>
            <a:endParaRPr sz="1700"/>
          </a:p>
          <a:p>
            <a:pPr marL="127000" lvl="0" indent="0" algn="l" rtl="0">
              <a:lnSpc>
                <a:spcPct val="120000"/>
              </a:lnSpc>
              <a:spcBef>
                <a:spcPts val="750"/>
              </a:spcBef>
              <a:spcAft>
                <a:spcPts val="0"/>
              </a:spcAft>
              <a:buSzPts val="1600"/>
              <a:buNone/>
            </a:pPr>
            <a:endParaRPr sz="1700"/>
          </a:p>
          <a:p>
            <a:pPr marL="457200" lvl="0" indent="-228600" algn="l" rtl="0">
              <a:lnSpc>
                <a:spcPct val="120000"/>
              </a:lnSpc>
              <a:spcBef>
                <a:spcPts val="750"/>
              </a:spcBef>
              <a:spcAft>
                <a:spcPts val="0"/>
              </a:spcAft>
              <a:buSzPts val="1600"/>
              <a:buNone/>
            </a:pPr>
            <a:endParaRPr sz="1700"/>
          </a:p>
          <a:p>
            <a:pPr marL="457200" lvl="0" indent="-228600" algn="l" rtl="0">
              <a:lnSpc>
                <a:spcPct val="120000"/>
              </a:lnSpc>
              <a:spcBef>
                <a:spcPts val="750"/>
              </a:spcBef>
              <a:spcAft>
                <a:spcPts val="0"/>
              </a:spcAft>
              <a:buSzPts val="1600"/>
              <a:buNone/>
            </a:pPr>
            <a:endParaRPr sz="17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7"/>
        <p:cNvGrpSpPr/>
        <p:nvPr/>
      </p:nvGrpSpPr>
      <p:grpSpPr>
        <a:xfrm>
          <a:off x="0" y="0"/>
          <a:ext cx="0" cy="0"/>
          <a:chOff x="0" y="0"/>
          <a:chExt cx="0" cy="0"/>
        </a:xfrm>
      </p:grpSpPr>
      <p:sp>
        <p:nvSpPr>
          <p:cNvPr id="158" name="Google Shape;158;p4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2024 Stipends</a:t>
            </a:r>
            <a:endParaRPr/>
          </a:p>
        </p:txBody>
      </p:sp>
      <p:sp>
        <p:nvSpPr>
          <p:cNvPr id="159" name="Google Shape;159;p4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fontScale="92500" lnSpcReduction="10000"/>
          </a:bodyPr>
          <a:lstStyle/>
          <a:p>
            <a:pPr marL="457200" lvl="1" indent="-317500" algn="l" rtl="0">
              <a:lnSpc>
                <a:spcPct val="115000"/>
              </a:lnSpc>
              <a:spcBef>
                <a:spcPts val="375"/>
              </a:spcBef>
              <a:spcAft>
                <a:spcPts val="0"/>
              </a:spcAft>
              <a:buSzPct val="75675"/>
              <a:buChar char="•"/>
            </a:pPr>
            <a:r>
              <a:rPr lang="en-US" sz="2000">
                <a:solidFill>
                  <a:srgbClr val="000000"/>
                </a:solidFill>
                <a:latin typeface="Arial"/>
                <a:ea typeface="Arial"/>
                <a:cs typeface="Arial"/>
                <a:sym typeface="Arial"/>
              </a:rPr>
              <a:t>$1500, funded by the ZTC funds.</a:t>
            </a:r>
            <a:endParaRPr sz="2000">
              <a:latin typeface="Arial"/>
              <a:ea typeface="Arial"/>
              <a:cs typeface="Arial"/>
              <a:sym typeface="Arial"/>
            </a:endParaRPr>
          </a:p>
          <a:p>
            <a:pPr marL="457200" lvl="1" indent="-317500" algn="l" rtl="0">
              <a:lnSpc>
                <a:spcPct val="115000"/>
              </a:lnSpc>
              <a:spcBef>
                <a:spcPts val="1175"/>
              </a:spcBef>
              <a:spcAft>
                <a:spcPts val="0"/>
              </a:spcAft>
              <a:buSzPct val="75675"/>
              <a:buChar char="•"/>
            </a:pPr>
            <a:r>
              <a:rPr lang="en-US" sz="2000">
                <a:solidFill>
                  <a:srgbClr val="000000"/>
                </a:solidFill>
                <a:latin typeface="Arial"/>
                <a:ea typeface="Arial"/>
                <a:cs typeface="Arial"/>
                <a:sym typeface="Arial"/>
              </a:rPr>
              <a:t>$500 compensation. not sure about the funding and duration</a:t>
            </a:r>
            <a:endParaRPr sz="2000">
              <a:latin typeface="Arial"/>
              <a:ea typeface="Arial"/>
              <a:cs typeface="Arial"/>
              <a:sym typeface="Arial"/>
            </a:endParaRPr>
          </a:p>
          <a:p>
            <a:pPr marL="457200" lvl="1" indent="-317500" algn="l" rtl="0">
              <a:lnSpc>
                <a:spcPct val="115000"/>
              </a:lnSpc>
              <a:spcBef>
                <a:spcPts val="1175"/>
              </a:spcBef>
              <a:spcAft>
                <a:spcPts val="0"/>
              </a:spcAft>
              <a:buSzPct val="75675"/>
              <a:buChar char="•"/>
            </a:pPr>
            <a:r>
              <a:rPr lang="en-US" sz="2000">
                <a:solidFill>
                  <a:srgbClr val="000000"/>
                </a:solidFill>
                <a:latin typeface="Arial"/>
                <a:ea typeface="Arial"/>
                <a:cs typeface="Arial"/>
                <a:sym typeface="Arial"/>
              </a:rPr>
              <a:t>Compensation is a stipend based on non-instructional pay rate; funded by Grant earned by College for ZTC projects</a:t>
            </a:r>
            <a:endParaRPr sz="2000">
              <a:latin typeface="Arial"/>
              <a:ea typeface="Arial"/>
              <a:cs typeface="Arial"/>
              <a:sym typeface="Arial"/>
            </a:endParaRPr>
          </a:p>
          <a:p>
            <a:pPr marL="457200" lvl="1" indent="-317500" algn="l" rtl="0">
              <a:lnSpc>
                <a:spcPct val="115000"/>
              </a:lnSpc>
              <a:spcBef>
                <a:spcPts val="1175"/>
              </a:spcBef>
              <a:spcAft>
                <a:spcPts val="0"/>
              </a:spcAft>
              <a:buSzPct val="75675"/>
              <a:buChar char="•"/>
            </a:pPr>
            <a:r>
              <a:rPr lang="en-US" sz="2000">
                <a:solidFill>
                  <a:srgbClr val="000000"/>
                </a:solidFill>
                <a:latin typeface="Arial"/>
                <a:ea typeface="Arial"/>
                <a:cs typeface="Arial"/>
                <a:sym typeface="Arial"/>
              </a:rPr>
              <a:t>Grant funding, 15,000 / session</a:t>
            </a:r>
            <a:endParaRPr sz="2000">
              <a:latin typeface="Arial"/>
              <a:ea typeface="Arial"/>
              <a:cs typeface="Arial"/>
              <a:sym typeface="Arial"/>
            </a:endParaRPr>
          </a:p>
          <a:p>
            <a:pPr marL="457200" lvl="1" indent="-317500" algn="l" rtl="0">
              <a:lnSpc>
                <a:spcPct val="115000"/>
              </a:lnSpc>
              <a:spcBef>
                <a:spcPts val="1175"/>
              </a:spcBef>
              <a:spcAft>
                <a:spcPts val="0"/>
              </a:spcAft>
              <a:buSzPct val="75675"/>
              <a:buChar char="•"/>
            </a:pPr>
            <a:r>
              <a:rPr lang="en-US" sz="2000">
                <a:solidFill>
                  <a:srgbClr val="000000"/>
                </a:solidFill>
                <a:latin typeface="Arial"/>
                <a:ea typeface="Arial"/>
                <a:cs typeface="Arial"/>
                <a:sym typeface="Arial"/>
              </a:rPr>
              <a:t>I get approximately two hours of stipend pay from SEA funds.</a:t>
            </a:r>
            <a:endParaRPr sz="2000">
              <a:latin typeface="Arial"/>
              <a:ea typeface="Arial"/>
              <a:cs typeface="Arial"/>
              <a:sym typeface="Arial"/>
            </a:endParaRPr>
          </a:p>
          <a:p>
            <a:pPr marL="457200" lvl="1" indent="-317500" algn="l" rtl="0">
              <a:lnSpc>
                <a:spcPct val="115000"/>
              </a:lnSpc>
              <a:spcBef>
                <a:spcPts val="1175"/>
              </a:spcBef>
              <a:spcAft>
                <a:spcPts val="0"/>
              </a:spcAft>
              <a:buSzPct val="75675"/>
              <a:buChar char="•"/>
            </a:pPr>
            <a:r>
              <a:rPr lang="en-US" sz="2000">
                <a:solidFill>
                  <a:srgbClr val="000000"/>
                </a:solidFill>
                <a:latin typeface="Arial"/>
                <a:ea typeface="Arial"/>
                <a:cs typeface="Arial"/>
                <a:sym typeface="Arial"/>
              </a:rPr>
              <a:t>I receive $5000 per semester from the ZTC/OER Impact grant</a:t>
            </a:r>
            <a:endParaRPr sz="2000">
              <a:latin typeface="Arial"/>
              <a:ea typeface="Arial"/>
              <a:cs typeface="Arial"/>
              <a:sym typeface="Arial"/>
            </a:endParaRPr>
          </a:p>
          <a:p>
            <a:pPr marL="457200" lvl="1" indent="-317500" algn="l" rtl="0">
              <a:lnSpc>
                <a:spcPct val="115000"/>
              </a:lnSpc>
              <a:spcBef>
                <a:spcPts val="1175"/>
              </a:spcBef>
              <a:spcAft>
                <a:spcPts val="0"/>
              </a:spcAft>
              <a:buSzPct val="75675"/>
              <a:buChar char="•"/>
            </a:pPr>
            <a:r>
              <a:rPr lang="en-US" sz="2000">
                <a:solidFill>
                  <a:srgbClr val="000000"/>
                </a:solidFill>
                <a:latin typeface="Arial"/>
                <a:ea typeface="Arial"/>
                <a:cs typeface="Arial"/>
                <a:sym typeface="Arial"/>
              </a:rPr>
              <a:t>Implementation Grant Funding.  Yearly amount: $57,500</a:t>
            </a:r>
            <a:endParaRPr sz="2000">
              <a:latin typeface="Arial"/>
              <a:ea typeface="Arial"/>
              <a:cs typeface="Arial"/>
              <a:sym typeface="Arial"/>
            </a:endParaRPr>
          </a:p>
          <a:p>
            <a:pPr marL="457200" lvl="0" indent="-228600" algn="l" rtl="0">
              <a:lnSpc>
                <a:spcPct val="120000"/>
              </a:lnSpc>
              <a:spcBef>
                <a:spcPts val="1550"/>
              </a:spcBef>
              <a:spcAft>
                <a:spcPts val="0"/>
              </a:spcAft>
              <a:buSzPct val="108108"/>
              <a:buNone/>
            </a:pPr>
            <a:endParaRPr/>
          </a:p>
          <a:p>
            <a:pPr marL="457200" lvl="0" indent="-228600" algn="l" rtl="0">
              <a:lnSpc>
                <a:spcPct val="120000"/>
              </a:lnSpc>
              <a:spcBef>
                <a:spcPts val="750"/>
              </a:spcBef>
              <a:spcAft>
                <a:spcPts val="0"/>
              </a:spcAft>
              <a:buSzPct val="108108"/>
              <a:buNone/>
            </a:pPr>
            <a:endParaRPr/>
          </a:p>
          <a:p>
            <a:pPr marL="457200" lvl="0" indent="-228600" algn="l" rtl="0">
              <a:lnSpc>
                <a:spcPct val="120000"/>
              </a:lnSpc>
              <a:spcBef>
                <a:spcPts val="750"/>
              </a:spcBef>
              <a:spcAft>
                <a:spcPts val="0"/>
              </a:spcAft>
              <a:buSzPct val="108108"/>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5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2025 Stipends and Other</a:t>
            </a:r>
            <a:endParaRPr/>
          </a:p>
        </p:txBody>
      </p:sp>
      <p:sp>
        <p:nvSpPr>
          <p:cNvPr id="165" name="Google Shape;165;p5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Form of compensation unstated or unclear – 11</a:t>
            </a:r>
            <a:endParaRPr/>
          </a:p>
          <a:p>
            <a:pPr marL="457200" lvl="0" indent="-330200" algn="l" rtl="0">
              <a:lnSpc>
                <a:spcPct val="120000"/>
              </a:lnSpc>
              <a:spcBef>
                <a:spcPts val="750"/>
              </a:spcBef>
              <a:spcAft>
                <a:spcPts val="0"/>
              </a:spcAft>
              <a:buSzPts val="1600"/>
              <a:buChar char="•"/>
            </a:pPr>
            <a:r>
              <a:rPr lang="en-US" sz="2000"/>
              <a:t>Stipends</a:t>
            </a:r>
            <a:endParaRPr/>
          </a:p>
          <a:p>
            <a:pPr marL="914400" lvl="1" indent="-317500" algn="l" rtl="0">
              <a:lnSpc>
                <a:spcPct val="120000"/>
              </a:lnSpc>
              <a:spcBef>
                <a:spcPts val="375"/>
              </a:spcBef>
              <a:spcAft>
                <a:spcPts val="0"/>
              </a:spcAft>
              <a:buSzPts val="1400"/>
              <a:buChar char="•"/>
            </a:pPr>
            <a:r>
              <a:rPr lang="en-US" sz="2000"/>
              <a:t>Not specified – 5</a:t>
            </a:r>
            <a:endParaRPr/>
          </a:p>
          <a:p>
            <a:pPr marL="914400" lvl="1" indent="-317500" algn="l" rtl="0">
              <a:lnSpc>
                <a:spcPct val="120000"/>
              </a:lnSpc>
              <a:spcBef>
                <a:spcPts val="375"/>
              </a:spcBef>
              <a:spcAft>
                <a:spcPts val="0"/>
              </a:spcAft>
              <a:buSzPts val="1400"/>
              <a:buChar char="•"/>
            </a:pPr>
            <a:r>
              <a:rPr lang="en-US" sz="2000"/>
              <a:t>$1,500</a:t>
            </a:r>
            <a:endParaRPr/>
          </a:p>
          <a:p>
            <a:pPr marL="914400" lvl="1" indent="-317500" algn="l" rtl="0">
              <a:lnSpc>
                <a:spcPct val="120000"/>
              </a:lnSpc>
              <a:spcBef>
                <a:spcPts val="375"/>
              </a:spcBef>
              <a:spcAft>
                <a:spcPts val="0"/>
              </a:spcAft>
              <a:buSzPts val="1400"/>
              <a:buChar char="•"/>
            </a:pPr>
            <a:r>
              <a:rPr lang="en-US" sz="2000"/>
              <a:t>$4,000/term</a:t>
            </a:r>
            <a:endParaRPr/>
          </a:p>
          <a:p>
            <a:pPr marL="914400" lvl="1" indent="-317500" algn="l" rtl="0">
              <a:lnSpc>
                <a:spcPct val="120000"/>
              </a:lnSpc>
              <a:spcBef>
                <a:spcPts val="375"/>
              </a:spcBef>
              <a:spcAft>
                <a:spcPts val="0"/>
              </a:spcAft>
              <a:buSzPts val="1400"/>
              <a:buChar char="•"/>
            </a:pPr>
            <a:r>
              <a:rPr lang="en-US" sz="2000"/>
              <a:t>$5,000/term</a:t>
            </a:r>
            <a:endParaRPr/>
          </a:p>
          <a:p>
            <a:pPr marL="914400" lvl="1" indent="-317500" algn="l" rtl="0">
              <a:lnSpc>
                <a:spcPct val="120000"/>
              </a:lnSpc>
              <a:spcBef>
                <a:spcPts val="375"/>
              </a:spcBef>
              <a:spcAft>
                <a:spcPts val="0"/>
              </a:spcAft>
              <a:buSzPts val="1400"/>
              <a:buChar char="•"/>
            </a:pPr>
            <a:r>
              <a:rPr lang="en-US" sz="2000"/>
              <a:t>$7,715/month (fully reassigned?)</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5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ct val="100000"/>
              <a:buFont typeface="Arial"/>
              <a:buNone/>
            </a:pPr>
            <a:r>
              <a:rPr lang="en-US"/>
              <a:t>2024 vs 2025 Reassigned Time (26 vs 28)</a:t>
            </a:r>
            <a:endParaRPr/>
          </a:p>
        </p:txBody>
      </p:sp>
      <p:sp>
        <p:nvSpPr>
          <p:cNvPr id="172" name="Google Shape;172;p51"/>
          <p:cNvSpPr txBox="1">
            <a:spLocks noGrp="1"/>
          </p:cNvSpPr>
          <p:nvPr>
            <p:ph type="body" idx="1"/>
          </p:nvPr>
        </p:nvSpPr>
        <p:spPr>
          <a:xfrm>
            <a:off x="540600" y="2015725"/>
            <a:ext cx="3243600" cy="4487100"/>
          </a:xfrm>
          <a:prstGeom prst="rect">
            <a:avLst/>
          </a:prstGeom>
          <a:noFill/>
          <a:ln>
            <a:noFill/>
          </a:ln>
        </p:spPr>
        <p:txBody>
          <a:bodyPr spcFirstLastPara="1" wrap="square" lIns="91425" tIns="45700" rIns="91425" bIns="45700" anchor="t" anchorCtr="0">
            <a:normAutofit/>
          </a:bodyPr>
          <a:lstStyle/>
          <a:p>
            <a:pPr marL="0" marR="0" lvl="0" indent="-12700" algn="l" rtl="0">
              <a:lnSpc>
                <a:spcPct val="110000"/>
              </a:lnSpc>
              <a:spcBef>
                <a:spcPts val="750"/>
              </a:spcBef>
              <a:spcAft>
                <a:spcPts val="0"/>
              </a:spcAft>
              <a:buSzPts val="1800"/>
              <a:buChar char="•"/>
            </a:pPr>
            <a:r>
              <a:rPr lang="en-US" sz="2200"/>
              <a:t> &lt;10% (4)</a:t>
            </a:r>
            <a:endParaRPr sz="1800"/>
          </a:p>
          <a:p>
            <a:pPr marL="0" marR="0" lvl="0" indent="-12700" algn="l" rtl="0">
              <a:lnSpc>
                <a:spcPct val="110000"/>
              </a:lnSpc>
              <a:spcBef>
                <a:spcPts val="750"/>
              </a:spcBef>
              <a:spcAft>
                <a:spcPts val="0"/>
              </a:spcAft>
              <a:buSzPts val="1800"/>
              <a:buChar char="•"/>
            </a:pPr>
            <a:r>
              <a:rPr lang="en-US" sz="2200"/>
              <a:t> 20% (9)</a:t>
            </a:r>
            <a:endParaRPr sz="1800"/>
          </a:p>
          <a:p>
            <a:pPr marL="0" marR="0" lvl="0" indent="-12700" algn="l" rtl="0">
              <a:lnSpc>
                <a:spcPct val="110000"/>
              </a:lnSpc>
              <a:spcBef>
                <a:spcPts val="750"/>
              </a:spcBef>
              <a:spcAft>
                <a:spcPts val="0"/>
              </a:spcAft>
              <a:buSzPts val="1800"/>
              <a:buChar char="•"/>
            </a:pPr>
            <a:r>
              <a:rPr lang="en-US" sz="2200"/>
              <a:t>25% (3)</a:t>
            </a:r>
            <a:endParaRPr sz="1800"/>
          </a:p>
          <a:p>
            <a:pPr marL="0" marR="0" lvl="0" indent="-12700" algn="l" rtl="0">
              <a:lnSpc>
                <a:spcPct val="110000"/>
              </a:lnSpc>
              <a:spcBef>
                <a:spcPts val="750"/>
              </a:spcBef>
              <a:spcAft>
                <a:spcPts val="0"/>
              </a:spcAft>
              <a:buSzPts val="1800"/>
              <a:buChar char="•"/>
            </a:pPr>
            <a:r>
              <a:rPr lang="en-US" sz="2200"/>
              <a:t>30% (3)</a:t>
            </a:r>
            <a:endParaRPr sz="1800"/>
          </a:p>
          <a:p>
            <a:pPr marL="0" marR="0" lvl="0" indent="-12700" algn="l" rtl="0">
              <a:lnSpc>
                <a:spcPct val="110000"/>
              </a:lnSpc>
              <a:spcBef>
                <a:spcPts val="750"/>
              </a:spcBef>
              <a:spcAft>
                <a:spcPts val="0"/>
              </a:spcAft>
              <a:buSzPts val="1800"/>
              <a:buChar char="•"/>
            </a:pPr>
            <a:r>
              <a:rPr lang="en-US" sz="2200"/>
              <a:t>40% (2)</a:t>
            </a:r>
            <a:endParaRPr sz="1800"/>
          </a:p>
          <a:p>
            <a:pPr marL="0" marR="0" lvl="0" indent="-12700" algn="l" rtl="0">
              <a:lnSpc>
                <a:spcPct val="110000"/>
              </a:lnSpc>
              <a:spcBef>
                <a:spcPts val="750"/>
              </a:spcBef>
              <a:spcAft>
                <a:spcPts val="0"/>
              </a:spcAft>
              <a:buSzPts val="1800"/>
              <a:buChar char="•"/>
            </a:pPr>
            <a:r>
              <a:rPr lang="en-US" sz="2200"/>
              <a:t>50% (4)</a:t>
            </a:r>
            <a:endParaRPr sz="1800"/>
          </a:p>
          <a:p>
            <a:pPr marL="0" marR="0" lvl="0" indent="-12700" algn="l" rtl="0">
              <a:lnSpc>
                <a:spcPct val="110000"/>
              </a:lnSpc>
              <a:spcBef>
                <a:spcPts val="750"/>
              </a:spcBef>
              <a:spcAft>
                <a:spcPts val="0"/>
              </a:spcAft>
              <a:buSzPts val="1800"/>
              <a:buChar char="•"/>
            </a:pPr>
            <a:r>
              <a:rPr lang="en-US" sz="2200"/>
              <a:t>100% (1)</a:t>
            </a:r>
            <a:endParaRPr sz="1800"/>
          </a:p>
          <a:p>
            <a:pPr marL="0" marR="0" lvl="0" indent="-12700" algn="l" rtl="0">
              <a:lnSpc>
                <a:spcPct val="110000"/>
              </a:lnSpc>
              <a:spcBef>
                <a:spcPts val="750"/>
              </a:spcBef>
              <a:spcAft>
                <a:spcPts val="0"/>
              </a:spcAft>
              <a:buSzPts val="1800"/>
              <a:buChar char="•"/>
            </a:pPr>
            <a:r>
              <a:rPr lang="en-US" sz="2200"/>
              <a:t>5 reported 50% or more reassigned time.</a:t>
            </a:r>
            <a:endParaRPr sz="1800"/>
          </a:p>
          <a:p>
            <a:pPr marL="457200" lvl="0" indent="-228600" algn="l" rtl="0">
              <a:lnSpc>
                <a:spcPct val="110000"/>
              </a:lnSpc>
              <a:spcBef>
                <a:spcPts val="750"/>
              </a:spcBef>
              <a:spcAft>
                <a:spcPts val="0"/>
              </a:spcAft>
              <a:buSzPts val="1600"/>
              <a:buNone/>
            </a:pPr>
            <a:endParaRPr sz="1400"/>
          </a:p>
        </p:txBody>
      </p:sp>
      <p:sp>
        <p:nvSpPr>
          <p:cNvPr id="173" name="Google Shape;173;p51"/>
          <p:cNvSpPr txBox="1">
            <a:spLocks noGrp="1"/>
          </p:cNvSpPr>
          <p:nvPr>
            <p:ph type="body" idx="1"/>
          </p:nvPr>
        </p:nvSpPr>
        <p:spPr>
          <a:xfrm>
            <a:off x="3969600" y="1884400"/>
            <a:ext cx="4417800" cy="4973700"/>
          </a:xfrm>
          <a:prstGeom prst="rect">
            <a:avLst/>
          </a:prstGeom>
          <a:noFill/>
          <a:ln>
            <a:noFill/>
          </a:ln>
        </p:spPr>
        <p:txBody>
          <a:bodyPr spcFirstLastPara="1" wrap="square" lIns="91425" tIns="45700" rIns="91425" bIns="45700" anchor="t" anchorCtr="0">
            <a:normAutofit fontScale="92500"/>
          </a:bodyPr>
          <a:lstStyle/>
          <a:p>
            <a:pPr marL="457200" lvl="0" indent="-330200" algn="l" rtl="0">
              <a:lnSpc>
                <a:spcPct val="120000"/>
              </a:lnSpc>
              <a:spcBef>
                <a:spcPts val="750"/>
              </a:spcBef>
              <a:spcAft>
                <a:spcPts val="0"/>
              </a:spcAft>
              <a:buSzPts val="1600"/>
              <a:buChar char="•"/>
            </a:pPr>
            <a:r>
              <a:rPr lang="en-US" sz="2000"/>
              <a:t>Not specified (5)</a:t>
            </a:r>
            <a:endParaRPr/>
          </a:p>
          <a:p>
            <a:pPr marL="457200" lvl="0" indent="-330200" algn="l" rtl="0">
              <a:lnSpc>
                <a:spcPct val="120000"/>
              </a:lnSpc>
              <a:spcBef>
                <a:spcPts val="750"/>
              </a:spcBef>
              <a:spcAft>
                <a:spcPts val="0"/>
              </a:spcAft>
              <a:buSzPts val="1600"/>
              <a:buChar char="•"/>
            </a:pPr>
            <a:r>
              <a:rPr lang="en-US" sz="2000"/>
              <a:t>15% (1)</a:t>
            </a:r>
            <a:endParaRPr/>
          </a:p>
          <a:p>
            <a:pPr marL="457200" lvl="0" indent="-330200" algn="l" rtl="0">
              <a:lnSpc>
                <a:spcPct val="120000"/>
              </a:lnSpc>
              <a:spcBef>
                <a:spcPts val="750"/>
              </a:spcBef>
              <a:spcAft>
                <a:spcPts val="0"/>
              </a:spcAft>
              <a:buSzPts val="1600"/>
              <a:buChar char="•"/>
            </a:pPr>
            <a:r>
              <a:rPr lang="en-US" sz="2000"/>
              <a:t>20% (9)</a:t>
            </a:r>
            <a:endParaRPr/>
          </a:p>
          <a:p>
            <a:pPr marL="457200" lvl="0" indent="-330200" algn="l" rtl="0">
              <a:lnSpc>
                <a:spcPct val="120000"/>
              </a:lnSpc>
              <a:spcBef>
                <a:spcPts val="750"/>
              </a:spcBef>
              <a:spcAft>
                <a:spcPts val="0"/>
              </a:spcAft>
              <a:buSzPts val="1600"/>
              <a:buChar char="•"/>
            </a:pPr>
            <a:r>
              <a:rPr lang="en-US" sz="2000"/>
              <a:t>25% (1)</a:t>
            </a:r>
            <a:endParaRPr/>
          </a:p>
          <a:p>
            <a:pPr marL="457200" lvl="0" indent="-330200" algn="l" rtl="0">
              <a:lnSpc>
                <a:spcPct val="120000"/>
              </a:lnSpc>
              <a:spcBef>
                <a:spcPts val="750"/>
              </a:spcBef>
              <a:spcAft>
                <a:spcPts val="0"/>
              </a:spcAft>
              <a:buSzPts val="1600"/>
              <a:buChar char="•"/>
            </a:pPr>
            <a:r>
              <a:rPr lang="en-US" sz="2000"/>
              <a:t>30% (1)</a:t>
            </a:r>
            <a:endParaRPr/>
          </a:p>
          <a:p>
            <a:pPr marL="457200" lvl="0" indent="-330200" algn="l" rtl="0">
              <a:lnSpc>
                <a:spcPct val="120000"/>
              </a:lnSpc>
              <a:spcBef>
                <a:spcPts val="750"/>
              </a:spcBef>
              <a:spcAft>
                <a:spcPts val="0"/>
              </a:spcAft>
              <a:buSzPts val="1600"/>
              <a:buChar char="•"/>
            </a:pPr>
            <a:r>
              <a:rPr lang="en-US" sz="2000"/>
              <a:t>40% (1)</a:t>
            </a:r>
            <a:endParaRPr sz="2000"/>
          </a:p>
          <a:p>
            <a:pPr marL="457200" lvl="0" indent="-330200" algn="l" rtl="0">
              <a:spcBef>
                <a:spcPts val="750"/>
              </a:spcBef>
              <a:spcAft>
                <a:spcPts val="0"/>
              </a:spcAft>
              <a:buSzPts val="1600"/>
              <a:buChar char="•"/>
            </a:pPr>
            <a:r>
              <a:rPr lang="en-US" sz="2000"/>
              <a:t>50% (3)</a:t>
            </a:r>
            <a:endParaRPr/>
          </a:p>
          <a:p>
            <a:pPr marL="457200" lvl="0" indent="-330200" algn="l" rtl="0">
              <a:spcBef>
                <a:spcPts val="750"/>
              </a:spcBef>
              <a:spcAft>
                <a:spcPts val="0"/>
              </a:spcAft>
              <a:buSzPts val="1600"/>
              <a:buChar char="•"/>
            </a:pPr>
            <a:r>
              <a:rPr lang="en-US" sz="2000" b="1"/>
              <a:t>60% (1)</a:t>
            </a:r>
            <a:endParaRPr b="1"/>
          </a:p>
          <a:p>
            <a:pPr marL="457200" lvl="0" indent="-330200" algn="l" rtl="0">
              <a:spcBef>
                <a:spcPts val="750"/>
              </a:spcBef>
              <a:spcAft>
                <a:spcPts val="0"/>
              </a:spcAft>
              <a:buSzPts val="1600"/>
              <a:buChar char="•"/>
            </a:pPr>
            <a:r>
              <a:rPr lang="en-US" sz="2000" b="1"/>
              <a:t>67% (1)</a:t>
            </a:r>
            <a:endParaRPr b="1"/>
          </a:p>
          <a:p>
            <a:pPr marL="457200" lvl="0" indent="-330200" algn="l" rtl="0">
              <a:spcBef>
                <a:spcPts val="750"/>
              </a:spcBef>
              <a:spcAft>
                <a:spcPts val="0"/>
              </a:spcAft>
              <a:buSzPts val="1600"/>
              <a:buChar char="•"/>
            </a:pPr>
            <a:r>
              <a:rPr lang="en-US" sz="2000" b="1"/>
              <a:t>100% (4)</a:t>
            </a:r>
            <a:endParaRPr b="1"/>
          </a:p>
          <a:p>
            <a:pPr marL="457200" lvl="0" indent="-330200" algn="l" rtl="0">
              <a:spcBef>
                <a:spcPts val="750"/>
              </a:spcBef>
              <a:spcAft>
                <a:spcPts val="0"/>
              </a:spcAft>
              <a:buSzPts val="1600"/>
              <a:buChar char="•"/>
            </a:pPr>
            <a:r>
              <a:rPr lang="en-US" sz="2000"/>
              <a:t>9 reported 50% or more reassigned time.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7"/>
        <p:cNvGrpSpPr/>
        <p:nvPr/>
      </p:nvGrpSpPr>
      <p:grpSpPr>
        <a:xfrm>
          <a:off x="0" y="0"/>
          <a:ext cx="0" cy="0"/>
          <a:chOff x="0" y="0"/>
          <a:chExt cx="0" cy="0"/>
        </a:xfrm>
      </p:grpSpPr>
      <p:sp>
        <p:nvSpPr>
          <p:cNvPr id="178" name="Google Shape;178;p53"/>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Source of Compensation for additional OER/ZTC duties?</a:t>
            </a:r>
            <a:endParaRPr/>
          </a:p>
        </p:txBody>
      </p:sp>
      <p:sp>
        <p:nvSpPr>
          <p:cNvPr id="179" name="Google Shape;179;p53"/>
          <p:cNvSpPr txBox="1">
            <a:spLocks noGrp="1"/>
          </p:cNvSpPr>
          <p:nvPr>
            <p:ph type="body" idx="1"/>
          </p:nvPr>
        </p:nvSpPr>
        <p:spPr>
          <a:xfrm>
            <a:off x="1086913" y="2337115"/>
            <a:ext cx="3483864" cy="4049804"/>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ZTC – 42</a:t>
            </a:r>
            <a:endParaRPr/>
          </a:p>
          <a:p>
            <a:pPr marL="457200" lvl="0" indent="-330200" algn="l" rtl="0">
              <a:lnSpc>
                <a:spcPct val="120000"/>
              </a:lnSpc>
              <a:spcBef>
                <a:spcPts val="750"/>
              </a:spcBef>
              <a:spcAft>
                <a:spcPts val="0"/>
              </a:spcAft>
              <a:buSzPts val="1600"/>
              <a:buChar char="•"/>
            </a:pPr>
            <a:r>
              <a:rPr lang="en-US" sz="2000"/>
              <a:t>General Fund (component of position)</a:t>
            </a:r>
            <a:endParaRPr/>
          </a:p>
          <a:p>
            <a:pPr marL="457200" lvl="0" indent="-330200" algn="l" rtl="0">
              <a:lnSpc>
                <a:spcPct val="120000"/>
              </a:lnSpc>
              <a:spcBef>
                <a:spcPts val="750"/>
              </a:spcBef>
              <a:spcAft>
                <a:spcPts val="0"/>
              </a:spcAft>
              <a:buSzPts val="1600"/>
              <a:buChar char="•"/>
            </a:pPr>
            <a:r>
              <a:rPr lang="en-US" sz="2000"/>
              <a:t>Not specified or unclear - 11</a:t>
            </a:r>
            <a:endParaRPr/>
          </a:p>
          <a:p>
            <a:pPr marL="457200" lvl="0" indent="-330200" algn="l" rtl="0">
              <a:lnSpc>
                <a:spcPct val="120000"/>
              </a:lnSpc>
              <a:spcBef>
                <a:spcPts val="750"/>
              </a:spcBef>
              <a:spcAft>
                <a:spcPts val="0"/>
              </a:spcAft>
              <a:buSzPts val="1600"/>
              <a:buChar char="•"/>
            </a:pPr>
            <a:r>
              <a:rPr lang="en-US" sz="2000"/>
              <a:t>College presidents discretionary fund – 1</a:t>
            </a:r>
            <a:endParaRPr/>
          </a:p>
        </p:txBody>
      </p:sp>
      <p:sp>
        <p:nvSpPr>
          <p:cNvPr id="180" name="Google Shape;180;p53"/>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pic>
        <p:nvPicPr>
          <p:cNvPr id="181" name="Google Shape;181;p53" descr="A person holding 100 dollar bills in the shape of a fan."/>
          <p:cNvPicPr preferRelativeResize="0"/>
          <p:nvPr/>
        </p:nvPicPr>
        <p:blipFill rotWithShape="1">
          <a:blip r:embed="rId3">
            <a:alphaModFix/>
          </a:blip>
          <a:srcRect/>
          <a:stretch/>
        </p:blipFill>
        <p:spPr>
          <a:xfrm>
            <a:off x="4928173" y="2017345"/>
            <a:ext cx="3248174" cy="4330899"/>
          </a:xfrm>
          <a:prstGeom prst="rect">
            <a:avLst/>
          </a:prstGeom>
          <a:noFill/>
          <a:ln>
            <a:noFill/>
          </a:ln>
        </p:spPr>
      </p:pic>
      <p:sp>
        <p:nvSpPr>
          <p:cNvPr id="182" name="Google Shape;182;p53"/>
          <p:cNvSpPr txBox="1"/>
          <p:nvPr/>
        </p:nvSpPr>
        <p:spPr>
          <a:xfrm>
            <a:off x="5049297" y="6369683"/>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Blogging Guide</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p5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Planned Modifications to Future OERL Surveys</a:t>
            </a:r>
            <a:endParaRPr/>
          </a:p>
        </p:txBody>
      </p:sp>
      <p:sp>
        <p:nvSpPr>
          <p:cNvPr id="188" name="Google Shape;188;p54"/>
          <p:cNvSpPr txBox="1">
            <a:spLocks noGrp="1"/>
          </p:cNvSpPr>
          <p:nvPr>
            <p:ph type="body" idx="1"/>
          </p:nvPr>
        </p:nvSpPr>
        <p:spPr>
          <a:xfrm>
            <a:off x="857458" y="2010618"/>
            <a:ext cx="7202456" cy="4039079"/>
          </a:xfrm>
          <a:prstGeom prst="rect">
            <a:avLst/>
          </a:prstGeom>
          <a:noFill/>
          <a:ln>
            <a:noFill/>
          </a:ln>
        </p:spPr>
        <p:txBody>
          <a:bodyPr spcFirstLastPara="1" wrap="square" lIns="91425" tIns="45700" rIns="91425" bIns="45700" anchor="t" anchorCtr="0">
            <a:normAutofit fontScale="85000" lnSpcReduction="10000"/>
          </a:bodyPr>
          <a:lstStyle/>
          <a:p>
            <a:pPr marL="457200" lvl="0" indent="-330200" algn="l" rtl="0">
              <a:lnSpc>
                <a:spcPct val="120000"/>
              </a:lnSpc>
              <a:spcBef>
                <a:spcPts val="750"/>
              </a:spcBef>
              <a:spcAft>
                <a:spcPts val="0"/>
              </a:spcAft>
              <a:buSzPct val="94117"/>
              <a:buChar char="•"/>
            </a:pPr>
            <a:r>
              <a:rPr lang="en-US" sz="2000"/>
              <a:t>“Is compensation provided by the college for the additional duties?”</a:t>
            </a:r>
            <a:endParaRPr/>
          </a:p>
          <a:p>
            <a:pPr marL="914400" lvl="1" indent="-317500" algn="l" rtl="0">
              <a:lnSpc>
                <a:spcPct val="120000"/>
              </a:lnSpc>
              <a:spcBef>
                <a:spcPts val="375"/>
              </a:spcBef>
              <a:spcAft>
                <a:spcPts val="0"/>
              </a:spcAft>
              <a:buSzPct val="82352"/>
              <a:buChar char="•"/>
            </a:pPr>
            <a:r>
              <a:rPr lang="en-US" sz="2000"/>
              <a:t>Despite the fact that this followed a “yes” response to “Does the ASCCC OER Liaison at your college have OER/ZTC responsibilities in addition the ASCCC Open Educational Resources (OER) Liaison Expectations?”, some respondents seemed to have forgotten that the question was about OER/ZTC. </a:t>
            </a:r>
            <a:endParaRPr/>
          </a:p>
          <a:p>
            <a:pPr marL="914400" lvl="1" indent="-317500" algn="l" rtl="0">
              <a:lnSpc>
                <a:spcPct val="120000"/>
              </a:lnSpc>
              <a:spcBef>
                <a:spcPts val="375"/>
              </a:spcBef>
              <a:spcAft>
                <a:spcPts val="0"/>
              </a:spcAft>
              <a:buSzPct val="82352"/>
              <a:buChar char="•"/>
            </a:pPr>
            <a:r>
              <a:rPr lang="en-US" sz="2000"/>
              <a:t>Differentiation between expectations associated with the OERL role and other roles is needed.</a:t>
            </a:r>
            <a:endParaRPr/>
          </a:p>
          <a:p>
            <a:pPr marL="457200" lvl="0" indent="-330200" algn="l" rtl="0">
              <a:lnSpc>
                <a:spcPct val="120000"/>
              </a:lnSpc>
              <a:spcBef>
                <a:spcPts val="750"/>
              </a:spcBef>
              <a:spcAft>
                <a:spcPts val="0"/>
              </a:spcAft>
              <a:buSzPct val="94117"/>
              <a:buChar char="•"/>
            </a:pPr>
            <a:r>
              <a:rPr lang="en-US" sz="2000"/>
              <a:t>If compensated, what is the compensation? And what is the source of funding? Please be as specific as possible.</a:t>
            </a:r>
            <a:endParaRPr/>
          </a:p>
          <a:p>
            <a:pPr marL="914400" lvl="1" indent="-317500" algn="l" rtl="0">
              <a:lnSpc>
                <a:spcPct val="120000"/>
              </a:lnSpc>
              <a:spcBef>
                <a:spcPts val="375"/>
              </a:spcBef>
              <a:spcAft>
                <a:spcPts val="0"/>
              </a:spcAft>
              <a:buSzPct val="82352"/>
              <a:buChar char="•"/>
            </a:pPr>
            <a:r>
              <a:rPr lang="en-US" sz="2000"/>
              <a:t>This needs to no longer be an open-ended question.</a:t>
            </a:r>
            <a:endParaRPr/>
          </a:p>
          <a:p>
            <a:pPr marL="457200" lvl="0" indent="-228600" algn="l" rtl="0">
              <a:lnSpc>
                <a:spcPct val="120000"/>
              </a:lnSpc>
              <a:spcBef>
                <a:spcPts val="750"/>
              </a:spcBef>
              <a:spcAft>
                <a:spcPts val="0"/>
              </a:spcAft>
              <a:buSzPct val="117647"/>
              <a:buNone/>
            </a:pP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93"/>
        <p:cNvGrpSpPr/>
        <p:nvPr/>
      </p:nvGrpSpPr>
      <p:grpSpPr>
        <a:xfrm>
          <a:off x="0" y="0"/>
          <a:ext cx="0" cy="0"/>
          <a:chOff x="0" y="0"/>
          <a:chExt cx="0" cy="0"/>
        </a:xfrm>
      </p:grpSpPr>
      <p:sp>
        <p:nvSpPr>
          <p:cNvPr id="197" name="Google Shape;197;p55"/>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dk1"/>
              </a:buClr>
              <a:buSzPct val="72222"/>
              <a:buFont typeface="Arial"/>
              <a:buNone/>
            </a:pPr>
            <a:r>
              <a:rPr lang="en-US" sz="4000"/>
              <a:t>Has SB 1359 been implemented at your college? (2022-2024)</a:t>
            </a:r>
            <a:endParaRPr/>
          </a:p>
        </p:txBody>
      </p:sp>
      <p:sp>
        <p:nvSpPr>
          <p:cNvPr id="198" name="Google Shape;198;p55"/>
          <p:cNvSpPr txBox="1">
            <a:spLocks noGrp="1"/>
          </p:cNvSpPr>
          <p:nvPr>
            <p:ph type="body" idx="1"/>
          </p:nvPr>
        </p:nvSpPr>
        <p:spPr>
          <a:xfrm>
            <a:off x="1085393" y="2019552"/>
            <a:ext cx="3483864" cy="801943"/>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750"/>
              </a:spcBef>
              <a:spcAft>
                <a:spcPts val="0"/>
              </a:spcAft>
              <a:buSzPts val="1800"/>
              <a:buNone/>
            </a:pPr>
            <a:r>
              <a:rPr lang="en-US" sz="2000"/>
              <a:t>Fall 2022</a:t>
            </a:r>
            <a:endParaRPr/>
          </a:p>
        </p:txBody>
      </p:sp>
      <p:sp>
        <p:nvSpPr>
          <p:cNvPr id="194" name="Google Shape;194;p55"/>
          <p:cNvSpPr txBox="1">
            <a:spLocks noGrp="1"/>
          </p:cNvSpPr>
          <p:nvPr>
            <p:ph type="body" idx="2"/>
          </p:nvPr>
        </p:nvSpPr>
        <p:spPr>
          <a:xfrm>
            <a:off x="1085393" y="2824272"/>
            <a:ext cx="2288428" cy="3218185"/>
          </a:xfrm>
          <a:prstGeom prst="rect">
            <a:avLst/>
          </a:prstGeom>
          <a:noFill/>
          <a:ln>
            <a:noFill/>
          </a:ln>
        </p:spPr>
        <p:txBody>
          <a:bodyPr spcFirstLastPara="1" wrap="square" lIns="91425" tIns="45700" rIns="91425" bIns="45700" anchor="t" anchorCtr="0">
            <a:normAutofit lnSpcReduction="10000"/>
          </a:bodyPr>
          <a:lstStyle/>
          <a:p>
            <a:pPr marL="457200" lvl="0" indent="-330200" algn="l" rtl="0">
              <a:lnSpc>
                <a:spcPct val="120000"/>
              </a:lnSpc>
              <a:spcBef>
                <a:spcPts val="750"/>
              </a:spcBef>
              <a:spcAft>
                <a:spcPts val="0"/>
              </a:spcAft>
              <a:buSzPts val="1600"/>
              <a:buChar char="•"/>
            </a:pPr>
            <a:r>
              <a:rPr lang="en-US" sz="2000"/>
              <a:t>Yes – 32</a:t>
            </a:r>
            <a:endParaRPr/>
          </a:p>
          <a:p>
            <a:pPr marL="457200" lvl="0" indent="-330200" algn="l" rtl="0">
              <a:lnSpc>
                <a:spcPct val="120000"/>
              </a:lnSpc>
              <a:spcBef>
                <a:spcPts val="750"/>
              </a:spcBef>
              <a:spcAft>
                <a:spcPts val="0"/>
              </a:spcAft>
              <a:buSzPts val="1600"/>
              <a:buChar char="•"/>
            </a:pPr>
            <a:r>
              <a:rPr lang="en-US" sz="2000"/>
              <a:t>Yes, but not confident being done appropriately – 48 </a:t>
            </a:r>
            <a:endParaRPr/>
          </a:p>
          <a:p>
            <a:pPr marL="457200" lvl="0" indent="-330200" algn="l" rtl="0">
              <a:lnSpc>
                <a:spcPct val="120000"/>
              </a:lnSpc>
              <a:spcBef>
                <a:spcPts val="750"/>
              </a:spcBef>
              <a:spcAft>
                <a:spcPts val="0"/>
              </a:spcAft>
              <a:buSzPts val="1600"/>
              <a:buChar char="•"/>
            </a:pPr>
            <a:r>
              <a:rPr lang="en-US" sz="2000"/>
              <a:t>No – 7 </a:t>
            </a:r>
            <a:endParaRPr/>
          </a:p>
          <a:p>
            <a:pPr marL="457200" lvl="0" indent="-330200" algn="l" rtl="0">
              <a:lnSpc>
                <a:spcPct val="120000"/>
              </a:lnSpc>
              <a:spcBef>
                <a:spcPts val="750"/>
              </a:spcBef>
              <a:spcAft>
                <a:spcPts val="0"/>
              </a:spcAft>
              <a:buSzPts val="1600"/>
              <a:buChar char="•"/>
            </a:pPr>
            <a:r>
              <a:rPr lang="en-US" sz="2000"/>
              <a:t>Other – 5 </a:t>
            </a:r>
            <a:endParaRPr/>
          </a:p>
        </p:txBody>
      </p:sp>
      <p:sp>
        <p:nvSpPr>
          <p:cNvPr id="195" name="Google Shape;195;p55"/>
          <p:cNvSpPr txBox="1">
            <a:spLocks noGrp="1"/>
          </p:cNvSpPr>
          <p:nvPr>
            <p:ph type="body" idx="3"/>
          </p:nvPr>
        </p:nvSpPr>
        <p:spPr>
          <a:xfrm>
            <a:off x="3379865" y="2019552"/>
            <a:ext cx="1885818" cy="802237"/>
          </a:xfrm>
          <a:prstGeom prst="rect">
            <a:avLst/>
          </a:prstGeom>
          <a:noFill/>
          <a:ln>
            <a:noFill/>
          </a:ln>
        </p:spPr>
        <p:txBody>
          <a:bodyPr spcFirstLastPara="1" wrap="square" lIns="91425" tIns="45700" rIns="91425" bIns="45700" anchor="b" anchorCtr="0">
            <a:normAutofit/>
          </a:bodyPr>
          <a:lstStyle/>
          <a:p>
            <a:pPr marL="457200" lvl="0" indent="-228600" algn="l" rtl="0">
              <a:lnSpc>
                <a:spcPct val="100000"/>
              </a:lnSpc>
              <a:spcBef>
                <a:spcPts val="750"/>
              </a:spcBef>
              <a:spcAft>
                <a:spcPts val="0"/>
              </a:spcAft>
              <a:buSzPts val="1800"/>
              <a:buNone/>
            </a:pPr>
            <a:r>
              <a:rPr lang="en-US" sz="2000"/>
              <a:t>Fall 2023</a:t>
            </a:r>
            <a:endParaRPr/>
          </a:p>
        </p:txBody>
      </p:sp>
      <p:sp>
        <p:nvSpPr>
          <p:cNvPr id="196" name="Google Shape;196;p55"/>
          <p:cNvSpPr txBox="1">
            <a:spLocks noGrp="1"/>
          </p:cNvSpPr>
          <p:nvPr>
            <p:ph type="body" idx="4"/>
          </p:nvPr>
        </p:nvSpPr>
        <p:spPr>
          <a:xfrm>
            <a:off x="3605048" y="2821494"/>
            <a:ext cx="2659118" cy="3220963"/>
          </a:xfrm>
          <a:prstGeom prst="rect">
            <a:avLst/>
          </a:prstGeom>
          <a:noFill/>
          <a:ln>
            <a:noFill/>
          </a:ln>
        </p:spPr>
        <p:txBody>
          <a:bodyPr spcFirstLastPara="1" wrap="square" lIns="91425" tIns="45700" rIns="91425" bIns="45700" anchor="t" anchorCtr="0">
            <a:normAutofit lnSpcReduction="10000"/>
          </a:bodyPr>
          <a:lstStyle/>
          <a:p>
            <a:pPr marL="457200" lvl="0" indent="-330200" algn="l" rtl="0">
              <a:lnSpc>
                <a:spcPct val="120000"/>
              </a:lnSpc>
              <a:spcBef>
                <a:spcPts val="750"/>
              </a:spcBef>
              <a:spcAft>
                <a:spcPts val="0"/>
              </a:spcAft>
              <a:buSzPts val="1600"/>
              <a:buChar char="•"/>
            </a:pPr>
            <a:r>
              <a:rPr lang="en-US" sz="2000"/>
              <a:t>Yes – 34</a:t>
            </a:r>
            <a:endParaRPr/>
          </a:p>
          <a:p>
            <a:pPr marL="457200" lvl="0" indent="-330200" algn="l" rtl="0">
              <a:lnSpc>
                <a:spcPct val="120000"/>
              </a:lnSpc>
              <a:spcBef>
                <a:spcPts val="750"/>
              </a:spcBef>
              <a:spcAft>
                <a:spcPts val="0"/>
              </a:spcAft>
              <a:buSzPts val="1600"/>
              <a:buChar char="•"/>
            </a:pPr>
            <a:r>
              <a:rPr lang="en-US" sz="2000"/>
              <a:t>Yes, but not confident being done appropriately – 57 </a:t>
            </a:r>
            <a:endParaRPr/>
          </a:p>
          <a:p>
            <a:pPr marL="457200" lvl="0" indent="-330200" algn="l" rtl="0">
              <a:lnSpc>
                <a:spcPct val="120000"/>
              </a:lnSpc>
              <a:spcBef>
                <a:spcPts val="750"/>
              </a:spcBef>
              <a:spcAft>
                <a:spcPts val="0"/>
              </a:spcAft>
              <a:buSzPts val="1600"/>
              <a:buChar char="•"/>
            </a:pPr>
            <a:r>
              <a:rPr lang="en-US" sz="2000"/>
              <a:t>No – 3</a:t>
            </a:r>
            <a:endParaRPr/>
          </a:p>
          <a:p>
            <a:pPr marL="457200" lvl="0" indent="-330200" algn="l" rtl="0">
              <a:lnSpc>
                <a:spcPct val="120000"/>
              </a:lnSpc>
              <a:spcBef>
                <a:spcPts val="750"/>
              </a:spcBef>
              <a:spcAft>
                <a:spcPts val="0"/>
              </a:spcAft>
              <a:buSzPts val="1600"/>
              <a:buChar char="•"/>
            </a:pPr>
            <a:r>
              <a:rPr lang="en-US" sz="2000"/>
              <a:t>Other – 3</a:t>
            </a:r>
            <a:endParaRPr/>
          </a:p>
          <a:p>
            <a:pPr marL="457200" lvl="0" indent="-228600" algn="l" rtl="0">
              <a:lnSpc>
                <a:spcPct val="120000"/>
              </a:lnSpc>
              <a:spcBef>
                <a:spcPts val="750"/>
              </a:spcBef>
              <a:spcAft>
                <a:spcPts val="0"/>
              </a:spcAft>
              <a:buSzPts val="1600"/>
              <a:buNone/>
            </a:pPr>
            <a:endParaRPr/>
          </a:p>
        </p:txBody>
      </p:sp>
      <p:sp>
        <p:nvSpPr>
          <p:cNvPr id="199" name="Google Shape;199;p55"/>
          <p:cNvSpPr txBox="1"/>
          <p:nvPr/>
        </p:nvSpPr>
        <p:spPr>
          <a:xfrm>
            <a:off x="6264166" y="2420523"/>
            <a:ext cx="1348663"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000" b="0" i="0" u="none" strike="noStrike" cap="none">
                <a:solidFill>
                  <a:schemeClr val="dk1"/>
                </a:solidFill>
                <a:latin typeface="Arial"/>
                <a:ea typeface="Arial"/>
                <a:cs typeface="Arial"/>
                <a:sym typeface="Arial"/>
              </a:rPr>
              <a:t>Fall 2024</a:t>
            </a:r>
            <a:endParaRPr sz="1400" b="0" i="0" u="none" strike="noStrike" cap="none">
              <a:solidFill>
                <a:schemeClr val="dk1"/>
              </a:solidFill>
              <a:latin typeface="Arial"/>
              <a:ea typeface="Arial"/>
              <a:cs typeface="Arial"/>
              <a:sym typeface="Arial"/>
            </a:endParaRPr>
          </a:p>
        </p:txBody>
      </p:sp>
      <p:sp>
        <p:nvSpPr>
          <p:cNvPr id="200" name="Google Shape;200;p55"/>
          <p:cNvSpPr txBox="1"/>
          <p:nvPr/>
        </p:nvSpPr>
        <p:spPr>
          <a:xfrm>
            <a:off x="6031631" y="2975595"/>
            <a:ext cx="2026976" cy="2554545"/>
          </a:xfrm>
          <a:prstGeom prst="rect">
            <a:avLst/>
          </a:prstGeom>
          <a:noFill/>
          <a:ln>
            <a:noFill/>
          </a:ln>
        </p:spPr>
        <p:txBody>
          <a:bodyPr spcFirstLastPara="1" wrap="square" lIns="91425" tIns="45700" rIns="91425" bIns="45700" anchor="t" anchorCtr="0">
            <a:spAutoFit/>
          </a:bodyPr>
          <a:lstStyle/>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Yes – 37</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Yes, but not confident being done appropriately –  55</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No – 6</a:t>
            </a:r>
            <a:endParaRPr/>
          </a:p>
          <a:p>
            <a:pPr marL="342900" marR="0" lvl="0" indent="-342900" algn="l" rtl="0">
              <a:lnSpc>
                <a:spcPct val="100000"/>
              </a:lnSpc>
              <a:spcBef>
                <a:spcPts val="0"/>
              </a:spcBef>
              <a:spcAft>
                <a:spcPts val="0"/>
              </a:spcAft>
              <a:buClr>
                <a:srgbClr val="000000"/>
              </a:buClr>
              <a:buSzPts val="2000"/>
              <a:buFont typeface="Arial"/>
              <a:buChar char="•"/>
            </a:pPr>
            <a:r>
              <a:rPr lang="en-US" sz="2000" b="0" i="0" u="none" strike="noStrike" cap="none">
                <a:solidFill>
                  <a:srgbClr val="000000"/>
                </a:solidFill>
                <a:latin typeface="Arial"/>
                <a:ea typeface="Arial"/>
                <a:cs typeface="Arial"/>
                <a:sym typeface="Arial"/>
              </a:rPr>
              <a:t>Other – 2</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36"/>
          <p:cNvSpPr txBox="1">
            <a:spLocks noGrp="1"/>
          </p:cNvSpPr>
          <p:nvPr>
            <p:ph type="ctrTitle"/>
          </p:nvPr>
        </p:nvSpPr>
        <p:spPr>
          <a:xfrm>
            <a:off x="1127760" y="1661160"/>
            <a:ext cx="7041459" cy="2847778"/>
          </a:xfrm>
          <a:prstGeom prst="rect">
            <a:avLst/>
          </a:prstGeom>
          <a:noFill/>
          <a:ln>
            <a:noFill/>
          </a:ln>
        </p:spPr>
        <p:txBody>
          <a:bodyPr spcFirstLastPara="1" wrap="square" lIns="91425" tIns="45700" rIns="91425" bIns="0" anchor="b" anchorCtr="0">
            <a:normAutofit/>
          </a:bodyPr>
          <a:lstStyle/>
          <a:p>
            <a:pPr marL="0" lvl="0" indent="0" algn="ctr" rtl="0">
              <a:lnSpc>
                <a:spcPct val="90000"/>
              </a:lnSpc>
              <a:spcBef>
                <a:spcPts val="0"/>
              </a:spcBef>
              <a:spcAft>
                <a:spcPts val="0"/>
              </a:spcAft>
              <a:buSzPts val="2800"/>
              <a:buNone/>
            </a:pPr>
            <a:r>
              <a:rPr lang="en-US" sz="4400"/>
              <a:t>Findings from the 2025 Open Educational Resources (OER) Liaison Survey</a:t>
            </a:r>
            <a:endParaRPr/>
          </a:p>
        </p:txBody>
      </p:sp>
      <p:sp>
        <p:nvSpPr>
          <p:cNvPr id="80" name="Google Shape;80;p36"/>
          <p:cNvSpPr txBox="1">
            <a:spLocks noGrp="1"/>
          </p:cNvSpPr>
          <p:nvPr>
            <p:ph type="subTitle" idx="1"/>
          </p:nvPr>
        </p:nvSpPr>
        <p:spPr>
          <a:xfrm>
            <a:off x="311726" y="5220084"/>
            <a:ext cx="8344593" cy="1333116"/>
          </a:xfrm>
          <a:prstGeom prst="rect">
            <a:avLst/>
          </a:prstGeom>
          <a:noFill/>
          <a:ln>
            <a:noFill/>
          </a:ln>
        </p:spPr>
        <p:txBody>
          <a:bodyPr spcFirstLastPara="1" wrap="square" lIns="91425" tIns="91425" rIns="91425" bIns="91425" anchor="t" anchorCtr="0">
            <a:normAutofit fontScale="62500" lnSpcReduction="20000"/>
          </a:bodyPr>
          <a:lstStyle/>
          <a:p>
            <a:pPr marL="0" lvl="0" indent="0" algn="l" rtl="0">
              <a:lnSpc>
                <a:spcPct val="120000"/>
              </a:lnSpc>
              <a:spcBef>
                <a:spcPts val="750"/>
              </a:spcBef>
              <a:spcAft>
                <a:spcPts val="0"/>
              </a:spcAft>
              <a:buSzPct val="128000"/>
              <a:buNone/>
            </a:pPr>
            <a:r>
              <a:rPr lang="en-US" sz="2000"/>
              <a:t>Revised February 2, 2026. OERI Friday Forum, February 6, 2026, 10:30 am – 11:30 am</a:t>
            </a:r>
            <a:endParaRPr/>
          </a:p>
          <a:p>
            <a:pPr marL="0" lvl="0" indent="0" algn="l" rtl="0">
              <a:lnSpc>
                <a:spcPct val="120000"/>
              </a:lnSpc>
              <a:spcBef>
                <a:spcPts val="750"/>
              </a:spcBef>
              <a:spcAft>
                <a:spcPts val="0"/>
              </a:spcAft>
              <a:buSzPct val="128000"/>
              <a:buNone/>
            </a:pPr>
            <a:r>
              <a:rPr lang="en-US" sz="2000"/>
              <a:t>This work is licensed under a </a:t>
            </a:r>
            <a:r>
              <a:rPr lang="en-US" sz="2000" u="sng">
                <a:solidFill>
                  <a:schemeClr val="hlink"/>
                </a:solidFill>
                <a:hlinkClick r:id="rId3"/>
              </a:rPr>
              <a:t>Creative Commons Attribution 4.0 International License</a:t>
            </a:r>
            <a:r>
              <a:rPr lang="en-US" sz="2000"/>
              <a:t>. </a:t>
            </a:r>
            <a:endParaRPr/>
          </a:p>
          <a:p>
            <a:pPr marL="0" lvl="0" indent="0" algn="l" rtl="0">
              <a:lnSpc>
                <a:spcPct val="120000"/>
              </a:lnSpc>
              <a:spcBef>
                <a:spcPts val="750"/>
              </a:spcBef>
              <a:spcAft>
                <a:spcPts val="0"/>
              </a:spcAft>
              <a:buSzPct val="128000"/>
              <a:buNone/>
            </a:pPr>
            <a:r>
              <a:rPr lang="en-US" sz="2000"/>
              <a:t>Attribute this slide deck as: </a:t>
            </a:r>
            <a:r>
              <a:rPr lang="en-US" sz="2000" u="sng">
                <a:solidFill>
                  <a:schemeClr val="hlink"/>
                </a:solidFill>
                <a:hlinkClick r:id="rId4"/>
              </a:rPr>
              <a:t>"Findings from the 2025 OERL Survey"</a:t>
            </a:r>
            <a:r>
              <a:rPr lang="en-US" sz="2000"/>
              <a:t> by </a:t>
            </a:r>
            <a:r>
              <a:rPr lang="en-US" sz="2000" u="sng">
                <a:solidFill>
                  <a:schemeClr val="hlink"/>
                </a:solidFill>
                <a:hlinkClick r:id="rId5"/>
              </a:rPr>
              <a:t>ASCCC OERI</a:t>
            </a:r>
            <a:r>
              <a:rPr lang="en-US" sz="2000"/>
              <a:t> is licensed under </a:t>
            </a:r>
            <a:r>
              <a:rPr lang="en-US" sz="2000" u="sng">
                <a:solidFill>
                  <a:schemeClr val="hlink"/>
                </a:solidFill>
                <a:hlinkClick r:id="rId6"/>
              </a:rPr>
              <a:t>CC BY 4.0</a:t>
            </a:r>
            <a:r>
              <a:rPr lang="en-US" sz="2000"/>
              <a: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56"/>
          <p:cNvSpPr txBox="1">
            <a:spLocks noGrp="1"/>
          </p:cNvSpPr>
          <p:nvPr>
            <p:ph type="title"/>
          </p:nvPr>
        </p:nvSpPr>
        <p:spPr>
          <a:xfrm>
            <a:off x="1086913" y="804890"/>
            <a:ext cx="7204226" cy="903456"/>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Has SB 1359 been implemented at your college? (2024 and 2025)</a:t>
            </a:r>
            <a:endParaRPr/>
          </a:p>
        </p:txBody>
      </p:sp>
      <p:sp>
        <p:nvSpPr>
          <p:cNvPr id="207" name="Google Shape;207;p56"/>
          <p:cNvSpPr txBox="1">
            <a:spLocks noGrp="1"/>
          </p:cNvSpPr>
          <p:nvPr>
            <p:ph type="body" idx="1"/>
          </p:nvPr>
        </p:nvSpPr>
        <p:spPr>
          <a:xfrm>
            <a:off x="1085498" y="2010878"/>
            <a:ext cx="3483864" cy="4049804"/>
          </a:xfrm>
          <a:prstGeom prst="rect">
            <a:avLst/>
          </a:prstGeom>
          <a:noFill/>
          <a:ln>
            <a:noFill/>
          </a:ln>
        </p:spPr>
        <p:txBody>
          <a:bodyPr spcFirstLastPara="1" wrap="square" lIns="91425" tIns="45700" rIns="91425" bIns="45700" anchor="t" anchorCtr="0">
            <a:normAutofit/>
          </a:bodyPr>
          <a:lstStyle/>
          <a:p>
            <a:pPr marL="127000" lvl="0" indent="0" algn="l" rtl="0">
              <a:lnSpc>
                <a:spcPct val="120000"/>
              </a:lnSpc>
              <a:spcBef>
                <a:spcPts val="750"/>
              </a:spcBef>
              <a:spcAft>
                <a:spcPts val="0"/>
              </a:spcAft>
              <a:buSzPts val="1600"/>
              <a:buNone/>
            </a:pPr>
            <a:r>
              <a:rPr lang="en-US" sz="2000"/>
              <a:t>Fall 2024</a:t>
            </a:r>
            <a:endParaRPr/>
          </a:p>
          <a:p>
            <a:pPr marL="342900" lvl="0" indent="-342900" algn="l" rtl="0">
              <a:lnSpc>
                <a:spcPct val="120000"/>
              </a:lnSpc>
              <a:spcBef>
                <a:spcPts val="750"/>
              </a:spcBef>
              <a:spcAft>
                <a:spcPts val="0"/>
              </a:spcAft>
              <a:buSzPts val="1600"/>
              <a:buFont typeface="Arial"/>
              <a:buChar char="•"/>
            </a:pPr>
            <a:r>
              <a:rPr lang="en-US" sz="2000"/>
              <a:t>Yes – 37</a:t>
            </a:r>
            <a:endParaRPr/>
          </a:p>
          <a:p>
            <a:pPr marL="342900" lvl="0" indent="-342900" algn="l" rtl="0">
              <a:lnSpc>
                <a:spcPct val="120000"/>
              </a:lnSpc>
              <a:spcBef>
                <a:spcPts val="750"/>
              </a:spcBef>
              <a:spcAft>
                <a:spcPts val="0"/>
              </a:spcAft>
              <a:buSzPts val="1600"/>
              <a:buFont typeface="Arial"/>
              <a:buChar char="•"/>
            </a:pPr>
            <a:r>
              <a:rPr lang="en-US" sz="2000"/>
              <a:t>Yes, but not confident being done appropriately –  55</a:t>
            </a:r>
            <a:endParaRPr/>
          </a:p>
          <a:p>
            <a:pPr marL="342900" lvl="0" indent="-342900" algn="l" rtl="0">
              <a:lnSpc>
                <a:spcPct val="120000"/>
              </a:lnSpc>
              <a:spcBef>
                <a:spcPts val="750"/>
              </a:spcBef>
              <a:spcAft>
                <a:spcPts val="0"/>
              </a:spcAft>
              <a:buSzPts val="1600"/>
              <a:buFont typeface="Arial"/>
              <a:buChar char="•"/>
            </a:pPr>
            <a:r>
              <a:rPr lang="en-US" sz="2000"/>
              <a:t>No – 6</a:t>
            </a:r>
            <a:endParaRPr/>
          </a:p>
          <a:p>
            <a:pPr marL="342900" lvl="0" indent="-342900" algn="l" rtl="0">
              <a:lnSpc>
                <a:spcPct val="120000"/>
              </a:lnSpc>
              <a:spcBef>
                <a:spcPts val="750"/>
              </a:spcBef>
              <a:spcAft>
                <a:spcPts val="0"/>
              </a:spcAft>
              <a:buSzPts val="1600"/>
              <a:buFont typeface="Arial"/>
              <a:buChar char="•"/>
            </a:pPr>
            <a:r>
              <a:rPr lang="en-US" sz="2000"/>
              <a:t>Other – 2</a:t>
            </a:r>
            <a:endParaRPr/>
          </a:p>
        </p:txBody>
      </p:sp>
      <p:sp>
        <p:nvSpPr>
          <p:cNvPr id="208" name="Google Shape;208;p56"/>
          <p:cNvSpPr txBox="1">
            <a:spLocks noGrp="1"/>
          </p:cNvSpPr>
          <p:nvPr>
            <p:ph type="body" idx="2"/>
          </p:nvPr>
        </p:nvSpPr>
        <p:spPr>
          <a:xfrm>
            <a:off x="4810328" y="2017345"/>
            <a:ext cx="3483864" cy="4043339"/>
          </a:xfrm>
          <a:prstGeom prst="rect">
            <a:avLst/>
          </a:prstGeom>
          <a:noFill/>
          <a:ln>
            <a:noFill/>
          </a:ln>
        </p:spPr>
        <p:txBody>
          <a:bodyPr spcFirstLastPara="1" wrap="square" lIns="91425" tIns="45700" rIns="91425" bIns="45700" anchor="t" anchorCtr="0">
            <a:normAutofit/>
          </a:bodyPr>
          <a:lstStyle/>
          <a:p>
            <a:pPr marL="127000" lvl="0" indent="0" algn="l" rtl="0">
              <a:lnSpc>
                <a:spcPct val="120000"/>
              </a:lnSpc>
              <a:spcBef>
                <a:spcPts val="750"/>
              </a:spcBef>
              <a:spcAft>
                <a:spcPts val="0"/>
              </a:spcAft>
              <a:buSzPts val="1600"/>
              <a:buNone/>
            </a:pPr>
            <a:r>
              <a:rPr lang="en-US" sz="2000"/>
              <a:t>Fall 2025</a:t>
            </a:r>
            <a:endParaRPr/>
          </a:p>
          <a:p>
            <a:pPr marL="342900" lvl="0" indent="-342900" algn="l" rtl="0">
              <a:lnSpc>
                <a:spcPct val="120000"/>
              </a:lnSpc>
              <a:spcBef>
                <a:spcPts val="750"/>
              </a:spcBef>
              <a:spcAft>
                <a:spcPts val="0"/>
              </a:spcAft>
              <a:buSzPts val="1600"/>
              <a:buFont typeface="Arial"/>
              <a:buChar char="•"/>
            </a:pPr>
            <a:r>
              <a:rPr lang="en-US" sz="2000"/>
              <a:t>Yes – 40</a:t>
            </a:r>
            <a:endParaRPr/>
          </a:p>
          <a:p>
            <a:pPr marL="342900" lvl="0" indent="-342900" algn="l" rtl="0">
              <a:lnSpc>
                <a:spcPct val="120000"/>
              </a:lnSpc>
              <a:spcBef>
                <a:spcPts val="750"/>
              </a:spcBef>
              <a:spcAft>
                <a:spcPts val="0"/>
              </a:spcAft>
              <a:buSzPts val="1600"/>
              <a:buFont typeface="Arial"/>
              <a:buChar char="•"/>
            </a:pPr>
            <a:r>
              <a:rPr lang="en-US" sz="2000"/>
              <a:t>Yes, but not confident being done appropriately –  62</a:t>
            </a:r>
            <a:endParaRPr/>
          </a:p>
          <a:p>
            <a:pPr marL="342900" lvl="0" indent="-342900" algn="l" rtl="0">
              <a:lnSpc>
                <a:spcPct val="120000"/>
              </a:lnSpc>
              <a:spcBef>
                <a:spcPts val="750"/>
              </a:spcBef>
              <a:spcAft>
                <a:spcPts val="0"/>
              </a:spcAft>
              <a:buSzPts val="1600"/>
              <a:buFont typeface="Arial"/>
              <a:buChar char="•"/>
            </a:pPr>
            <a:r>
              <a:rPr lang="en-US" sz="2000"/>
              <a:t>No – 1</a:t>
            </a:r>
            <a:endParaRPr/>
          </a:p>
          <a:p>
            <a:pPr marL="342900" lvl="0" indent="-342900" algn="l" rtl="0">
              <a:lnSpc>
                <a:spcPct val="120000"/>
              </a:lnSpc>
              <a:spcBef>
                <a:spcPts val="750"/>
              </a:spcBef>
              <a:spcAft>
                <a:spcPts val="0"/>
              </a:spcAft>
              <a:buSzPts val="1600"/>
              <a:buFont typeface="Arial"/>
              <a:buChar char="•"/>
            </a:pPr>
            <a:r>
              <a:rPr lang="en-US" sz="2000"/>
              <a:t>Other (not sure) - 2</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5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Why does a lack of confidence persist?</a:t>
            </a:r>
            <a:endParaRPr/>
          </a:p>
        </p:txBody>
      </p:sp>
      <p:sp>
        <p:nvSpPr>
          <p:cNvPr id="214" name="Google Shape;214;p5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Shouldn’t the implementation of XB12 improve confidence in the data?</a:t>
            </a:r>
            <a:endParaRPr/>
          </a:p>
          <a:p>
            <a:pPr marL="457200" lvl="0" indent="-330200" algn="l" rtl="0">
              <a:lnSpc>
                <a:spcPct val="120000"/>
              </a:lnSpc>
              <a:spcBef>
                <a:spcPts val="750"/>
              </a:spcBef>
              <a:spcAft>
                <a:spcPts val="0"/>
              </a:spcAft>
              <a:buSzPts val="1600"/>
              <a:buChar char="•"/>
            </a:pPr>
            <a:r>
              <a:rPr lang="en-US" sz="2000"/>
              <a:t>Or is implementing XB12 leading to loses? Is a lack of confidence in XB12 data leading to lack of trust in basic ZTC marking?</a:t>
            </a:r>
            <a:endParaRPr/>
          </a:p>
          <a:p>
            <a:pPr marL="457200" lvl="0" indent="-330200" algn="l" rtl="0">
              <a:lnSpc>
                <a:spcPct val="120000"/>
              </a:lnSpc>
              <a:spcBef>
                <a:spcPts val="750"/>
              </a:spcBef>
              <a:spcAft>
                <a:spcPts val="0"/>
              </a:spcAft>
              <a:buSzPts val="1600"/>
              <a:buChar char="•"/>
            </a:pPr>
            <a:r>
              <a:rPr lang="en-US" sz="2000"/>
              <a:t>Ideas?</a:t>
            </a:r>
            <a:endParaRPr/>
          </a:p>
          <a:p>
            <a:pPr marL="457200" lvl="0" indent="-330200" algn="l" rtl="0">
              <a:lnSpc>
                <a:spcPct val="120000"/>
              </a:lnSpc>
              <a:spcBef>
                <a:spcPts val="750"/>
              </a:spcBef>
              <a:spcAft>
                <a:spcPts val="0"/>
              </a:spcAft>
              <a:buSzPts val="1600"/>
              <a:buChar char="•"/>
            </a:pPr>
            <a:r>
              <a:rPr lang="en-US" sz="2000"/>
              <a:t>What do colleges need to move towards greater confidence?’</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18"/>
        <p:cNvGrpSpPr/>
        <p:nvPr/>
      </p:nvGrpSpPr>
      <p:grpSpPr>
        <a:xfrm>
          <a:off x="0" y="0"/>
          <a:ext cx="0" cy="0"/>
          <a:chOff x="0" y="0"/>
          <a:chExt cx="0" cy="0"/>
        </a:xfrm>
      </p:grpSpPr>
      <p:sp>
        <p:nvSpPr>
          <p:cNvPr id="219" name="Google Shape;219;p5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Has your college established clear guidelines for what constitutes a no-cost section?</a:t>
            </a:r>
            <a:endParaRPr/>
          </a:p>
        </p:txBody>
      </p:sp>
      <p:sp>
        <p:nvSpPr>
          <p:cNvPr id="220" name="Google Shape;220;p5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graphicFrame>
        <p:nvGraphicFramePr>
          <p:cNvPr id="221" name="Google Shape;221;p58"/>
          <p:cNvGraphicFramePr/>
          <p:nvPr/>
        </p:nvGraphicFramePr>
        <p:xfrm>
          <a:off x="1088686" y="2010615"/>
          <a:ext cx="3000000" cy="3000000"/>
        </p:xfrm>
        <a:graphic>
          <a:graphicData uri="http://schemas.openxmlformats.org/drawingml/2006/table">
            <a:tbl>
              <a:tblPr firstRow="1" bandRow="1">
                <a:noFill/>
                <a:tableStyleId>{4E124376-195E-4B68-BB37-79709BA0AAC6}</a:tableStyleId>
              </a:tblPr>
              <a:tblGrid>
                <a:gridCol w="1440500">
                  <a:extLst>
                    <a:ext uri="{9D8B030D-6E8A-4147-A177-3AD203B41FA5}">
                      <a16:colId xmlns:a16="http://schemas.microsoft.com/office/drawing/2014/main" val="20000"/>
                    </a:ext>
                  </a:extLst>
                </a:gridCol>
                <a:gridCol w="1440500">
                  <a:extLst>
                    <a:ext uri="{9D8B030D-6E8A-4147-A177-3AD203B41FA5}">
                      <a16:colId xmlns:a16="http://schemas.microsoft.com/office/drawing/2014/main" val="20001"/>
                    </a:ext>
                  </a:extLst>
                </a:gridCol>
                <a:gridCol w="1440500">
                  <a:extLst>
                    <a:ext uri="{9D8B030D-6E8A-4147-A177-3AD203B41FA5}">
                      <a16:colId xmlns:a16="http://schemas.microsoft.com/office/drawing/2014/main" val="20002"/>
                    </a:ext>
                  </a:extLst>
                </a:gridCol>
                <a:gridCol w="1440500">
                  <a:extLst>
                    <a:ext uri="{9D8B030D-6E8A-4147-A177-3AD203B41FA5}">
                      <a16:colId xmlns:a16="http://schemas.microsoft.com/office/drawing/2014/main" val="20003"/>
                    </a:ext>
                  </a:extLst>
                </a:gridCol>
                <a:gridCol w="1440500">
                  <a:extLst>
                    <a:ext uri="{9D8B030D-6E8A-4147-A177-3AD203B41FA5}">
                      <a16:colId xmlns:a16="http://schemas.microsoft.com/office/drawing/2014/main" val="20004"/>
                    </a:ext>
                  </a:extLst>
                </a:gridCol>
              </a:tblGrid>
              <a:tr h="807825">
                <a:tc>
                  <a:txBody>
                    <a:bodyPr/>
                    <a:lstStyle/>
                    <a:p>
                      <a:pPr marL="0" marR="0" lvl="0" indent="0" algn="l" rtl="0">
                        <a:lnSpc>
                          <a:spcPct val="100000"/>
                        </a:lnSpc>
                        <a:spcBef>
                          <a:spcPts val="0"/>
                        </a:spcBef>
                        <a:spcAft>
                          <a:spcPts val="0"/>
                        </a:spcAft>
                        <a:buNone/>
                      </a:pPr>
                      <a:r>
                        <a:rPr lang="en-US" sz="1800" u="none" strike="noStrike" cap="none"/>
                        <a:t>Term</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Fall 2022</a:t>
                      </a:r>
                      <a:endParaRPr sz="180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t>Fall 2023</a:t>
                      </a:r>
                      <a:endParaRPr sz="180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t>Fall 2024</a:t>
                      </a:r>
                      <a:endParaRPr sz="1800"/>
                    </a:p>
                  </a:txBody>
                  <a:tcPr marL="91450" marR="91450" marT="45725" marB="45725"/>
                </a:tc>
                <a:tc>
                  <a:txBody>
                    <a:bodyPr/>
                    <a:lstStyle/>
                    <a:p>
                      <a:pPr marL="0" marR="0" lvl="0" indent="0" algn="l" rtl="0">
                        <a:lnSpc>
                          <a:spcPct val="100000"/>
                        </a:lnSpc>
                        <a:spcBef>
                          <a:spcPts val="0"/>
                        </a:spcBef>
                        <a:spcAft>
                          <a:spcPts val="0"/>
                        </a:spcAft>
                        <a:buClr>
                          <a:srgbClr val="000000"/>
                        </a:buClr>
                        <a:buSzPts val="1400"/>
                        <a:buFont typeface="Arial"/>
                        <a:buNone/>
                      </a:pPr>
                      <a:r>
                        <a:rPr lang="en-US" sz="1800" u="none" strike="noStrike" cap="none"/>
                        <a:t>Fall 2025</a:t>
                      </a:r>
                      <a:endParaRPr sz="1800"/>
                    </a:p>
                  </a:txBody>
                  <a:tcPr marL="91450" marR="91450" marT="45725" marB="45725"/>
                </a:tc>
                <a:extLst>
                  <a:ext uri="{0D108BD9-81ED-4DB2-BD59-A6C34878D82A}">
                    <a16:rowId xmlns:a16="http://schemas.microsoft.com/office/drawing/2014/main" val="10000"/>
                  </a:ext>
                </a:extLst>
              </a:tr>
              <a:tr h="807825">
                <a:tc>
                  <a:txBody>
                    <a:bodyPr/>
                    <a:lstStyle/>
                    <a:p>
                      <a:pPr marL="0" marR="0" lvl="0" indent="0" algn="l" rtl="0">
                        <a:lnSpc>
                          <a:spcPct val="100000"/>
                        </a:lnSpc>
                        <a:spcBef>
                          <a:spcPts val="0"/>
                        </a:spcBef>
                        <a:spcAft>
                          <a:spcPts val="0"/>
                        </a:spcAft>
                        <a:buNone/>
                      </a:pPr>
                      <a:r>
                        <a:rPr lang="en-US" sz="1800" u="none" strike="noStrike" cap="none"/>
                        <a:t>Yes</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57</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71</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60</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71</a:t>
                      </a:r>
                      <a:endParaRPr sz="1800"/>
                    </a:p>
                  </a:txBody>
                  <a:tcPr marL="91450" marR="91450" marT="45725" marB="45725"/>
                </a:tc>
                <a:extLst>
                  <a:ext uri="{0D108BD9-81ED-4DB2-BD59-A6C34878D82A}">
                    <a16:rowId xmlns:a16="http://schemas.microsoft.com/office/drawing/2014/main" val="10001"/>
                  </a:ext>
                </a:extLst>
              </a:tr>
              <a:tr h="807825">
                <a:tc>
                  <a:txBody>
                    <a:bodyPr/>
                    <a:lstStyle/>
                    <a:p>
                      <a:pPr marL="0" marR="0" lvl="0" indent="0" algn="l" rtl="0">
                        <a:lnSpc>
                          <a:spcPct val="100000"/>
                        </a:lnSpc>
                        <a:spcBef>
                          <a:spcPts val="0"/>
                        </a:spcBef>
                        <a:spcAft>
                          <a:spcPts val="0"/>
                        </a:spcAft>
                        <a:buNone/>
                      </a:pPr>
                      <a:r>
                        <a:rPr lang="en-US" sz="1800" u="none" strike="noStrike" cap="none"/>
                        <a:t>No</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20</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13</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15</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15</a:t>
                      </a:r>
                      <a:endParaRPr sz="1800"/>
                    </a:p>
                  </a:txBody>
                  <a:tcPr marL="91450" marR="91450" marT="45725" marB="45725"/>
                </a:tc>
                <a:extLst>
                  <a:ext uri="{0D108BD9-81ED-4DB2-BD59-A6C34878D82A}">
                    <a16:rowId xmlns:a16="http://schemas.microsoft.com/office/drawing/2014/main" val="10002"/>
                  </a:ext>
                </a:extLst>
              </a:tr>
              <a:tr h="807825">
                <a:tc>
                  <a:txBody>
                    <a:bodyPr/>
                    <a:lstStyle/>
                    <a:p>
                      <a:pPr marL="0" marR="0" lvl="0" indent="0" algn="l" rtl="0">
                        <a:lnSpc>
                          <a:spcPct val="100000"/>
                        </a:lnSpc>
                        <a:spcBef>
                          <a:spcPts val="0"/>
                        </a:spcBef>
                        <a:spcAft>
                          <a:spcPts val="0"/>
                        </a:spcAft>
                        <a:buNone/>
                      </a:pPr>
                      <a:r>
                        <a:rPr lang="en-US" sz="1800" u="none" strike="noStrike" cap="none"/>
                        <a:t>I don’t know</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9</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4</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15</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13</a:t>
                      </a:r>
                      <a:endParaRPr sz="1800"/>
                    </a:p>
                  </a:txBody>
                  <a:tcPr marL="91450" marR="91450" marT="45725" marB="45725"/>
                </a:tc>
                <a:extLst>
                  <a:ext uri="{0D108BD9-81ED-4DB2-BD59-A6C34878D82A}">
                    <a16:rowId xmlns:a16="http://schemas.microsoft.com/office/drawing/2014/main" val="10003"/>
                  </a:ext>
                </a:extLst>
              </a:tr>
              <a:tr h="807825">
                <a:tc>
                  <a:txBody>
                    <a:bodyPr/>
                    <a:lstStyle/>
                    <a:p>
                      <a:pPr marL="0" marR="0" lvl="0" indent="0" algn="l" rtl="0">
                        <a:lnSpc>
                          <a:spcPct val="100000"/>
                        </a:lnSpc>
                        <a:spcBef>
                          <a:spcPts val="0"/>
                        </a:spcBef>
                        <a:spcAft>
                          <a:spcPts val="0"/>
                        </a:spcAft>
                        <a:buNone/>
                      </a:pPr>
                      <a:r>
                        <a:rPr lang="en-US" sz="1800" u="none" strike="noStrike" cap="none"/>
                        <a:t>Other</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6</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9</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10</a:t>
                      </a:r>
                      <a:endParaRPr sz="1800"/>
                    </a:p>
                  </a:txBody>
                  <a:tcPr marL="91450" marR="91450" marT="45725" marB="45725"/>
                </a:tc>
                <a:tc>
                  <a:txBody>
                    <a:bodyPr/>
                    <a:lstStyle/>
                    <a:p>
                      <a:pPr marL="0" marR="0" lvl="0" indent="0" algn="l" rtl="0">
                        <a:lnSpc>
                          <a:spcPct val="100000"/>
                        </a:lnSpc>
                        <a:spcBef>
                          <a:spcPts val="0"/>
                        </a:spcBef>
                        <a:spcAft>
                          <a:spcPts val="0"/>
                        </a:spcAft>
                        <a:buNone/>
                      </a:pPr>
                      <a:r>
                        <a:rPr lang="en-US" sz="1800" u="none" strike="noStrike" cap="none"/>
                        <a:t>6</a:t>
                      </a:r>
                      <a:endParaRPr sz="1800"/>
                    </a:p>
                  </a:txBody>
                  <a:tcPr marL="91450" marR="91450" marT="45725" marB="45725"/>
                </a:tc>
                <a:extLst>
                  <a:ext uri="{0D108BD9-81ED-4DB2-BD59-A6C34878D82A}">
                    <a16:rowId xmlns:a16="http://schemas.microsoft.com/office/drawing/2014/main" val="10004"/>
                  </a:ext>
                </a:extLst>
              </a:tr>
            </a:tbl>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26"/>
        <p:cNvGrpSpPr/>
        <p:nvPr/>
      </p:nvGrpSpPr>
      <p:grpSpPr>
        <a:xfrm>
          <a:off x="0" y="0"/>
          <a:ext cx="0" cy="0"/>
          <a:chOff x="0" y="0"/>
          <a:chExt cx="0" cy="0"/>
        </a:xfrm>
      </p:grpSpPr>
      <p:sp>
        <p:nvSpPr>
          <p:cNvPr id="227" name="Google Shape;227;p5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Guidelines? “Other” responses</a:t>
            </a:r>
            <a:endParaRPr/>
          </a:p>
        </p:txBody>
      </p:sp>
      <p:sp>
        <p:nvSpPr>
          <p:cNvPr id="228" name="Google Shape;228;p59"/>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When entering course adoption details, instructors are provided a drop-down of choices to indicate to what degree a course is using OER/ZTC materials.</a:t>
            </a:r>
            <a:endParaRPr/>
          </a:p>
          <a:p>
            <a:pPr marL="457200" lvl="0" indent="-330200" algn="l" rtl="0">
              <a:lnSpc>
                <a:spcPct val="120000"/>
              </a:lnSpc>
              <a:spcBef>
                <a:spcPts val="750"/>
              </a:spcBef>
              <a:spcAft>
                <a:spcPts val="0"/>
              </a:spcAft>
              <a:buSzPts val="1600"/>
              <a:buChar char="•"/>
            </a:pPr>
            <a:r>
              <a:rPr lang="en-US" sz="2000"/>
              <a:t>Working on it.</a:t>
            </a:r>
            <a:endParaRPr/>
          </a:p>
          <a:p>
            <a:pPr marL="457200" lvl="0" indent="-330200" algn="l" rtl="0">
              <a:lnSpc>
                <a:spcPct val="120000"/>
              </a:lnSpc>
              <a:spcBef>
                <a:spcPts val="750"/>
              </a:spcBef>
              <a:spcAft>
                <a:spcPts val="0"/>
              </a:spcAft>
              <a:buSzPts val="1600"/>
              <a:buChar char="•"/>
            </a:pPr>
            <a:r>
              <a:rPr lang="en-US" sz="2000"/>
              <a:t>The goal is to document and understand how faculty are defining ZTC, then offer support and training to align the college in what constitutes ZTC</a:t>
            </a:r>
            <a:endParaRPr/>
          </a:p>
          <a:p>
            <a:pPr marL="457200" lvl="0" indent="-330200" algn="l" rtl="0">
              <a:lnSpc>
                <a:spcPct val="120000"/>
              </a:lnSpc>
              <a:spcBef>
                <a:spcPts val="750"/>
              </a:spcBef>
              <a:spcAft>
                <a:spcPts val="0"/>
              </a:spcAft>
              <a:buSzPts val="1600"/>
              <a:buChar char="•"/>
            </a:pPr>
            <a:r>
              <a:rPr lang="en-US" sz="2000"/>
              <a:t>Unclear/don’t trust what’s happening (3)</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p6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Public-Facing URLs for No-Cost Guidelines – 49 colleges provided a URL</a:t>
            </a:r>
            <a:endParaRPr/>
          </a:p>
        </p:txBody>
      </p:sp>
      <p:sp>
        <p:nvSpPr>
          <p:cNvPr id="235" name="Google Shape;235;p6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pic>
        <p:nvPicPr>
          <p:cNvPr id="236" name="Google Shape;236;p60" descr="Screenshot of ZTC url"/>
          <p:cNvPicPr preferRelativeResize="0"/>
          <p:nvPr/>
        </p:nvPicPr>
        <p:blipFill rotWithShape="1">
          <a:blip r:embed="rId3">
            <a:alphaModFix/>
          </a:blip>
          <a:srcRect r="447" b="71944"/>
          <a:stretch/>
        </p:blipFill>
        <p:spPr>
          <a:xfrm>
            <a:off x="630625" y="2015732"/>
            <a:ext cx="8205650" cy="1327549"/>
          </a:xfrm>
          <a:prstGeom prst="rect">
            <a:avLst/>
          </a:prstGeom>
          <a:noFill/>
          <a:ln>
            <a:noFill/>
          </a:ln>
        </p:spPr>
      </p:pic>
      <p:pic>
        <p:nvPicPr>
          <p:cNvPr id="237" name="Google Shape;237;p60" descr="screenshot of California Community College ZTC and/or OER Degree Pathways&#10;"/>
          <p:cNvPicPr preferRelativeResize="0"/>
          <p:nvPr/>
        </p:nvPicPr>
        <p:blipFill>
          <a:blip r:embed="rId4">
            <a:alphaModFix/>
          </a:blip>
          <a:stretch>
            <a:fillRect/>
          </a:stretch>
        </p:blipFill>
        <p:spPr>
          <a:xfrm>
            <a:off x="-12" y="3343274"/>
            <a:ext cx="9144000" cy="2323652"/>
          </a:xfrm>
          <a:prstGeom prst="rect">
            <a:avLst/>
          </a:prstGeom>
          <a:noFill/>
          <a:ln>
            <a:noFill/>
          </a:ln>
        </p:spPr>
      </p:pic>
      <p:sp>
        <p:nvSpPr>
          <p:cNvPr id="238" name="Google Shape;238;p60"/>
          <p:cNvSpPr txBox="1"/>
          <p:nvPr/>
        </p:nvSpPr>
        <p:spPr>
          <a:xfrm>
            <a:off x="1180375" y="5572125"/>
            <a:ext cx="6917400" cy="422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600" u="sng">
                <a:solidFill>
                  <a:schemeClr val="hlink"/>
                </a:solidFill>
                <a:hlinkClick r:id="rId5"/>
              </a:rPr>
              <a:t>asccc-oeri.org</a:t>
            </a:r>
            <a:r>
              <a:rPr lang="en-US" sz="1600">
                <a:solidFill>
                  <a:srgbClr val="3D372F"/>
                </a:solidFill>
              </a:rPr>
              <a:t>&gt; OER and ZTC (Bottom of the page)</a:t>
            </a:r>
            <a:endParaRPr sz="1600">
              <a:solidFill>
                <a:srgbClr val="3D372F"/>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p61"/>
          <p:cNvSpPr txBox="1">
            <a:spLocks noGrp="1"/>
          </p:cNvSpPr>
          <p:nvPr>
            <p:ph type="title"/>
          </p:nvPr>
        </p:nvSpPr>
        <p:spPr>
          <a:xfrm>
            <a:off x="1088686" y="804520"/>
            <a:ext cx="7202456" cy="898614"/>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600"/>
              <a:buFont typeface="Arial"/>
              <a:buNone/>
            </a:pPr>
            <a:r>
              <a:rPr lang="en-US" sz="3200"/>
              <a:t>What process is used to determine which course sections will be marked with the no-cost designation?</a:t>
            </a:r>
            <a:endParaRPr/>
          </a:p>
        </p:txBody>
      </p:sp>
      <p:graphicFrame>
        <p:nvGraphicFramePr>
          <p:cNvPr id="245" name="Google Shape;245;p61"/>
          <p:cNvGraphicFramePr/>
          <p:nvPr>
            <p:extLst>
              <p:ext uri="{D42A27DB-BD31-4B8C-83A1-F6EECF244321}">
                <p14:modId xmlns:p14="http://schemas.microsoft.com/office/powerpoint/2010/main" val="1715480805"/>
              </p:ext>
            </p:extLst>
          </p:nvPr>
        </p:nvGraphicFramePr>
        <p:xfrm>
          <a:off x="299700" y="1768175"/>
          <a:ext cx="8643500" cy="5089920"/>
        </p:xfrm>
        <a:graphic>
          <a:graphicData uri="http://schemas.openxmlformats.org/drawingml/2006/table">
            <a:tbl>
              <a:tblPr firstRow="1">
                <a:noFill/>
                <a:tableStyleId>{A5A2BE0A-6B8D-43D2-BF01-1006EB5DA810}</a:tableStyleId>
              </a:tblPr>
              <a:tblGrid>
                <a:gridCol w="1728700">
                  <a:extLst>
                    <a:ext uri="{9D8B030D-6E8A-4147-A177-3AD203B41FA5}">
                      <a16:colId xmlns:a16="http://schemas.microsoft.com/office/drawing/2014/main" val="20000"/>
                    </a:ext>
                  </a:extLst>
                </a:gridCol>
                <a:gridCol w="1728700">
                  <a:extLst>
                    <a:ext uri="{9D8B030D-6E8A-4147-A177-3AD203B41FA5}">
                      <a16:colId xmlns:a16="http://schemas.microsoft.com/office/drawing/2014/main" val="20001"/>
                    </a:ext>
                  </a:extLst>
                </a:gridCol>
                <a:gridCol w="1728700">
                  <a:extLst>
                    <a:ext uri="{9D8B030D-6E8A-4147-A177-3AD203B41FA5}">
                      <a16:colId xmlns:a16="http://schemas.microsoft.com/office/drawing/2014/main" val="20002"/>
                    </a:ext>
                  </a:extLst>
                </a:gridCol>
                <a:gridCol w="1728700">
                  <a:extLst>
                    <a:ext uri="{9D8B030D-6E8A-4147-A177-3AD203B41FA5}">
                      <a16:colId xmlns:a16="http://schemas.microsoft.com/office/drawing/2014/main" val="20003"/>
                    </a:ext>
                  </a:extLst>
                </a:gridCol>
                <a:gridCol w="1728700">
                  <a:extLst>
                    <a:ext uri="{9D8B030D-6E8A-4147-A177-3AD203B41FA5}">
                      <a16:colId xmlns:a16="http://schemas.microsoft.com/office/drawing/2014/main" val="20004"/>
                    </a:ext>
                  </a:extLst>
                </a:gridCol>
              </a:tblGrid>
              <a:tr h="381000">
                <a:tc>
                  <a:txBody>
                    <a:bodyPr/>
                    <a:lstStyle/>
                    <a:p>
                      <a:pPr marL="0" lvl="0" indent="0" algn="l" rtl="0">
                        <a:spcBef>
                          <a:spcPts val="0"/>
                        </a:spcBef>
                        <a:spcAft>
                          <a:spcPts val="0"/>
                        </a:spcAft>
                        <a:buNone/>
                      </a:pPr>
                      <a:endParaRPr b="1"/>
                    </a:p>
                  </a:txBody>
                  <a:tcPr marL="91425" marR="91425" marT="91425" marB="91425"/>
                </a:tc>
                <a:tc>
                  <a:txBody>
                    <a:bodyPr/>
                    <a:lstStyle/>
                    <a:p>
                      <a:pPr marL="0" lvl="0" indent="0" algn="l" rtl="0">
                        <a:spcBef>
                          <a:spcPts val="0"/>
                        </a:spcBef>
                        <a:spcAft>
                          <a:spcPts val="0"/>
                        </a:spcAft>
                        <a:buNone/>
                      </a:pPr>
                      <a:r>
                        <a:rPr lang="en-US" b="1"/>
                        <a:t>Fall 2022</a:t>
                      </a:r>
                      <a:endParaRPr b="1"/>
                    </a:p>
                  </a:txBody>
                  <a:tcPr marL="91425" marR="91425" marT="91425" marB="91425"/>
                </a:tc>
                <a:tc>
                  <a:txBody>
                    <a:bodyPr/>
                    <a:lstStyle/>
                    <a:p>
                      <a:pPr marL="0" lvl="0" indent="0" algn="l" rtl="0">
                        <a:spcBef>
                          <a:spcPts val="0"/>
                        </a:spcBef>
                        <a:spcAft>
                          <a:spcPts val="0"/>
                        </a:spcAft>
                        <a:buNone/>
                      </a:pPr>
                      <a:r>
                        <a:rPr lang="en-US" b="1"/>
                        <a:t>Fall 2023</a:t>
                      </a:r>
                      <a:endParaRPr b="1"/>
                    </a:p>
                  </a:txBody>
                  <a:tcPr marL="91425" marR="91425" marT="91425" marB="91425"/>
                </a:tc>
                <a:tc>
                  <a:txBody>
                    <a:bodyPr/>
                    <a:lstStyle/>
                    <a:p>
                      <a:pPr marL="0" lvl="0" indent="0" algn="l" rtl="0">
                        <a:spcBef>
                          <a:spcPts val="0"/>
                        </a:spcBef>
                        <a:spcAft>
                          <a:spcPts val="0"/>
                        </a:spcAft>
                        <a:buNone/>
                      </a:pPr>
                      <a:r>
                        <a:rPr lang="en-US" b="1"/>
                        <a:t>Fall 2024</a:t>
                      </a:r>
                      <a:endParaRPr b="1"/>
                    </a:p>
                  </a:txBody>
                  <a:tcPr marL="91425" marR="91425" marT="91425" marB="91425"/>
                </a:tc>
                <a:tc>
                  <a:txBody>
                    <a:bodyPr/>
                    <a:lstStyle/>
                    <a:p>
                      <a:pPr marL="0" lvl="0" indent="0" algn="l" rtl="0">
                        <a:spcBef>
                          <a:spcPts val="0"/>
                        </a:spcBef>
                        <a:spcAft>
                          <a:spcPts val="0"/>
                        </a:spcAft>
                        <a:buNone/>
                      </a:pPr>
                      <a:r>
                        <a:rPr lang="en-US" b="1"/>
                        <a:t>Fall 2025</a:t>
                      </a:r>
                      <a:endParaRPr b="1"/>
                    </a:p>
                  </a:txBody>
                  <a:tcPr marL="91425" marR="91425" marT="91425" marB="91425"/>
                </a:tc>
                <a:extLst>
                  <a:ext uri="{0D108BD9-81ED-4DB2-BD59-A6C34878D82A}">
                    <a16:rowId xmlns:a16="http://schemas.microsoft.com/office/drawing/2014/main" val="10000"/>
                  </a:ext>
                </a:extLst>
              </a:tr>
              <a:tr h="381000">
                <a:tc>
                  <a:txBody>
                    <a:bodyPr/>
                    <a:lstStyle/>
                    <a:p>
                      <a:pPr marL="0" lvl="0" indent="0" algn="l" rtl="0">
                        <a:spcBef>
                          <a:spcPts val="0"/>
                        </a:spcBef>
                        <a:spcAft>
                          <a:spcPts val="0"/>
                        </a:spcAft>
                        <a:buNone/>
                      </a:pPr>
                      <a:r>
                        <a:rPr lang="en-US"/>
                        <a:t>By Dept or Div</a:t>
                      </a:r>
                      <a:endParaRPr/>
                    </a:p>
                  </a:txBody>
                  <a:tcPr marL="91425" marR="91425" marT="91425" marB="91425"/>
                </a:tc>
                <a:tc>
                  <a:txBody>
                    <a:bodyPr/>
                    <a:lstStyle/>
                    <a:p>
                      <a:pPr marL="0" lvl="0" indent="0" algn="l" rtl="0">
                        <a:spcBef>
                          <a:spcPts val="0"/>
                        </a:spcBef>
                        <a:spcAft>
                          <a:spcPts val="0"/>
                        </a:spcAft>
                        <a:buNone/>
                      </a:pPr>
                      <a:r>
                        <a:rPr lang="en-US"/>
                        <a:t>20</a:t>
                      </a:r>
                      <a:endParaRPr/>
                    </a:p>
                  </a:txBody>
                  <a:tcPr marL="91425" marR="91425" marT="91425" marB="91425"/>
                </a:tc>
                <a:tc>
                  <a:txBody>
                    <a:bodyPr/>
                    <a:lstStyle/>
                    <a:p>
                      <a:pPr marL="0" lvl="0" indent="0" algn="l" rtl="0">
                        <a:spcBef>
                          <a:spcPts val="0"/>
                        </a:spcBef>
                        <a:spcAft>
                          <a:spcPts val="0"/>
                        </a:spcAft>
                        <a:buNone/>
                      </a:pPr>
                      <a:r>
                        <a:rPr lang="en-US"/>
                        <a:t>13</a:t>
                      </a:r>
                      <a:endParaRPr/>
                    </a:p>
                  </a:txBody>
                  <a:tcPr marL="91425" marR="91425" marT="91425" marB="91425"/>
                </a:tc>
                <a:tc>
                  <a:txBody>
                    <a:bodyPr/>
                    <a:lstStyle/>
                    <a:p>
                      <a:pPr marL="0" lvl="0" indent="0" algn="l" rtl="0">
                        <a:spcBef>
                          <a:spcPts val="0"/>
                        </a:spcBef>
                        <a:spcAft>
                          <a:spcPts val="0"/>
                        </a:spcAft>
                        <a:buNone/>
                      </a:pPr>
                      <a:r>
                        <a:rPr lang="en-US"/>
                        <a:t>17</a:t>
                      </a:r>
                      <a:endParaRPr/>
                    </a:p>
                  </a:txBody>
                  <a:tcPr marL="91425" marR="91425" marT="91425" marB="91425"/>
                </a:tc>
                <a:tc>
                  <a:txBody>
                    <a:bodyPr/>
                    <a:lstStyle/>
                    <a:p>
                      <a:pPr marL="0" lvl="0" indent="0" algn="l" rtl="0">
                        <a:spcBef>
                          <a:spcPts val="0"/>
                        </a:spcBef>
                        <a:spcAft>
                          <a:spcPts val="0"/>
                        </a:spcAft>
                        <a:buNone/>
                      </a:pPr>
                      <a:r>
                        <a:rPr lang="en-US"/>
                        <a:t>14</a:t>
                      </a:r>
                      <a:endParaRPr/>
                    </a:p>
                  </a:txBody>
                  <a:tcPr marL="91425" marR="91425" marT="91425" marB="91425"/>
                </a:tc>
                <a:extLst>
                  <a:ext uri="{0D108BD9-81ED-4DB2-BD59-A6C34878D82A}">
                    <a16:rowId xmlns:a16="http://schemas.microsoft.com/office/drawing/2014/main" val="10001"/>
                  </a:ext>
                </a:extLst>
              </a:tr>
              <a:tr h="381000">
                <a:tc>
                  <a:txBody>
                    <a:bodyPr/>
                    <a:lstStyle/>
                    <a:p>
                      <a:pPr marL="0" lvl="0" indent="0" algn="l" rtl="0">
                        <a:spcBef>
                          <a:spcPts val="0"/>
                        </a:spcBef>
                        <a:spcAft>
                          <a:spcPts val="0"/>
                        </a:spcAft>
                        <a:buNone/>
                      </a:pPr>
                      <a:r>
                        <a:rPr lang="en-US"/>
                        <a:t>Integrated into textbook adoption process</a:t>
                      </a:r>
                      <a:endParaRPr/>
                    </a:p>
                  </a:txBody>
                  <a:tcPr marL="91425" marR="91425" marT="91425" marB="91425"/>
                </a:tc>
                <a:tc>
                  <a:txBody>
                    <a:bodyPr/>
                    <a:lstStyle/>
                    <a:p>
                      <a:pPr marL="0" lvl="0" indent="0" algn="l" rtl="0">
                        <a:spcBef>
                          <a:spcPts val="0"/>
                        </a:spcBef>
                        <a:spcAft>
                          <a:spcPts val="0"/>
                        </a:spcAft>
                        <a:buNone/>
                      </a:pPr>
                      <a:r>
                        <a:rPr lang="en-US" b="1"/>
                        <a:t>28</a:t>
                      </a:r>
                      <a:endParaRPr b="1"/>
                    </a:p>
                  </a:txBody>
                  <a:tcPr marL="91425" marR="91425" marT="91425" marB="91425"/>
                </a:tc>
                <a:tc>
                  <a:txBody>
                    <a:bodyPr/>
                    <a:lstStyle/>
                    <a:p>
                      <a:pPr marL="0" lvl="0" indent="0" algn="l" rtl="0">
                        <a:spcBef>
                          <a:spcPts val="0"/>
                        </a:spcBef>
                        <a:spcAft>
                          <a:spcPts val="0"/>
                        </a:spcAft>
                        <a:buNone/>
                      </a:pPr>
                      <a:r>
                        <a:rPr lang="en-US" b="1"/>
                        <a:t>28</a:t>
                      </a:r>
                      <a:endParaRPr b="1"/>
                    </a:p>
                  </a:txBody>
                  <a:tcPr marL="91425" marR="91425" marT="91425" marB="91425"/>
                </a:tc>
                <a:tc>
                  <a:txBody>
                    <a:bodyPr/>
                    <a:lstStyle/>
                    <a:p>
                      <a:pPr marL="0" lvl="0" indent="0" algn="l" rtl="0">
                        <a:spcBef>
                          <a:spcPts val="0"/>
                        </a:spcBef>
                        <a:spcAft>
                          <a:spcPts val="0"/>
                        </a:spcAft>
                        <a:buNone/>
                      </a:pPr>
                      <a:r>
                        <a:rPr lang="en-US" b="1"/>
                        <a:t>35</a:t>
                      </a:r>
                      <a:endParaRPr b="1"/>
                    </a:p>
                  </a:txBody>
                  <a:tcPr marL="91425" marR="91425" marT="91425" marB="91425"/>
                </a:tc>
                <a:tc>
                  <a:txBody>
                    <a:bodyPr/>
                    <a:lstStyle/>
                    <a:p>
                      <a:pPr marL="0" lvl="0" indent="0" algn="l" rtl="0">
                        <a:spcBef>
                          <a:spcPts val="0"/>
                        </a:spcBef>
                        <a:spcAft>
                          <a:spcPts val="0"/>
                        </a:spcAft>
                        <a:buNone/>
                      </a:pPr>
                      <a:r>
                        <a:rPr lang="en-US" b="1"/>
                        <a:t>38</a:t>
                      </a:r>
                      <a:endParaRPr b="1"/>
                    </a:p>
                  </a:txBody>
                  <a:tcPr marL="91425" marR="91425" marT="91425" marB="91425"/>
                </a:tc>
                <a:extLst>
                  <a:ext uri="{0D108BD9-81ED-4DB2-BD59-A6C34878D82A}">
                    <a16:rowId xmlns:a16="http://schemas.microsoft.com/office/drawing/2014/main" val="10002"/>
                  </a:ext>
                </a:extLst>
              </a:tr>
              <a:tr h="381000">
                <a:tc>
                  <a:txBody>
                    <a:bodyPr/>
                    <a:lstStyle/>
                    <a:p>
                      <a:pPr marL="0" lvl="0" indent="0" algn="l" rtl="0">
                        <a:spcBef>
                          <a:spcPts val="0"/>
                        </a:spcBef>
                        <a:spcAft>
                          <a:spcPts val="0"/>
                        </a:spcAft>
                        <a:buNone/>
                      </a:pPr>
                      <a:r>
                        <a:rPr lang="en-US"/>
                        <a:t>Integrated into scheduling process</a:t>
                      </a:r>
                      <a:endParaRPr/>
                    </a:p>
                  </a:txBody>
                  <a:tcPr marL="91425" marR="91425" marT="91425" marB="91425"/>
                </a:tc>
                <a:tc>
                  <a:txBody>
                    <a:bodyPr/>
                    <a:lstStyle/>
                    <a:p>
                      <a:pPr marL="0" lvl="0" indent="0" algn="l" rtl="0">
                        <a:spcBef>
                          <a:spcPts val="0"/>
                        </a:spcBef>
                        <a:spcAft>
                          <a:spcPts val="0"/>
                        </a:spcAft>
                        <a:buNone/>
                      </a:pPr>
                      <a:r>
                        <a:rPr lang="en-US"/>
                        <a:t>Not an option</a:t>
                      </a:r>
                      <a:endParaRPr/>
                    </a:p>
                  </a:txBody>
                  <a:tcPr marL="91425" marR="91425" marT="91425" marB="91425"/>
                </a:tc>
                <a:tc>
                  <a:txBody>
                    <a:bodyPr/>
                    <a:lstStyle/>
                    <a:p>
                      <a:pPr marL="0" lvl="0" indent="0" algn="l" rtl="0">
                        <a:spcBef>
                          <a:spcPts val="0"/>
                        </a:spcBef>
                        <a:spcAft>
                          <a:spcPts val="0"/>
                        </a:spcAft>
                        <a:buNone/>
                      </a:pPr>
                      <a:r>
                        <a:rPr lang="en-US" b="1"/>
                        <a:t>25</a:t>
                      </a:r>
                      <a:endParaRPr b="1"/>
                    </a:p>
                  </a:txBody>
                  <a:tcPr marL="91425" marR="91425" marT="91425" marB="91425"/>
                </a:tc>
                <a:tc>
                  <a:txBody>
                    <a:bodyPr/>
                    <a:lstStyle/>
                    <a:p>
                      <a:pPr marL="0" lvl="0" indent="0" algn="l" rtl="0">
                        <a:spcBef>
                          <a:spcPts val="0"/>
                        </a:spcBef>
                        <a:spcAft>
                          <a:spcPts val="0"/>
                        </a:spcAft>
                        <a:buNone/>
                      </a:pPr>
                      <a:r>
                        <a:rPr lang="en-US"/>
                        <a:t>Not an option</a:t>
                      </a:r>
                      <a:endParaRPr/>
                    </a:p>
                  </a:txBody>
                  <a:tcPr marL="91425" marR="91425" marT="91425" marB="91425"/>
                </a:tc>
                <a:tc>
                  <a:txBody>
                    <a:bodyPr/>
                    <a:lstStyle/>
                    <a:p>
                      <a:pPr marL="0" lvl="0" indent="0" algn="l" rtl="0">
                        <a:spcBef>
                          <a:spcPts val="0"/>
                        </a:spcBef>
                        <a:spcAft>
                          <a:spcPts val="0"/>
                        </a:spcAft>
                        <a:buNone/>
                      </a:pPr>
                      <a:r>
                        <a:rPr lang="en-US"/>
                        <a:t>Not an option</a:t>
                      </a:r>
                      <a:endParaRPr/>
                    </a:p>
                  </a:txBody>
                  <a:tcPr marL="91425" marR="91425" marT="91425" marB="91425"/>
                </a:tc>
                <a:extLst>
                  <a:ext uri="{0D108BD9-81ED-4DB2-BD59-A6C34878D82A}">
                    <a16:rowId xmlns:a16="http://schemas.microsoft.com/office/drawing/2014/main" val="10003"/>
                  </a:ext>
                </a:extLst>
              </a:tr>
              <a:tr h="381000">
                <a:tc>
                  <a:txBody>
                    <a:bodyPr/>
                    <a:lstStyle/>
                    <a:p>
                      <a:pPr marL="0" lvl="0" indent="0" algn="l" rtl="0">
                        <a:spcBef>
                          <a:spcPts val="0"/>
                        </a:spcBef>
                        <a:spcAft>
                          <a:spcPts val="0"/>
                        </a:spcAft>
                        <a:buNone/>
                      </a:pPr>
                      <a:r>
                        <a:rPr lang="en-US"/>
                        <a:t>Call to be identified but no existing process</a:t>
                      </a:r>
                      <a:endParaRPr/>
                    </a:p>
                  </a:txBody>
                  <a:tcPr marL="91425" marR="91425" marT="91425" marB="91425"/>
                </a:tc>
                <a:tc>
                  <a:txBody>
                    <a:bodyPr/>
                    <a:lstStyle/>
                    <a:p>
                      <a:pPr marL="0" lvl="0" indent="0" algn="l" rtl="0">
                        <a:spcBef>
                          <a:spcPts val="0"/>
                        </a:spcBef>
                        <a:spcAft>
                          <a:spcPts val="0"/>
                        </a:spcAft>
                        <a:buNone/>
                      </a:pPr>
                      <a:r>
                        <a:rPr lang="en-US"/>
                        <a:t>11</a:t>
                      </a:r>
                      <a:endParaRPr/>
                    </a:p>
                  </a:txBody>
                  <a:tcPr marL="91425" marR="91425" marT="91425" marB="91425"/>
                </a:tc>
                <a:tc>
                  <a:txBody>
                    <a:bodyPr/>
                    <a:lstStyle/>
                    <a:p>
                      <a:pPr marL="0" lvl="0" indent="0" algn="l" rtl="0">
                        <a:spcBef>
                          <a:spcPts val="0"/>
                        </a:spcBef>
                        <a:spcAft>
                          <a:spcPts val="0"/>
                        </a:spcAft>
                        <a:buNone/>
                      </a:pPr>
                      <a:r>
                        <a:rPr lang="en-US"/>
                        <a:t>9</a:t>
                      </a:r>
                      <a:endParaRPr/>
                    </a:p>
                  </a:txBody>
                  <a:tcPr marL="91425" marR="91425" marT="91425" marB="91425"/>
                </a:tc>
                <a:tc>
                  <a:txBody>
                    <a:bodyPr/>
                    <a:lstStyle/>
                    <a:p>
                      <a:pPr marL="0" lvl="0" indent="0" algn="l" rtl="0">
                        <a:spcBef>
                          <a:spcPts val="0"/>
                        </a:spcBef>
                        <a:spcAft>
                          <a:spcPts val="0"/>
                        </a:spcAft>
                        <a:buNone/>
                      </a:pPr>
                      <a:r>
                        <a:rPr lang="en-US"/>
                        <a:t>11</a:t>
                      </a:r>
                      <a:endParaRPr/>
                    </a:p>
                  </a:txBody>
                  <a:tcPr marL="91425" marR="91425" marT="91425" marB="91425"/>
                </a:tc>
                <a:tc>
                  <a:txBody>
                    <a:bodyPr/>
                    <a:lstStyle/>
                    <a:p>
                      <a:pPr marL="0" lvl="0" indent="0" algn="l" rtl="0">
                        <a:spcBef>
                          <a:spcPts val="0"/>
                        </a:spcBef>
                        <a:spcAft>
                          <a:spcPts val="0"/>
                        </a:spcAft>
                        <a:buNone/>
                      </a:pPr>
                      <a:r>
                        <a:rPr lang="en-US"/>
                        <a:t>9</a:t>
                      </a:r>
                      <a:endParaRPr/>
                    </a:p>
                  </a:txBody>
                  <a:tcPr marL="91425" marR="91425" marT="91425" marB="91425"/>
                </a:tc>
                <a:extLst>
                  <a:ext uri="{0D108BD9-81ED-4DB2-BD59-A6C34878D82A}">
                    <a16:rowId xmlns:a16="http://schemas.microsoft.com/office/drawing/2014/main" val="10004"/>
                  </a:ext>
                </a:extLst>
              </a:tr>
              <a:tr h="381000">
                <a:tc>
                  <a:txBody>
                    <a:bodyPr/>
                    <a:lstStyle/>
                    <a:p>
                      <a:pPr marL="0" lvl="0" indent="0" algn="l" rtl="0">
                        <a:spcBef>
                          <a:spcPts val="0"/>
                        </a:spcBef>
                        <a:spcAft>
                          <a:spcPts val="0"/>
                        </a:spcAft>
                        <a:buNone/>
                      </a:pPr>
                      <a:r>
                        <a:rPr lang="en-US"/>
                        <a:t>Identification of no cost sections occurs when a course assignment is accepted</a:t>
                      </a:r>
                      <a:endParaRPr/>
                    </a:p>
                  </a:txBody>
                  <a:tcPr marL="91425" marR="91425" marT="91425" marB="91425"/>
                </a:tc>
                <a:tc>
                  <a:txBody>
                    <a:bodyPr/>
                    <a:lstStyle/>
                    <a:p>
                      <a:pPr marL="0" lvl="0" indent="0" algn="l" rtl="0">
                        <a:spcBef>
                          <a:spcPts val="0"/>
                        </a:spcBef>
                        <a:spcAft>
                          <a:spcPts val="0"/>
                        </a:spcAft>
                        <a:buNone/>
                      </a:pPr>
                      <a:r>
                        <a:rPr lang="en-US"/>
                        <a:t>Not an option</a:t>
                      </a:r>
                      <a:endParaRPr/>
                    </a:p>
                  </a:txBody>
                  <a:tcPr marL="91425" marR="91425" marT="91425" marB="91425"/>
                </a:tc>
                <a:tc>
                  <a:txBody>
                    <a:bodyPr/>
                    <a:lstStyle/>
                    <a:p>
                      <a:pPr marL="0" lvl="0" indent="0" algn="l" rtl="0">
                        <a:spcBef>
                          <a:spcPts val="0"/>
                        </a:spcBef>
                        <a:spcAft>
                          <a:spcPts val="0"/>
                        </a:spcAft>
                        <a:buNone/>
                      </a:pPr>
                      <a:r>
                        <a:rPr lang="en-US"/>
                        <a:t>Not an option</a:t>
                      </a:r>
                      <a:endParaRPr/>
                    </a:p>
                  </a:txBody>
                  <a:tcPr marL="91425" marR="91425" marT="91425" marB="91425"/>
                </a:tc>
                <a:tc>
                  <a:txBody>
                    <a:bodyPr/>
                    <a:lstStyle/>
                    <a:p>
                      <a:pPr marL="0" lvl="0" indent="0" algn="l" rtl="0">
                        <a:spcBef>
                          <a:spcPts val="0"/>
                        </a:spcBef>
                        <a:spcAft>
                          <a:spcPts val="0"/>
                        </a:spcAft>
                        <a:buNone/>
                      </a:pPr>
                      <a:r>
                        <a:rPr lang="en-US"/>
                        <a:t>Not an option</a:t>
                      </a:r>
                      <a:endParaRPr/>
                    </a:p>
                  </a:txBody>
                  <a:tcPr marL="91425" marR="91425" marT="91425" marB="91425"/>
                </a:tc>
                <a:tc>
                  <a:txBody>
                    <a:bodyPr/>
                    <a:lstStyle/>
                    <a:p>
                      <a:pPr marL="0" lvl="0" indent="0" algn="l" rtl="0">
                        <a:spcBef>
                          <a:spcPts val="0"/>
                        </a:spcBef>
                        <a:spcAft>
                          <a:spcPts val="0"/>
                        </a:spcAft>
                        <a:buNone/>
                      </a:pPr>
                      <a:r>
                        <a:rPr lang="en-US" b="1"/>
                        <a:t>6</a:t>
                      </a:r>
                      <a:endParaRPr b="1"/>
                    </a:p>
                  </a:txBody>
                  <a:tcPr marL="91425" marR="91425" marT="91425" marB="91425"/>
                </a:tc>
                <a:extLst>
                  <a:ext uri="{0D108BD9-81ED-4DB2-BD59-A6C34878D82A}">
                    <a16:rowId xmlns:a16="http://schemas.microsoft.com/office/drawing/2014/main" val="10005"/>
                  </a:ext>
                </a:extLst>
              </a:tr>
              <a:tr h="381000">
                <a:tc>
                  <a:txBody>
                    <a:bodyPr/>
                    <a:lstStyle/>
                    <a:p>
                      <a:pPr marL="0" lvl="0" indent="0" algn="l" rtl="0">
                        <a:spcBef>
                          <a:spcPts val="0"/>
                        </a:spcBef>
                        <a:spcAft>
                          <a:spcPts val="0"/>
                        </a:spcAft>
                        <a:buNone/>
                      </a:pPr>
                      <a:r>
                        <a:rPr lang="en-US"/>
                        <a:t>No process</a:t>
                      </a:r>
                      <a:endParaRPr/>
                    </a:p>
                  </a:txBody>
                  <a:tcPr marL="91425" marR="91425" marT="91425" marB="91425"/>
                </a:tc>
                <a:tc>
                  <a:txBody>
                    <a:bodyPr/>
                    <a:lstStyle/>
                    <a:p>
                      <a:pPr marL="0" lvl="0" indent="0" algn="l" rtl="0">
                        <a:spcBef>
                          <a:spcPts val="0"/>
                        </a:spcBef>
                        <a:spcAft>
                          <a:spcPts val="0"/>
                        </a:spcAft>
                        <a:buNone/>
                      </a:pPr>
                      <a:r>
                        <a:rPr lang="en-US"/>
                        <a:t>6</a:t>
                      </a:r>
                      <a:endParaRPr/>
                    </a:p>
                  </a:txBody>
                  <a:tcPr marL="91425" marR="91425" marT="91425" marB="91425"/>
                </a:tc>
                <a:tc>
                  <a:txBody>
                    <a:bodyPr/>
                    <a:lstStyle/>
                    <a:p>
                      <a:pPr marL="0" lvl="0" indent="0" algn="l" rtl="0">
                        <a:spcBef>
                          <a:spcPts val="0"/>
                        </a:spcBef>
                        <a:spcAft>
                          <a:spcPts val="0"/>
                        </a:spcAft>
                        <a:buNone/>
                      </a:pPr>
                      <a:r>
                        <a:rPr lang="en-US"/>
                        <a:t>4</a:t>
                      </a:r>
                      <a:endParaRPr/>
                    </a:p>
                  </a:txBody>
                  <a:tcPr marL="91425" marR="91425" marT="91425" marB="91425"/>
                </a:tc>
                <a:tc>
                  <a:txBody>
                    <a:bodyPr/>
                    <a:lstStyle/>
                    <a:p>
                      <a:pPr marL="0" lvl="0" indent="0" algn="l" rtl="0">
                        <a:spcBef>
                          <a:spcPts val="0"/>
                        </a:spcBef>
                        <a:spcAft>
                          <a:spcPts val="0"/>
                        </a:spcAft>
                        <a:buNone/>
                      </a:pPr>
                      <a:r>
                        <a:rPr lang="en-US"/>
                        <a:t>3</a:t>
                      </a:r>
                      <a:endParaRPr/>
                    </a:p>
                  </a:txBody>
                  <a:tcPr marL="91425" marR="91425" marT="91425" marB="91425"/>
                </a:tc>
                <a:tc>
                  <a:txBody>
                    <a:bodyPr/>
                    <a:lstStyle/>
                    <a:p>
                      <a:pPr marL="0" lvl="0" indent="0" algn="l" rtl="0">
                        <a:spcBef>
                          <a:spcPts val="0"/>
                        </a:spcBef>
                        <a:spcAft>
                          <a:spcPts val="0"/>
                        </a:spcAft>
                        <a:buNone/>
                      </a:pPr>
                      <a:r>
                        <a:rPr lang="en-US"/>
                        <a:t>2</a:t>
                      </a:r>
                      <a:endParaRPr/>
                    </a:p>
                  </a:txBody>
                  <a:tcPr marL="91425" marR="91425" marT="91425" marB="91425"/>
                </a:tc>
                <a:extLst>
                  <a:ext uri="{0D108BD9-81ED-4DB2-BD59-A6C34878D82A}">
                    <a16:rowId xmlns:a16="http://schemas.microsoft.com/office/drawing/2014/main" val="10006"/>
                  </a:ext>
                </a:extLst>
              </a:tr>
              <a:tr h="381000">
                <a:tc>
                  <a:txBody>
                    <a:bodyPr/>
                    <a:lstStyle/>
                    <a:p>
                      <a:pPr marL="0" lvl="0" indent="0" algn="l" rtl="0">
                        <a:spcBef>
                          <a:spcPts val="0"/>
                        </a:spcBef>
                        <a:spcAft>
                          <a:spcPts val="0"/>
                        </a:spcAft>
                        <a:buNone/>
                      </a:pPr>
                      <a:r>
                        <a:rPr lang="en-US"/>
                        <a:t>Other</a:t>
                      </a:r>
                      <a:endParaRPr/>
                    </a:p>
                  </a:txBody>
                  <a:tcPr marL="91425" marR="91425" marT="91425" marB="91425"/>
                </a:tc>
                <a:tc>
                  <a:txBody>
                    <a:bodyPr/>
                    <a:lstStyle/>
                    <a:p>
                      <a:pPr marL="0" lvl="0" indent="0" algn="l" rtl="0">
                        <a:spcBef>
                          <a:spcPts val="0"/>
                        </a:spcBef>
                        <a:spcAft>
                          <a:spcPts val="0"/>
                        </a:spcAft>
                        <a:buNone/>
                      </a:pPr>
                      <a:r>
                        <a:rPr lang="en-US" b="1"/>
                        <a:t>27</a:t>
                      </a:r>
                      <a:endParaRPr b="1"/>
                    </a:p>
                  </a:txBody>
                  <a:tcPr marL="91425" marR="91425" marT="91425" marB="91425"/>
                </a:tc>
                <a:tc>
                  <a:txBody>
                    <a:bodyPr/>
                    <a:lstStyle/>
                    <a:p>
                      <a:pPr marL="0" lvl="0" indent="0" algn="l" rtl="0">
                        <a:spcBef>
                          <a:spcPts val="0"/>
                        </a:spcBef>
                        <a:spcAft>
                          <a:spcPts val="0"/>
                        </a:spcAft>
                        <a:buNone/>
                      </a:pPr>
                      <a:r>
                        <a:rPr lang="en-US"/>
                        <a:t>18</a:t>
                      </a:r>
                      <a:endParaRPr/>
                    </a:p>
                  </a:txBody>
                  <a:tcPr marL="91425" marR="91425" marT="91425" marB="91425"/>
                </a:tc>
                <a:tc>
                  <a:txBody>
                    <a:bodyPr/>
                    <a:lstStyle/>
                    <a:p>
                      <a:pPr marL="0" lvl="0" indent="0" algn="l" rtl="0">
                        <a:spcBef>
                          <a:spcPts val="0"/>
                        </a:spcBef>
                        <a:spcAft>
                          <a:spcPts val="0"/>
                        </a:spcAft>
                        <a:buNone/>
                      </a:pPr>
                      <a:r>
                        <a:rPr lang="en-US" b="1"/>
                        <a:t>34</a:t>
                      </a:r>
                      <a:endParaRPr b="1"/>
                    </a:p>
                  </a:txBody>
                  <a:tcPr marL="91425" marR="91425" marT="91425" marB="91425"/>
                </a:tc>
                <a:tc>
                  <a:txBody>
                    <a:bodyPr/>
                    <a:lstStyle/>
                    <a:p>
                      <a:pPr marL="0" lvl="0" indent="0" algn="l" rtl="0">
                        <a:spcBef>
                          <a:spcPts val="0"/>
                        </a:spcBef>
                        <a:spcAft>
                          <a:spcPts val="0"/>
                        </a:spcAft>
                        <a:buNone/>
                      </a:pPr>
                      <a:r>
                        <a:rPr lang="en-US" b="1" dirty="0"/>
                        <a:t>32</a:t>
                      </a:r>
                      <a:endParaRPr b="1" dirty="0"/>
                    </a:p>
                  </a:txBody>
                  <a:tcPr marL="91425" marR="91425" marT="91425" marB="91425"/>
                </a:tc>
                <a:extLst>
                  <a:ext uri="{0D108BD9-81ED-4DB2-BD59-A6C34878D82A}">
                    <a16:rowId xmlns:a16="http://schemas.microsoft.com/office/drawing/2014/main" val="10007"/>
                  </a:ext>
                </a:extLst>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6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Revised Numbers</a:t>
            </a:r>
            <a:endParaRPr/>
          </a:p>
        </p:txBody>
      </p:sp>
      <p:sp>
        <p:nvSpPr>
          <p:cNvPr id="252" name="Google Shape;252;p67"/>
          <p:cNvSpPr txBox="1">
            <a:spLocks noGrp="1"/>
          </p:cNvSpPr>
          <p:nvPr>
            <p:ph type="body" idx="1"/>
          </p:nvPr>
        </p:nvSpPr>
        <p:spPr>
          <a:xfrm>
            <a:off x="749294" y="1968500"/>
            <a:ext cx="7645411" cy="4458637"/>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By dept or division – 14 &gt;&gt; 19</a:t>
            </a:r>
            <a:endParaRPr/>
          </a:p>
          <a:p>
            <a:pPr marL="457200" lvl="0" indent="-330200" algn="l" rtl="0">
              <a:lnSpc>
                <a:spcPct val="120000"/>
              </a:lnSpc>
              <a:spcBef>
                <a:spcPts val="750"/>
              </a:spcBef>
              <a:spcAft>
                <a:spcPts val="0"/>
              </a:spcAft>
              <a:buSzPts val="1600"/>
              <a:buChar char="•"/>
            </a:pPr>
            <a:r>
              <a:rPr lang="en-US" sz="2000"/>
              <a:t>Integrated into textbook adoption process – 38 &gt;&gt; 44</a:t>
            </a:r>
            <a:endParaRPr/>
          </a:p>
          <a:p>
            <a:pPr marL="457200" lvl="0" indent="-330200" algn="l" rtl="0">
              <a:lnSpc>
                <a:spcPct val="120000"/>
              </a:lnSpc>
              <a:spcBef>
                <a:spcPts val="750"/>
              </a:spcBef>
              <a:spcAft>
                <a:spcPts val="0"/>
              </a:spcAft>
              <a:buSzPts val="1600"/>
              <a:buChar char="•"/>
            </a:pPr>
            <a:r>
              <a:rPr lang="en-US" sz="2000" b="1"/>
              <a:t>Integrated into scheduling process – 4 (not an option)</a:t>
            </a:r>
            <a:endParaRPr/>
          </a:p>
          <a:p>
            <a:pPr marL="457200" lvl="0" indent="-330200" algn="l" rtl="0">
              <a:lnSpc>
                <a:spcPct val="120000"/>
              </a:lnSpc>
              <a:spcBef>
                <a:spcPts val="750"/>
              </a:spcBef>
              <a:spcAft>
                <a:spcPts val="0"/>
              </a:spcAft>
              <a:buSzPts val="1600"/>
              <a:buChar char="•"/>
            </a:pPr>
            <a:r>
              <a:rPr lang="en-US" sz="2000" b="1"/>
              <a:t>Identification of no-cost sections occurs when a course assignment is accepted. - 6</a:t>
            </a:r>
            <a:endParaRPr/>
          </a:p>
          <a:p>
            <a:pPr marL="457200" lvl="0" indent="-330200" algn="l" rtl="0">
              <a:lnSpc>
                <a:spcPct val="120000"/>
              </a:lnSpc>
              <a:spcBef>
                <a:spcPts val="750"/>
              </a:spcBef>
              <a:spcAft>
                <a:spcPts val="0"/>
              </a:spcAft>
              <a:buSzPts val="1600"/>
              <a:buChar char="•"/>
            </a:pPr>
            <a:r>
              <a:rPr lang="en-US" sz="2000"/>
              <a:t>Call to be identified, but no existing process – 9 &gt;&gt; 14</a:t>
            </a:r>
            <a:endParaRPr/>
          </a:p>
          <a:p>
            <a:pPr marL="457200" lvl="0" indent="-330200" algn="l" rtl="0">
              <a:lnSpc>
                <a:spcPct val="120000"/>
              </a:lnSpc>
              <a:spcBef>
                <a:spcPts val="750"/>
              </a:spcBef>
              <a:spcAft>
                <a:spcPts val="0"/>
              </a:spcAft>
              <a:buSzPts val="1600"/>
              <a:buChar char="•"/>
            </a:pPr>
            <a:r>
              <a:rPr lang="en-US" sz="2000"/>
              <a:t>No process – 2 &gt;&gt; 5</a:t>
            </a:r>
            <a:endParaRPr/>
          </a:p>
          <a:p>
            <a:pPr marL="457200" lvl="0" indent="-330200" algn="l" rtl="0">
              <a:lnSpc>
                <a:spcPct val="120000"/>
              </a:lnSpc>
              <a:spcBef>
                <a:spcPts val="750"/>
              </a:spcBef>
              <a:spcAft>
                <a:spcPts val="0"/>
              </a:spcAft>
              <a:buSzPts val="1600"/>
              <a:buChar char="•"/>
            </a:pPr>
            <a:r>
              <a:rPr lang="en-US" sz="2000"/>
              <a:t>Other – 32 &gt;&gt; 16</a:t>
            </a:r>
            <a:endParaRPr/>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6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“Other” Responses</a:t>
            </a:r>
            <a:endParaRPr/>
          </a:p>
        </p:txBody>
      </p:sp>
      <p:sp>
        <p:nvSpPr>
          <p:cNvPr id="258" name="Google Shape;258;p6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a:t>We're moving from acceptance of course assignment model to text-adoption process model.</a:t>
            </a:r>
            <a:endParaRPr/>
          </a:p>
          <a:p>
            <a:pPr marL="457200" lvl="0" indent="-330200" algn="l" rtl="0">
              <a:lnSpc>
                <a:spcPct val="120000"/>
              </a:lnSpc>
              <a:spcBef>
                <a:spcPts val="750"/>
              </a:spcBef>
              <a:spcAft>
                <a:spcPts val="0"/>
              </a:spcAft>
              <a:buSzPts val="1600"/>
              <a:buChar char="•"/>
            </a:pPr>
            <a:r>
              <a:rPr lang="en-US"/>
              <a:t>A combination of two approaches - during adoption and stand-alone call. (2)</a:t>
            </a:r>
            <a:endParaRPr/>
          </a:p>
          <a:p>
            <a:pPr marL="457200" lvl="0" indent="-330200" algn="l" rtl="0">
              <a:lnSpc>
                <a:spcPct val="120000"/>
              </a:lnSpc>
              <a:spcBef>
                <a:spcPts val="750"/>
              </a:spcBef>
              <a:spcAft>
                <a:spcPts val="0"/>
              </a:spcAft>
              <a:buSzPts val="1600"/>
              <a:buChar char="•"/>
            </a:pPr>
            <a:r>
              <a:rPr lang="en-US"/>
              <a:t>I don't know.</a:t>
            </a:r>
            <a:endParaRPr/>
          </a:p>
          <a:p>
            <a:pPr marL="457200" lvl="0" indent="-330200" algn="l" rtl="0">
              <a:lnSpc>
                <a:spcPct val="120000"/>
              </a:lnSpc>
              <a:spcBef>
                <a:spcPts val="750"/>
              </a:spcBef>
              <a:spcAft>
                <a:spcPts val="0"/>
              </a:spcAft>
              <a:buSzPts val="1600"/>
              <a:buChar char="•"/>
            </a:pPr>
            <a:r>
              <a:rPr lang="en-US"/>
              <a:t>A combination of bookstore integration and a call-out to faculty.</a:t>
            </a:r>
            <a:endParaRPr/>
          </a:p>
          <a:p>
            <a:pPr marL="457200" lvl="0" indent="-330200" algn="l" rtl="0">
              <a:lnSpc>
                <a:spcPct val="120000"/>
              </a:lnSpc>
              <a:spcBef>
                <a:spcPts val="750"/>
              </a:spcBef>
              <a:spcAft>
                <a:spcPts val="0"/>
              </a:spcAft>
              <a:buSzPts val="1600"/>
              <a:buChar char="•"/>
            </a:pPr>
            <a:r>
              <a:rPr lang="en-US"/>
              <a:t>It is a hybrid of answer 1, 2, and 3.</a:t>
            </a:r>
            <a:endParaRPr/>
          </a:p>
          <a:p>
            <a:pPr marL="457200" lvl="0" indent="-330200" algn="l" rtl="0">
              <a:lnSpc>
                <a:spcPct val="120000"/>
              </a:lnSpc>
              <a:spcBef>
                <a:spcPts val="750"/>
              </a:spcBef>
              <a:spcAft>
                <a:spcPts val="0"/>
              </a:spcAft>
              <a:buSzPts val="1600"/>
              <a:buChar char="•"/>
            </a:pPr>
            <a:r>
              <a:rPr lang="en-US"/>
              <a:t>Once full system transition has occurred we expect district processes on course section marking will be implemented.</a:t>
            </a:r>
            <a:endParaRPr/>
          </a:p>
          <a:p>
            <a:pPr marL="457200" lvl="0" indent="-330200" algn="l" rtl="0">
              <a:lnSpc>
                <a:spcPct val="120000"/>
              </a:lnSpc>
              <a:spcBef>
                <a:spcPts val="750"/>
              </a:spcBef>
              <a:spcAft>
                <a:spcPts val="0"/>
              </a:spcAft>
              <a:buSzPts val="1600"/>
              <a:buChar char="•"/>
            </a:pPr>
            <a:r>
              <a:rPr lang="en-US"/>
              <a:t>Departmental and scheduling software asks for these data.</a:t>
            </a:r>
            <a:endParaRPr/>
          </a:p>
          <a:p>
            <a:pPr marL="457200" lvl="0" indent="-228600" algn="l" rtl="0">
              <a:lnSpc>
                <a:spcPct val="120000"/>
              </a:lnSpc>
              <a:spcBef>
                <a:spcPts val="750"/>
              </a:spcBef>
              <a:spcAft>
                <a:spcPts val="0"/>
              </a:spcAft>
              <a:buSzPts val="1600"/>
              <a:buNone/>
            </a:pPr>
            <a:endParaRPr/>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p65"/>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And some long ones…</a:t>
            </a:r>
            <a:endParaRPr/>
          </a:p>
        </p:txBody>
      </p:sp>
      <p:sp>
        <p:nvSpPr>
          <p:cNvPr id="264" name="Google Shape;264;p65"/>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lnSpcReduction="10000"/>
          </a:bodyPr>
          <a:lstStyle/>
          <a:p>
            <a:pPr marL="457200" lvl="0" indent="-330200" algn="l" rtl="0">
              <a:lnSpc>
                <a:spcPct val="120000"/>
              </a:lnSpc>
              <a:spcBef>
                <a:spcPts val="750"/>
              </a:spcBef>
              <a:spcAft>
                <a:spcPts val="0"/>
              </a:spcAft>
              <a:buSzPts val="1600"/>
              <a:buChar char="•"/>
            </a:pPr>
            <a:r>
              <a:rPr lang="en-US"/>
              <a:t>The bookstore and Office of Instruction generate course lists and spreadsheets of textbook adoptions which are shared with the ZTC team. We have a member who combines the spreadsheets, and the team assigns tags in collaboration. The faculty services librarian reports the tags to the Office of Instruction for Banner upload.</a:t>
            </a:r>
            <a:endParaRPr/>
          </a:p>
          <a:p>
            <a:pPr marL="457200" lvl="0" indent="-330200" algn="l" rtl="0">
              <a:lnSpc>
                <a:spcPct val="120000"/>
              </a:lnSpc>
              <a:spcBef>
                <a:spcPts val="750"/>
              </a:spcBef>
              <a:spcAft>
                <a:spcPts val="0"/>
              </a:spcAft>
              <a:buSzPts val="1600"/>
              <a:buChar char="•"/>
            </a:pPr>
            <a:r>
              <a:rPr lang="en-US"/>
              <a:t>Faculty have the option and have been provided instructions on how to adopt no cost designation with the bookstore but may opt not to.  They must report to their Administrative Assistant the no cost designation, as well.</a:t>
            </a:r>
            <a:endParaRPr/>
          </a:p>
          <a:p>
            <a:pPr marL="457200" lvl="0" indent="-330200" algn="l" rtl="0">
              <a:lnSpc>
                <a:spcPct val="120000"/>
              </a:lnSpc>
              <a:spcBef>
                <a:spcPts val="750"/>
              </a:spcBef>
              <a:spcAft>
                <a:spcPts val="0"/>
              </a:spcAft>
              <a:buSzPts val="1600"/>
              <a:buChar char="•"/>
            </a:pPr>
            <a:r>
              <a:rPr lang="en-US"/>
              <a:t>Instructors submit their resources to the OER Librarian/OER ZTC Committee for verification that the course meets ZTC criteria. If it does, we communicate this to Instructional Ops and the ZTC icon is added to the class schedule.</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6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And….</a:t>
            </a:r>
            <a:endParaRPr/>
          </a:p>
        </p:txBody>
      </p:sp>
      <p:sp>
        <p:nvSpPr>
          <p:cNvPr id="270" name="Google Shape;270;p6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a:t>Faculty fill out a survey for each course section. This process is burdensome and ineffective - around 30% do not fill out the survey. I am the OERL and I have done everything in my power to convince the administration to take textbook information during scheduling but they will not. The process of taking textbook information during scheduling is codified in our OER AP which I linked earlier in this survey.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3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Your Presenters</a:t>
            </a:r>
            <a:endParaRPr/>
          </a:p>
        </p:txBody>
      </p:sp>
      <p:sp>
        <p:nvSpPr>
          <p:cNvPr id="86" name="Google Shape;86;p37"/>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Rachel Fleming</a:t>
            </a:r>
            <a:endParaRPr/>
          </a:p>
          <a:p>
            <a:pPr marL="914400" lvl="1" indent="-317500" algn="l" rtl="0">
              <a:lnSpc>
                <a:spcPct val="120000"/>
              </a:lnSpc>
              <a:spcBef>
                <a:spcPts val="375"/>
              </a:spcBef>
              <a:spcAft>
                <a:spcPts val="0"/>
              </a:spcAft>
              <a:buSzPts val="1400"/>
              <a:buChar char="•"/>
            </a:pPr>
            <a:r>
              <a:rPr lang="en-US" sz="2000"/>
              <a:t>OERI Area D Regional Lead</a:t>
            </a:r>
            <a:endParaRPr/>
          </a:p>
          <a:p>
            <a:pPr marL="914400" lvl="1" indent="-317500" algn="l" rtl="0">
              <a:lnSpc>
                <a:spcPct val="120000"/>
              </a:lnSpc>
              <a:spcBef>
                <a:spcPts val="375"/>
              </a:spcBef>
              <a:spcAft>
                <a:spcPts val="0"/>
              </a:spcAft>
              <a:buSzPts val="1400"/>
              <a:buChar char="•"/>
            </a:pPr>
            <a:r>
              <a:rPr lang="en-US" sz="2000"/>
              <a:t>Library, Irvine Valley College</a:t>
            </a:r>
            <a:endParaRPr/>
          </a:p>
          <a:p>
            <a:pPr marL="457200" lvl="0" indent="-330200" algn="l" rtl="0">
              <a:lnSpc>
                <a:spcPct val="120000"/>
              </a:lnSpc>
              <a:spcBef>
                <a:spcPts val="750"/>
              </a:spcBef>
              <a:spcAft>
                <a:spcPts val="0"/>
              </a:spcAft>
              <a:buSzPts val="1600"/>
              <a:buChar char="•"/>
            </a:pPr>
            <a:r>
              <a:rPr lang="en-US" sz="2000"/>
              <a:t>Kevin Smith</a:t>
            </a:r>
            <a:endParaRPr/>
          </a:p>
          <a:p>
            <a:pPr marL="914400" lvl="1" indent="-317500" algn="l" rtl="0">
              <a:lnSpc>
                <a:spcPct val="120000"/>
              </a:lnSpc>
              <a:spcBef>
                <a:spcPts val="375"/>
              </a:spcBef>
              <a:spcAft>
                <a:spcPts val="0"/>
              </a:spcAft>
              <a:buSzPts val="1400"/>
              <a:buChar char="•"/>
            </a:pPr>
            <a:r>
              <a:rPr lang="en-US" sz="2000"/>
              <a:t>OERI Area C Regional Lead</a:t>
            </a:r>
            <a:endParaRPr/>
          </a:p>
          <a:p>
            <a:pPr marL="914400" lvl="1" indent="-317500" algn="l" rtl="0">
              <a:lnSpc>
                <a:spcPct val="120000"/>
              </a:lnSpc>
              <a:spcBef>
                <a:spcPts val="375"/>
              </a:spcBef>
              <a:spcAft>
                <a:spcPts val="0"/>
              </a:spcAft>
              <a:buSzPts val="1400"/>
              <a:buChar char="•"/>
            </a:pPr>
            <a:r>
              <a:rPr lang="en-US" sz="2000"/>
              <a:t>Psychology, Rio Hondo College</a:t>
            </a:r>
            <a:endParaRPr/>
          </a:p>
          <a:p>
            <a:pPr marL="457200" lvl="0" indent="-330200" algn="l" rtl="0">
              <a:lnSpc>
                <a:spcPct val="120000"/>
              </a:lnSpc>
              <a:spcBef>
                <a:spcPts val="750"/>
              </a:spcBef>
              <a:spcAft>
                <a:spcPts val="0"/>
              </a:spcAft>
              <a:buSzPts val="1600"/>
              <a:buChar char="•"/>
            </a:pPr>
            <a:r>
              <a:rPr lang="en-US" sz="2000"/>
              <a:t>Amanda Taintor</a:t>
            </a:r>
            <a:endParaRPr/>
          </a:p>
          <a:p>
            <a:pPr marL="914400" lvl="1" indent="-317500" algn="l" rtl="0">
              <a:lnSpc>
                <a:spcPct val="120000"/>
              </a:lnSpc>
              <a:spcBef>
                <a:spcPts val="375"/>
              </a:spcBef>
              <a:spcAft>
                <a:spcPts val="0"/>
              </a:spcAft>
              <a:buSzPts val="1400"/>
              <a:buChar char="•"/>
            </a:pPr>
            <a:r>
              <a:rPr lang="en-US" sz="2000"/>
              <a:t>OERI Area A Regional Lead</a:t>
            </a:r>
            <a:endParaRPr/>
          </a:p>
          <a:p>
            <a:pPr marL="914400" lvl="1" indent="-317500" algn="l" rtl="0">
              <a:lnSpc>
                <a:spcPct val="120000"/>
              </a:lnSpc>
              <a:spcBef>
                <a:spcPts val="375"/>
              </a:spcBef>
              <a:spcAft>
                <a:spcPts val="0"/>
              </a:spcAft>
              <a:buSzPts val="1400"/>
              <a:buChar char="•"/>
            </a:pPr>
            <a:r>
              <a:rPr lang="en-US" sz="2000"/>
              <a:t>Early Childhood Education, Reedley College</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75"/>
        <p:cNvGrpSpPr/>
        <p:nvPr/>
      </p:nvGrpSpPr>
      <p:grpSpPr>
        <a:xfrm>
          <a:off x="0" y="0"/>
          <a:ext cx="0" cy="0"/>
          <a:chOff x="0" y="0"/>
          <a:chExt cx="0" cy="0"/>
        </a:xfrm>
      </p:grpSpPr>
      <p:sp>
        <p:nvSpPr>
          <p:cNvPr id="276" name="Google Shape;276;p6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Observations?</a:t>
            </a:r>
            <a:endParaRPr/>
          </a:p>
        </p:txBody>
      </p:sp>
      <p:sp>
        <p:nvSpPr>
          <p:cNvPr id="277" name="Google Shape;277;p6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latin typeface="Arial"/>
                <a:ea typeface="Arial"/>
                <a:cs typeface="Arial"/>
                <a:sym typeface="Arial"/>
              </a:rPr>
              <a:t>Many colleges are gathering data through various means. </a:t>
            </a:r>
            <a:endParaRPr/>
          </a:p>
          <a:p>
            <a:pPr marL="914400" lvl="1" indent="-317500" algn="l" rtl="0">
              <a:lnSpc>
                <a:spcPct val="120000"/>
              </a:lnSpc>
              <a:spcBef>
                <a:spcPts val="375"/>
              </a:spcBef>
              <a:spcAft>
                <a:spcPts val="0"/>
              </a:spcAft>
              <a:buSzPts val="1400"/>
              <a:buChar char="•"/>
            </a:pPr>
            <a:r>
              <a:rPr lang="en-US" sz="2000">
                <a:latin typeface="Arial"/>
                <a:ea typeface="Arial"/>
                <a:cs typeface="Arial"/>
                <a:sym typeface="Arial"/>
              </a:rPr>
              <a:t>Is this improving accuracy?</a:t>
            </a:r>
            <a:endParaRPr/>
          </a:p>
          <a:p>
            <a:pPr marL="914400" lvl="1" indent="-317500" algn="l" rtl="0">
              <a:lnSpc>
                <a:spcPct val="120000"/>
              </a:lnSpc>
              <a:spcBef>
                <a:spcPts val="375"/>
              </a:spcBef>
              <a:spcAft>
                <a:spcPts val="0"/>
              </a:spcAft>
              <a:buSzPts val="1400"/>
              <a:buChar char="•"/>
            </a:pPr>
            <a:r>
              <a:rPr lang="en-US" sz="2000">
                <a:latin typeface="Arial"/>
                <a:ea typeface="Arial"/>
                <a:cs typeface="Arial"/>
                <a:sym typeface="Arial"/>
              </a:rPr>
              <a:t>Are all faculty beginning with the same understanding of what needs to be marked?</a:t>
            </a:r>
            <a:endParaRPr/>
          </a:p>
          <a:p>
            <a:pPr marL="457200" lvl="0" indent="-330200" algn="l" rtl="0">
              <a:lnSpc>
                <a:spcPct val="120000"/>
              </a:lnSpc>
              <a:spcBef>
                <a:spcPts val="750"/>
              </a:spcBef>
              <a:spcAft>
                <a:spcPts val="0"/>
              </a:spcAft>
              <a:buSzPts val="1600"/>
              <a:buChar char="•"/>
            </a:pPr>
            <a:r>
              <a:rPr lang="en-US" sz="2000">
                <a:latin typeface="Arial"/>
                <a:ea typeface="Arial"/>
                <a:cs typeface="Arial"/>
                <a:sym typeface="Arial"/>
              </a:rPr>
              <a:t>Many of the “other” responses suggested that the processes may not effective.</a:t>
            </a:r>
            <a:endParaRPr/>
          </a:p>
          <a:p>
            <a:pPr marL="457200" lvl="0" indent="-330200" algn="l" rtl="0">
              <a:lnSpc>
                <a:spcPct val="120000"/>
              </a:lnSpc>
              <a:spcBef>
                <a:spcPts val="750"/>
              </a:spcBef>
              <a:spcAft>
                <a:spcPts val="0"/>
              </a:spcAft>
              <a:buSzPts val="1600"/>
              <a:buChar char="•"/>
            </a:pPr>
            <a:r>
              <a:rPr lang="en-US" sz="2000">
                <a:latin typeface="Arial"/>
                <a:ea typeface="Arial"/>
                <a:cs typeface="Arial"/>
                <a:sym typeface="Arial"/>
              </a:rPr>
              <a:t>Many colleges are in transition – possibly due to a new emphasis on XB12.</a:t>
            </a:r>
            <a:endParaRPr/>
          </a:p>
          <a:p>
            <a:pPr marL="457200" lvl="0" indent="-228600" algn="l" rtl="0">
              <a:lnSpc>
                <a:spcPct val="120000"/>
              </a:lnSpc>
              <a:spcBef>
                <a:spcPts val="750"/>
              </a:spcBef>
              <a:spcAft>
                <a:spcPts val="0"/>
              </a:spcAft>
              <a:buSzPts val="1600"/>
              <a:buNone/>
            </a:pPr>
            <a:endParaRPr sz="2400">
              <a:latin typeface="Arial"/>
              <a:ea typeface="Arial"/>
              <a:cs typeface="Arial"/>
              <a:sym typeface="Arial"/>
            </a:endParaRPr>
          </a:p>
          <a:p>
            <a:pPr marL="457200" lvl="0" indent="-228600" algn="l" rtl="0">
              <a:lnSpc>
                <a:spcPct val="120000"/>
              </a:lnSpc>
              <a:spcBef>
                <a:spcPts val="750"/>
              </a:spcBef>
              <a:spcAft>
                <a:spcPts val="0"/>
              </a:spcAft>
              <a:buSzPts val="1600"/>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81"/>
        <p:cNvGrpSpPr/>
        <p:nvPr/>
      </p:nvGrpSpPr>
      <p:grpSpPr>
        <a:xfrm>
          <a:off x="0" y="0"/>
          <a:ext cx="0" cy="0"/>
          <a:chOff x="0" y="0"/>
          <a:chExt cx="0" cy="0"/>
        </a:xfrm>
      </p:grpSpPr>
      <p:sp>
        <p:nvSpPr>
          <p:cNvPr id="282" name="Google Shape;282;p7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Things to contemplate…</a:t>
            </a:r>
            <a:endParaRPr/>
          </a:p>
        </p:txBody>
      </p:sp>
      <p:sp>
        <p:nvSpPr>
          <p:cNvPr id="283" name="Google Shape;283;p7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Inconsistencies exist within colleges and across colleges regarding everything.</a:t>
            </a:r>
            <a:endParaRPr/>
          </a:p>
          <a:p>
            <a:pPr marL="457200" lvl="0" indent="-330200" algn="l" rtl="0">
              <a:lnSpc>
                <a:spcPct val="120000"/>
              </a:lnSpc>
              <a:spcBef>
                <a:spcPts val="750"/>
              </a:spcBef>
              <a:spcAft>
                <a:spcPts val="0"/>
              </a:spcAft>
              <a:buSzPts val="1600"/>
              <a:buChar char="•"/>
            </a:pPr>
            <a:r>
              <a:rPr lang="en-US" sz="2400"/>
              <a:t>Should there be inconsistencies within a college?</a:t>
            </a:r>
            <a:endParaRPr/>
          </a:p>
          <a:p>
            <a:pPr marL="457200" lvl="0" indent="-330200" algn="l" rtl="0">
              <a:lnSpc>
                <a:spcPct val="120000"/>
              </a:lnSpc>
              <a:spcBef>
                <a:spcPts val="750"/>
              </a:spcBef>
              <a:spcAft>
                <a:spcPts val="0"/>
              </a:spcAft>
              <a:buSzPts val="1600"/>
              <a:buChar char="•"/>
            </a:pPr>
            <a:r>
              <a:rPr lang="en-US" sz="2400"/>
              <a:t>Are there things that should be consistent across all colleges?</a:t>
            </a:r>
            <a:endParaRPr/>
          </a:p>
          <a:p>
            <a:pPr marL="457200" lvl="0" indent="-330200" algn="l" rtl="0">
              <a:lnSpc>
                <a:spcPct val="120000"/>
              </a:lnSpc>
              <a:spcBef>
                <a:spcPts val="750"/>
              </a:spcBef>
              <a:spcAft>
                <a:spcPts val="0"/>
              </a:spcAft>
              <a:buSzPts val="1600"/>
              <a:buChar char="•"/>
            </a:pPr>
            <a:r>
              <a:rPr lang="en-US" sz="2400"/>
              <a:t>Is there guidance/direction that colleges would benefit from?</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p7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Things to consider…</a:t>
            </a:r>
            <a:endParaRPr/>
          </a:p>
        </p:txBody>
      </p:sp>
      <p:sp>
        <p:nvSpPr>
          <p:cNvPr id="289" name="Google Shape;289;p73"/>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Clarify definitions to remove inconsistences between course-marking practices, XB12, and ZTC definitions – within and across colleges.</a:t>
            </a:r>
            <a:endParaRPr/>
          </a:p>
          <a:p>
            <a:pPr marL="914400" lvl="1" indent="-317500" algn="l" rtl="0">
              <a:lnSpc>
                <a:spcPct val="120000"/>
              </a:lnSpc>
              <a:spcBef>
                <a:spcPts val="375"/>
              </a:spcBef>
              <a:spcAft>
                <a:spcPts val="0"/>
              </a:spcAft>
              <a:buSzPts val="1400"/>
              <a:buChar char="•"/>
            </a:pPr>
            <a:r>
              <a:rPr lang="en-US" sz="1800"/>
              <a:t>No-cost per XB12 = no-cost marking and ZTC</a:t>
            </a:r>
            <a:endParaRPr/>
          </a:p>
          <a:p>
            <a:pPr marL="457200" lvl="0" indent="-330200" algn="l" rtl="0">
              <a:lnSpc>
                <a:spcPct val="120000"/>
              </a:lnSpc>
              <a:spcBef>
                <a:spcPts val="750"/>
              </a:spcBef>
              <a:spcAft>
                <a:spcPts val="0"/>
              </a:spcAft>
              <a:buSzPts val="1600"/>
              <a:buChar char="•"/>
            </a:pPr>
            <a:r>
              <a:rPr lang="en-US" sz="2000"/>
              <a:t>Targeted survey to clarify local compensation for ZTC/OER work.</a:t>
            </a:r>
            <a:endParaRPr/>
          </a:p>
          <a:p>
            <a:pPr marL="457200" lvl="0" indent="-330200" algn="l" rtl="0">
              <a:lnSpc>
                <a:spcPct val="120000"/>
              </a:lnSpc>
              <a:spcBef>
                <a:spcPts val="750"/>
              </a:spcBef>
              <a:spcAft>
                <a:spcPts val="0"/>
              </a:spcAft>
              <a:buSzPts val="1600"/>
              <a:buChar char="•"/>
            </a:pPr>
            <a:r>
              <a:rPr lang="en-US" sz="2000"/>
              <a:t>Effective practices for gathering no-cost marking data – highlighting approaches that appear to work.</a:t>
            </a:r>
            <a:endParaRPr sz="20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74"/>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Questions? Comments?</a:t>
            </a:r>
            <a:endParaRPr/>
          </a:p>
        </p:txBody>
      </p:sp>
      <p:sp>
        <p:nvSpPr>
          <p:cNvPr id="296" name="Google Shape;296;p74"/>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228600" algn="l" rtl="0">
              <a:lnSpc>
                <a:spcPct val="120000"/>
              </a:lnSpc>
              <a:spcBef>
                <a:spcPts val="750"/>
              </a:spcBef>
              <a:spcAft>
                <a:spcPts val="0"/>
              </a:spcAft>
              <a:buSzPts val="1600"/>
              <a:buNone/>
            </a:pPr>
            <a:endParaRPr/>
          </a:p>
        </p:txBody>
      </p:sp>
      <p:pic>
        <p:nvPicPr>
          <p:cNvPr id="297" name="Google Shape;297;p74" descr="Photo of a group of white dogs stepping on the stairs&#10;"/>
          <p:cNvPicPr preferRelativeResize="0"/>
          <p:nvPr/>
        </p:nvPicPr>
        <p:blipFill rotWithShape="1">
          <a:blip r:embed="rId3">
            <a:alphaModFix/>
          </a:blip>
          <a:srcRect/>
          <a:stretch/>
        </p:blipFill>
        <p:spPr>
          <a:xfrm>
            <a:off x="1250730" y="1931652"/>
            <a:ext cx="6804583" cy="4588806"/>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2" name="Title 1">
            <a:extLst>
              <a:ext uri="{FF2B5EF4-FFF2-40B4-BE49-F238E27FC236}">
                <a16:creationId xmlns:a16="http://schemas.microsoft.com/office/drawing/2014/main" id="{EBC1B96C-231B-6454-48F1-3BBD1FD28CDA}"/>
              </a:ext>
            </a:extLst>
          </p:cNvPr>
          <p:cNvSpPr>
            <a:spLocks noGrp="1"/>
          </p:cNvSpPr>
          <p:nvPr>
            <p:ph type="title" idx="4294967295"/>
          </p:nvPr>
        </p:nvSpPr>
        <p:spPr>
          <a:xfrm>
            <a:off x="1088686" y="-1049235"/>
            <a:ext cx="7202456" cy="1049235"/>
          </a:xfrm>
        </p:spPr>
        <p:txBody>
          <a:bodyPr spcFirstLastPara="1" wrap="square" lIns="91425" tIns="45700" rIns="91425" bIns="45700" anchor="b" anchorCtr="0">
            <a:normAutofit/>
          </a:bodyPr>
          <a:lstStyle/>
          <a:p>
            <a:r>
              <a:rPr lang="en-US" dirty="0"/>
              <a:t>Pausing Slide</a:t>
            </a:r>
          </a:p>
        </p:txBody>
      </p:sp>
      <p:pic>
        <p:nvPicPr>
          <p:cNvPr id="303" name="Google Shape;303;p75" descr="White fluffy dog running in the grass with a smile"/>
          <p:cNvPicPr preferRelativeResize="0"/>
          <p:nvPr/>
        </p:nvPicPr>
        <p:blipFill rotWithShape="1">
          <a:blip r:embed="rId3">
            <a:alphaModFix/>
          </a:blip>
          <a:srcRect/>
          <a:stretch/>
        </p:blipFill>
        <p:spPr>
          <a:xfrm>
            <a:off x="966952" y="696311"/>
            <a:ext cx="7772400" cy="5181600"/>
          </a:xfrm>
          <a:prstGeom prst="rect">
            <a:avLst/>
          </a:prstGeom>
          <a:noFill/>
          <a:ln>
            <a:noFill/>
          </a:ln>
        </p:spPr>
      </p:pic>
      <p:sp>
        <p:nvSpPr>
          <p:cNvPr id="304" name="Google Shape;304;p75"/>
          <p:cNvSpPr txBox="1"/>
          <p:nvPr/>
        </p:nvSpPr>
        <p:spPr>
          <a:xfrm>
            <a:off x="3032234" y="6161689"/>
            <a:ext cx="4572000" cy="307777"/>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1400" b="0" i="0" u="none" strike="noStrike" cap="none">
                <a:solidFill>
                  <a:srgbClr val="000000"/>
                </a:solidFill>
                <a:latin typeface="Arial"/>
                <a:ea typeface="Arial"/>
                <a:cs typeface="Arial"/>
                <a:sym typeface="Arial"/>
              </a:rPr>
              <a:t>Photo by </a:t>
            </a:r>
            <a:r>
              <a:rPr lang="en-US" sz="1400" b="0" i="0" u="sng" strike="noStrike" cap="none">
                <a:solidFill>
                  <a:srgbClr val="000000"/>
                </a:solidFill>
                <a:latin typeface="Arial"/>
                <a:ea typeface="Arial"/>
                <a:cs typeface="Arial"/>
                <a:sym typeface="Arial"/>
                <a:hlinkClick r:id="rId4">
                  <a:extLst>
                    <a:ext uri="{A12FA001-AC4F-418D-AE19-62706E023703}">
                      <ahyp:hlinkClr xmlns:ahyp="http://schemas.microsoft.com/office/drawing/2018/hyperlinkcolor" val="tx"/>
                    </a:ext>
                  </a:extLst>
                </a:hlinkClick>
              </a:rPr>
              <a:t>Joe Caione</a:t>
            </a:r>
            <a:r>
              <a:rPr lang="en-US" sz="1400" b="0" i="0" u="none" strike="noStrike" cap="none">
                <a:solidFill>
                  <a:srgbClr val="000000"/>
                </a:solidFill>
                <a:latin typeface="Arial"/>
                <a:ea typeface="Arial"/>
                <a:cs typeface="Arial"/>
                <a:sym typeface="Arial"/>
              </a:rPr>
              <a:t> on </a:t>
            </a:r>
            <a:r>
              <a:rPr lang="en-US" sz="1400" b="0" i="0" u="sng" strike="noStrike" cap="none">
                <a:solidFill>
                  <a:srgbClr val="000000"/>
                </a:solidFill>
                <a:latin typeface="Arial"/>
                <a:ea typeface="Arial"/>
                <a:cs typeface="Arial"/>
                <a:sym typeface="Arial"/>
                <a:hlinkClick r:id="rId5">
                  <a:extLst>
                    <a:ext uri="{A12FA001-AC4F-418D-AE19-62706E023703}">
                      <ahyp:hlinkClr xmlns:ahyp="http://schemas.microsoft.com/office/drawing/2018/hyperlinkcolor" val="tx"/>
                    </a:ext>
                  </a:extLst>
                </a:hlinkClick>
              </a:rPr>
              <a:t>Unsplash</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08"/>
        <p:cNvGrpSpPr/>
        <p:nvPr/>
      </p:nvGrpSpPr>
      <p:grpSpPr>
        <a:xfrm>
          <a:off x="0" y="0"/>
          <a:ext cx="0" cy="0"/>
          <a:chOff x="0" y="0"/>
          <a:chExt cx="0" cy="0"/>
        </a:xfrm>
      </p:grpSpPr>
      <p:sp>
        <p:nvSpPr>
          <p:cNvPr id="309" name="Google Shape;309;p76"/>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2600"/>
              <a:buFont typeface="Arial"/>
              <a:buNone/>
            </a:pPr>
            <a:r>
              <a:rPr lang="en-US"/>
              <a:t>More Information</a:t>
            </a:r>
            <a:endParaRPr/>
          </a:p>
        </p:txBody>
      </p:sp>
      <p:sp>
        <p:nvSpPr>
          <p:cNvPr id="310" name="Google Shape;310;p76"/>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171446" lvl="0" indent="-171446" algn="l" rtl="0">
              <a:lnSpc>
                <a:spcPct val="120000"/>
              </a:lnSpc>
              <a:spcBef>
                <a:spcPts val="0"/>
              </a:spcBef>
              <a:spcAft>
                <a:spcPts val="0"/>
              </a:spcAft>
              <a:buSzPts val="2800"/>
              <a:buChar char="•"/>
            </a:pPr>
            <a:r>
              <a:rPr lang="en-US" sz="2400" u="sng">
                <a:solidFill>
                  <a:schemeClr val="hlink"/>
                </a:solidFill>
                <a:hlinkClick r:id="rId3"/>
              </a:rPr>
              <a:t>ASCCC OERI Website </a:t>
            </a:r>
            <a:r>
              <a:rPr lang="en-US" sz="2400"/>
              <a:t>(asccc-oeri.org)</a:t>
            </a:r>
            <a:endParaRPr sz="2400"/>
          </a:p>
          <a:p>
            <a:pPr marL="514337" lvl="1" indent="-260346" algn="l" rtl="0">
              <a:lnSpc>
                <a:spcPct val="120000"/>
              </a:lnSpc>
              <a:spcBef>
                <a:spcPts val="0"/>
              </a:spcBef>
              <a:spcAft>
                <a:spcPts val="0"/>
              </a:spcAft>
              <a:buSzPts val="2800"/>
              <a:buChar char="•"/>
            </a:pPr>
            <a:r>
              <a:rPr lang="en-US" sz="2400"/>
              <a:t>Resources</a:t>
            </a:r>
            <a:endParaRPr sz="2400"/>
          </a:p>
          <a:p>
            <a:pPr marL="514337" lvl="1" indent="-260346" algn="l" rtl="0">
              <a:lnSpc>
                <a:spcPct val="120000"/>
              </a:lnSpc>
              <a:spcBef>
                <a:spcPts val="0"/>
              </a:spcBef>
              <a:spcAft>
                <a:spcPts val="0"/>
              </a:spcAft>
              <a:buSzPts val="2800"/>
              <a:buChar char="•"/>
            </a:pPr>
            <a:r>
              <a:rPr lang="en-US" sz="2400"/>
              <a:t>Webinars and Events</a:t>
            </a:r>
            <a:endParaRPr sz="2400"/>
          </a:p>
          <a:p>
            <a:pPr marL="171446" lvl="0" indent="-171446" algn="l" rtl="0">
              <a:lnSpc>
                <a:spcPct val="120000"/>
              </a:lnSpc>
              <a:spcBef>
                <a:spcPts val="750"/>
              </a:spcBef>
              <a:spcAft>
                <a:spcPts val="0"/>
              </a:spcAft>
              <a:buSzPts val="2800"/>
              <a:buChar char="•"/>
            </a:pPr>
            <a:r>
              <a:rPr lang="en-US" sz="2400" u="sng">
                <a:solidFill>
                  <a:schemeClr val="hlink"/>
                </a:solidFill>
                <a:hlinkClick r:id="rId4"/>
              </a:rPr>
              <a:t>ASCCC OER E-Mail</a:t>
            </a:r>
            <a:r>
              <a:rPr lang="en-US" sz="2400"/>
              <a:t> (</a:t>
            </a:r>
            <a:r>
              <a:rPr lang="en-US" sz="2400" u="sng">
                <a:solidFill>
                  <a:schemeClr val="hlink"/>
                </a:solidFill>
                <a:hlinkClick r:id="rId5"/>
              </a:rPr>
              <a:t>oeri@asccc.org)</a:t>
            </a:r>
            <a:endParaRPr sz="2400" u="sng">
              <a:solidFill>
                <a:schemeClr val="hlink"/>
              </a:solidFill>
            </a:endParaRPr>
          </a:p>
          <a:p>
            <a:pPr marL="171446" lvl="0" indent="-171446" algn="l" rtl="0">
              <a:lnSpc>
                <a:spcPct val="120000"/>
              </a:lnSpc>
              <a:spcBef>
                <a:spcPts val="750"/>
              </a:spcBef>
              <a:spcAft>
                <a:spcPts val="0"/>
              </a:spcAft>
              <a:buSzPts val="2800"/>
              <a:buChar char="•"/>
            </a:pPr>
            <a:r>
              <a:rPr lang="en-US" sz="2400">
                <a:latin typeface="Arial"/>
                <a:ea typeface="Arial"/>
                <a:cs typeface="Arial"/>
                <a:sym typeface="Arial"/>
              </a:rPr>
              <a:t>General OERI E-Mail: </a:t>
            </a:r>
            <a:r>
              <a:rPr lang="en-US" sz="2400" u="sng">
                <a:solidFill>
                  <a:schemeClr val="hlink"/>
                </a:solidFill>
                <a:latin typeface="Arial"/>
                <a:ea typeface="Arial"/>
                <a:cs typeface="Arial"/>
                <a:sym typeface="Arial"/>
                <a:hlinkClick r:id="rId6"/>
              </a:rPr>
              <a:t>oeri@asccc.org</a:t>
            </a:r>
            <a:endParaRPr sz="2400"/>
          </a:p>
          <a:p>
            <a:pPr marL="171446" lvl="0" indent="0" algn="l" rtl="0">
              <a:lnSpc>
                <a:spcPct val="120000"/>
              </a:lnSpc>
              <a:spcBef>
                <a:spcPts val="750"/>
              </a:spcBef>
              <a:spcAft>
                <a:spcPts val="0"/>
              </a:spcAft>
              <a:buSzPts val="1600"/>
              <a:buNone/>
            </a:pPr>
            <a:endParaRPr sz="280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77"/>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3200"/>
              <a:buFont typeface="Arial"/>
              <a:buNone/>
            </a:pPr>
            <a:r>
              <a:rPr lang="en-US" sz="3200"/>
              <a:t>Thanks!</a:t>
            </a:r>
            <a:endParaRPr sz="3200"/>
          </a:p>
        </p:txBody>
      </p:sp>
      <p:pic>
        <p:nvPicPr>
          <p:cNvPr id="316" name="Google Shape;316;p77" descr="Photo of a little girl with curly hair holding a dandelion in a grass field"/>
          <p:cNvPicPr preferRelativeResize="0">
            <a:picLocks noGrp="1"/>
          </p:cNvPicPr>
          <p:nvPr>
            <p:ph type="body" idx="1"/>
          </p:nvPr>
        </p:nvPicPr>
        <p:blipFill rotWithShape="1">
          <a:blip r:embed="rId3">
            <a:alphaModFix/>
          </a:blip>
          <a:srcRect/>
          <a:stretch/>
        </p:blipFill>
        <p:spPr>
          <a:xfrm>
            <a:off x="1744407" y="2214245"/>
            <a:ext cx="2691323" cy="4038600"/>
          </a:xfrm>
          <a:prstGeom prst="rect">
            <a:avLst/>
          </a:prstGeom>
          <a:noFill/>
          <a:ln>
            <a:noFill/>
          </a:ln>
        </p:spPr>
      </p:pic>
      <p:sp>
        <p:nvSpPr>
          <p:cNvPr id="317" name="Google Shape;317;p77"/>
          <p:cNvSpPr/>
          <p:nvPr/>
        </p:nvSpPr>
        <p:spPr>
          <a:xfrm>
            <a:off x="5214550" y="3451672"/>
            <a:ext cx="2545493"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US" sz="1800" b="0" i="0" u="none" strike="noStrike" cap="none">
                <a:solidFill>
                  <a:schemeClr val="dk1"/>
                </a:solidFill>
                <a:latin typeface="Arial"/>
                <a:ea typeface="Arial"/>
                <a:cs typeface="Arial"/>
                <a:sym typeface="Arial"/>
              </a:rPr>
              <a:t>Photo by </a:t>
            </a:r>
            <a:r>
              <a:rPr lang="en-US" sz="1800" b="1" i="0" u="sng" strike="noStrike" cap="none">
                <a:solidFill>
                  <a:schemeClr val="dk1"/>
                </a:solidFill>
                <a:latin typeface="Arial"/>
                <a:ea typeface="Arial"/>
                <a:cs typeface="Arial"/>
                <a:sym typeface="Arial"/>
                <a:hlinkClick r:id="rId4">
                  <a:extLst>
                    <a:ext uri="{A12FA001-AC4F-418D-AE19-62706E023703}">
                      <ahyp:hlinkClr xmlns:ahyp="http://schemas.microsoft.com/office/drawing/2018/hyperlinkcolor" val="tx"/>
                    </a:ext>
                  </a:extLst>
                </a:hlinkClick>
              </a:rPr>
              <a:t>Thgusstavo Santana</a:t>
            </a:r>
            <a:r>
              <a:rPr lang="en-US" sz="1800" b="0" i="0" u="none" strike="noStrike" cap="none">
                <a:solidFill>
                  <a:schemeClr val="dk1"/>
                </a:solidFill>
                <a:latin typeface="Arial"/>
                <a:ea typeface="Arial"/>
                <a:cs typeface="Arial"/>
                <a:sym typeface="Arial"/>
              </a:rPr>
              <a:t> from </a:t>
            </a:r>
            <a:r>
              <a:rPr lang="en-US" sz="1800" b="1" i="0" u="sng" strike="noStrike" cap="none">
                <a:solidFill>
                  <a:schemeClr val="dk1"/>
                </a:solidFill>
                <a:latin typeface="Arial"/>
                <a:ea typeface="Arial"/>
                <a:cs typeface="Arial"/>
                <a:sym typeface="Arial"/>
                <a:hlinkClick r:id="rId5">
                  <a:extLst>
                    <a:ext uri="{A12FA001-AC4F-418D-AE19-62706E023703}">
                      <ahyp:hlinkClr xmlns:ahyp="http://schemas.microsoft.com/office/drawing/2018/hyperlinkcolor" val="tx"/>
                    </a:ext>
                  </a:extLst>
                </a:hlinkClick>
              </a:rPr>
              <a:t>Pexels</a:t>
            </a:r>
            <a:endParaRPr sz="1800" b="0" i="0" u="none" strike="noStrike" cap="none">
              <a:solidFill>
                <a:schemeClr val="dk1"/>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1" name="Google Shape;91;p38"/>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Event Description</a:t>
            </a:r>
            <a:endParaRPr/>
          </a:p>
        </p:txBody>
      </p:sp>
      <p:sp>
        <p:nvSpPr>
          <p:cNvPr id="92" name="Google Shape;92;p38"/>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fontScale="92500"/>
          </a:bodyPr>
          <a:lstStyle/>
          <a:p>
            <a:pPr marL="457200" lvl="0" indent="-330200" algn="l" rtl="0">
              <a:lnSpc>
                <a:spcPct val="120000"/>
              </a:lnSpc>
              <a:spcBef>
                <a:spcPts val="750"/>
              </a:spcBef>
              <a:spcAft>
                <a:spcPts val="0"/>
              </a:spcAft>
              <a:buSzPct val="72072"/>
              <a:buChar char="•"/>
            </a:pPr>
            <a:r>
              <a:rPr lang="en-US" sz="2400"/>
              <a:t>Since its inception, the Open Educational Resources Initiative (OERI) has gathered data from local OER Liaisons on a yearly basis. While the focus of the survey has shifted over time, many of the questions have been repeated in order to track changes. Join us to explore what has and hasn’t changed – and to learn about the various ways OER and cost-transparency efforts are being implemented across the state.</a:t>
            </a:r>
            <a:endParaRPr sz="20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sp>
        <p:nvSpPr>
          <p:cNvPr id="97" name="Google Shape;97;p39"/>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Overview // UPDATE</a:t>
            </a:r>
            <a:endParaRPr/>
          </a:p>
        </p:txBody>
      </p:sp>
      <p:sp>
        <p:nvSpPr>
          <p:cNvPr id="98" name="Google Shape;98;p39"/>
          <p:cNvSpPr txBox="1">
            <a:spLocks noGrp="1"/>
          </p:cNvSpPr>
          <p:nvPr>
            <p:ph type="body" idx="1"/>
          </p:nvPr>
        </p:nvSpPr>
        <p:spPr>
          <a:xfrm>
            <a:off x="1088686" y="2015735"/>
            <a:ext cx="3483314"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000"/>
              <a:t>Respondents</a:t>
            </a:r>
            <a:endParaRPr/>
          </a:p>
          <a:p>
            <a:pPr marL="457200" lvl="0" indent="-330200" algn="l" rtl="0">
              <a:lnSpc>
                <a:spcPct val="120000"/>
              </a:lnSpc>
              <a:spcBef>
                <a:spcPts val="750"/>
              </a:spcBef>
              <a:spcAft>
                <a:spcPts val="0"/>
              </a:spcAft>
              <a:buSzPts val="1600"/>
              <a:buChar char="•"/>
            </a:pPr>
            <a:r>
              <a:rPr lang="en-US" sz="2000"/>
              <a:t>Other OER/ZTC roles?</a:t>
            </a:r>
            <a:endParaRPr/>
          </a:p>
          <a:p>
            <a:pPr marL="457200" lvl="0" indent="-228600" algn="l" rtl="0">
              <a:lnSpc>
                <a:spcPct val="120000"/>
              </a:lnSpc>
              <a:spcBef>
                <a:spcPts val="750"/>
              </a:spcBef>
              <a:spcAft>
                <a:spcPts val="0"/>
              </a:spcAft>
              <a:buSzPts val="1600"/>
              <a:buNone/>
            </a:pPr>
            <a:endParaRPr/>
          </a:p>
        </p:txBody>
      </p:sp>
      <p:pic>
        <p:nvPicPr>
          <p:cNvPr id="99" name="Google Shape;99;p39" descr="A dog sitting on a shelf"/>
          <p:cNvPicPr preferRelativeResize="0"/>
          <p:nvPr/>
        </p:nvPicPr>
        <p:blipFill rotWithShape="1">
          <a:blip r:embed="rId3">
            <a:alphaModFix/>
          </a:blip>
          <a:srcRect/>
          <a:stretch/>
        </p:blipFill>
        <p:spPr>
          <a:xfrm rot="5400000">
            <a:off x="4521120" y="2520620"/>
            <a:ext cx="4039079" cy="302930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40"/>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Respondents // Staff asked to please provide</a:t>
            </a:r>
            <a:endParaRPr/>
          </a:p>
        </p:txBody>
      </p:sp>
      <p:sp>
        <p:nvSpPr>
          <p:cNvPr id="106" name="Google Shape;106;p40"/>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a:t>The survey sought information from 117 colleges, including Calbright, North Orange Continuing Education, and San Diego College of Continuing Education.</a:t>
            </a:r>
            <a:endParaRPr/>
          </a:p>
          <a:p>
            <a:pPr marL="457200" lvl="0" indent="-330200" algn="l" rtl="0">
              <a:lnSpc>
                <a:spcPct val="120000"/>
              </a:lnSpc>
              <a:spcBef>
                <a:spcPts val="750"/>
              </a:spcBef>
              <a:spcAft>
                <a:spcPts val="0"/>
              </a:spcAft>
              <a:buSzPts val="1600"/>
              <a:buChar char="•"/>
            </a:pPr>
            <a:r>
              <a:rPr lang="en-US"/>
              <a:t>3 colleges did not have an OERL – and did not respond to the survey.</a:t>
            </a:r>
            <a:endParaRPr/>
          </a:p>
          <a:p>
            <a:pPr marL="457200" lvl="0" indent="-330200" algn="l" rtl="0">
              <a:lnSpc>
                <a:spcPct val="120000"/>
              </a:lnSpc>
              <a:spcBef>
                <a:spcPts val="750"/>
              </a:spcBef>
              <a:spcAft>
                <a:spcPts val="0"/>
              </a:spcAft>
              <a:buSzPts val="1600"/>
              <a:buChar char="•"/>
            </a:pPr>
            <a:r>
              <a:rPr lang="en-US"/>
              <a:t>8 OERLs did not provide responses.</a:t>
            </a:r>
            <a:endParaRPr/>
          </a:p>
          <a:p>
            <a:pPr marL="457200" lvl="0" indent="-330200" algn="l" rtl="0">
              <a:lnSpc>
                <a:spcPct val="120000"/>
              </a:lnSpc>
              <a:spcBef>
                <a:spcPts val="750"/>
              </a:spcBef>
              <a:spcAft>
                <a:spcPts val="0"/>
              </a:spcAft>
              <a:buSzPts val="1600"/>
              <a:buChar char="•"/>
            </a:pPr>
            <a:r>
              <a:rPr lang="en-US"/>
              <a:t>At 3 colleges, someone other than the OERL responded.</a:t>
            </a:r>
            <a:endParaRPr/>
          </a:p>
          <a:p>
            <a:pPr marL="914400" lvl="1" indent="-317500" algn="l" rtl="0">
              <a:lnSpc>
                <a:spcPct val="120000"/>
              </a:lnSpc>
              <a:spcBef>
                <a:spcPts val="375"/>
              </a:spcBef>
              <a:spcAft>
                <a:spcPts val="0"/>
              </a:spcAft>
              <a:buSzPts val="1400"/>
              <a:buChar char="•"/>
            </a:pPr>
            <a:r>
              <a:rPr lang="en-US"/>
              <a:t>Local Senate President</a:t>
            </a:r>
            <a:endParaRPr/>
          </a:p>
          <a:p>
            <a:pPr marL="914400" lvl="1" indent="-317500" algn="l" rtl="0">
              <a:lnSpc>
                <a:spcPct val="120000"/>
              </a:lnSpc>
              <a:spcBef>
                <a:spcPts val="375"/>
              </a:spcBef>
              <a:spcAft>
                <a:spcPts val="0"/>
              </a:spcAft>
              <a:buSzPts val="1400"/>
              <a:buChar char="•"/>
            </a:pPr>
            <a:r>
              <a:rPr lang="en-US"/>
              <a:t>Local Senate President Designee (2)</a:t>
            </a:r>
            <a:endParaRPr/>
          </a:p>
          <a:p>
            <a:pPr marL="457200" lvl="0" indent="-330200" algn="l" rtl="0">
              <a:lnSpc>
                <a:spcPct val="120000"/>
              </a:lnSpc>
              <a:spcBef>
                <a:spcPts val="750"/>
              </a:spcBef>
              <a:spcAft>
                <a:spcPts val="0"/>
              </a:spcAft>
              <a:buSzPts val="1600"/>
              <a:buChar char="•"/>
            </a:pPr>
            <a:r>
              <a:rPr lang="en-US"/>
              <a:t>106 responding colleges</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1"/>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OERLs by Discipline 2025 (2024)</a:t>
            </a:r>
            <a:endParaRPr/>
          </a:p>
        </p:txBody>
      </p:sp>
      <p:sp>
        <p:nvSpPr>
          <p:cNvPr id="113" name="Google Shape;113;p41"/>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68580" marR="0" lvl="0" indent="-68580" algn="l" rtl="0">
              <a:lnSpc>
                <a:spcPct val="115000"/>
              </a:lnSpc>
              <a:spcBef>
                <a:spcPts val="750"/>
              </a:spcBef>
              <a:spcAft>
                <a:spcPts val="0"/>
              </a:spcAft>
              <a:buSzPts val="1600"/>
              <a:buChar char="•"/>
            </a:pPr>
            <a:r>
              <a:rPr lang="en-US" sz="2200">
                <a:solidFill>
                  <a:srgbClr val="000000"/>
                </a:solidFill>
                <a:latin typeface="Arial"/>
                <a:ea typeface="Arial"/>
                <a:cs typeface="Arial"/>
                <a:sym typeface="Arial"/>
              </a:rPr>
              <a:t>Library/Librarian</a:t>
            </a:r>
            <a:r>
              <a:rPr lang="en-US" sz="2200">
                <a:solidFill>
                  <a:srgbClr val="000000"/>
                </a:solidFill>
              </a:rPr>
              <a:t> </a:t>
            </a:r>
            <a:r>
              <a:rPr lang="en-US" sz="2200">
                <a:solidFill>
                  <a:srgbClr val="000000"/>
                </a:solidFill>
                <a:latin typeface="Arial"/>
                <a:ea typeface="Arial"/>
                <a:cs typeface="Arial"/>
                <a:sym typeface="Arial"/>
              </a:rPr>
              <a:t>53 (45)</a:t>
            </a:r>
            <a:endParaRPr sz="2200">
              <a:latin typeface="Arial"/>
              <a:ea typeface="Arial"/>
              <a:cs typeface="Arial"/>
              <a:sym typeface="Arial"/>
            </a:endParaRPr>
          </a:p>
          <a:p>
            <a:pPr marL="68580" marR="0" lvl="0" indent="-68580" algn="l" rtl="0">
              <a:lnSpc>
                <a:spcPct val="115000"/>
              </a:lnSpc>
              <a:spcBef>
                <a:spcPts val="1550"/>
              </a:spcBef>
              <a:spcAft>
                <a:spcPts val="0"/>
              </a:spcAft>
              <a:buSzPts val="1600"/>
              <a:buChar char="•"/>
            </a:pPr>
            <a:r>
              <a:rPr lang="en-US" sz="2200">
                <a:solidFill>
                  <a:srgbClr val="000000"/>
                </a:solidFill>
                <a:latin typeface="Arial"/>
                <a:ea typeface="Arial"/>
                <a:cs typeface="Arial"/>
                <a:sym typeface="Arial"/>
              </a:rPr>
              <a:t>English</a:t>
            </a:r>
            <a:r>
              <a:rPr lang="en-US" sz="2200">
                <a:solidFill>
                  <a:srgbClr val="000000"/>
                </a:solidFill>
              </a:rPr>
              <a:t> </a:t>
            </a:r>
            <a:r>
              <a:rPr lang="en-US" sz="2200">
                <a:solidFill>
                  <a:srgbClr val="000000"/>
                </a:solidFill>
                <a:latin typeface="Arial"/>
                <a:ea typeface="Arial"/>
                <a:cs typeface="Arial"/>
                <a:sym typeface="Arial"/>
              </a:rPr>
              <a:t>6 (8)</a:t>
            </a:r>
            <a:endParaRPr/>
          </a:p>
          <a:p>
            <a:pPr marL="68580" marR="0" lvl="0" indent="-68580" algn="l" rtl="0">
              <a:lnSpc>
                <a:spcPct val="115000"/>
              </a:lnSpc>
              <a:spcBef>
                <a:spcPts val="1550"/>
              </a:spcBef>
              <a:spcAft>
                <a:spcPts val="0"/>
              </a:spcAft>
              <a:buSzPts val="1600"/>
              <a:buChar char="•"/>
            </a:pPr>
            <a:r>
              <a:rPr lang="en-US" sz="2200">
                <a:latin typeface="Arial"/>
                <a:ea typeface="Arial"/>
                <a:cs typeface="Arial"/>
                <a:sym typeface="Arial"/>
              </a:rPr>
              <a:t>4 OERLs reported for 2025:</a:t>
            </a:r>
            <a:endParaRPr/>
          </a:p>
          <a:p>
            <a:pPr marL="525780" lvl="1" indent="-317500" algn="l" rtl="0">
              <a:lnSpc>
                <a:spcPct val="115000"/>
              </a:lnSpc>
              <a:spcBef>
                <a:spcPts val="1175"/>
              </a:spcBef>
              <a:spcAft>
                <a:spcPts val="0"/>
              </a:spcAft>
              <a:buSzPts val="1400"/>
              <a:buChar char="•"/>
            </a:pPr>
            <a:r>
              <a:rPr lang="en-US" sz="2200">
                <a:latin typeface="Arial"/>
                <a:ea typeface="Arial"/>
                <a:cs typeface="Arial"/>
                <a:sym typeface="Arial"/>
              </a:rPr>
              <a:t>Communication Studies (4)</a:t>
            </a:r>
            <a:endParaRPr/>
          </a:p>
          <a:p>
            <a:pPr marL="525780" lvl="1" indent="-317500" algn="l" rtl="0">
              <a:lnSpc>
                <a:spcPct val="115000"/>
              </a:lnSpc>
              <a:spcBef>
                <a:spcPts val="1175"/>
              </a:spcBef>
              <a:spcAft>
                <a:spcPts val="0"/>
              </a:spcAft>
              <a:buSzPts val="1400"/>
              <a:buChar char="•"/>
            </a:pPr>
            <a:r>
              <a:rPr lang="en-US" sz="2200">
                <a:solidFill>
                  <a:srgbClr val="000000"/>
                </a:solidFill>
                <a:latin typeface="Arial"/>
                <a:ea typeface="Arial"/>
                <a:cs typeface="Arial"/>
                <a:sym typeface="Arial"/>
              </a:rPr>
              <a:t>Mathematics (5)</a:t>
            </a:r>
            <a:endParaRPr/>
          </a:p>
          <a:p>
            <a:pPr marL="525780" lvl="1" indent="-317500" algn="l" rtl="0">
              <a:lnSpc>
                <a:spcPct val="115000"/>
              </a:lnSpc>
              <a:spcBef>
                <a:spcPts val="1175"/>
              </a:spcBef>
              <a:spcAft>
                <a:spcPts val="0"/>
              </a:spcAft>
              <a:buSzPts val="1400"/>
              <a:buChar char="•"/>
            </a:pPr>
            <a:r>
              <a:rPr lang="en-US" sz="2200">
                <a:solidFill>
                  <a:srgbClr val="000000"/>
                </a:solidFill>
                <a:latin typeface="Arial"/>
                <a:ea typeface="Arial"/>
                <a:cs typeface="Arial"/>
                <a:sym typeface="Arial"/>
              </a:rPr>
              <a:t>Psychology (4)	</a:t>
            </a:r>
            <a:r>
              <a:rPr lang="en-US" sz="2800">
                <a:solidFill>
                  <a:srgbClr val="000000"/>
                </a:solidFill>
                <a:latin typeface="Arial"/>
                <a:ea typeface="Arial"/>
                <a:cs typeface="Arial"/>
                <a:sym typeface="Arial"/>
              </a:rPr>
              <a:t>	</a:t>
            </a:r>
            <a:endParaRPr sz="2800">
              <a:latin typeface="Arial"/>
              <a:ea typeface="Arial"/>
              <a:cs typeface="Arial"/>
              <a:sym typeface="Arial"/>
            </a:endParaRPr>
          </a:p>
          <a:p>
            <a:pPr marL="457200" lvl="0" indent="-228600" algn="l" rtl="0">
              <a:lnSpc>
                <a:spcPct val="120000"/>
              </a:lnSpc>
              <a:spcBef>
                <a:spcPts val="1550"/>
              </a:spcBef>
              <a:spcAft>
                <a:spcPts val="0"/>
              </a:spcAft>
              <a:buSzPts val="1600"/>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42"/>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OERLs by Discipline - 3</a:t>
            </a:r>
            <a:endParaRPr/>
          </a:p>
        </p:txBody>
      </p:sp>
      <p:sp>
        <p:nvSpPr>
          <p:cNvPr id="119" name="Google Shape;119;p42"/>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68580" marR="0" lvl="0" indent="-68580" algn="l" rtl="0">
              <a:lnSpc>
                <a:spcPct val="115000"/>
              </a:lnSpc>
              <a:spcBef>
                <a:spcPts val="750"/>
              </a:spcBef>
              <a:spcAft>
                <a:spcPts val="0"/>
              </a:spcAft>
              <a:buSzPts val="1600"/>
              <a:buFont typeface="Arial"/>
              <a:buChar char="•"/>
            </a:pPr>
            <a:r>
              <a:rPr lang="en-US" sz="2400">
                <a:solidFill>
                  <a:srgbClr val="000000"/>
                </a:solidFill>
                <a:latin typeface="Arial"/>
                <a:ea typeface="Arial"/>
                <a:cs typeface="Arial"/>
                <a:sym typeface="Arial"/>
              </a:rPr>
              <a:t>Art / Art History</a:t>
            </a:r>
            <a:endParaRPr/>
          </a:p>
          <a:p>
            <a:pPr marL="68580" marR="0" lvl="0" indent="-68580" algn="l" rtl="0">
              <a:lnSpc>
                <a:spcPct val="115000"/>
              </a:lnSpc>
              <a:spcBef>
                <a:spcPts val="1550"/>
              </a:spcBef>
              <a:spcAft>
                <a:spcPts val="0"/>
              </a:spcAft>
              <a:buSzPts val="1600"/>
              <a:buFont typeface="Arial"/>
              <a:buChar char="•"/>
            </a:pPr>
            <a:r>
              <a:rPr lang="en-US" sz="2400">
                <a:solidFill>
                  <a:srgbClr val="000000"/>
                </a:solidFill>
                <a:latin typeface="Arial"/>
                <a:ea typeface="Arial"/>
                <a:cs typeface="Arial"/>
                <a:sym typeface="Arial"/>
              </a:rPr>
              <a:t>Biology</a:t>
            </a:r>
            <a:endParaRPr/>
          </a:p>
          <a:p>
            <a:pPr marL="68580" marR="0" lvl="0" indent="-68580" algn="l" rtl="0">
              <a:lnSpc>
                <a:spcPct val="115000"/>
              </a:lnSpc>
              <a:spcBef>
                <a:spcPts val="1550"/>
              </a:spcBef>
              <a:spcAft>
                <a:spcPts val="0"/>
              </a:spcAft>
              <a:buSzPts val="1600"/>
              <a:buFont typeface="Arial"/>
              <a:buChar char="•"/>
            </a:pPr>
            <a:r>
              <a:rPr lang="en-US" sz="2400">
                <a:solidFill>
                  <a:srgbClr val="000000"/>
                </a:solidFill>
                <a:latin typeface="Arial"/>
                <a:ea typeface="Arial"/>
                <a:cs typeface="Arial"/>
                <a:sym typeface="Arial"/>
              </a:rPr>
              <a:t>Business</a:t>
            </a:r>
            <a:endParaRPr/>
          </a:p>
          <a:p>
            <a:pPr marL="68580" marR="0" lvl="0" indent="-68580" algn="l" rtl="0">
              <a:lnSpc>
                <a:spcPct val="115000"/>
              </a:lnSpc>
              <a:spcBef>
                <a:spcPts val="1550"/>
              </a:spcBef>
              <a:spcAft>
                <a:spcPts val="0"/>
              </a:spcAft>
              <a:buSzPts val="1600"/>
              <a:buFont typeface="Arial"/>
              <a:buChar char="•"/>
            </a:pPr>
            <a:r>
              <a:rPr lang="en-US" sz="2400">
                <a:solidFill>
                  <a:srgbClr val="000000"/>
                </a:solidFill>
                <a:latin typeface="Arial"/>
                <a:ea typeface="Arial"/>
                <a:cs typeface="Arial"/>
                <a:sym typeface="Arial"/>
              </a:rPr>
              <a:t>Early Childhood Education / Child Development</a:t>
            </a:r>
            <a:endParaRPr/>
          </a:p>
          <a:p>
            <a:pPr marL="68580" marR="0" lvl="0" indent="-68580" algn="l" rtl="0">
              <a:lnSpc>
                <a:spcPct val="115000"/>
              </a:lnSpc>
              <a:spcBef>
                <a:spcPts val="1550"/>
              </a:spcBef>
              <a:spcAft>
                <a:spcPts val="0"/>
              </a:spcAft>
              <a:buSzPts val="1600"/>
              <a:buFont typeface="Arial"/>
              <a:buChar char="•"/>
            </a:pPr>
            <a:r>
              <a:rPr lang="en-US" sz="2400">
                <a:solidFill>
                  <a:srgbClr val="000000"/>
                </a:solidFill>
                <a:latin typeface="Arial"/>
                <a:ea typeface="Arial"/>
                <a:cs typeface="Arial"/>
                <a:sym typeface="Arial"/>
              </a:rPr>
              <a:t>Kinesiology	</a:t>
            </a:r>
            <a:endParaRPr sz="2400">
              <a:latin typeface="Arial"/>
              <a:ea typeface="Arial"/>
              <a:cs typeface="Arial"/>
              <a:sym typeface="Arial"/>
            </a:endParaRPr>
          </a:p>
          <a:p>
            <a:pPr marL="457200" lvl="0" indent="-228600" algn="l" rtl="0">
              <a:lnSpc>
                <a:spcPct val="120000"/>
              </a:lnSpc>
              <a:spcBef>
                <a:spcPts val="1550"/>
              </a:spcBef>
              <a:spcAft>
                <a:spcPts val="0"/>
              </a:spcAft>
              <a:buSzPts val="1600"/>
              <a:buNone/>
            </a:pP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3"/>
          <p:cNvSpPr txBox="1">
            <a:spLocks noGrp="1"/>
          </p:cNvSpPr>
          <p:nvPr>
            <p:ph type="title"/>
          </p:nvPr>
        </p:nvSpPr>
        <p:spPr>
          <a:xfrm>
            <a:off x="1088686" y="808303"/>
            <a:ext cx="7202456" cy="893111"/>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lt1"/>
              </a:buClr>
              <a:buSzPts val="3200"/>
              <a:buFont typeface="Arial"/>
              <a:buNone/>
            </a:pPr>
            <a:r>
              <a:rPr lang="en-US"/>
              <a:t>Employment Status // Other Roles</a:t>
            </a:r>
            <a:endParaRPr/>
          </a:p>
        </p:txBody>
      </p:sp>
      <p:sp>
        <p:nvSpPr>
          <p:cNvPr id="126" name="Google Shape;126;p43"/>
          <p:cNvSpPr txBox="1">
            <a:spLocks noGrp="1"/>
          </p:cNvSpPr>
          <p:nvPr>
            <p:ph type="body" idx="1"/>
          </p:nvPr>
        </p:nvSpPr>
        <p:spPr>
          <a:xfrm>
            <a:off x="1088686" y="2015735"/>
            <a:ext cx="7202456" cy="4039079"/>
          </a:xfrm>
          <a:prstGeom prst="rect">
            <a:avLst/>
          </a:prstGeom>
          <a:noFill/>
          <a:ln>
            <a:noFill/>
          </a:ln>
        </p:spPr>
        <p:txBody>
          <a:bodyPr spcFirstLastPara="1" wrap="square" lIns="91425" tIns="45700" rIns="91425" bIns="45700" anchor="t" anchorCtr="0">
            <a:normAutofit/>
          </a:bodyPr>
          <a:lstStyle/>
          <a:p>
            <a:pPr marL="457200" lvl="0" indent="-330200" algn="l" rtl="0">
              <a:lnSpc>
                <a:spcPct val="120000"/>
              </a:lnSpc>
              <a:spcBef>
                <a:spcPts val="750"/>
              </a:spcBef>
              <a:spcAft>
                <a:spcPts val="0"/>
              </a:spcAft>
              <a:buSzPts val="1600"/>
              <a:buChar char="•"/>
            </a:pPr>
            <a:r>
              <a:rPr lang="en-US" sz="2400"/>
              <a:t>82% employed at the college full-time</a:t>
            </a:r>
            <a:endParaRPr/>
          </a:p>
          <a:p>
            <a:pPr marL="457200" lvl="0" indent="-330200" algn="l" rtl="0">
              <a:lnSpc>
                <a:spcPct val="120000"/>
              </a:lnSpc>
              <a:spcBef>
                <a:spcPts val="750"/>
              </a:spcBef>
              <a:spcAft>
                <a:spcPts val="0"/>
              </a:spcAft>
              <a:buSzPts val="1600"/>
              <a:buChar char="•"/>
            </a:pPr>
            <a:r>
              <a:rPr lang="en-US" sz="2400"/>
              <a:t>Does your OERL have additional OER/ZTC responsibilities in addition to the OERL expectations?</a:t>
            </a:r>
            <a:endParaRPr/>
          </a:p>
          <a:p>
            <a:pPr marL="914400" lvl="1" indent="-317500" algn="l" rtl="0">
              <a:lnSpc>
                <a:spcPct val="120000"/>
              </a:lnSpc>
              <a:spcBef>
                <a:spcPts val="375"/>
              </a:spcBef>
              <a:spcAft>
                <a:spcPts val="0"/>
              </a:spcAft>
              <a:buSzPts val="1400"/>
              <a:buChar char="•"/>
            </a:pPr>
            <a:r>
              <a:rPr lang="en-US" sz="2400"/>
              <a:t>Yes - 76</a:t>
            </a:r>
            <a:endParaRPr/>
          </a:p>
          <a:p>
            <a:pPr marL="914400" lvl="1" indent="-317500" algn="l" rtl="0">
              <a:lnSpc>
                <a:spcPct val="120000"/>
              </a:lnSpc>
              <a:spcBef>
                <a:spcPts val="375"/>
              </a:spcBef>
              <a:spcAft>
                <a:spcPts val="0"/>
              </a:spcAft>
              <a:buSzPts val="1400"/>
              <a:buChar char="•"/>
            </a:pPr>
            <a:r>
              <a:rPr lang="en-US" sz="2400"/>
              <a:t>No - 27</a:t>
            </a:r>
            <a:endParaRPr/>
          </a:p>
          <a:p>
            <a:pPr marL="914400" lvl="1" indent="-317500" algn="l" rtl="0">
              <a:lnSpc>
                <a:spcPct val="120000"/>
              </a:lnSpc>
              <a:spcBef>
                <a:spcPts val="375"/>
              </a:spcBef>
              <a:spcAft>
                <a:spcPts val="0"/>
              </a:spcAft>
              <a:buSzPts val="1400"/>
              <a:buChar char="•"/>
            </a:pPr>
            <a:r>
              <a:rPr lang="en-US" sz="2400"/>
              <a:t>I don’t know - 3</a:t>
            </a:r>
            <a:endParaRPr/>
          </a:p>
        </p:txBody>
      </p:sp>
    </p:spTree>
  </p:cSld>
  <p:clrMapOvr>
    <a:masterClrMapping/>
  </p:clrMapOvr>
</p:sld>
</file>

<file path=ppt/theme/theme1.xml><?xml version="1.0" encoding="utf-8"?>
<a:theme xmlns:a="http://schemas.openxmlformats.org/drawingml/2006/main" name="Gallery">
  <a:themeElements>
    <a:clrScheme name="OER">
      <a:dk1>
        <a:srgbClr val="00417E"/>
      </a:dk1>
      <a:lt1>
        <a:srgbClr val="FFFFFF"/>
      </a:lt1>
      <a:dk2>
        <a:srgbClr val="454545"/>
      </a:dk2>
      <a:lt2>
        <a:srgbClr val="DFDBD5"/>
      </a:lt2>
      <a:accent1>
        <a:srgbClr val="DE1F37"/>
      </a:accent1>
      <a:accent2>
        <a:srgbClr val="9FADCD"/>
      </a:accent2>
      <a:accent3>
        <a:srgbClr val="007B8D"/>
      </a:accent3>
      <a:accent4>
        <a:srgbClr val="AB1F3F"/>
      </a:accent4>
      <a:accent5>
        <a:srgbClr val="70AC46"/>
      </a:accent5>
      <a:accent6>
        <a:srgbClr val="FF8232"/>
      </a:accent6>
      <a:hlink>
        <a:srgbClr val="DE1F37"/>
      </a:hlink>
      <a:folHlink>
        <a:srgbClr val="AB1F3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3265</Words>
  <Application>Microsoft Office PowerPoint</Application>
  <PresentationFormat>On-screen Show (4:3)</PresentationFormat>
  <Paragraphs>333</Paragraphs>
  <Slides>36</Slides>
  <Notes>36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36</vt:i4>
      </vt:variant>
    </vt:vector>
  </HeadingPairs>
  <TitlesOfParts>
    <vt:vector size="40" baseType="lpstr">
      <vt:lpstr>arial</vt:lpstr>
      <vt:lpstr>arial</vt:lpstr>
      <vt:lpstr>Calibri</vt:lpstr>
      <vt:lpstr>Gallery</vt:lpstr>
      <vt:lpstr>Welcome!</vt:lpstr>
      <vt:lpstr>Findings from the 2025 Open Educational Resources (OER) Liaison Survey</vt:lpstr>
      <vt:lpstr>Your Presenters</vt:lpstr>
      <vt:lpstr>Event Description</vt:lpstr>
      <vt:lpstr>Overview // UPDATE</vt:lpstr>
      <vt:lpstr>Respondents // Staff asked to please provide</vt:lpstr>
      <vt:lpstr>OERLs by Discipline 2025 (2024)</vt:lpstr>
      <vt:lpstr>OERLs by Discipline - 3</vt:lpstr>
      <vt:lpstr>Employment Status // Other Roles</vt:lpstr>
      <vt:lpstr>Does the OERL have OER/ZTC responsibilities in addition to the OERL Expectations?</vt:lpstr>
      <vt:lpstr>What are the additional OER/ZTC duties?</vt:lpstr>
      <vt:lpstr>Is compensation provided by the college for the additional duties?</vt:lpstr>
      <vt:lpstr>Compensation – 2024 vs 2025</vt:lpstr>
      <vt:lpstr>2024 Stipends</vt:lpstr>
      <vt:lpstr>2025 Stipends and Other</vt:lpstr>
      <vt:lpstr>2024 vs 2025 Reassigned Time (26 vs 28)</vt:lpstr>
      <vt:lpstr>Source of Compensation for additional OER/ZTC duties?</vt:lpstr>
      <vt:lpstr>Planned Modifications to Future OERL Surveys</vt:lpstr>
      <vt:lpstr>Has SB 1359 been implemented at your college? (2022-2024)</vt:lpstr>
      <vt:lpstr>Has SB 1359 been implemented at your college? (2024 and 2025)</vt:lpstr>
      <vt:lpstr>Why does a lack of confidence persist?</vt:lpstr>
      <vt:lpstr>Has your college established clear guidelines for what constitutes a no-cost section?</vt:lpstr>
      <vt:lpstr>Guidelines? “Other” responses</vt:lpstr>
      <vt:lpstr>Public-Facing URLs for No-Cost Guidelines – 49 colleges provided a URL</vt:lpstr>
      <vt:lpstr>What process is used to determine which course sections will be marked with the no-cost designation?</vt:lpstr>
      <vt:lpstr>Revised Numbers</vt:lpstr>
      <vt:lpstr>“Other” Responses</vt:lpstr>
      <vt:lpstr>And some long ones…</vt:lpstr>
      <vt:lpstr>And….</vt:lpstr>
      <vt:lpstr>Observations?</vt:lpstr>
      <vt:lpstr>Things to contemplate…</vt:lpstr>
      <vt:lpstr>Things to consider…</vt:lpstr>
      <vt:lpstr>Questions? Comments?</vt:lpstr>
      <vt:lpstr>Pausing Slide</vt:lpstr>
      <vt:lpstr>More Information</vt:lpstr>
      <vt:lpstr>Thanks!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Katie Nash</dc:creator>
  <cp:lastModifiedBy>ASCCC1</cp:lastModifiedBy>
  <cp:revision>1</cp:revision>
  <dcterms:created xsi:type="dcterms:W3CDTF">2020-03-05T11:04:57Z</dcterms:created>
  <dcterms:modified xsi:type="dcterms:W3CDTF">2026-02-10T23:41:53Z</dcterms:modified>
</cp:coreProperties>
</file>