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4630400" cy="8229600"/>
  <p:notesSz cx="8229600" cy="14630400"/>
  <p:embeddedFontLst>
    <p:embeddedFont>
      <p:font typeface="Inter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52" autoAdjust="0"/>
  </p:normalViewPr>
  <p:slideViewPr>
    <p:cSldViewPr snapToGrid="0" snapToObjects="1">
      <p:cViewPr varScale="1">
        <p:scale>
          <a:sx n="85" d="100"/>
          <a:sy n="85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1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BF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iowaoer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6280190" y="773311"/>
            <a:ext cx="7556421" cy="48910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Why Open Educational Resources (OER) Marketing Matters (and How to Start)</a:t>
            </a:r>
            <a:endParaRPr kumimoji="0" lang="en-US" sz="61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age 0" descr="ge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6004560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Creating or curating OER is only part of the work of a local OER lead — helping others find and understand OER is just as important. This webinar introduces the importance of marketing OER on campus and how it supports awareness, buy-in, and sustainability.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93790" y="679013"/>
            <a:ext cx="13042821" cy="14175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Evidence-Based Messaging: The Power of Data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0" descr="blue squa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50200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245656"/>
            <a:ext cx="30964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Equal or Better Quality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73607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Studies consistently show OER materials equal or exceed the quality of traditional textbooks, with rigorous peer review processes.</a:t>
            </a:r>
            <a:endParaRPr lang="en-US" sz="1750" dirty="0"/>
          </a:p>
        </p:txBody>
      </p:sp>
      <p:pic>
        <p:nvPicPr>
          <p:cNvPr id="6" name="Image 1" descr="red circ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550200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245656"/>
            <a:ext cx="3834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Significant Student Savings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73607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Average textbook costs reach $1,200 per year. OER eliminates this barrier, making education more accessible and equitable.</a:t>
            </a:r>
            <a:endParaRPr lang="en-US" sz="1750" dirty="0"/>
          </a:p>
        </p:txBody>
      </p:sp>
      <p:pic>
        <p:nvPicPr>
          <p:cNvPr id="9" name="Image 2" descr="blue graph with no dat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550200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245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Improved Outcomes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736074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 demonstrates that OER adoption correlates with improved student success, retention rates, and deeper engagement with course material.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46096" y="1045607"/>
            <a:ext cx="9762053" cy="558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Practical Marketing Strategies for OER Leads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146096" y="1974175"/>
            <a:ext cx="178713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400" dirty="0"/>
          </a:p>
        </p:txBody>
      </p:sp>
      <p:sp>
        <p:nvSpPr>
          <p:cNvPr id="4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6096" y="2232303"/>
            <a:ext cx="5950863" cy="4572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46096" y="2413040"/>
            <a:ext cx="2733675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Leverage Existing Events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46096" y="2833211"/>
            <a:ext cx="5950863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Piggyback on campus events like Teaching &amp; Learning Week, Open Education Week, and faculty development days to maximize reach without starting from scratch.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146096" y="3875365"/>
            <a:ext cx="178713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400" dirty="0"/>
          </a:p>
        </p:txBody>
      </p:sp>
      <p:sp>
        <p:nvSpPr>
          <p:cNvPr id="8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6096" y="4133493"/>
            <a:ext cx="5950863" cy="4572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146096" y="4314230"/>
            <a:ext cx="2261949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Create a Central Hub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146096" y="4734401"/>
            <a:ext cx="5950863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an OER webpage featuring clear benefits, real examples, success stories, and step-by-step how-to guides for adoption.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146096" y="5520809"/>
            <a:ext cx="178713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2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6096" y="5778937"/>
            <a:ext cx="5950863" cy="45720"/>
          </a:xfrm>
          <a:prstGeom prst="rect">
            <a:avLst/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146096" y="5959673"/>
            <a:ext cx="2278380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Targeted Workshops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1146096" y="6379845"/>
            <a:ext cx="5950863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Organize presentations and hands-on workshops tailored to specific groups—discipline-based faculty, adjuncts, or student leaders.</a:t>
            </a:r>
            <a:endParaRPr lang="en-US" sz="1400" dirty="0"/>
          </a:p>
        </p:txBody>
      </p:sp>
      <p:sp>
        <p:nvSpPr>
          <p:cNvPr id="15" name="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1998" y="1815703"/>
            <a:ext cx="6208514" cy="5368171"/>
          </a:xfrm>
          <a:prstGeom prst="roundRect">
            <a:avLst>
              <a:gd name="adj" fmla="val 239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590711" y="1956554"/>
            <a:ext cx="2235160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Start Where You Are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590711" y="2376726"/>
            <a:ext cx="5851088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 don't need a massive budget or marketing team. Strategic, focused efforts with existing campus infrastructure can create significant impact.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5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357" y="3330059"/>
            <a:ext cx="11579423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Low-Resource Marketing Tactics That Work</a:t>
            </a:r>
            <a:endParaRPr lang="en-US" sz="4250" dirty="0"/>
          </a:p>
        </p:txBody>
      </p:sp>
      <p:sp>
        <p:nvSpPr>
          <p:cNvPr id="4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357" y="4640580"/>
            <a:ext cx="4234220" cy="2963942"/>
          </a:xfrm>
          <a:prstGeom prst="roundRect">
            <a:avLst>
              <a:gd name="adj" fmla="val 8638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357" y="4587240"/>
            <a:ext cx="4234220" cy="213360"/>
          </a:xfrm>
          <a:prstGeom prst="roundRect">
            <a:avLst>
              <a:gd name="adj" fmla="val 426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9843" y="4316016"/>
            <a:ext cx="649129" cy="649129"/>
          </a:xfrm>
          <a:prstGeom prst="roundRect">
            <a:avLst>
              <a:gd name="adj" fmla="val 14086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4510" y="4510683"/>
            <a:ext cx="259675" cy="2596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27033" y="5181600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Social Media Stories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1027033" y="5643563"/>
            <a:ext cx="3694867" cy="169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existing campus social media channels to share faculty testimonials, student success stories, and quick OER facts that build awareness organically.</a:t>
            </a:r>
            <a:endParaRPr lang="en-US" sz="1700" dirty="0"/>
          </a:p>
        </p:txBody>
      </p:sp>
      <p:sp>
        <p:nvSpPr>
          <p:cNvPr id="10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8031" y="4640580"/>
            <a:ext cx="4234220" cy="2963942"/>
          </a:xfrm>
          <a:prstGeom prst="roundRect">
            <a:avLst>
              <a:gd name="adj" fmla="val 8638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98031" y="4587240"/>
            <a:ext cx="4234220" cy="213360"/>
          </a:xfrm>
          <a:prstGeom prst="roundRect">
            <a:avLst>
              <a:gd name="adj" fmla="val 426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90517" y="4316016"/>
            <a:ext cx="649129" cy="649129"/>
          </a:xfrm>
          <a:prstGeom prst="roundRect">
            <a:avLst>
              <a:gd name="adj" fmla="val 14086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5184" y="4510683"/>
            <a:ext cx="259675" cy="2596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67707" y="5181600"/>
            <a:ext cx="296310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Strategic Partnerships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5467707" y="5643563"/>
            <a:ext cx="3694867" cy="1353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Collaborate with libraries, student government, faculty senates, and curriculum committees to amplify your message and share resources.</a:t>
            </a:r>
            <a:endParaRPr lang="en-US" sz="1700" dirty="0"/>
          </a:p>
        </p:txBody>
      </p:sp>
      <p:sp>
        <p:nvSpPr>
          <p:cNvPr id="16" name="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8705" y="4640580"/>
            <a:ext cx="4234220" cy="2963942"/>
          </a:xfrm>
          <a:prstGeom prst="roundRect">
            <a:avLst>
              <a:gd name="adj" fmla="val 8638"/>
            </a:avLst>
          </a:prstGeom>
          <a:solidFill>
            <a:srgbClr val="F9FBF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8705" y="4587240"/>
            <a:ext cx="4234220" cy="213360"/>
          </a:xfrm>
          <a:prstGeom prst="roundRect">
            <a:avLst>
              <a:gd name="adj" fmla="val 42600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1191" y="4316016"/>
            <a:ext cx="649129" cy="649129"/>
          </a:xfrm>
          <a:prstGeom prst="roundRect">
            <a:avLst>
              <a:gd name="adj" fmla="val 14086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5858" y="4510683"/>
            <a:ext cx="259675" cy="259675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908381" y="5181600"/>
            <a:ext cx="298501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Visual Communication</a:t>
            </a:r>
            <a:endParaRPr lang="en-US" sz="2100" dirty="0"/>
          </a:p>
        </p:txBody>
      </p:sp>
      <p:sp>
        <p:nvSpPr>
          <p:cNvPr id="21" name="Text 15"/>
          <p:cNvSpPr/>
          <p:nvPr/>
        </p:nvSpPr>
        <p:spPr>
          <a:xfrm>
            <a:off x="9908381" y="5643563"/>
            <a:ext cx="3694867" cy="1353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simple, shareable infographics and one-pagers explaining OER benefits that faculty and staff can easily distribute.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29703" y="1275993"/>
            <a:ext cx="7696200" cy="533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Building Community and Recognition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1429703" y="2129671"/>
            <a:ext cx="2558891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Create Belonging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429703" y="2577703"/>
            <a:ext cx="3849291" cy="1195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Establish a community of practice where OER champions can share strategies, troubleshoot challenges, and build collective momentum. Regular meetups create sustained engagement.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1429703" y="3901321"/>
            <a:ext cx="2699028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Celebrate Champions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429703" y="4349353"/>
            <a:ext cx="3849291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awards or competitive grants recognizing OER adopters and creators. Public recognition motivates participation and signals institutional commitment.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1429703" y="5433893"/>
            <a:ext cx="2558891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Showcase Impact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429703" y="5881926"/>
            <a:ext cx="3849291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Host annual or semester events highlighting OER success stories. These gatherings foster relationships and create visible proof of program value.</a:t>
            </a:r>
            <a:endParaRPr lang="en-US" sz="13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56" y="2351008"/>
            <a:ext cx="7505462" cy="42530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1317427"/>
            <a:ext cx="1286113" cy="426244"/>
          </a:xfrm>
          <a:prstGeom prst="roundRect">
            <a:avLst>
              <a:gd name="adj" fmla="val 17880"/>
            </a:avLst>
          </a:prstGeom>
          <a:solidFill>
            <a:srgbClr val="CCE7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9878" y="1385411"/>
            <a:ext cx="101393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CHAPTER 3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834396"/>
            <a:ext cx="94382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Getting Started — Your First Steps</a:t>
            </a:r>
            <a:endParaRPr lang="en-US" sz="4450" dirty="0"/>
          </a:p>
        </p:txBody>
      </p:sp>
      <p:sp>
        <p:nvSpPr>
          <p:cNvPr id="5" name="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790" y="3563779"/>
            <a:ext cx="4196358" cy="226814"/>
          </a:xfrm>
          <a:prstGeom prst="roundRect">
            <a:avLst>
              <a:gd name="adj" fmla="val 42003"/>
            </a:avLst>
          </a:prstGeom>
          <a:solidFill>
            <a:srgbClr val="CCE7FF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20604" y="4017407"/>
            <a:ext cx="33079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Assess Your Landscape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0604" y="4507825"/>
            <a:ext cx="37427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Conduct surveys or informal conversations to understand current awareness levels and attitudes about OER on your campus. Know where you're starting from.</a:t>
            </a:r>
            <a:endParaRPr lang="en-US" sz="1750" dirty="0"/>
          </a:p>
        </p:txBody>
      </p:sp>
      <p:sp>
        <p:nvSpPr>
          <p:cNvPr id="8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6962" y="3223498"/>
            <a:ext cx="4196358" cy="226814"/>
          </a:xfrm>
          <a:prstGeom prst="roundRect">
            <a:avLst>
              <a:gd name="adj" fmla="val 42003"/>
            </a:avLst>
          </a:prstGeom>
          <a:solidFill>
            <a:srgbClr val="CCE7FF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443776" y="3677126"/>
            <a:ext cx="33730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Craft Your Elevator Pitch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43776" y="4167545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a clear, concise 30-second explanation of OER benefits that you can adapt for different audiences—faculty, administrators, and students.</a:t>
            </a:r>
            <a:endParaRPr lang="en-US" sz="1750" dirty="0"/>
          </a:p>
        </p:txBody>
      </p:sp>
      <p:sp>
        <p:nvSpPr>
          <p:cNvPr id="11" name="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40133" y="2883337"/>
            <a:ext cx="4196358" cy="226814"/>
          </a:xfrm>
          <a:prstGeom prst="roundRect">
            <a:avLst>
              <a:gd name="adj" fmla="val 42003"/>
            </a:avLst>
          </a:prstGeom>
          <a:solidFill>
            <a:srgbClr val="CCE7FF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866948" y="3336965"/>
            <a:ext cx="3098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Map Key Stakeholders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66948" y="3827383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champions, influencers, and decision-makers across campus. Tailor your outreach strategy to match their specific interests and concerns.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04405" y="1229916"/>
            <a:ext cx="9102447" cy="490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Tools and Resources to Support Your Marketing</a:t>
            </a:r>
            <a:endParaRPr lang="en-US" sz="3050" dirty="0"/>
          </a:p>
        </p:txBody>
      </p:sp>
      <p:sp>
        <p:nvSpPr>
          <p:cNvPr id="3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4405" y="2004536"/>
            <a:ext cx="5219343" cy="1137047"/>
          </a:xfrm>
          <a:prstGeom prst="roundRect">
            <a:avLst>
              <a:gd name="adj" fmla="val 579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084070" y="2184202"/>
            <a:ext cx="2923103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ASCCC OERI Marketing Toolkit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2084070" y="2537579"/>
            <a:ext cx="4860012" cy="424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Ready-made templates, brochures, and digital assets to promote OER initiatives on your campus.</a:t>
            </a:r>
            <a:endParaRPr lang="en-US" sz="1200" dirty="0"/>
          </a:p>
        </p:txBody>
      </p:sp>
      <p:sp>
        <p:nvSpPr>
          <p:cNvPr id="6" name="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4405" y="3249930"/>
            <a:ext cx="5219343" cy="1137047"/>
          </a:xfrm>
          <a:prstGeom prst="roundRect">
            <a:avLst>
              <a:gd name="adj" fmla="val 579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2084070" y="3429595"/>
            <a:ext cx="3167896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Open Education Week Resources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2084070" y="3782973"/>
            <a:ext cx="4860012" cy="424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annual campaign materials, event ideas, and promotional content for global OER advocacy.</a:t>
            </a:r>
            <a:endParaRPr lang="en-US" sz="1200" dirty="0"/>
          </a:p>
        </p:txBody>
      </p:sp>
      <p:sp>
        <p:nvSpPr>
          <p:cNvPr id="9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4405" y="4495324"/>
            <a:ext cx="5219343" cy="1137047"/>
          </a:xfrm>
          <a:prstGeom prst="roundRect">
            <a:avLst>
              <a:gd name="adj" fmla="val 579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2084070" y="4674989"/>
            <a:ext cx="1960364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OER Impact Data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2084070" y="5028367"/>
            <a:ext cx="4860012" cy="424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Utilize statistics and infographics from organizations like SPARC or Babson to demonstrate OER benefits.</a:t>
            </a:r>
            <a:endParaRPr lang="en-US" sz="1200" dirty="0"/>
          </a:p>
        </p:txBody>
      </p:sp>
      <p:sp>
        <p:nvSpPr>
          <p:cNvPr id="12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4405" y="5740718"/>
            <a:ext cx="5219343" cy="1137047"/>
          </a:xfrm>
          <a:prstGeom prst="roundRect">
            <a:avLst>
              <a:gd name="adj" fmla="val 5793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2084070" y="5920383"/>
            <a:ext cx="1960364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Campus OER Toolkit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2084070" y="6273760"/>
            <a:ext cx="4860012" cy="424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Customizable presentation slides and handouts designed for faculty, administrators, and student outreach.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7514034" y="3755827"/>
            <a:ext cx="5219343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 don't have to create everything from scratch. The open education community has developed extensive resources you can adapt and customize for your campus context.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7514034" y="4489847"/>
            <a:ext cx="5219343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presentation slides to data visualizations, leverage existing high-quality materials to accelerate your marketing efforts and maintain consistency with broader OER messaging.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3415" y="1707237"/>
            <a:ext cx="6889075" cy="58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Overcoming Common Barriers</a:t>
            </a:r>
            <a:endParaRPr lang="en-US" sz="3650" dirty="0"/>
          </a:p>
        </p:txBody>
      </p:sp>
      <p:sp>
        <p:nvSpPr>
          <p:cNvPr id="4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15" y="2521268"/>
            <a:ext cx="2509957" cy="4000976"/>
          </a:xfrm>
          <a:prstGeom prst="roundRect">
            <a:avLst>
              <a:gd name="adj" fmla="val 3124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585" y="2738437"/>
            <a:ext cx="560070" cy="560070"/>
          </a:xfrm>
          <a:prstGeom prst="roundRect">
            <a:avLst>
              <a:gd name="adj" fmla="val 1632489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533" y="2892385"/>
            <a:ext cx="252055" cy="2520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70585" y="3452098"/>
            <a:ext cx="2075617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Quality Concerns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870585" y="3835956"/>
            <a:ext cx="2075617" cy="2449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 faculty skepticism with peer reviews, adoption testimonials, and research demonstrating equal or superior learning outcomes with OER materials.</a:t>
            </a:r>
            <a:endParaRPr lang="en-US" sz="1450" dirty="0"/>
          </a:p>
        </p:txBody>
      </p:sp>
      <p:sp>
        <p:nvSpPr>
          <p:cNvPr id="9" name="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6962" y="2521268"/>
            <a:ext cx="2509957" cy="4000976"/>
          </a:xfrm>
          <a:prstGeom prst="roundRect">
            <a:avLst>
              <a:gd name="adj" fmla="val 3124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4132" y="2738437"/>
            <a:ext cx="560070" cy="560070"/>
          </a:xfrm>
          <a:prstGeom prst="roundRect">
            <a:avLst>
              <a:gd name="adj" fmla="val 1632489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8080" y="2892385"/>
            <a:ext cx="252055" cy="2520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534132" y="3452098"/>
            <a:ext cx="2075617" cy="583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Clarify Misconceptions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3534132" y="4127659"/>
            <a:ext cx="207561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Educate campus communities about the difference between "free" resources and true OER with revision and remix rights that enable pedagogical customization.</a:t>
            </a:r>
            <a:endParaRPr lang="en-US" sz="1450" dirty="0"/>
          </a:p>
        </p:txBody>
      </p:sp>
      <p:sp>
        <p:nvSpPr>
          <p:cNvPr id="14" name="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80509" y="2521268"/>
            <a:ext cx="2510076" cy="4000976"/>
          </a:xfrm>
          <a:prstGeom prst="roundRect">
            <a:avLst>
              <a:gd name="adj" fmla="val 3124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7679" y="2738437"/>
            <a:ext cx="560070" cy="560070"/>
          </a:xfrm>
          <a:prstGeom prst="roundRect">
            <a:avLst>
              <a:gd name="adj" fmla="val 16324898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1627" y="2892385"/>
            <a:ext cx="252055" cy="2520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197679" y="3452098"/>
            <a:ext cx="2075736" cy="583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Time Management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6197679" y="4127659"/>
            <a:ext cx="207573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on high-impact, repeatable activities rather than one-off events. Build systems and templates that can be reused semester after semester.</a:t>
            </a:r>
            <a:endParaRPr lang="en-US" sz="14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blue and red geometric squa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594122" y="1358860"/>
            <a:ext cx="7955756" cy="10610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Marketing OER is the Key to Lasting Impact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22" y="2610445"/>
            <a:ext cx="381953" cy="381952"/>
          </a:xfrm>
          <a:prstGeom prst="roundRect">
            <a:avLst>
              <a:gd name="adj" fmla="val 18668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103114" y="2668786"/>
            <a:ext cx="2517934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Transform Hidden Gems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1103114" y="3010138"/>
            <a:ext cx="7446764" cy="474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Marketing transforms OER from hidden resources into campus-wide assets that faculty actively seek out and students clearly understand.</a:t>
            </a:r>
            <a:endParaRPr lang="en-US" sz="1300" dirty="0"/>
          </a:p>
        </p:txBody>
      </p:sp>
      <p:sp>
        <p:nvSpPr>
          <p:cNvPr id="7" name="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22" y="3739039"/>
            <a:ext cx="381953" cy="381952"/>
          </a:xfrm>
          <a:prstGeom prst="roundRect">
            <a:avLst>
              <a:gd name="adj" fmla="val 18668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103114" y="3797379"/>
            <a:ext cx="2844284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 Sustainable Programs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103114" y="4138732"/>
            <a:ext cx="7446764" cy="474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messaging creates awareness, secures buy-in from leadership, and ensures long-term sustainability for your OER initiatives.</a:t>
            </a:r>
            <a:endParaRPr lang="en-US" sz="1300" dirty="0"/>
          </a:p>
        </p:txBody>
      </p:sp>
      <p:sp>
        <p:nvSpPr>
          <p:cNvPr id="10" name="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22" y="4867632"/>
            <a:ext cx="381953" cy="381952"/>
          </a:xfrm>
          <a:prstGeom prst="roundRect">
            <a:avLst>
              <a:gd name="adj" fmla="val 18668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103114" y="4925973"/>
            <a:ext cx="2884408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Start Small, Stay Consistent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103114" y="5267325"/>
            <a:ext cx="7446764" cy="474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with one or two focused strategies, maintain consistent communication, and watch your OER community grow organically over time.</a:t>
            </a:r>
            <a:endParaRPr lang="en-US" sz="1300" dirty="0"/>
          </a:p>
        </p:txBody>
      </p:sp>
      <p:sp>
        <p:nvSpPr>
          <p:cNvPr id="13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22" y="5996226"/>
            <a:ext cx="381953" cy="381952"/>
          </a:xfrm>
          <a:prstGeom prst="roundRect">
            <a:avLst>
              <a:gd name="adj" fmla="val 18668"/>
            </a:avLst>
          </a:prstGeom>
          <a:solidFill>
            <a:srgbClr val="CCE7FF"/>
          </a:solidFill>
          <a:ln w="2286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103114" y="6054566"/>
            <a:ext cx="2427684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Champion and Connect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103114" y="6395918"/>
            <a:ext cx="7446764" cy="474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role as an OER lead extends beyond creation—you are a champion, connector, and catalyst for educational change on your campus.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668774" y="1327071"/>
            <a:ext cx="7806452" cy="11941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Hidden Challenge Beyond Creating OER</a:t>
            </a:r>
            <a:endParaRPr kumimoji="0" lang="en-US" sz="3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hape 1" descr="box"/>
          <p:cNvSpPr/>
          <p:nvPr/>
        </p:nvSpPr>
        <p:spPr>
          <a:xfrm>
            <a:off x="668774" y="2762726"/>
            <a:ext cx="2494836" cy="4139684"/>
          </a:xfrm>
          <a:prstGeom prst="roundRect">
            <a:avLst>
              <a:gd name="adj" fmla="val 3217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90230" y="2984183"/>
            <a:ext cx="2051923" cy="1433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Creation is Half the Battle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890230" y="4513778"/>
            <a:ext cx="2051923" cy="1971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Developing or curating high-quality OER requires significant effort, expertise, and time—but it's only the beginning of the journey.</a:t>
            </a:r>
            <a:endParaRPr lang="en-US" sz="1500" dirty="0"/>
          </a:p>
        </p:txBody>
      </p:sp>
      <p:sp>
        <p:nvSpPr>
          <p:cNvPr id="7" name="Shape 4" descr="box"/>
          <p:cNvSpPr/>
          <p:nvPr/>
        </p:nvSpPr>
        <p:spPr>
          <a:xfrm>
            <a:off x="3324582" y="2762726"/>
            <a:ext cx="2494836" cy="4139684"/>
          </a:xfrm>
          <a:prstGeom prst="roundRect">
            <a:avLst>
              <a:gd name="adj" fmla="val 3217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3546038" y="2984183"/>
            <a:ext cx="2051923" cy="1433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Discovery Drives Impact</a:t>
            </a:r>
            <a:endParaRPr lang="en-US" sz="3000" dirty="0"/>
          </a:p>
        </p:txBody>
      </p:sp>
      <p:sp>
        <p:nvSpPr>
          <p:cNvPr id="9" name="Text 6"/>
          <p:cNvSpPr/>
          <p:nvPr/>
        </p:nvSpPr>
        <p:spPr>
          <a:xfrm>
            <a:off x="3546038" y="4513778"/>
            <a:ext cx="2051923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Without intentional marketing, even the best OER often remain underused and unknown by those who need them most.</a:t>
            </a:r>
            <a:endParaRPr lang="en-US" sz="1500" dirty="0"/>
          </a:p>
        </p:txBody>
      </p:sp>
      <p:sp>
        <p:nvSpPr>
          <p:cNvPr id="10" name="Shape 7" descr="box"/>
          <p:cNvSpPr/>
          <p:nvPr/>
        </p:nvSpPr>
        <p:spPr>
          <a:xfrm>
            <a:off x="5980390" y="2762726"/>
            <a:ext cx="2494836" cy="4139684"/>
          </a:xfrm>
          <a:prstGeom prst="roundRect">
            <a:avLst>
              <a:gd name="adj" fmla="val 3217"/>
            </a:avLst>
          </a:prstGeom>
          <a:solidFill>
            <a:srgbClr val="CCE7FF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201847" y="2984183"/>
            <a:ext cx="2051923" cy="1910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Awareness Fuels Sustainability</a:t>
            </a:r>
            <a:endParaRPr lang="en-US" sz="3000" dirty="0"/>
          </a:p>
        </p:txBody>
      </p:sp>
      <p:sp>
        <p:nvSpPr>
          <p:cNvPr id="12" name="Text 9"/>
          <p:cNvSpPr/>
          <p:nvPr/>
        </p:nvSpPr>
        <p:spPr>
          <a:xfrm>
            <a:off x="6201847" y="4991457"/>
            <a:ext cx="2051923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awareness and securing buy-in are critical for long-term program success and institutional impact.</a:t>
            </a:r>
            <a:endParaRPr lang="en-US" sz="1500" dirty="0"/>
          </a:p>
        </p:txBody>
      </p:sp>
      <p:pic>
        <p:nvPicPr>
          <p:cNvPr id="2" name="Image 0" descr="geometric shap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93790" y="2680216"/>
            <a:ext cx="12181999" cy="7087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Stakes: Why Marketing OER is Essential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84262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challenge of OER adoption isn't just about availability—it's about awareness. Without strategic outreach and marketing, even well-funded OER programs risk invisibility and stagnation on campus.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82357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Faculty and students alike face barriers to discovering and understanding OER, creating a critical gap between resources and the communities they're designed to serve.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join 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793790" y="4826437"/>
            <a:ext cx="8158043" cy="7087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If you build it, will they come?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875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answer is often no—without intentional marketing and outreach.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compa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03" y="1991678"/>
            <a:ext cx="8349615" cy="5221843"/>
          </a:xfrm>
          <a:prstGeom prst="rect">
            <a:avLst/>
          </a:prstGeom>
        </p:spPr>
      </p:pic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751403" y="787360"/>
            <a:ext cx="13007221" cy="6709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is OER Marketing? More Than Just Branding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958187" y="4178514"/>
            <a:ext cx="1721422" cy="923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Aligning Goals</a:t>
            </a:r>
            <a:endParaRPr lang="en-US" sz="2900" dirty="0"/>
          </a:p>
        </p:txBody>
      </p:sp>
      <p:sp>
        <p:nvSpPr>
          <p:cNvPr id="5" name="Text 2"/>
          <p:cNvSpPr/>
          <p:nvPr/>
        </p:nvSpPr>
        <p:spPr>
          <a:xfrm>
            <a:off x="4065113" y="6155401"/>
            <a:ext cx="1721422" cy="1384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Building Awareness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7172520" y="3946608"/>
            <a:ext cx="1721422" cy="1384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Connecting to OER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4065113" y="1664894"/>
            <a:ext cx="1721422" cy="1384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Creating Exchanges</a:t>
            </a:r>
            <a:endParaRPr lang="en-US" sz="2900" dirty="0"/>
          </a:p>
        </p:txBody>
      </p:sp>
      <p:sp>
        <p:nvSpPr>
          <p:cNvPr id="8" name="Text 5"/>
          <p:cNvSpPr/>
          <p:nvPr/>
        </p:nvSpPr>
        <p:spPr>
          <a:xfrm>
            <a:off x="9632275" y="2672953"/>
            <a:ext cx="4254222" cy="200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OER marketing is about creating exchanges that satisfy both individual and institutional goals. It's not just logos and taglines—it's about connecting people to valuable resources through clear, consistent messaging.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9632275" y="4861084"/>
            <a:ext cx="4254222" cy="1671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Effective marketing builds ongoing awareness over time, not just a single announcement. It creates sustained engagement and long-term buy-in across your campus community.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shap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6028015" y="843082"/>
            <a:ext cx="5166955" cy="3650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Building a Strong OER Brand Identity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hape 1" descr="box"/>
          <p:cNvSpPr/>
          <p:nvPr/>
        </p:nvSpPr>
        <p:spPr>
          <a:xfrm>
            <a:off x="6028015" y="1298258"/>
            <a:ext cx="8060650" cy="795933"/>
          </a:xfrm>
          <a:prstGeom prst="roundRect">
            <a:avLst>
              <a:gd name="adj" fmla="val 18381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 descr="bar"/>
          <p:cNvSpPr/>
          <p:nvPr/>
        </p:nvSpPr>
        <p:spPr>
          <a:xfrm>
            <a:off x="5997535" y="1298258"/>
            <a:ext cx="121920" cy="795933"/>
          </a:xfrm>
          <a:prstGeom prst="roundRect">
            <a:avLst>
              <a:gd name="adj" fmla="val 40244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266736" y="1445538"/>
            <a:ext cx="2188964" cy="182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Simplicity Creates Recognition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266736" y="1664018"/>
            <a:ext cx="7674650" cy="282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Simple, clear, and consistent branding builds recognition across all touchpoints. A memorable visual identity helps OER stand out in a crowded campus environment.</a:t>
            </a:r>
            <a:endParaRPr lang="en-US" sz="900" dirty="0"/>
          </a:p>
        </p:txBody>
      </p:sp>
      <p:sp>
        <p:nvSpPr>
          <p:cNvPr id="8" name="Shape 5" descr="box"/>
          <p:cNvSpPr/>
          <p:nvPr/>
        </p:nvSpPr>
        <p:spPr>
          <a:xfrm>
            <a:off x="6028015" y="2154317"/>
            <a:ext cx="8060650" cy="4376023"/>
          </a:xfrm>
          <a:prstGeom prst="roundRect">
            <a:avLst>
              <a:gd name="adj" fmla="val 3343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 descr="bar"/>
          <p:cNvSpPr/>
          <p:nvPr/>
        </p:nvSpPr>
        <p:spPr>
          <a:xfrm>
            <a:off x="5997535" y="2154317"/>
            <a:ext cx="121920" cy="4376023"/>
          </a:xfrm>
          <a:prstGeom prst="roundRect">
            <a:avLst>
              <a:gd name="adj" fmla="val 40244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266736" y="2301597"/>
            <a:ext cx="1569244" cy="182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Case Study: Iowa OER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6266736" y="2520077"/>
            <a:ext cx="7674650" cy="282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Iowa OER logo uses the state outline and neutral colors to create unity across diverse institutions while maintaining local flexibility and institutional pride.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6266736" y="2839045"/>
            <a:ext cx="7674650" cy="282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u="sng" dirty="0">
                <a:solidFill>
                  <a:srgbClr val="00427E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Iowa OER – Iowa OER is working to make higher education more affordable for students in Iowa by advocating for the use of open educational resources.</a:t>
            </a:r>
            <a:endParaRPr lang="en-US" sz="900" dirty="0"/>
          </a:p>
        </p:txBody>
      </p:sp>
      <p:pic>
        <p:nvPicPr>
          <p:cNvPr id="13" name="Image 1" descr="IOWA O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736" y="3189565"/>
            <a:ext cx="4725710" cy="3193494"/>
          </a:xfrm>
          <a:prstGeom prst="rect">
            <a:avLst/>
          </a:prstGeom>
        </p:spPr>
      </p:pic>
      <p:sp>
        <p:nvSpPr>
          <p:cNvPr id="14" name="Shape 10" descr="box"/>
          <p:cNvSpPr/>
          <p:nvPr/>
        </p:nvSpPr>
        <p:spPr>
          <a:xfrm>
            <a:off x="6028015" y="6590467"/>
            <a:ext cx="8060650" cy="795933"/>
          </a:xfrm>
          <a:prstGeom prst="roundRect">
            <a:avLst>
              <a:gd name="adj" fmla="val 18381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97535" y="6590467"/>
            <a:ext cx="121920" cy="795933"/>
          </a:xfrm>
          <a:prstGeom prst="roundRect">
            <a:avLst>
              <a:gd name="adj" fmla="val 40244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2"/>
          <p:cNvSpPr/>
          <p:nvPr/>
        </p:nvSpPr>
        <p:spPr>
          <a:xfrm>
            <a:off x="6266736" y="6737747"/>
            <a:ext cx="1460183" cy="182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Align and Approve</a:t>
            </a:r>
            <a:endParaRPr lang="en-US" sz="1100" dirty="0"/>
          </a:p>
        </p:txBody>
      </p:sp>
      <p:sp>
        <p:nvSpPr>
          <p:cNvPr id="17" name="Text 13"/>
          <p:cNvSpPr/>
          <p:nvPr/>
        </p:nvSpPr>
        <p:spPr>
          <a:xfrm>
            <a:off x="6266736" y="6956227"/>
            <a:ext cx="7674650" cy="282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 within your institutional branding guidelines but always seek approval from marketing departments to avoid conflicts and ensure campus-wide consistency.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4294967295"/>
          </p:nvPr>
        </p:nvSpPr>
        <p:spPr>
          <a:xfrm>
            <a:off x="1421487" y="1477328"/>
            <a:ext cx="10333553" cy="5337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Crafting Your OER Message: Know Your Audience</a:t>
            </a:r>
            <a:endParaRPr kumimoji="0" lang="en-US" sz="3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0" descr="people sitting and chatt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87" y="2348627"/>
            <a:ext cx="7515939" cy="4258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361765" y="2365058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Faculty Concerns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9361765" y="2813923"/>
            <a:ext cx="3854648" cy="958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Faculty may be skeptical about quality and often unaware of benefits beyond cost savings. Address pedagogical flexibility, customization, and research-backed quality evidence.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9361765" y="3900726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Student Awareness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61765" y="4349591"/>
            <a:ext cx="3854648" cy="958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are often unaware of OER or confused about the difference between OER and simply "free resources." Clear, student-centered messaging is essential.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9361765" y="5436394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427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Tailored Messaging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361765" y="5885259"/>
            <a:ext cx="3854648" cy="718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 awareness gaps, quality perceptions, and relevance for each audience. One message doesn't fit all stakeholders.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olor blob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33599" y="3101935"/>
            <a:ext cx="4093250" cy="962382"/>
          </a:xfrm>
          <a:prstGeom prst="roundRect">
            <a:avLst>
              <a:gd name="adj" fmla="val 15202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3119" y="3101935"/>
            <a:ext cx="121920" cy="962382"/>
          </a:xfrm>
          <a:prstGeom prst="roundRect">
            <a:avLst>
              <a:gd name="adj" fmla="val 4118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5933599" y="2260521"/>
            <a:ext cx="8249483" cy="746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Marketing OER to Faculty: Building Trust Through Evidence and Relationships</a:t>
            </a:r>
            <a:endParaRPr kumimoji="0" lang="en-US" sz="2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6175058" y="3251954"/>
            <a:ext cx="2451616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Quality, Success, and Equity Data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175058" y="3476387"/>
            <a:ext cx="3701772" cy="2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on quality data, success data, and equity data that demonstrate OER's impact on student learning and access.</a:t>
            </a:r>
            <a:endParaRPr lang="en-US" sz="900" dirty="0"/>
          </a:p>
        </p:txBody>
      </p:sp>
      <p:sp>
        <p:nvSpPr>
          <p:cNvPr id="8" name="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89833" y="3101935"/>
            <a:ext cx="4093250" cy="962382"/>
          </a:xfrm>
          <a:prstGeom prst="roundRect">
            <a:avLst>
              <a:gd name="adj" fmla="val 15202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9353" y="3101935"/>
            <a:ext cx="121920" cy="962382"/>
          </a:xfrm>
          <a:prstGeom prst="roundRect">
            <a:avLst>
              <a:gd name="adj" fmla="val 4118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331291" y="3251954"/>
            <a:ext cx="2959179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Professional Development Opportunities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10331291" y="3476387"/>
            <a:ext cx="3701772" cy="437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Highlight available PD resources such as the OERI Canvas courses, Libretexts, and Adapt course shells that support faculty adoption.</a:t>
            </a:r>
            <a:endParaRPr lang="en-US" sz="900" dirty="0"/>
          </a:p>
        </p:txBody>
      </p:sp>
      <p:sp>
        <p:nvSpPr>
          <p:cNvPr id="12" name="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33599" y="4127302"/>
            <a:ext cx="4093250" cy="816412"/>
          </a:xfrm>
          <a:prstGeom prst="roundRect">
            <a:avLst>
              <a:gd name="adj" fmla="val 17920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3119" y="4127302"/>
            <a:ext cx="121920" cy="816412"/>
          </a:xfrm>
          <a:prstGeom prst="roundRect">
            <a:avLst>
              <a:gd name="adj" fmla="val 4118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175058" y="4277320"/>
            <a:ext cx="1820228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Celebrate and Recognize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6175058" y="4501753"/>
            <a:ext cx="3701772" cy="2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on the celebration of adopters, adapters, and share general adoption numbers for the campus to build momentum.</a:t>
            </a:r>
            <a:endParaRPr lang="en-US" sz="900" dirty="0"/>
          </a:p>
        </p:txBody>
      </p:sp>
      <p:sp>
        <p:nvSpPr>
          <p:cNvPr id="16" name="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89833" y="4127302"/>
            <a:ext cx="4093250" cy="816412"/>
          </a:xfrm>
          <a:prstGeom prst="roundRect">
            <a:avLst>
              <a:gd name="adj" fmla="val 17920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9353" y="4127302"/>
            <a:ext cx="121920" cy="816412"/>
          </a:xfrm>
          <a:prstGeom prst="roundRect">
            <a:avLst>
              <a:gd name="adj" fmla="val 4118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10331291" y="4277320"/>
            <a:ext cx="1494473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Strategic Outreach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10331291" y="4501753"/>
            <a:ext cx="3701772" cy="2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Senate outreach, division and department level outreach to reach faculty where they already gather and make decisions.</a:t>
            </a:r>
            <a:endParaRPr lang="en-US" sz="900" dirty="0"/>
          </a:p>
        </p:txBody>
      </p:sp>
      <p:sp>
        <p:nvSpPr>
          <p:cNvPr id="20" name="Shap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33599" y="5006697"/>
            <a:ext cx="4093250" cy="962382"/>
          </a:xfrm>
          <a:prstGeom prst="roundRect">
            <a:avLst>
              <a:gd name="adj" fmla="val 15202"/>
            </a:avLst>
          </a:prstGeom>
          <a:solidFill>
            <a:srgbClr val="F9FBFC"/>
          </a:solidFill>
          <a:ln w="3048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3119" y="5006697"/>
            <a:ext cx="121920" cy="962382"/>
          </a:xfrm>
          <a:prstGeom prst="roundRect">
            <a:avLst>
              <a:gd name="adj" fmla="val 41186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6175058" y="5156716"/>
            <a:ext cx="220075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Power of 1:1 Relationships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6175058" y="5381149"/>
            <a:ext cx="3701772" cy="437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Marketing to faculty can also be entirely about 1:1 relationships—personal conversations often drive adoption more than mass campaigns.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ometric color blob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536138" y="1881783"/>
            <a:ext cx="8071723" cy="9575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427E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Marketing OER to Students: Cost Savings and Clear Pathways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hap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6138" y="2994422"/>
            <a:ext cx="3984069" cy="1744623"/>
          </a:xfrm>
          <a:prstGeom prst="roundRect">
            <a:avLst>
              <a:gd name="adj" fmla="val 10482"/>
            </a:avLst>
          </a:prstGeom>
          <a:solidFill>
            <a:srgbClr val="F9FBFC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038" y="2994422"/>
            <a:ext cx="152400" cy="1744623"/>
          </a:xfrm>
          <a:prstGeom prst="roundRect">
            <a:avLst>
              <a:gd name="adj" fmla="val 42222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41653" y="3185636"/>
            <a:ext cx="2119670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Focus on Cost Savings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841653" y="3486983"/>
            <a:ext cx="3487341" cy="616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are most motivated by the financial impact—emphasize the direct cost savings and affordability benefits of OER materials.</a:t>
            </a:r>
            <a:endParaRPr lang="en-US" sz="1200" dirty="0"/>
          </a:p>
        </p:txBody>
      </p:sp>
      <p:sp>
        <p:nvSpPr>
          <p:cNvPr id="8" name="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3673" y="2994422"/>
            <a:ext cx="3984188" cy="1744623"/>
          </a:xfrm>
          <a:prstGeom prst="roundRect">
            <a:avLst>
              <a:gd name="adj" fmla="val 10482"/>
            </a:avLst>
          </a:prstGeom>
          <a:solidFill>
            <a:srgbClr val="F9FBFC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5573" y="2994422"/>
            <a:ext cx="152400" cy="1744623"/>
          </a:xfrm>
          <a:prstGeom prst="roundRect">
            <a:avLst>
              <a:gd name="adj" fmla="val 42222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929188" y="3185636"/>
            <a:ext cx="3487460" cy="478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How to Find ZTC Courses and Degree Pathways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4929188" y="3726299"/>
            <a:ext cx="3487460" cy="821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Provide clear, accessible information about how to find Zero Textbook Cost (ZTC) courses and complete degree pathways that eliminate textbook expenses.</a:t>
            </a:r>
            <a:endParaRPr lang="en-US" sz="1200" dirty="0"/>
          </a:p>
        </p:txBody>
      </p:sp>
      <p:sp>
        <p:nvSpPr>
          <p:cNvPr id="12" name="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6138" y="4842510"/>
            <a:ext cx="3984069" cy="1505307"/>
          </a:xfrm>
          <a:prstGeom prst="roundRect">
            <a:avLst>
              <a:gd name="adj" fmla="val 12149"/>
            </a:avLst>
          </a:prstGeom>
          <a:solidFill>
            <a:srgbClr val="F9FBFC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038" y="4842510"/>
            <a:ext cx="152400" cy="1505307"/>
          </a:xfrm>
          <a:prstGeom prst="roundRect">
            <a:avLst>
              <a:gd name="adj" fmla="val 42222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41653" y="5033724"/>
            <a:ext cx="3173016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ZTC/LTC Distinctions Matter More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841653" y="5335072"/>
            <a:ext cx="3487341" cy="821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care less about OER as a concept and more about ZTC/LTC (Low Textbook Cost) distinctions—use language that resonates with their priorities.</a:t>
            </a:r>
            <a:endParaRPr lang="en-US" sz="1200" dirty="0"/>
          </a:p>
        </p:txBody>
      </p:sp>
      <p:sp>
        <p:nvSpPr>
          <p:cNvPr id="16" name="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3673" y="4842510"/>
            <a:ext cx="3984188" cy="1505307"/>
          </a:xfrm>
          <a:prstGeom prst="roundRect">
            <a:avLst>
              <a:gd name="adj" fmla="val 12149"/>
            </a:avLst>
          </a:prstGeom>
          <a:solidFill>
            <a:srgbClr val="F9FBFC"/>
          </a:solidFill>
          <a:ln w="38100">
            <a:solidFill>
              <a:srgbClr val="B2CD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5573" y="4842510"/>
            <a:ext cx="152400" cy="1505307"/>
          </a:xfrm>
          <a:prstGeom prst="roundRect">
            <a:avLst>
              <a:gd name="adj" fmla="val 42222"/>
            </a:avLst>
          </a:prstGeom>
          <a:solidFill>
            <a:srgbClr val="0042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4929188" y="5033724"/>
            <a:ext cx="2554129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10101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Involve Student Leadership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4929188" y="5335072"/>
            <a:ext cx="3487460" cy="616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1010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Engage Associated Students and other student groups as partners in spreading awareness and advocating for OER adoption across campus.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1534</Words>
  <Application>Microsoft Office PowerPoint</Application>
  <PresentationFormat>Custom</PresentationFormat>
  <Paragraphs>141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Inter Light</vt:lpstr>
      <vt:lpstr>Inter Bold</vt:lpstr>
      <vt:lpstr>Arial</vt:lpstr>
      <vt:lpstr>Inter</vt:lpstr>
      <vt:lpstr>Office Theme</vt:lpstr>
      <vt:lpstr>Why Open Educational Resources (OER) Marketing Matters (and How to Start)</vt:lpstr>
      <vt:lpstr>The Hidden Challenge Beyond Creating OER</vt:lpstr>
      <vt:lpstr>The Stakes: Why Marketing OER is Essential</vt:lpstr>
      <vt:lpstr>If you build it, will they come?</vt:lpstr>
      <vt:lpstr>What is OER Marketing? More Than Just Branding</vt:lpstr>
      <vt:lpstr>Building a Strong OER Brand Identity</vt:lpstr>
      <vt:lpstr>Crafting Your OER Message: Know Your Audience</vt:lpstr>
      <vt:lpstr>Marketing OER to Faculty: Building Trust Through Evidence and Relationships</vt:lpstr>
      <vt:lpstr>Marketing OER to Students: Cost Savings and Clear Pathways</vt:lpstr>
      <vt:lpstr>Evidence-Based Messaging: The Power of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OER is the Key to Lasting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Amanda Taintor</dc:creator>
  <cp:lastModifiedBy>Amanda Taintor</cp:lastModifiedBy>
  <cp:revision>2</cp:revision>
  <dcterms:created xsi:type="dcterms:W3CDTF">2026-02-16T18:20:59Z</dcterms:created>
  <dcterms:modified xsi:type="dcterms:W3CDTF">2026-02-16T18:41:37Z</dcterms:modified>
</cp:coreProperties>
</file>