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egfz7SfmjzKFdyt7/rWXrYHCtU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7FB93EA-C661-4F33-8FAD-E0280B47B74D}">
  <a:tblStyle styleId="{77FB93EA-C661-4F33-8FAD-E0280B47B7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7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enti.com/blsxaton92fa"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menti.com/blsxaton92fa"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enti.com/blsxaton92f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menti.com/blsxaton92f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dirty="0" err="1">
                <a:latin typeface="Arial"/>
                <a:ea typeface="Arial"/>
                <a:cs typeface="Arial"/>
                <a:sym typeface="Arial"/>
              </a:rPr>
              <a:t>Mentimeter</a:t>
            </a:r>
            <a:r>
              <a:rPr lang="en-US" sz="1100" dirty="0">
                <a:latin typeface="Arial"/>
                <a:ea typeface="Arial"/>
                <a:cs typeface="Arial"/>
                <a:sym typeface="Arial"/>
              </a:rPr>
              <a:t> link: </a:t>
            </a:r>
            <a:r>
              <a:rPr lang="en-US" sz="1100" u="sng" dirty="0">
                <a:solidFill>
                  <a:schemeClr val="hlink"/>
                </a:solidFill>
                <a:latin typeface="Arial"/>
                <a:ea typeface="Arial"/>
                <a:cs typeface="Arial"/>
                <a:sym typeface="Arial"/>
                <a:hlinkClick r:id="rId3"/>
              </a:rPr>
              <a:t>https://www.menti.com/blsxaton92fa</a:t>
            </a:r>
            <a:r>
              <a:rPr lang="en-US" sz="1100" dirty="0">
                <a:latin typeface="Arial"/>
                <a:ea typeface="Arial"/>
                <a:cs typeface="Arial"/>
                <a:sym typeface="Arial"/>
              </a:rPr>
              <a:t> </a:t>
            </a:r>
            <a:endParaRPr dirty="0"/>
          </a:p>
        </p:txBody>
      </p:sp>
      <p:sp>
        <p:nvSpPr>
          <p:cNvPr id="124" name="Google Shape;12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3c4f0d10fce_0_2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g3c4f0d10fce_0_2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400"/>
              <a:buNone/>
            </a:pPr>
            <a:endParaRPr sz="1100">
              <a:latin typeface="Arial"/>
              <a:ea typeface="Arial"/>
              <a:cs typeface="Arial"/>
              <a:sym typeface="Arial"/>
            </a:endParaRPr>
          </a:p>
        </p:txBody>
      </p:sp>
      <p:sp>
        <p:nvSpPr>
          <p:cNvPr id="204" name="Google Shape;204;g3c4f0d10fce_0_2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da63a2ab75_0_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3da63a2ab75_0_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400"/>
              <a:buNone/>
            </a:pPr>
            <a:endParaRPr sz="1100">
              <a:latin typeface="Arial"/>
              <a:ea typeface="Arial"/>
              <a:cs typeface="Arial"/>
              <a:sym typeface="Arial"/>
            </a:endParaRPr>
          </a:p>
        </p:txBody>
      </p:sp>
      <p:sp>
        <p:nvSpPr>
          <p:cNvPr id="211" name="Google Shape;211;g3da63a2ab75_0_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c4f0d10fce_0_20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7" name="Google Shape;217;g3c4f0d10fce_0_20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a:p>
        </p:txBody>
      </p:sp>
      <p:sp>
        <p:nvSpPr>
          <p:cNvPr id="218" name="Google Shape;218;g3c4f0d10fce_0_20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3c52d4dab2f_0_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5" name="Google Shape;225;g3c52d4dab2f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The </a:t>
            </a:r>
            <a:r>
              <a:rPr lang="en-US" sz="1100" b="1">
                <a:latin typeface="Arial"/>
                <a:ea typeface="Arial"/>
                <a:cs typeface="Arial"/>
                <a:sym typeface="Arial"/>
              </a:rPr>
              <a:t>April 24, 2026 deadline</a:t>
            </a:r>
            <a:r>
              <a:rPr lang="en-US" sz="1100">
                <a:latin typeface="Arial"/>
                <a:ea typeface="Arial"/>
                <a:cs typeface="Arial"/>
                <a:sym typeface="Arial"/>
              </a:rPr>
              <a:t> for ADA Title II compliance places significant pressure on California Community Colleges to ensure all digital course content meets </a:t>
            </a:r>
            <a:r>
              <a:rPr lang="en-US" sz="1100" b="1">
                <a:latin typeface="Arial"/>
                <a:ea typeface="Arial"/>
                <a:cs typeface="Arial"/>
                <a:sym typeface="Arial"/>
              </a:rPr>
              <a:t>WCAG 2.1 Level AA standards</a:t>
            </a:r>
            <a:r>
              <a:rPr lang="en-US" sz="1100">
                <a:latin typeface="Arial"/>
                <a:ea typeface="Arial"/>
                <a:cs typeface="Arial"/>
                <a:sym typeface="Arial"/>
              </a:rPr>
              <a:t>. The good news: a combination of built-in ecosystem tools and AI-driven platforms can dramatically reduce the remediation workload.</a:t>
            </a:r>
            <a:endParaRPr sz="1100">
              <a:latin typeface="Arial"/>
              <a:ea typeface="Arial"/>
              <a:cs typeface="Arial"/>
              <a:sym typeface="Arial"/>
            </a:endParaRPr>
          </a:p>
          <a:p>
            <a:pPr marL="0" lvl="0" indent="0" algn="l" rtl="0">
              <a:lnSpc>
                <a:spcPct val="100000"/>
              </a:lnSpc>
              <a:spcBef>
                <a:spcPts val="1200"/>
              </a:spcBef>
              <a:spcAft>
                <a:spcPts val="0"/>
              </a:spcAft>
              <a:buSzPts val="1400"/>
              <a:buNone/>
            </a:pPr>
            <a:endParaRPr/>
          </a:p>
        </p:txBody>
      </p:sp>
      <p:sp>
        <p:nvSpPr>
          <p:cNvPr id="226" name="Google Shape;226;g3c52d4dab2f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3da63a2ab75_0_5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 name="Google Shape;232;g3da63a2ab75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100"/>
              <a:buNone/>
            </a:pPr>
            <a:r>
              <a:rPr lang="en-US" sz="1100">
                <a:latin typeface="Arial"/>
                <a:ea typeface="Arial"/>
                <a:cs typeface="Arial"/>
                <a:sym typeface="Arial"/>
              </a:rPr>
              <a:t>The </a:t>
            </a:r>
            <a:r>
              <a:rPr lang="en-US" sz="1100" b="1">
                <a:latin typeface="Arial"/>
                <a:ea typeface="Arial"/>
                <a:cs typeface="Arial"/>
                <a:sym typeface="Arial"/>
              </a:rPr>
              <a:t>April 24, 2026 deadline</a:t>
            </a:r>
            <a:r>
              <a:rPr lang="en-US" sz="1100">
                <a:latin typeface="Arial"/>
                <a:ea typeface="Arial"/>
                <a:cs typeface="Arial"/>
                <a:sym typeface="Arial"/>
              </a:rPr>
              <a:t> for ADA Title II compliance places significant pressure on California Community Colleges to ensure all digital course content meets </a:t>
            </a:r>
            <a:r>
              <a:rPr lang="en-US" sz="1100" b="1">
                <a:latin typeface="Arial"/>
                <a:ea typeface="Arial"/>
                <a:cs typeface="Arial"/>
                <a:sym typeface="Arial"/>
              </a:rPr>
              <a:t>WCAG 2.1 Level AA standards</a:t>
            </a:r>
            <a:r>
              <a:rPr lang="en-US" sz="1100">
                <a:latin typeface="Arial"/>
                <a:ea typeface="Arial"/>
                <a:cs typeface="Arial"/>
                <a:sym typeface="Arial"/>
              </a:rPr>
              <a:t>. The good news: a combination of built-in ecosystem tools and AI-driven platforms can dramatically reduce the remediation workload.</a:t>
            </a:r>
            <a:endParaRPr sz="1100">
              <a:latin typeface="Arial"/>
              <a:ea typeface="Arial"/>
              <a:cs typeface="Arial"/>
              <a:sym typeface="Arial"/>
            </a:endParaRPr>
          </a:p>
          <a:p>
            <a:pPr marL="0" lvl="0" indent="0" algn="l" rtl="0">
              <a:lnSpc>
                <a:spcPct val="100000"/>
              </a:lnSpc>
              <a:spcBef>
                <a:spcPts val="1200"/>
              </a:spcBef>
              <a:spcAft>
                <a:spcPts val="0"/>
              </a:spcAft>
              <a:buSzPts val="1400"/>
              <a:buNone/>
            </a:pPr>
            <a:endParaRPr/>
          </a:p>
        </p:txBody>
      </p:sp>
      <p:sp>
        <p:nvSpPr>
          <p:cNvPr id="233" name="Google Shape;233;g3da63a2ab75_0_5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9" name="Google Shape;239;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3968a9efde3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5" name="Google Shape;245;g3968a9efde3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968a9efde3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1" name="Google Shape;251;g3968a9efde3_0_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3968a9efde3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7" name="Google Shape;257;g3968a9efde3_0_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3c4f0d10fce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g3c4f0d10fc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800">
              <a:solidFill>
                <a:srgbClr val="FF0000"/>
              </a:solidFill>
            </a:endParaRPr>
          </a:p>
        </p:txBody>
      </p:sp>
      <p:sp>
        <p:nvSpPr>
          <p:cNvPr id="264" name="Google Shape;264;g3c4f0d10fce_0_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Mentimeter link: </a:t>
            </a:r>
            <a:r>
              <a:rPr lang="en-US" sz="1100" u="sng">
                <a:solidFill>
                  <a:schemeClr val="hlink"/>
                </a:solidFill>
                <a:latin typeface="Arial"/>
                <a:ea typeface="Arial"/>
                <a:cs typeface="Arial"/>
                <a:sym typeface="Arial"/>
                <a:hlinkClick r:id="rId3"/>
              </a:rPr>
              <a:t>https://www.menti.com/blsxaton92fa</a:t>
            </a:r>
            <a:r>
              <a:rPr lang="en-US" sz="1100">
                <a:latin typeface="Arial"/>
                <a:ea typeface="Arial"/>
                <a:cs typeface="Arial"/>
                <a:sym typeface="Arial"/>
              </a:rPr>
              <a:t> </a:t>
            </a:r>
            <a:endParaRPr sz="1700">
              <a:solidFill>
                <a:srgbClr val="FF0000"/>
              </a:solidFill>
            </a:endParaRPr>
          </a:p>
        </p:txBody>
      </p:sp>
      <p:sp>
        <p:nvSpPr>
          <p:cNvPr id="131" name="Google Shape;131;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Mentimeter link: </a:t>
            </a:r>
            <a:r>
              <a:rPr lang="en-US" sz="1100" u="sng">
                <a:solidFill>
                  <a:schemeClr val="hlink"/>
                </a:solidFill>
                <a:latin typeface="Arial"/>
                <a:ea typeface="Arial"/>
                <a:cs typeface="Arial"/>
                <a:sym typeface="Arial"/>
                <a:hlinkClick r:id="rId3"/>
              </a:rPr>
              <a:t>https://www.menti.com/blsxaton92fa</a:t>
            </a:r>
            <a:r>
              <a:rPr lang="en-US" sz="1100">
                <a:latin typeface="Arial"/>
                <a:ea typeface="Arial"/>
                <a:cs typeface="Arial"/>
                <a:sym typeface="Arial"/>
              </a:rPr>
              <a:t> </a:t>
            </a:r>
            <a:endParaRPr/>
          </a:p>
        </p:txBody>
      </p:sp>
      <p:sp>
        <p:nvSpPr>
          <p:cNvPr id="138" name="Google Shape;138;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00000"/>
              </a:buClr>
              <a:buSzPts val="1400"/>
              <a:buFont typeface="Arial"/>
              <a:buNone/>
            </a:pPr>
            <a:endParaRPr/>
          </a:p>
        </p:txBody>
      </p:sp>
      <p:sp>
        <p:nvSpPr>
          <p:cNvPr id="148" name="Google Shape;14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Mentimeter link: </a:t>
            </a:r>
            <a:r>
              <a:rPr lang="en-US" sz="1100" u="sng">
                <a:solidFill>
                  <a:schemeClr val="hlink"/>
                </a:solidFill>
                <a:latin typeface="Arial"/>
                <a:ea typeface="Arial"/>
                <a:cs typeface="Arial"/>
                <a:sym typeface="Arial"/>
                <a:hlinkClick r:id="rId3"/>
              </a:rPr>
              <a:t>https://www.menti.com/blsxaton92fa</a:t>
            </a:r>
            <a:r>
              <a:rPr lang="en-US" sz="1100">
                <a:latin typeface="Arial"/>
                <a:ea typeface="Arial"/>
                <a:cs typeface="Arial"/>
                <a:sym typeface="Arial"/>
              </a:rPr>
              <a:t> </a:t>
            </a:r>
            <a:endParaRPr sz="1100">
              <a:latin typeface="Arial"/>
              <a:ea typeface="Arial"/>
              <a:cs typeface="Arial"/>
              <a:sym typeface="Arial"/>
            </a:endParaRPr>
          </a:p>
          <a:p>
            <a:pPr marL="0" lvl="0" indent="0" algn="l" rtl="0">
              <a:lnSpc>
                <a:spcPct val="115000"/>
              </a:lnSpc>
              <a:spcBef>
                <a:spcPts val="1200"/>
              </a:spcBef>
              <a:spcAft>
                <a:spcPts val="1200"/>
              </a:spcAft>
              <a:buClr>
                <a:schemeClr val="dk1"/>
              </a:buClr>
              <a:buSzPts val="1100"/>
              <a:buFont typeface="Arial"/>
              <a:buNone/>
            </a:pPr>
            <a:endParaRPr sz="1100" i="1">
              <a:latin typeface="Arial"/>
              <a:ea typeface="Arial"/>
              <a:cs typeface="Arial"/>
              <a:sym typeface="Arial"/>
            </a:endParaRPr>
          </a:p>
        </p:txBody>
      </p:sp>
      <p:sp>
        <p:nvSpPr>
          <p:cNvPr id="158" name="Google Shape;158;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c4f0d10fce_0_1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g3c4f0d10fce_0_1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200"/>
              </a:spcAft>
              <a:buSzPts val="1100"/>
              <a:buNone/>
            </a:pPr>
            <a:endParaRPr sz="1300" b="1"/>
          </a:p>
        </p:txBody>
      </p:sp>
      <p:sp>
        <p:nvSpPr>
          <p:cNvPr id="173" name="Google Shape;173;g3c4f0d10fce_0_1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da63a2ab75_0_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g3da63a2ab75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100"/>
              <a:buNone/>
            </a:pPr>
            <a:r>
              <a:rPr lang="en-US" sz="1100" b="1">
                <a:latin typeface="Arial"/>
                <a:ea typeface="Arial"/>
                <a:cs typeface="Arial"/>
                <a:sym typeface="Arial"/>
              </a:rPr>
              <a:t> Engagement (The "Why")</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ask the AI for a real-world or California-specific example to make OER content relatable?</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discussion starters or role-play scenarios for peer interaction?</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Have I created both a "Simplified Version" and an "Advanced Version" so students can choose their entry point?</a:t>
            </a:r>
            <a:endParaRPr sz="1100">
              <a:latin typeface="Arial"/>
              <a:ea typeface="Arial"/>
              <a:cs typeface="Arial"/>
              <a:sym typeface="Arial"/>
            </a:endParaRPr>
          </a:p>
          <a:p>
            <a:pPr marL="0" lvl="0" indent="0" algn="l" rtl="0">
              <a:lnSpc>
                <a:spcPct val="115000"/>
              </a:lnSpc>
              <a:spcBef>
                <a:spcPts val="1200"/>
              </a:spcBef>
              <a:spcAft>
                <a:spcPts val="0"/>
              </a:spcAft>
              <a:buNone/>
            </a:pPr>
            <a:r>
              <a:rPr lang="en-US" sz="1100" b="1">
                <a:latin typeface="Arial"/>
                <a:ea typeface="Arial"/>
                <a:cs typeface="Arial"/>
                <a:sym typeface="Arial"/>
              </a:rPr>
              <a:t>📚 Representation (The "What")</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an audio script or visual graphic from text-based OER?</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Does the output include a "Key Terms" list in plain English for ESL/ELL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use AI to break "walls of text" into bullets, numbered steps, or a table of contents?</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suggest icons or emojis to visually categorize information (💡 Big Idea, ⚠️ Common Pitfall)?</a:t>
            </a:r>
            <a:endParaRPr sz="1100">
              <a:latin typeface="Arial"/>
              <a:ea typeface="Arial"/>
              <a:cs typeface="Arial"/>
              <a:sym typeface="Arial"/>
            </a:endParaRPr>
          </a:p>
          <a:p>
            <a:pPr marL="0" lvl="0" indent="0" algn="l" rtl="0">
              <a:lnSpc>
                <a:spcPct val="115000"/>
              </a:lnSpc>
              <a:spcBef>
                <a:spcPts val="1200"/>
              </a:spcBef>
              <a:spcAft>
                <a:spcPts val="0"/>
              </a:spcAft>
              <a:buNone/>
            </a:pPr>
            <a:r>
              <a:rPr lang="en-US" sz="1100" b="1">
                <a:latin typeface="Arial"/>
                <a:ea typeface="Arial"/>
                <a:cs typeface="Arial"/>
                <a:sym typeface="Arial"/>
              </a:rPr>
              <a:t>🎯 Action &amp; Expression (The "How")</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 "Project Roadmap" or "Weekly Checklist" for executive function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ask the AI to suggest three different ways students could submit an assignment?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a "Self-Check Rubric" students can use before submission?</a:t>
            </a:r>
            <a:endParaRPr sz="1100">
              <a:latin typeface="Arial"/>
              <a:ea typeface="Arial"/>
              <a:cs typeface="Arial"/>
              <a:sym typeface="Arial"/>
            </a:endParaRPr>
          </a:p>
          <a:p>
            <a:pPr marL="0" lvl="0" indent="0" algn="l" rtl="0">
              <a:lnSpc>
                <a:spcPct val="115000"/>
              </a:lnSpc>
              <a:spcBef>
                <a:spcPts val="1200"/>
              </a:spcBef>
              <a:spcAft>
                <a:spcPts val="0"/>
              </a:spcAft>
              <a:buNone/>
            </a:pPr>
            <a:endParaRPr sz="1100">
              <a:latin typeface="Arial"/>
              <a:ea typeface="Arial"/>
              <a:cs typeface="Arial"/>
              <a:sym typeface="Arial"/>
            </a:endParaRPr>
          </a:p>
          <a:p>
            <a:pPr marL="0" lvl="0" indent="0" algn="l" rtl="0">
              <a:lnSpc>
                <a:spcPct val="115000"/>
              </a:lnSpc>
              <a:spcBef>
                <a:spcPts val="1200"/>
              </a:spcBef>
              <a:spcAft>
                <a:spcPts val="200"/>
              </a:spcAft>
              <a:buSzPts val="1100"/>
              <a:buNone/>
            </a:pPr>
            <a:endParaRPr sz="1300" b="1"/>
          </a:p>
        </p:txBody>
      </p:sp>
      <p:sp>
        <p:nvSpPr>
          <p:cNvPr id="182" name="Google Shape;182;g3da63a2ab75_0_1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3c4f0d10fce_0_17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g3c4f0d10fce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1200"/>
              </a:spcBef>
              <a:spcAft>
                <a:spcPts val="0"/>
              </a:spcAft>
              <a:buSzPts val="1400"/>
              <a:buNone/>
            </a:pPr>
            <a:endParaRPr/>
          </a:p>
        </p:txBody>
      </p:sp>
      <p:sp>
        <p:nvSpPr>
          <p:cNvPr id="190" name="Google Shape;190;g3c4f0d10fce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3da63a2ab75_0_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g3da63a2ab75_0_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400"/>
              <a:buNone/>
            </a:pPr>
            <a:endParaRPr sz="1100">
              <a:latin typeface="Arial"/>
              <a:ea typeface="Arial"/>
              <a:cs typeface="Arial"/>
              <a:sym typeface="Arial"/>
            </a:endParaRPr>
          </a:p>
        </p:txBody>
      </p:sp>
      <p:sp>
        <p:nvSpPr>
          <p:cNvPr id="197" name="Google Shape;197;g3da63a2ab75_0_3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13"/>
          <p:cNvSpPr/>
          <p:nvPr/>
        </p:nvSpPr>
        <p:spPr>
          <a:xfrm>
            <a:off x="0" y="1527142"/>
            <a:ext cx="9144000" cy="365785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sp>
        <p:nvSpPr>
          <p:cNvPr id="16" name="Google Shape;16;p13"/>
          <p:cNvSpPr txBox="1">
            <a:spLocks noGrp="1"/>
          </p:cNvSpPr>
          <p:nvPr>
            <p:ph type="ctrTitle"/>
          </p:nvPr>
        </p:nvSpPr>
        <p:spPr>
          <a:xfrm>
            <a:off x="1813336" y="3233396"/>
            <a:ext cx="6477803" cy="1769453"/>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813335" y="519032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18" name="Google Shape;18;p13"/>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19" name="Google Shape;19;p13"/>
          <p:cNvPicPr preferRelativeResize="0"/>
          <p:nvPr/>
        </p:nvPicPr>
        <p:blipFill rotWithShape="1">
          <a:blip r:embed="rId2">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with Comparison" type="twoTxTwoObj">
  <p:cSld name="TWO_OBJECTS_WITH_TEXT">
    <p:spTree>
      <p:nvGrpSpPr>
        <p:cNvPr id="1" name="Shape 68"/>
        <p:cNvGrpSpPr/>
        <p:nvPr/>
      </p:nvGrpSpPr>
      <p:grpSpPr>
        <a:xfrm>
          <a:off x="0" y="0"/>
          <a:ext cx="0" cy="0"/>
          <a:chOff x="0" y="0"/>
          <a:chExt cx="0" cy="0"/>
        </a:xfrm>
      </p:grpSpPr>
      <p:sp>
        <p:nvSpPr>
          <p:cNvPr id="69" name="Google Shape;69;p19"/>
          <p:cNvSpPr/>
          <p:nvPr/>
        </p:nvSpPr>
        <p:spPr>
          <a:xfrm>
            <a:off x="897905" y="0"/>
            <a:ext cx="7557940" cy="18443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70" name="Google Shape;70;p19"/>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71" name="Google Shape;71;p19"/>
          <p:cNvSpPr txBox="1">
            <a:spLocks noGrp="1"/>
          </p:cNvSpPr>
          <p:nvPr>
            <p:ph type="title"/>
          </p:nvPr>
        </p:nvSpPr>
        <p:spPr>
          <a:xfrm>
            <a:off x="1085394" y="804167"/>
            <a:ext cx="7205746" cy="879528"/>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9"/>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3" name="Google Shape;73;p19"/>
          <p:cNvSpPr txBox="1">
            <a:spLocks noGrp="1"/>
          </p:cNvSpPr>
          <p:nvPr>
            <p:ph type="body" idx="2"/>
          </p:nvPr>
        </p:nvSpPr>
        <p:spPr>
          <a:xfrm>
            <a:off x="1085393" y="2824270"/>
            <a:ext cx="3483864" cy="3230542"/>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4" name="Google Shape;74;p19"/>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5" name="Google Shape;75;p19"/>
          <p:cNvSpPr txBox="1">
            <a:spLocks noGrp="1"/>
          </p:cNvSpPr>
          <p:nvPr>
            <p:ph type="body" idx="4"/>
          </p:nvPr>
        </p:nvSpPr>
        <p:spPr>
          <a:xfrm>
            <a:off x="4809272" y="2821494"/>
            <a:ext cx="3483864" cy="3233321"/>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6" name="Google Shape;76;p19"/>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itle only" type="titleOnly">
  <p:cSld name="TITLE_ONLY">
    <p:spTree>
      <p:nvGrpSpPr>
        <p:cNvPr id="1" name="Shape 78"/>
        <p:cNvGrpSpPr/>
        <p:nvPr/>
      </p:nvGrpSpPr>
      <p:grpSpPr>
        <a:xfrm>
          <a:off x="0" y="0"/>
          <a:ext cx="0" cy="0"/>
          <a:chOff x="0" y="0"/>
          <a:chExt cx="0" cy="0"/>
        </a:xfrm>
      </p:grpSpPr>
      <p:sp>
        <p:nvSpPr>
          <p:cNvPr id="79" name="Google Shape;79;p20"/>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0" name="Google Shape;80;p20"/>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81" name="Google Shape;81;p20"/>
          <p:cNvSpPr txBox="1">
            <a:spLocks noGrp="1"/>
          </p:cNvSpPr>
          <p:nvPr>
            <p:ph type="title"/>
          </p:nvPr>
        </p:nvSpPr>
        <p:spPr>
          <a:xfrm>
            <a:off x="1088686" y="810377"/>
            <a:ext cx="7202456" cy="94730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Side Header with content" type="objTx">
  <p:cSld name="OBJECT_WITH_CAPTION_TEXT">
    <p:spTree>
      <p:nvGrpSpPr>
        <p:cNvPr id="1" name="Shape 84"/>
        <p:cNvGrpSpPr/>
        <p:nvPr/>
      </p:nvGrpSpPr>
      <p:grpSpPr>
        <a:xfrm>
          <a:off x="0" y="0"/>
          <a:ext cx="0" cy="0"/>
          <a:chOff x="0" y="0"/>
          <a:chExt cx="0" cy="0"/>
        </a:xfrm>
      </p:grpSpPr>
      <p:sp>
        <p:nvSpPr>
          <p:cNvPr id="85" name="Google Shape;85;p21"/>
          <p:cNvSpPr/>
          <p:nvPr/>
        </p:nvSpPr>
        <p:spPr>
          <a:xfrm>
            <a:off x="0" y="798973"/>
            <a:ext cx="3648174"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6" name="Google Shape;86;p21"/>
          <p:cNvCxnSpPr/>
          <p:nvPr/>
        </p:nvCxnSpPr>
        <p:spPr>
          <a:xfrm rot="10800000" flipH="1">
            <a:off x="2" y="3119532"/>
            <a:ext cx="3644507" cy="6261"/>
          </a:xfrm>
          <a:prstGeom prst="straightConnector1">
            <a:avLst/>
          </a:prstGeom>
          <a:noFill/>
          <a:ln w="31750" cap="flat" cmpd="sng">
            <a:solidFill>
              <a:schemeClr val="accent1"/>
            </a:solidFill>
            <a:prstDash val="solid"/>
            <a:round/>
            <a:headEnd type="none" w="sm" len="sm"/>
            <a:tailEnd type="none" w="sm" len="sm"/>
          </a:ln>
        </p:spPr>
      </p:cxnSp>
      <p:sp>
        <p:nvSpPr>
          <p:cNvPr id="87" name="Google Shape;87;p21"/>
          <p:cNvSpPr txBox="1">
            <a:spLocks noGrp="1"/>
          </p:cNvSpPr>
          <p:nvPr>
            <p:ph type="title"/>
          </p:nvPr>
        </p:nvSpPr>
        <p:spPr>
          <a:xfrm>
            <a:off x="1083504" y="798973"/>
            <a:ext cx="2456260"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1"/>
          <p:cNvSpPr txBox="1">
            <a:spLocks noGrp="1"/>
          </p:cNvSpPr>
          <p:nvPr>
            <p:ph type="body" idx="1"/>
          </p:nvPr>
        </p:nvSpPr>
        <p:spPr>
          <a:xfrm>
            <a:off x="3782786" y="798976"/>
            <a:ext cx="4509353" cy="5255837"/>
          </a:xfrm>
          <a:prstGeom prst="rect">
            <a:avLst/>
          </a:prstGeom>
          <a:noFill/>
          <a:ln>
            <a:noFill/>
          </a:ln>
        </p:spPr>
        <p:txBody>
          <a:bodyPr spcFirstLastPara="1" wrap="square" lIns="91425" tIns="45700" rIns="91425" bIns="45700" anchor="ctr"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89" name="Google Shape;89;p21"/>
          <p:cNvSpPr txBox="1">
            <a:spLocks noGrp="1"/>
          </p:cNvSpPr>
          <p:nvPr>
            <p:ph type="body" idx="2"/>
          </p:nvPr>
        </p:nvSpPr>
        <p:spPr>
          <a:xfrm>
            <a:off x="1083504" y="3205494"/>
            <a:ext cx="2456260" cy="2849319"/>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0" name="Google Shape;90;p21"/>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21"/>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Side Header with picture" type="picTx">
  <p:cSld name="PICTURE_WITH_CAPTION_TEXT">
    <p:spTree>
      <p:nvGrpSpPr>
        <p:cNvPr id="1" name="Shape 92"/>
        <p:cNvGrpSpPr/>
        <p:nvPr/>
      </p:nvGrpSpPr>
      <p:grpSpPr>
        <a:xfrm>
          <a:off x="0" y="0"/>
          <a:ext cx="0" cy="0"/>
          <a:chOff x="0" y="0"/>
          <a:chExt cx="0" cy="0"/>
        </a:xfrm>
      </p:grpSpPr>
      <p:sp>
        <p:nvSpPr>
          <p:cNvPr id="93" name="Google Shape;93;p22"/>
          <p:cNvSpPr/>
          <p:nvPr/>
        </p:nvSpPr>
        <p:spPr>
          <a:xfrm>
            <a:off x="-1" y="798973"/>
            <a:ext cx="5231050"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94" name="Google Shape;94;p22"/>
          <p:cNvCxnSpPr/>
          <p:nvPr/>
        </p:nvCxnSpPr>
        <p:spPr>
          <a:xfrm rot="10800000" flipH="1">
            <a:off x="1" y="3116401"/>
            <a:ext cx="5225792" cy="9393"/>
          </a:xfrm>
          <a:prstGeom prst="straightConnector1">
            <a:avLst/>
          </a:prstGeom>
          <a:noFill/>
          <a:ln w="31750" cap="flat" cmpd="sng">
            <a:solidFill>
              <a:schemeClr val="accent1"/>
            </a:solidFill>
            <a:prstDash val="solid"/>
            <a:round/>
            <a:headEnd type="none" w="sm" len="sm"/>
            <a:tailEnd type="none" w="sm" len="sm"/>
          </a:ln>
        </p:spPr>
      </p:cxnSp>
      <p:sp>
        <p:nvSpPr>
          <p:cNvPr id="95" name="Google Shape;95;p22"/>
          <p:cNvSpPr txBox="1">
            <a:spLocks noGrp="1"/>
          </p:cNvSpPr>
          <p:nvPr>
            <p:ph type="title"/>
          </p:nvPr>
        </p:nvSpPr>
        <p:spPr>
          <a:xfrm>
            <a:off x="1088405" y="1129513"/>
            <a:ext cx="4149246"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2"/>
          <p:cNvSpPr>
            <a:spLocks noGrp="1"/>
          </p:cNvSpPr>
          <p:nvPr>
            <p:ph type="pic" idx="2"/>
          </p:nvPr>
        </p:nvSpPr>
        <p:spPr>
          <a:xfrm>
            <a:off x="5449305" y="797578"/>
            <a:ext cx="2841836" cy="5248677"/>
          </a:xfrm>
          <a:prstGeom prst="rect">
            <a:avLst/>
          </a:prstGeom>
          <a:solidFill>
            <a:srgbClr val="D8D8D8"/>
          </a:solidFill>
          <a:ln>
            <a:noFill/>
          </a:ln>
        </p:spPr>
      </p:sp>
      <p:sp>
        <p:nvSpPr>
          <p:cNvPr id="97" name="Google Shape;97;p22"/>
          <p:cNvSpPr txBox="1">
            <a:spLocks noGrp="1"/>
          </p:cNvSpPr>
          <p:nvPr>
            <p:ph type="body" idx="1"/>
          </p:nvPr>
        </p:nvSpPr>
        <p:spPr>
          <a:xfrm>
            <a:off x="1087748" y="3145994"/>
            <a:ext cx="4143303" cy="290026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8" name="Google Shape;98;p2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9" name="Google Shape;99;p2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0"/>
        <p:cNvGrpSpPr/>
        <p:nvPr/>
      </p:nvGrpSpPr>
      <p:grpSpPr>
        <a:xfrm>
          <a:off x="0" y="0"/>
          <a:ext cx="0" cy="0"/>
          <a:chOff x="0" y="0"/>
          <a:chExt cx="0" cy="0"/>
        </a:xfrm>
      </p:grpSpPr>
      <p:sp>
        <p:nvSpPr>
          <p:cNvPr id="101" name="Google Shape;101;p24"/>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4"/>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3" name="Google Shape;103;p24"/>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4"/>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105" name="Google Shape;105;p24"/>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with 2 columns">
  <p:cSld name="Title with 2 columns">
    <p:spTree>
      <p:nvGrpSpPr>
        <p:cNvPr id="1" name="Shape 106"/>
        <p:cNvGrpSpPr/>
        <p:nvPr/>
      </p:nvGrpSpPr>
      <p:grpSpPr>
        <a:xfrm>
          <a:off x="0" y="0"/>
          <a:ext cx="0" cy="0"/>
          <a:chOff x="0" y="0"/>
          <a:chExt cx="0" cy="0"/>
        </a:xfrm>
      </p:grpSpPr>
      <p:cxnSp>
        <p:nvCxnSpPr>
          <p:cNvPr id="107" name="Google Shape;107;p25"/>
          <p:cNvCxnSpPr/>
          <p:nvPr/>
        </p:nvCxnSpPr>
        <p:spPr>
          <a:xfrm>
            <a:off x="1085500" y="1847088"/>
            <a:ext cx="7205642" cy="0"/>
          </a:xfrm>
          <a:prstGeom prst="straightConnector1">
            <a:avLst/>
          </a:prstGeom>
          <a:noFill/>
          <a:ln w="31750" cap="flat" cmpd="sng">
            <a:solidFill>
              <a:schemeClr val="accent1"/>
            </a:solidFill>
            <a:prstDash val="solid"/>
            <a:round/>
            <a:headEnd type="none" w="sm" len="sm"/>
            <a:tailEnd type="none" w="sm" len="sm"/>
          </a:ln>
        </p:spPr>
      </p:cxnSp>
      <p:sp>
        <p:nvSpPr>
          <p:cNvPr id="108" name="Google Shape;108;p25"/>
          <p:cNvSpPr txBox="1">
            <a:spLocks noGrp="1"/>
          </p:cNvSpPr>
          <p:nvPr>
            <p:ph type="body" idx="1"/>
          </p:nvPr>
        </p:nvSpPr>
        <p:spPr>
          <a:xfrm>
            <a:off x="1085498" y="2010878"/>
            <a:ext cx="3260991" cy="405711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9" name="Google Shape;109;p25"/>
          <p:cNvSpPr txBox="1">
            <a:spLocks noGrp="1"/>
          </p:cNvSpPr>
          <p:nvPr>
            <p:ph type="body" idx="2"/>
          </p:nvPr>
        </p:nvSpPr>
        <p:spPr>
          <a:xfrm>
            <a:off x="4810328" y="2017342"/>
            <a:ext cx="3483864" cy="4050650"/>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0" name="Google Shape;110;p2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12" name="Google Shape;112;p2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with Comparison">
  <p:cSld name="Title with Comparison">
    <p:spTree>
      <p:nvGrpSpPr>
        <p:cNvPr id="1" name="Shape 113"/>
        <p:cNvGrpSpPr/>
        <p:nvPr/>
      </p:nvGrpSpPr>
      <p:grpSpPr>
        <a:xfrm>
          <a:off x="0" y="0"/>
          <a:ext cx="0" cy="0"/>
          <a:chOff x="0" y="0"/>
          <a:chExt cx="0" cy="0"/>
        </a:xfrm>
      </p:grpSpPr>
      <p:cxnSp>
        <p:nvCxnSpPr>
          <p:cNvPr id="114" name="Google Shape;114;p26"/>
          <p:cNvCxnSpPr/>
          <p:nvPr/>
        </p:nvCxnSpPr>
        <p:spPr>
          <a:xfrm>
            <a:off x="1085395" y="1847088"/>
            <a:ext cx="7205747" cy="0"/>
          </a:xfrm>
          <a:prstGeom prst="straightConnector1">
            <a:avLst/>
          </a:prstGeom>
          <a:noFill/>
          <a:ln w="31750" cap="flat" cmpd="sng">
            <a:solidFill>
              <a:schemeClr val="accent1"/>
            </a:solidFill>
            <a:prstDash val="solid"/>
            <a:round/>
            <a:headEnd type="none" w="sm" len="sm"/>
            <a:tailEnd type="none" w="sm" len="sm"/>
          </a:ln>
        </p:spPr>
      </p:cxnSp>
      <p:sp>
        <p:nvSpPr>
          <p:cNvPr id="115" name="Google Shape;115;p26"/>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6" name="Google Shape;116;p26"/>
          <p:cNvSpPr txBox="1">
            <a:spLocks noGrp="1"/>
          </p:cNvSpPr>
          <p:nvPr>
            <p:ph type="body" idx="2"/>
          </p:nvPr>
        </p:nvSpPr>
        <p:spPr>
          <a:xfrm>
            <a:off x="1085393" y="2824272"/>
            <a:ext cx="3483864" cy="3218185"/>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7" name="Google Shape;117;p26"/>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8" name="Google Shape;118;p26"/>
          <p:cNvSpPr txBox="1">
            <a:spLocks noGrp="1"/>
          </p:cNvSpPr>
          <p:nvPr>
            <p:ph type="body" idx="4"/>
          </p:nvPr>
        </p:nvSpPr>
        <p:spPr>
          <a:xfrm>
            <a:off x="4809272" y="2821494"/>
            <a:ext cx="3483864" cy="3220963"/>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9" name="Google Shape;119;p2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2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21" name="Google Shape;121;p2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with content" type="obj">
  <p:cSld name="OBJECT">
    <p:spTree>
      <p:nvGrpSpPr>
        <p:cNvPr id="1" name="Shape 20"/>
        <p:cNvGrpSpPr/>
        <p:nvPr/>
      </p:nvGrpSpPr>
      <p:grpSpPr>
        <a:xfrm>
          <a:off x="0" y="0"/>
          <a:ext cx="0" cy="0"/>
          <a:chOff x="0" y="0"/>
          <a:chExt cx="0" cy="0"/>
        </a:xfrm>
      </p:grpSpPr>
      <p:sp>
        <p:nvSpPr>
          <p:cNvPr id="21" name="Google Shape;21;p12"/>
          <p:cNvSpPr/>
          <p:nvPr/>
        </p:nvSpPr>
        <p:spPr>
          <a:xfrm>
            <a:off x="892142" y="-21176"/>
            <a:ext cx="7606015" cy="18787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22" name="Google Shape;22;p12"/>
          <p:cNvCxnSpPr/>
          <p:nvPr/>
        </p:nvCxnSpPr>
        <p:spPr>
          <a:xfrm>
            <a:off x="892142" y="1859611"/>
            <a:ext cx="7606015" cy="0"/>
          </a:xfrm>
          <a:prstGeom prst="straightConnector1">
            <a:avLst/>
          </a:prstGeom>
          <a:noFill/>
          <a:ln w="31750" cap="flat" cmpd="sng">
            <a:solidFill>
              <a:schemeClr val="accent1"/>
            </a:solidFill>
            <a:prstDash val="solid"/>
            <a:round/>
            <a:headEnd type="none" w="sm" len="sm"/>
            <a:tailEnd type="none" w="sm" len="sm"/>
          </a:ln>
        </p:spPr>
      </p:cxnSp>
      <p:sp>
        <p:nvSpPr>
          <p:cNvPr id="23" name="Google Shape;23;p12"/>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2"/>
          <p:cNvSpPr txBox="1">
            <a:spLocks noGrp="1"/>
          </p:cNvSpPr>
          <p:nvPr>
            <p:ph type="body" idx="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25" name="Google Shape;25;p1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7"/>
        <p:cNvGrpSpPr/>
        <p:nvPr/>
      </p:nvGrpSpPr>
      <p:grpSpPr>
        <a:xfrm>
          <a:off x="0" y="0"/>
          <a:ext cx="0" cy="0"/>
          <a:chOff x="0" y="0"/>
          <a:chExt cx="0" cy="0"/>
        </a:xfrm>
      </p:grpSpPr>
      <p:sp>
        <p:nvSpPr>
          <p:cNvPr id="28" name="Google Shape;28;p1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5"/>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0" name="Google Shape;30;p1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1" name="Google Shape;31;p1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2" name="Google Shape;32;p15"/>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33"/>
        <p:cNvGrpSpPr/>
        <p:nvPr/>
      </p:nvGrpSpPr>
      <p:grpSpPr>
        <a:xfrm>
          <a:off x="0" y="0"/>
          <a:ext cx="0" cy="0"/>
          <a:chOff x="0" y="0"/>
          <a:chExt cx="0" cy="0"/>
        </a:xfrm>
      </p:grpSpPr>
      <p:sp>
        <p:nvSpPr>
          <p:cNvPr id="34" name="Google Shape;34;p16"/>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a:solidFill>
                  <a:schemeClr val="dk2"/>
                </a:solidFill>
              </a:defRPr>
            </a:lvl1pPr>
            <a:lvl2pPr marL="914400" lvl="1" indent="-381000" algn="l">
              <a:lnSpc>
                <a:spcPct val="120000"/>
              </a:lnSpc>
              <a:spcBef>
                <a:spcPts val="375"/>
              </a:spcBef>
              <a:spcAft>
                <a:spcPts val="0"/>
              </a:spcAft>
              <a:buSzPts val="2400"/>
              <a:buChar char="•"/>
              <a:defRPr>
                <a:solidFill>
                  <a:schemeClr val="dk2"/>
                </a:solidFill>
              </a:defRPr>
            </a:lvl2pPr>
            <a:lvl3pPr marL="1371600" lvl="2" indent="-381000" algn="l">
              <a:lnSpc>
                <a:spcPct val="120000"/>
              </a:lnSpc>
              <a:spcBef>
                <a:spcPts val="375"/>
              </a:spcBef>
              <a:spcAft>
                <a:spcPts val="0"/>
              </a:spcAft>
              <a:buSzPts val="2400"/>
              <a:buChar char="•"/>
              <a:defRPr>
                <a:solidFill>
                  <a:schemeClr val="dk2"/>
                </a:solidFill>
              </a:defRPr>
            </a:lvl3pPr>
            <a:lvl4pPr marL="1828800" lvl="3" indent="-381000" algn="l">
              <a:lnSpc>
                <a:spcPct val="120000"/>
              </a:lnSpc>
              <a:spcBef>
                <a:spcPts val="375"/>
              </a:spcBef>
              <a:spcAft>
                <a:spcPts val="0"/>
              </a:spcAft>
              <a:buSzPts val="2400"/>
              <a:buChar char="•"/>
              <a:defRPr>
                <a:solidFill>
                  <a:schemeClr val="dk2"/>
                </a:solidFill>
              </a:defRPr>
            </a:lvl4pPr>
            <a:lvl5pPr marL="2286000" lvl="4" indent="-381000" algn="l">
              <a:lnSpc>
                <a:spcPct val="120000"/>
              </a:lnSpc>
              <a:spcBef>
                <a:spcPts val="375"/>
              </a:spcBef>
              <a:spcAft>
                <a:spcPts val="0"/>
              </a:spcAft>
              <a:buSzPts val="24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5" name="Google Shape;35;p1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6" name="Google Shape;36;p1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7" name="Google Shape;37;p16"/>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slide black">
  <p:cSld name="section slide black">
    <p:spTree>
      <p:nvGrpSpPr>
        <p:cNvPr id="1" name="Shape 38"/>
        <p:cNvGrpSpPr/>
        <p:nvPr/>
      </p:nvGrpSpPr>
      <p:grpSpPr>
        <a:xfrm>
          <a:off x="0" y="0"/>
          <a:ext cx="0" cy="0"/>
          <a:chOff x="0" y="0"/>
          <a:chExt cx="0" cy="0"/>
        </a:xfrm>
      </p:grpSpPr>
      <p:sp>
        <p:nvSpPr>
          <p:cNvPr id="39" name="Google Shape;39;p23"/>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0" name="Google Shape;40;p23"/>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photo">
  <p:cSld name="Title Slide with photo">
    <p:spTree>
      <p:nvGrpSpPr>
        <p:cNvPr id="1" name="Shape 41"/>
        <p:cNvGrpSpPr/>
        <p:nvPr/>
      </p:nvGrpSpPr>
      <p:grpSpPr>
        <a:xfrm>
          <a:off x="0" y="0"/>
          <a:ext cx="0" cy="0"/>
          <a:chOff x="0" y="0"/>
          <a:chExt cx="0" cy="0"/>
        </a:xfrm>
      </p:grpSpPr>
      <p:pic>
        <p:nvPicPr>
          <p:cNvPr id="42" name="Google Shape;42;p11"/>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3" name="Google Shape;43;p11"/>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1"/>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45" name="Google Shape;45;p11"/>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46" name="Google Shape;46;p11"/>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with photo">
  <p:cSld name="1_Title Slide with photo">
    <p:spTree>
      <p:nvGrpSpPr>
        <p:cNvPr id="1" name="Shape 47"/>
        <p:cNvGrpSpPr/>
        <p:nvPr/>
      </p:nvGrpSpPr>
      <p:grpSpPr>
        <a:xfrm>
          <a:off x="0" y="0"/>
          <a:ext cx="0" cy="0"/>
          <a:chOff x="0" y="0"/>
          <a:chExt cx="0" cy="0"/>
        </a:xfrm>
      </p:grpSpPr>
      <p:pic>
        <p:nvPicPr>
          <p:cNvPr id="48" name="Google Shape;48;p14"/>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9" name="Google Shape;49;p14"/>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chemeClr val="dk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51" name="Google Shape;51;p14"/>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52" name="Google Shape;52;p14"/>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3"/>
        <p:cNvGrpSpPr/>
        <p:nvPr/>
      </p:nvGrpSpPr>
      <p:grpSpPr>
        <a:xfrm>
          <a:off x="0" y="0"/>
          <a:ext cx="0" cy="0"/>
          <a:chOff x="0" y="0"/>
          <a:chExt cx="0" cy="0"/>
        </a:xfrm>
      </p:grpSpPr>
      <p:sp>
        <p:nvSpPr>
          <p:cNvPr id="54" name="Google Shape;54;p17"/>
          <p:cNvSpPr/>
          <p:nvPr/>
        </p:nvSpPr>
        <p:spPr>
          <a:xfrm>
            <a:off x="897905" y="0"/>
            <a:ext cx="6839998" cy="380377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55" name="Google Shape;55;p17"/>
          <p:cNvCxnSpPr/>
          <p:nvPr/>
        </p:nvCxnSpPr>
        <p:spPr>
          <a:xfrm>
            <a:off x="892142" y="3816299"/>
            <a:ext cx="6845761" cy="0"/>
          </a:xfrm>
          <a:prstGeom prst="straightConnector1">
            <a:avLst/>
          </a:prstGeom>
          <a:noFill/>
          <a:ln w="31750" cap="flat" cmpd="sng">
            <a:solidFill>
              <a:schemeClr val="accent1"/>
            </a:solidFill>
            <a:prstDash val="solid"/>
            <a:round/>
            <a:headEnd type="none" w="sm" len="sm"/>
            <a:tailEnd type="none" w="sm" len="sm"/>
          </a:ln>
        </p:spPr>
      </p:cxnSp>
      <p:sp>
        <p:nvSpPr>
          <p:cNvPr id="56" name="Google Shape;56;p17"/>
          <p:cNvSpPr txBox="1">
            <a:spLocks noGrp="1"/>
          </p:cNvSpPr>
          <p:nvPr>
            <p:ph type="title"/>
          </p:nvPr>
        </p:nvSpPr>
        <p:spPr>
          <a:xfrm>
            <a:off x="1090680" y="2168168"/>
            <a:ext cx="6482366" cy="147591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7"/>
          <p:cNvSpPr txBox="1">
            <a:spLocks noGrp="1"/>
          </p:cNvSpPr>
          <p:nvPr>
            <p:ph type="body" idx="1"/>
          </p:nvPr>
        </p:nvSpPr>
        <p:spPr>
          <a:xfrm>
            <a:off x="1090680" y="3806198"/>
            <a:ext cx="6472835"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750"/>
              </a:spcBef>
              <a:spcAft>
                <a:spcPts val="0"/>
              </a:spcAft>
              <a:buSzPts val="1600"/>
              <a:buNone/>
              <a:defRPr sz="1600">
                <a:solidFill>
                  <a:srgbClr val="222222"/>
                </a:solidFill>
              </a:defRPr>
            </a:lvl1pPr>
            <a:lvl2pPr marL="914400" lvl="1" indent="-228600" algn="l">
              <a:lnSpc>
                <a:spcPct val="120000"/>
              </a:lnSpc>
              <a:spcBef>
                <a:spcPts val="375"/>
              </a:spcBef>
              <a:spcAft>
                <a:spcPts val="0"/>
              </a:spcAft>
              <a:buSzPts val="1350"/>
              <a:buNone/>
              <a:defRPr sz="1350">
                <a:solidFill>
                  <a:srgbClr val="8891AA"/>
                </a:solidFill>
              </a:defRPr>
            </a:lvl2pPr>
            <a:lvl3pPr marL="1371600" lvl="2" indent="-228600" algn="l">
              <a:lnSpc>
                <a:spcPct val="120000"/>
              </a:lnSpc>
              <a:spcBef>
                <a:spcPts val="375"/>
              </a:spcBef>
              <a:spcAft>
                <a:spcPts val="0"/>
              </a:spcAft>
              <a:buSzPts val="1350"/>
              <a:buNone/>
              <a:defRPr sz="1350">
                <a:solidFill>
                  <a:srgbClr val="8891AA"/>
                </a:solidFill>
              </a:defRPr>
            </a:lvl3pPr>
            <a:lvl4pPr marL="1828800" lvl="3" indent="-228600" algn="l">
              <a:lnSpc>
                <a:spcPct val="120000"/>
              </a:lnSpc>
              <a:spcBef>
                <a:spcPts val="375"/>
              </a:spcBef>
              <a:spcAft>
                <a:spcPts val="0"/>
              </a:spcAft>
              <a:buSzPts val="1200"/>
              <a:buNone/>
              <a:defRPr sz="1200">
                <a:solidFill>
                  <a:srgbClr val="8891AA"/>
                </a:solidFill>
              </a:defRPr>
            </a:lvl4pPr>
            <a:lvl5pPr marL="2286000" lvl="4" indent="-228600" algn="l">
              <a:lnSpc>
                <a:spcPct val="120000"/>
              </a:lnSpc>
              <a:spcBef>
                <a:spcPts val="375"/>
              </a:spcBef>
              <a:spcAft>
                <a:spcPts val="0"/>
              </a:spcAft>
              <a:buSzPts val="1200"/>
              <a:buNone/>
              <a:defRPr sz="1200">
                <a:solidFill>
                  <a:srgbClr val="8891AA"/>
                </a:solidFill>
              </a:defRPr>
            </a:lvl5pPr>
            <a:lvl6pPr marL="2743200" lvl="5" indent="-228600" algn="l">
              <a:lnSpc>
                <a:spcPct val="120000"/>
              </a:lnSpc>
              <a:spcBef>
                <a:spcPts val="375"/>
              </a:spcBef>
              <a:spcAft>
                <a:spcPts val="0"/>
              </a:spcAft>
              <a:buSzPts val="1200"/>
              <a:buNone/>
              <a:defRPr sz="1200">
                <a:solidFill>
                  <a:srgbClr val="8891AA"/>
                </a:solidFill>
              </a:defRPr>
            </a:lvl6pPr>
            <a:lvl7pPr marL="3200400" lvl="6" indent="-228600" algn="l">
              <a:lnSpc>
                <a:spcPct val="120000"/>
              </a:lnSpc>
              <a:spcBef>
                <a:spcPts val="375"/>
              </a:spcBef>
              <a:spcAft>
                <a:spcPts val="0"/>
              </a:spcAft>
              <a:buSzPts val="1200"/>
              <a:buNone/>
              <a:defRPr sz="1200">
                <a:solidFill>
                  <a:srgbClr val="8891AA"/>
                </a:solidFill>
              </a:defRPr>
            </a:lvl7pPr>
            <a:lvl8pPr marL="3657600" lvl="7" indent="-228600" algn="l">
              <a:lnSpc>
                <a:spcPct val="120000"/>
              </a:lnSpc>
              <a:spcBef>
                <a:spcPts val="375"/>
              </a:spcBef>
              <a:spcAft>
                <a:spcPts val="0"/>
              </a:spcAft>
              <a:buSzPts val="1200"/>
              <a:buNone/>
              <a:defRPr sz="1200">
                <a:solidFill>
                  <a:srgbClr val="8891AA"/>
                </a:solidFill>
              </a:defRPr>
            </a:lvl8pPr>
            <a:lvl9pPr marL="4114800" lvl="8" indent="-228600" algn="l">
              <a:lnSpc>
                <a:spcPct val="120000"/>
              </a:lnSpc>
              <a:spcBef>
                <a:spcPts val="375"/>
              </a:spcBef>
              <a:spcAft>
                <a:spcPts val="0"/>
              </a:spcAft>
              <a:buSzPts val="1200"/>
              <a:buNone/>
              <a:defRPr sz="1200">
                <a:solidFill>
                  <a:srgbClr val="8891AA"/>
                </a:solidFill>
              </a:defRPr>
            </a:lvl9pPr>
          </a:lstStyle>
          <a:p>
            <a:endParaRPr/>
          </a:p>
        </p:txBody>
      </p:sp>
      <p:sp>
        <p:nvSpPr>
          <p:cNvPr id="58" name="Google Shape;58;p17"/>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7"/>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with 2 columns" type="twoObj">
  <p:cSld name="TWO_OBJECTS">
    <p:spTree>
      <p:nvGrpSpPr>
        <p:cNvPr id="1" name="Shape 60"/>
        <p:cNvGrpSpPr/>
        <p:nvPr/>
      </p:nvGrpSpPr>
      <p:grpSpPr>
        <a:xfrm>
          <a:off x="0" y="0"/>
          <a:ext cx="0" cy="0"/>
          <a:chOff x="0" y="0"/>
          <a:chExt cx="0" cy="0"/>
        </a:xfrm>
      </p:grpSpPr>
      <p:sp>
        <p:nvSpPr>
          <p:cNvPr id="61" name="Google Shape;61;p18"/>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62" name="Google Shape;62;p18"/>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63" name="Google Shape;63;p18"/>
          <p:cNvSpPr txBox="1">
            <a:spLocks noGrp="1"/>
          </p:cNvSpPr>
          <p:nvPr>
            <p:ph type="title"/>
          </p:nvPr>
        </p:nvSpPr>
        <p:spPr>
          <a:xfrm>
            <a:off x="1086913" y="804890"/>
            <a:ext cx="7204226" cy="903456"/>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
          <p:cNvSpPr txBox="1">
            <a:spLocks noGrp="1"/>
          </p:cNvSpPr>
          <p:nvPr>
            <p:ph type="body" idx="1"/>
          </p:nvPr>
        </p:nvSpPr>
        <p:spPr>
          <a:xfrm>
            <a:off x="1085498" y="2010878"/>
            <a:ext cx="3483864" cy="404980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5" name="Google Shape;65;p18"/>
          <p:cNvSpPr txBox="1">
            <a:spLocks noGrp="1"/>
          </p:cNvSpPr>
          <p:nvPr>
            <p:ph type="body" idx="2"/>
          </p:nvPr>
        </p:nvSpPr>
        <p:spPr>
          <a:xfrm>
            <a:off x="4810328" y="2017345"/>
            <a:ext cx="3483864" cy="404333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6" name="Google Shape;66;p18"/>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1088686" y="804522"/>
            <a:ext cx="7202456"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1088686" y="2015734"/>
            <a:ext cx="7202456" cy="3450613"/>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120000"/>
              </a:lnSpc>
              <a:spcBef>
                <a:spcPts val="750"/>
              </a:spcBef>
              <a:spcAft>
                <a:spcPts val="0"/>
              </a:spcAft>
              <a:buClr>
                <a:schemeClr val="accent1"/>
              </a:buClr>
              <a:buSzPts val="1600"/>
              <a:buFont typeface="Arial"/>
              <a:buChar char="•"/>
              <a:defRPr sz="1600" b="0" i="0" u="none" strike="noStrike" cap="none">
                <a:solidFill>
                  <a:srgbClr val="181612"/>
                </a:solidFill>
                <a:latin typeface="Arial"/>
                <a:ea typeface="Arial"/>
                <a:cs typeface="Arial"/>
                <a:sym typeface="Arial"/>
              </a:defRPr>
            </a:lvl1pPr>
            <a:lvl2pPr marL="914400" marR="0" lvl="1" indent="-317500" algn="l" rtl="0">
              <a:lnSpc>
                <a:spcPct val="120000"/>
              </a:lnSpc>
              <a:spcBef>
                <a:spcPts val="375"/>
              </a:spcBef>
              <a:spcAft>
                <a:spcPts val="0"/>
              </a:spcAft>
              <a:buClr>
                <a:schemeClr val="accent1"/>
              </a:buClr>
              <a:buSzPts val="1400"/>
              <a:buFont typeface="Arial"/>
              <a:buChar char="•"/>
              <a:defRPr sz="1400" b="0" i="0" u="none" strike="noStrike" cap="none">
                <a:solidFill>
                  <a:srgbClr val="181612"/>
                </a:solidFill>
                <a:latin typeface="Arial"/>
                <a:ea typeface="Arial"/>
                <a:cs typeface="Arial"/>
                <a:sym typeface="Arial"/>
              </a:defRPr>
            </a:lvl2pPr>
            <a:lvl3pPr marL="1371600" marR="0" lvl="2" indent="-304800" algn="l" rtl="0">
              <a:lnSpc>
                <a:spcPct val="120000"/>
              </a:lnSpc>
              <a:spcBef>
                <a:spcPts val="375"/>
              </a:spcBef>
              <a:spcAft>
                <a:spcPts val="0"/>
              </a:spcAft>
              <a:buClr>
                <a:schemeClr val="accent1"/>
              </a:buClr>
              <a:buSzPts val="1200"/>
              <a:buFont typeface="Arial"/>
              <a:buChar char="•"/>
              <a:defRPr sz="1200" b="0" i="0" u="none" strike="noStrike" cap="none">
                <a:solidFill>
                  <a:srgbClr val="181612"/>
                </a:solidFill>
                <a:latin typeface="Arial"/>
                <a:ea typeface="Arial"/>
                <a:cs typeface="Arial"/>
                <a:sym typeface="Arial"/>
              </a:defRPr>
            </a:lvl3pPr>
            <a:lvl4pPr marL="1828800" marR="0" lvl="3" indent="-295275" algn="l" rtl="0">
              <a:lnSpc>
                <a:spcPct val="120000"/>
              </a:lnSpc>
              <a:spcBef>
                <a:spcPts val="375"/>
              </a:spcBef>
              <a:spcAft>
                <a:spcPts val="0"/>
              </a:spcAft>
              <a:buClr>
                <a:schemeClr val="accent1"/>
              </a:buClr>
              <a:buSzPts val="1050"/>
              <a:buFont typeface="Arial"/>
              <a:buChar char="•"/>
              <a:defRPr sz="1050" b="0" i="0" u="none" strike="noStrike" cap="none">
                <a:solidFill>
                  <a:srgbClr val="181612"/>
                </a:solidFill>
                <a:latin typeface="Arial"/>
                <a:ea typeface="Arial"/>
                <a:cs typeface="Arial"/>
                <a:sym typeface="Arial"/>
              </a:defRPr>
            </a:lvl4pPr>
            <a:lvl5pPr marL="2286000" marR="0" lvl="4" indent="-285750" algn="l" rtl="0">
              <a:lnSpc>
                <a:spcPct val="120000"/>
              </a:lnSpc>
              <a:spcBef>
                <a:spcPts val="375"/>
              </a:spcBef>
              <a:spcAft>
                <a:spcPts val="0"/>
              </a:spcAft>
              <a:buClr>
                <a:schemeClr val="accent1"/>
              </a:buClr>
              <a:buSzPts val="900"/>
              <a:buFont typeface="Arial"/>
              <a:buChar char="•"/>
              <a:defRPr sz="900" b="0" i="0" u="none" strike="noStrike" cap="none">
                <a:solidFill>
                  <a:srgbClr val="181612"/>
                </a:solidFill>
                <a:latin typeface="Arial"/>
                <a:ea typeface="Arial"/>
                <a:cs typeface="Arial"/>
                <a:sym typeface="Arial"/>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750" b="0" i="0" u="none" strike="noStrike" cap="none">
                <a:solidFill>
                  <a:srgbClr val="8891A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ccc-oeri.org/about-u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socialsci.libretexts.org/Bookshelves/Economics/Macroeconomics/Macroeconomics_1e_(Medeiros)/06%3A_Employment/6.04%3A_Unemployment_Rat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gemini.google.com/share/96b86c4c45d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opentext.wsu.edu/abnormal-psych/chapter/module-4-mood-disorders/#4.1"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s://gemini.google.com/share/6906af5d1815"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s://www.section508.gov/create/pdfs/training-videos/" TargetMode="External"/><Relationship Id="rId3" Type="http://schemas.openxmlformats.org/officeDocument/2006/relationships/hyperlink" Target="https://support.microsoft.com/en-us/office/improve-accessibility-with-the-accessibility-checker-a16f6de0-2f39-4a2b-8bd8-5ad801426c7f" TargetMode="External"/><Relationship Id="rId7" Type="http://schemas.openxmlformats.org/officeDocument/2006/relationships/hyperlink" Target="https://webaim.org/training/online/ccc/course/registration"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hyperlink" Target="https://www.playlab.ai/project/cm22h70nn086x98ehebdkdcv2" TargetMode="External"/><Relationship Id="rId5" Type="http://schemas.openxmlformats.org/officeDocument/2006/relationships/hyperlink" Target="https://helpx.adobe.com/acrobat/using/create-verify-pdf-accessibility.html" TargetMode="External"/><Relationship Id="rId10" Type="http://schemas.openxmlformats.org/officeDocument/2006/relationships/hyperlink" Target="http://diagramcenter.org/poet.html" TargetMode="External"/><Relationship Id="rId4" Type="http://schemas.openxmlformats.org/officeDocument/2006/relationships/hyperlink" Target="https://pave-pdf.org/" TargetMode="External"/><Relationship Id="rId9" Type="http://schemas.openxmlformats.org/officeDocument/2006/relationships/hyperlink" Target="https://teachonline.asu.edu/image-accessibility-generator/"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dap.berkeley.edu/testing/how-do-i-use-wave"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hyperlink" Target="https://youtu.be/xkIoyXDc7CM?si=R8Jyvqsby9_OEdNP" TargetMode="External"/><Relationship Id="rId5" Type="http://schemas.openxmlformats.org/officeDocument/2006/relationships/hyperlink" Target="http://otter.ai" TargetMode="External"/><Relationship Id="rId4" Type="http://schemas.openxmlformats.org/officeDocument/2006/relationships/hyperlink" Target="https://www.playlab.ai/project/cmej1tcja09xvoh0u75yuys6c"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adobe.com/acrobat/hub/scan-multiple-pages-to-one-pdf.html" TargetMode="External"/><Relationship Id="rId3" Type="http://schemas.openxmlformats.org/officeDocument/2006/relationships/hyperlink" Target="https://www.skynettechnologies.com/blog/pdf-accessibility-remediation-common-issues" TargetMode="External"/><Relationship Id="rId7" Type="http://schemas.openxmlformats.org/officeDocument/2006/relationships/hyperlink" Target="https://www.nysed.gov/webaccess/tools/batch-process-pdfs-accessibility"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helpx.adobe.com/acrobat/using/create-verify-pdf-accessibility.html" TargetMode="External"/><Relationship Id="rId11" Type="http://schemas.openxmlformats.org/officeDocument/2006/relationships/hyperlink" Target="https://pdfix.net/how-to-batch-process-multiple-pdf-files-for-accessibility/" TargetMode="External"/><Relationship Id="rId5" Type="http://schemas.openxmlformats.org/officeDocument/2006/relationships/hyperlink" Target="https://adasitecompliance.com/12-common-pdf-accessibility-mistakes-fix/" TargetMode="External"/><Relationship Id="rId10" Type="http://schemas.openxmlformats.org/officeDocument/2006/relationships/hyperlink" Target="https://www.youtube.com/watch?v=9p3Kg4qEEms" TargetMode="External"/><Relationship Id="rId4" Type="http://schemas.openxmlformats.org/officeDocument/2006/relationships/hyperlink" Target="https://www.boisestate.edu/webguide/publishing/documents/troubleshooting-common-pdf-accessibility-issues/" TargetMode="External"/><Relationship Id="rId9" Type="http://schemas.openxmlformats.org/officeDocument/2006/relationships/hyperlink" Target="https://www.youtube.com/watch?v=d1O7ExK2UoU"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www.continualengine.com/blog/best-pdf-remediation-tools/" TargetMode="External"/><Relationship Id="rId3" Type="http://schemas.openxmlformats.org/officeDocument/2006/relationships/hyperlink" Target="https://support.apple.com/en-us/102031" TargetMode="External"/><Relationship Id="rId7" Type="http://schemas.openxmlformats.org/officeDocument/2006/relationships/hyperlink" Target="https://accessibe.com/blog/knowledgebase/pdf-accessibility-checkers" TargetMode="External"/><Relationship Id="rId12" Type="http://schemas.openxmlformats.org/officeDocument/2006/relationships/hyperlink" Target="https://equally.ai/"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www.section508.gov/training/pdfs/aed-cop-pdf02/" TargetMode="External"/><Relationship Id="rId11" Type="http://schemas.openxmlformats.org/officeDocument/2006/relationships/hyperlink" Target="https://www.youtube.com/watch?v=PHq_sCMjCAM" TargetMode="External"/><Relationship Id="rId5" Type="http://schemas.openxmlformats.org/officeDocument/2006/relationships/hyperlink" Target="https://accessibilitypartners.ca/pdf-accessibility-checker-tools/" TargetMode="External"/><Relationship Id="rId10" Type="http://schemas.openxmlformats.org/officeDocument/2006/relationships/hyperlink" Target="https://testparty.ai/blog/wave-tool-tutorial" TargetMode="External"/><Relationship Id="rId4" Type="http://schemas.openxmlformats.org/officeDocument/2006/relationships/hyperlink" Target="https://reciteme.com/us/news/best-pdf-accessibility-checker-tools/" TargetMode="External"/><Relationship Id="rId9" Type="http://schemas.openxmlformats.org/officeDocument/2006/relationships/hyperlink" Target="https://www.youtube.com/watch?v=MSloVgrl0sA"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community.instructure.com/en/discussion/635294/share-your-favorite-accessibility-tools" TargetMode="External"/><Relationship Id="rId3" Type="http://schemas.openxmlformats.org/officeDocument/2006/relationships/hyperlink" Target="https://dap.berkeley.edu/testing/how-do-i-use-wave" TargetMode="External"/><Relationship Id="rId7" Type="http://schemas.openxmlformats.org/officeDocument/2006/relationships/hyperlink" Target="https://wave.webaim.org/help" TargetMode="External"/><Relationship Id="rId12" Type="http://schemas.openxmlformats.org/officeDocument/2006/relationships/hyperlink" Target="https://equally.ai/"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guides.lib.vt.edu/accessibleinstruction/resources" TargetMode="External"/><Relationship Id="rId11" Type="http://schemas.openxmlformats.org/officeDocument/2006/relationships/hyperlink" Target="https://accessibility.uncg.edu/make-content-accessible/checking-content/" TargetMode="External"/><Relationship Id="rId5" Type="http://schemas.openxmlformats.org/officeDocument/2006/relationships/hyperlink" Target="https://www.boisestate.edu/webguide/publishing/wave-web-accessibility-evaluation-tool/" TargetMode="External"/><Relationship Id="rId10" Type="http://schemas.openxmlformats.org/officeDocument/2006/relationships/hyperlink" Target="https://mcblogs.montgomerycollege.edu/udc/free-tools-for-evaluating-accessibility/" TargetMode="External"/><Relationship Id="rId4" Type="http://schemas.openxmlformats.org/officeDocument/2006/relationships/hyperlink" Target="https://www.audioeye.com/post/wave-accessibility-tool/" TargetMode="External"/><Relationship Id="rId9" Type="http://schemas.openxmlformats.org/officeDocument/2006/relationships/hyperlink" Target="https://www.washington.edu/accesstech/websites/tools/"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equally.ai/" TargetMode="External"/><Relationship Id="rId3" Type="http://schemas.openxmlformats.org/officeDocument/2006/relationships/hyperlink" Target="https://itaccessibility.uiowa.edu/testing/tools" TargetMode="External"/><Relationship Id="rId7" Type="http://schemas.openxmlformats.org/officeDocument/2006/relationships/hyperlink" Target="https://testparty.ai/blog/10-ai-powered-wcag-tools-that-actually-fix-accessibility-issue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learningdesignviews.educ.ubc.ca/accessibility-and-ai-tools/" TargetMode="External"/><Relationship Id="rId5" Type="http://schemas.openxmlformats.org/officeDocument/2006/relationships/hyperlink" Target="https://www.continualengine.com/blog/top-remediation-and-accessibility-tools-for-academic-materials/" TargetMode="External"/><Relationship Id="rId4" Type="http://schemas.openxmlformats.org/officeDocument/2006/relationships/hyperlink" Target="https://www.cmu.edu/computing/news/2025/ai-remediation.html"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hyperlink" Target="https://unsplash.com/photos/low-angle-photo-of-pink-and-orange-balloons-uGP_6CAD-14?utm_source=unsplash&amp;utm_medium=referral&amp;utm_content=creditCopyText" TargetMode="External"/><Relationship Id="rId4" Type="http://schemas.openxmlformats.org/officeDocument/2006/relationships/hyperlink" Target="https://unsplash.com/@artbyhybrid?utm_source=unsplash&amp;utm_medium=referral&amp;utm_content=creditCopyTex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sccc-oeri.org/webinars-and-ev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unsplash.com/photos/person-holding-brown-listo-paper-bag-yLBm7eVr4t0?utm_source=unsplash&amp;utm_medium=referral&amp;utm_content=creditCopyText" TargetMode="External"/><Relationship Id="rId4" Type="http://schemas.openxmlformats.org/officeDocument/2006/relationships/hyperlink" Target="https://unsplash.com/@edwinmd?utm_source=unsplash&amp;utm_medium=referral&amp;utm_content=creditCopyTex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hyperlink" Target="https://unsplash.com/photos/yellow-smiley-emoji-on-gray-textile-8R-mXppeakM?utm_source=unsplash&amp;utm_medium=referral&amp;utm_content=creditCopyText" TargetMode="External"/><Relationship Id="rId4" Type="http://schemas.openxmlformats.org/officeDocument/2006/relationships/hyperlink" Target="https://unsplash.com/@timmossholder?utm_source=unsplash&amp;utm_medium=referral&amp;utm_content=creditCopyTex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gemini.google.com/share/dda21ccdfafb"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ctrTitle"/>
          </p:nvPr>
        </p:nvSpPr>
        <p:spPr>
          <a:xfrm>
            <a:off x="858600" y="2292250"/>
            <a:ext cx="7426800" cy="2460000"/>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lt1"/>
              </a:buClr>
              <a:buSzPts val="3600"/>
              <a:buFont typeface="Arial"/>
              <a:buNone/>
            </a:pPr>
            <a:r>
              <a:rPr lang="en-US" sz="4200"/>
              <a:t>AI Bytes: Boost Accessibility, Not Workload</a:t>
            </a:r>
            <a:endParaRPr sz="4200"/>
          </a:p>
        </p:txBody>
      </p:sp>
      <p:sp>
        <p:nvSpPr>
          <p:cNvPr id="127" name="Google Shape;127;p4"/>
          <p:cNvSpPr txBox="1">
            <a:spLocks noGrp="1"/>
          </p:cNvSpPr>
          <p:nvPr>
            <p:ph type="subTitle" idx="1"/>
          </p:nvPr>
        </p:nvSpPr>
        <p:spPr>
          <a:xfrm>
            <a:off x="135776" y="5456500"/>
            <a:ext cx="8807700" cy="977700"/>
          </a:xfrm>
          <a:prstGeom prst="rect">
            <a:avLst/>
          </a:prstGeom>
          <a:noFill/>
          <a:ln>
            <a:noFill/>
          </a:ln>
        </p:spPr>
        <p:txBody>
          <a:bodyPr spcFirstLastPara="1" wrap="square" lIns="91425" tIns="91425" rIns="91425" bIns="91425" anchor="t" anchorCtr="0">
            <a:normAutofit fontScale="92500" lnSpcReduction="10000"/>
          </a:bodyPr>
          <a:lstStyle/>
          <a:p>
            <a:pPr marL="0" lvl="0" indent="0" algn="l" rtl="0">
              <a:lnSpc>
                <a:spcPct val="120000"/>
              </a:lnSpc>
              <a:spcBef>
                <a:spcPts val="0"/>
              </a:spcBef>
              <a:spcAft>
                <a:spcPts val="0"/>
              </a:spcAft>
              <a:buSzPts val="1600"/>
              <a:buNone/>
            </a:pPr>
            <a:r>
              <a:rPr lang="en-US"/>
              <a:t>Artificial Intelligence Lead Webinar, March 26, 2026 12:30 PM </a:t>
            </a:r>
            <a:endParaRPr/>
          </a:p>
          <a:p>
            <a:pPr marL="0" lvl="0" indent="0" algn="l" rtl="0">
              <a:lnSpc>
                <a:spcPct val="120000"/>
              </a:lnSpc>
              <a:spcBef>
                <a:spcPts val="0"/>
              </a:spcBef>
              <a:spcAft>
                <a:spcPts val="0"/>
              </a:spcAft>
              <a:buSzPts val="1600"/>
              <a:buNone/>
            </a:pPr>
            <a:r>
              <a:rPr lang="en-US"/>
              <a:t>This powerpoint was created by </a:t>
            </a:r>
            <a:r>
              <a:rPr lang="en-US" u="sng">
                <a:solidFill>
                  <a:schemeClr val="hlink"/>
                </a:solidFill>
                <a:hlinkClick r:id="rId3"/>
              </a:rPr>
              <a:t>Liz Encarnacion</a:t>
            </a:r>
            <a:r>
              <a:rPr lang="en-US"/>
              <a:t> and is licensed under a </a:t>
            </a:r>
            <a:r>
              <a:rPr lang="en-US" u="sng">
                <a:solidFill>
                  <a:schemeClr val="hlink"/>
                </a:solidFill>
                <a:hlinkClick r:id="rId4"/>
              </a:rPr>
              <a:t>Creative Commons Attribution 4.0 International License</a:t>
            </a:r>
            <a:r>
              <a:rPr lang="en-US"/>
              <a:t>.)</a:t>
            </a:r>
            <a:endParaRPr cap="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g3c4f0d10fce_0_213"/>
          <p:cNvSpPr txBox="1">
            <a:spLocks noGrp="1"/>
          </p:cNvSpPr>
          <p:nvPr>
            <p:ph type="title"/>
          </p:nvPr>
        </p:nvSpPr>
        <p:spPr>
          <a:xfrm>
            <a:off x="1088675" y="400052"/>
            <a:ext cx="7202400" cy="1302900"/>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SzPct val="74285"/>
              <a:buNone/>
            </a:pPr>
            <a:r>
              <a:rPr lang="en-US" sz="3500"/>
              <a:t>Practical Applications:</a:t>
            </a:r>
            <a:endParaRPr sz="3500"/>
          </a:p>
          <a:p>
            <a:pPr marL="0" lvl="0" indent="0" algn="l" rtl="0">
              <a:spcBef>
                <a:spcPts val="0"/>
              </a:spcBef>
              <a:spcAft>
                <a:spcPts val="0"/>
              </a:spcAft>
              <a:buSzPct val="74285"/>
              <a:buNone/>
            </a:pPr>
            <a:r>
              <a:rPr lang="en-US" sz="3500"/>
              <a:t>From Data Tables to Descriptive Narrative</a:t>
            </a:r>
            <a:endParaRPr sz="3500"/>
          </a:p>
        </p:txBody>
      </p:sp>
      <p:sp>
        <p:nvSpPr>
          <p:cNvPr id="207" name="Google Shape;207;g3c4f0d10fce_0_213"/>
          <p:cNvSpPr txBox="1">
            <a:spLocks noGrp="1"/>
          </p:cNvSpPr>
          <p:nvPr>
            <p:ph type="body" idx="1"/>
          </p:nvPr>
        </p:nvSpPr>
        <p:spPr>
          <a:xfrm>
            <a:off x="1088686" y="2015732"/>
            <a:ext cx="7202400" cy="4039800"/>
          </a:xfrm>
          <a:prstGeom prst="rect">
            <a:avLst/>
          </a:prstGeom>
        </p:spPr>
        <p:txBody>
          <a:bodyPr spcFirstLastPara="1" wrap="square" lIns="91425" tIns="45700" rIns="91425" bIns="45700" anchor="t" anchorCtr="0">
            <a:normAutofit/>
          </a:bodyPr>
          <a:lstStyle/>
          <a:p>
            <a:pPr marL="0" lvl="0" indent="0" algn="l" rtl="0">
              <a:lnSpc>
                <a:spcPct val="115000"/>
              </a:lnSpc>
              <a:spcBef>
                <a:spcPts val="1200"/>
              </a:spcBef>
              <a:spcAft>
                <a:spcPts val="0"/>
              </a:spcAft>
              <a:buNone/>
            </a:pPr>
            <a:r>
              <a:rPr lang="en-US" sz="1800" b="1">
                <a:solidFill>
                  <a:schemeClr val="accent4"/>
                </a:solidFill>
              </a:rPr>
              <a:t>The Prompt</a:t>
            </a:r>
            <a:endParaRPr sz="1800" b="1">
              <a:solidFill>
                <a:schemeClr val="accent4"/>
              </a:solidFill>
            </a:endParaRPr>
          </a:p>
          <a:p>
            <a:pPr marL="0" lvl="0" indent="0" algn="l" rtl="0">
              <a:lnSpc>
                <a:spcPct val="115000"/>
              </a:lnSpc>
              <a:spcBef>
                <a:spcPts val="1200"/>
              </a:spcBef>
              <a:spcAft>
                <a:spcPts val="0"/>
              </a:spcAft>
              <a:buNone/>
            </a:pPr>
            <a:r>
              <a:rPr lang="en-US">
                <a:solidFill>
                  <a:srgbClr val="000000"/>
                </a:solidFill>
              </a:rPr>
              <a:t>Review the </a:t>
            </a:r>
            <a:r>
              <a:rPr lang="en-US" b="1">
                <a:solidFill>
                  <a:srgbClr val="000000"/>
                </a:solidFill>
              </a:rPr>
              <a:t>[Figure 5: U.S. Unemployment Rate 1962-2009]</a:t>
            </a:r>
            <a:r>
              <a:rPr lang="en-US">
                <a:solidFill>
                  <a:srgbClr val="000000"/>
                </a:solidFill>
              </a:rPr>
              <a:t> shown within </a:t>
            </a:r>
            <a:r>
              <a:rPr lang="en-US" b="1">
                <a:solidFill>
                  <a:srgbClr val="000000"/>
                </a:solidFill>
              </a:rPr>
              <a:t>[section 6.4 Unemployment Rate]</a:t>
            </a:r>
            <a:r>
              <a:rPr lang="en-US">
                <a:solidFill>
                  <a:srgbClr val="000000"/>
                </a:solidFill>
              </a:rPr>
              <a:t> of the</a:t>
            </a:r>
            <a:r>
              <a:rPr lang="en-US" b="1">
                <a:solidFill>
                  <a:srgbClr val="000000"/>
                </a:solidFill>
              </a:rPr>
              <a:t> [OER</a:t>
            </a:r>
            <a:r>
              <a:rPr lang="en-US" b="1">
                <a:solidFill>
                  <a:srgbClr val="000000"/>
                </a:solidFill>
                <a:uFill>
                  <a:noFill/>
                </a:uFill>
                <a:hlinkClick r:id="rId3">
                  <a:extLst>
                    <a:ext uri="{A12FA001-AC4F-418D-AE19-62706E023703}">
                      <ahyp:hlinkClr xmlns:ahyp="http://schemas.microsoft.com/office/drawing/2018/hyperlinkcolor" val="tx"/>
                    </a:ext>
                  </a:extLst>
                </a:hlinkClick>
              </a:rPr>
              <a:t> </a:t>
            </a:r>
            <a:r>
              <a:rPr lang="en-US" b="1">
                <a:solidFill>
                  <a:srgbClr val="000000"/>
                </a:solidFill>
              </a:rPr>
              <a:t>Link]</a:t>
            </a:r>
            <a:r>
              <a:rPr lang="en-US">
                <a:solidFill>
                  <a:srgbClr val="000000"/>
                </a:solidFill>
              </a:rPr>
              <a:t> then analyze the figure to provide a descriptive narrative summary (3–4 sentences in length) that highlights the most important elements within the figure to describe and explain the table to a 100-level</a:t>
            </a:r>
            <a:r>
              <a:rPr lang="en-US" b="1">
                <a:solidFill>
                  <a:srgbClr val="000000"/>
                </a:solidFill>
              </a:rPr>
              <a:t> [economics]</a:t>
            </a:r>
            <a:r>
              <a:rPr lang="en-US">
                <a:solidFill>
                  <a:srgbClr val="000000"/>
                </a:solidFill>
              </a:rPr>
              <a:t> student. Provide enough detail and description to meet accessibility Title II requirements for alternative text and long extended description.</a:t>
            </a:r>
            <a:endParaRPr>
              <a:solidFill>
                <a:srgbClr val="000000"/>
              </a:solidFill>
            </a:endParaRPr>
          </a:p>
          <a:p>
            <a:pPr marL="0" lvl="0" indent="0" algn="l" rtl="0">
              <a:lnSpc>
                <a:spcPct val="115000"/>
              </a:lnSpc>
              <a:spcBef>
                <a:spcPts val="1200"/>
              </a:spcBef>
              <a:spcAft>
                <a:spcPts val="0"/>
              </a:spcAft>
              <a:buNone/>
            </a:pPr>
            <a:r>
              <a:rPr lang="en-US" sz="1800" b="1">
                <a:solidFill>
                  <a:schemeClr val="accent4"/>
                </a:solidFill>
              </a:rPr>
              <a:t>The Outcome</a:t>
            </a:r>
            <a:endParaRPr sz="1800" b="1">
              <a:solidFill>
                <a:schemeClr val="accent4"/>
              </a:solidFill>
            </a:endParaRPr>
          </a:p>
          <a:p>
            <a:pPr marL="0" lvl="0" indent="0" algn="l" rtl="0">
              <a:lnSpc>
                <a:spcPct val="115000"/>
              </a:lnSpc>
              <a:spcBef>
                <a:spcPts val="1200"/>
              </a:spcBef>
              <a:spcAft>
                <a:spcPts val="200"/>
              </a:spcAft>
              <a:buNone/>
            </a:pPr>
            <a:r>
              <a:rPr lang="en-US" b="1" u="sng">
                <a:solidFill>
                  <a:schemeClr val="dk1"/>
                </a:solidFill>
                <a:hlinkClick r:id="rId4">
                  <a:extLst>
                    <a:ext uri="{A12FA001-AC4F-418D-AE19-62706E023703}">
                      <ahyp:hlinkClr xmlns:ahyp="http://schemas.microsoft.com/office/drawing/2018/hyperlinkcolor" val="tx"/>
                    </a:ext>
                  </a:extLst>
                </a:hlinkClick>
              </a:rPr>
              <a:t>Check out the prompt on Gemini</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da63a2ab75_0_30"/>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fontScale="90000"/>
          </a:bodyPr>
          <a:lstStyle/>
          <a:p>
            <a:pPr marL="0" lvl="0" indent="0" algn="l" rtl="0">
              <a:spcBef>
                <a:spcPts val="0"/>
              </a:spcBef>
              <a:spcAft>
                <a:spcPts val="0"/>
              </a:spcAft>
              <a:buSzPct val="74285"/>
              <a:buNone/>
            </a:pPr>
            <a:r>
              <a:rPr lang="en-US" sz="3500"/>
              <a:t>Practical Applications:</a:t>
            </a:r>
            <a:endParaRPr sz="3500"/>
          </a:p>
          <a:p>
            <a:pPr marL="0" lvl="0" indent="0" algn="l" rtl="0">
              <a:spcBef>
                <a:spcPts val="0"/>
              </a:spcBef>
              <a:spcAft>
                <a:spcPts val="0"/>
              </a:spcAft>
              <a:buSzPct val="74285"/>
              <a:buNone/>
            </a:pPr>
            <a:r>
              <a:rPr lang="en-US" sz="3500"/>
              <a:t>From Textbook Content to Podcast Script</a:t>
            </a:r>
            <a:endParaRPr sz="3500"/>
          </a:p>
        </p:txBody>
      </p:sp>
      <p:sp>
        <p:nvSpPr>
          <p:cNvPr id="214" name="Google Shape;214;g3da63a2ab75_0_30"/>
          <p:cNvSpPr txBox="1">
            <a:spLocks noGrp="1"/>
          </p:cNvSpPr>
          <p:nvPr>
            <p:ph type="body" idx="1"/>
          </p:nvPr>
        </p:nvSpPr>
        <p:spPr>
          <a:xfrm>
            <a:off x="1088675" y="2015724"/>
            <a:ext cx="7202400" cy="4632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1800" b="1">
                <a:solidFill>
                  <a:schemeClr val="accent4"/>
                </a:solidFill>
              </a:rPr>
              <a:t>The Prompt</a:t>
            </a:r>
            <a:endParaRPr sz="1800" b="1">
              <a:solidFill>
                <a:schemeClr val="accent4"/>
              </a:solidFill>
            </a:endParaRPr>
          </a:p>
          <a:p>
            <a:pPr marL="0" lvl="0" indent="0" algn="l" rtl="0">
              <a:lnSpc>
                <a:spcPct val="115000"/>
              </a:lnSpc>
              <a:spcBef>
                <a:spcPts val="1200"/>
              </a:spcBef>
              <a:spcAft>
                <a:spcPts val="0"/>
              </a:spcAft>
              <a:buNone/>
            </a:pPr>
            <a:r>
              <a:rPr lang="en-US">
                <a:solidFill>
                  <a:srgbClr val="000000"/>
                </a:solidFill>
              </a:rPr>
              <a:t>Review the text in </a:t>
            </a:r>
            <a:r>
              <a:rPr lang="en-US" b="1">
                <a:solidFill>
                  <a:srgbClr val="000000"/>
                </a:solidFill>
              </a:rPr>
              <a:t>[section 4.5. Etiology]</a:t>
            </a:r>
            <a:r>
              <a:rPr lang="en-US">
                <a:solidFill>
                  <a:srgbClr val="000000"/>
                </a:solidFill>
              </a:rPr>
              <a:t> in the </a:t>
            </a:r>
            <a:r>
              <a:rPr lang="en-US" b="1">
                <a:solidFill>
                  <a:srgbClr val="000000"/>
                </a:solidFill>
              </a:rPr>
              <a:t>[OER</a:t>
            </a:r>
            <a:r>
              <a:rPr lang="en-US" b="1">
                <a:solidFill>
                  <a:srgbClr val="000000"/>
                </a:solidFill>
                <a:uFill>
                  <a:noFill/>
                </a:uFill>
                <a:hlinkClick r:id="rId3">
                  <a:extLst>
                    <a:ext uri="{A12FA001-AC4F-418D-AE19-62706E023703}">
                      <ahyp:hlinkClr xmlns:ahyp="http://schemas.microsoft.com/office/drawing/2018/hyperlinkcolor" val="tx"/>
                    </a:ext>
                  </a:extLst>
                </a:hlinkClick>
              </a:rPr>
              <a:t> </a:t>
            </a:r>
            <a:r>
              <a:rPr lang="en-US" b="1">
                <a:solidFill>
                  <a:srgbClr val="000000"/>
                </a:solidFill>
              </a:rPr>
              <a:t>Link]</a:t>
            </a:r>
            <a:r>
              <a:rPr lang="en-US">
                <a:solidFill>
                  <a:srgbClr val="000000"/>
                </a:solidFill>
              </a:rPr>
              <a:t>. Create script from the OER text in that section only (no outside resources) that can be used to create an audio overview of the material. Keep the script conversational, informal, friendly and comprehensive for a 100-level </a:t>
            </a:r>
            <a:r>
              <a:rPr lang="en-US" b="1">
                <a:solidFill>
                  <a:srgbClr val="000000"/>
                </a:solidFill>
              </a:rPr>
              <a:t>[psychology]</a:t>
            </a:r>
            <a:r>
              <a:rPr lang="en-US">
                <a:solidFill>
                  <a:srgbClr val="000000"/>
                </a:solidFill>
              </a:rPr>
              <a:t> student learning this information for the first time. Do not use analogies. Format the script so that it can be read by a person reading it into a voice recording device, emphasizing where pauses should be placed for conversational flow and time stamps to monitor the pace of each section of the script. Keep the script under 5 minutes in length.</a:t>
            </a:r>
            <a:endParaRPr>
              <a:solidFill>
                <a:srgbClr val="000000"/>
              </a:solidFill>
            </a:endParaRPr>
          </a:p>
          <a:p>
            <a:pPr marL="0" lvl="0" indent="0" algn="l" rtl="0">
              <a:lnSpc>
                <a:spcPct val="115000"/>
              </a:lnSpc>
              <a:spcBef>
                <a:spcPts val="1200"/>
              </a:spcBef>
              <a:spcAft>
                <a:spcPts val="0"/>
              </a:spcAft>
              <a:buNone/>
            </a:pPr>
            <a:r>
              <a:rPr lang="en-US" sz="1800" b="1">
                <a:solidFill>
                  <a:schemeClr val="accent4"/>
                </a:solidFill>
              </a:rPr>
              <a:t>The Outcome</a:t>
            </a:r>
            <a:endParaRPr sz="1800" b="1">
              <a:solidFill>
                <a:schemeClr val="accent4"/>
              </a:solidFill>
            </a:endParaRPr>
          </a:p>
          <a:p>
            <a:pPr marL="0" lvl="0" indent="0" algn="l" rtl="0">
              <a:lnSpc>
                <a:spcPct val="115000"/>
              </a:lnSpc>
              <a:spcBef>
                <a:spcPts val="1200"/>
              </a:spcBef>
              <a:spcAft>
                <a:spcPts val="1200"/>
              </a:spcAft>
              <a:buNone/>
            </a:pPr>
            <a:r>
              <a:rPr lang="en-US" u="sng">
                <a:solidFill>
                  <a:schemeClr val="dk1"/>
                </a:solidFill>
                <a:hlinkClick r:id="rId4">
                  <a:extLst>
                    <a:ext uri="{A12FA001-AC4F-418D-AE19-62706E023703}">
                      <ahyp:hlinkClr xmlns:ahyp="http://schemas.microsoft.com/office/drawing/2018/hyperlinkcolor" val="tx"/>
                    </a:ext>
                  </a:extLst>
                </a:hlinkClick>
              </a:rPr>
              <a:t>Check out the prompt on Gemini </a:t>
            </a:r>
            <a:endParaRPr>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g3c4f0d10fce_0_206"/>
          <p:cNvSpPr txBox="1">
            <a:spLocks noGrp="1"/>
          </p:cNvSpPr>
          <p:nvPr>
            <p:ph type="title" idx="4294967295"/>
          </p:nvPr>
        </p:nvSpPr>
        <p:spPr>
          <a:xfrm>
            <a:off x="970811" y="280645"/>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The AI Plus One Comparison</a:t>
            </a:r>
            <a:endParaRPr sz="3500"/>
          </a:p>
        </p:txBody>
      </p:sp>
      <p:sp>
        <p:nvSpPr>
          <p:cNvPr id="221" name="Google Shape;221;g3c4f0d10fce_0_206"/>
          <p:cNvSpPr txBox="1">
            <a:spLocks noGrp="1"/>
          </p:cNvSpPr>
          <p:nvPr>
            <p:ph type="body" idx="4294967295"/>
          </p:nvPr>
        </p:nvSpPr>
        <p:spPr>
          <a:xfrm>
            <a:off x="464550" y="1311688"/>
            <a:ext cx="8290500" cy="800400"/>
          </a:xfrm>
          <a:prstGeom prst="rect">
            <a:avLst/>
          </a:prstGeom>
          <a:noFill/>
          <a:ln>
            <a:noFill/>
          </a:ln>
        </p:spPr>
        <p:txBody>
          <a:bodyPr spcFirstLastPara="1" wrap="square" lIns="91425" tIns="45700" rIns="91425" bIns="45700" anchor="t" anchorCtr="0">
            <a:noAutofit/>
          </a:bodyPr>
          <a:lstStyle/>
          <a:p>
            <a:pPr marL="0" lvl="0" indent="0" algn="ctr" rtl="0">
              <a:lnSpc>
                <a:spcPct val="115000"/>
              </a:lnSpc>
              <a:spcBef>
                <a:spcPts val="1200"/>
              </a:spcBef>
              <a:spcAft>
                <a:spcPts val="0"/>
              </a:spcAft>
              <a:buSzPts val="1600"/>
              <a:buNone/>
            </a:pPr>
            <a:r>
              <a:rPr lang="en-US" b="1">
                <a:solidFill>
                  <a:schemeClr val="accent4"/>
                </a:solidFill>
              </a:rPr>
              <a:t>For each content type you already have, AI can generate a complementary format to add on - </a:t>
            </a:r>
            <a:r>
              <a:rPr lang="en-US" b="1" i="1">
                <a:solidFill>
                  <a:schemeClr val="accent4"/>
                </a:solidFill>
              </a:rPr>
              <a:t>not replace</a:t>
            </a:r>
            <a:endParaRPr b="1" i="1">
              <a:solidFill>
                <a:schemeClr val="accent4"/>
              </a:solidFill>
            </a:endParaRPr>
          </a:p>
          <a:p>
            <a:pPr marL="457200" lvl="0" indent="0" algn="l" rtl="0">
              <a:lnSpc>
                <a:spcPct val="115000"/>
              </a:lnSpc>
              <a:spcBef>
                <a:spcPts val="0"/>
              </a:spcBef>
              <a:spcAft>
                <a:spcPts val="0"/>
              </a:spcAft>
              <a:buNone/>
            </a:pPr>
            <a:endParaRPr/>
          </a:p>
        </p:txBody>
      </p:sp>
      <p:graphicFrame>
        <p:nvGraphicFramePr>
          <p:cNvPr id="222" name="Google Shape;222;g3c4f0d10fce_0_206"/>
          <p:cNvGraphicFramePr/>
          <p:nvPr>
            <p:extLst>
              <p:ext uri="{D42A27DB-BD31-4B8C-83A1-F6EECF244321}">
                <p14:modId xmlns:p14="http://schemas.microsoft.com/office/powerpoint/2010/main" val="2699341923"/>
              </p:ext>
            </p:extLst>
          </p:nvPr>
        </p:nvGraphicFramePr>
        <p:xfrm>
          <a:off x="388950" y="2181125"/>
          <a:ext cx="8366100" cy="4328010"/>
        </p:xfrm>
        <a:graphic>
          <a:graphicData uri="http://schemas.openxmlformats.org/drawingml/2006/table">
            <a:tbl>
              <a:tblPr firstRow="1">
                <a:noFill/>
                <a:tableStyleId>{77FB93EA-C661-4F33-8FAD-E0280B47B74D}</a:tableStyleId>
              </a:tblPr>
              <a:tblGrid>
                <a:gridCol w="2153700">
                  <a:extLst>
                    <a:ext uri="{9D8B030D-6E8A-4147-A177-3AD203B41FA5}">
                      <a16:colId xmlns:a16="http://schemas.microsoft.com/office/drawing/2014/main" val="20000"/>
                    </a:ext>
                  </a:extLst>
                </a:gridCol>
                <a:gridCol w="4074575">
                  <a:extLst>
                    <a:ext uri="{9D8B030D-6E8A-4147-A177-3AD203B41FA5}">
                      <a16:colId xmlns:a16="http://schemas.microsoft.com/office/drawing/2014/main" val="20001"/>
                    </a:ext>
                  </a:extLst>
                </a:gridCol>
                <a:gridCol w="213782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r>
                        <a:rPr lang="en-US" b="1" dirty="0"/>
                        <a:t>Original Format (Text)</a:t>
                      </a:r>
                      <a:endParaRPr b="1" dirty="0"/>
                    </a:p>
                  </a:txBody>
                  <a:tcPr marL="91425" marR="91425" marT="91425" marB="91425"/>
                </a:tc>
                <a:tc>
                  <a:txBody>
                    <a:bodyPr/>
                    <a:lstStyle/>
                    <a:p>
                      <a:pPr marL="0" lvl="0" indent="0" algn="l" rtl="0">
                        <a:spcBef>
                          <a:spcPts val="0"/>
                        </a:spcBef>
                        <a:spcAft>
                          <a:spcPts val="0"/>
                        </a:spcAft>
                        <a:buNone/>
                      </a:pPr>
                      <a:r>
                        <a:rPr lang="en-US" b="1"/>
                        <a:t>`AI Intervention Prompt</a:t>
                      </a:r>
                      <a:endParaRPr b="1"/>
                    </a:p>
                  </a:txBody>
                  <a:tcPr marL="91425" marR="91425" marT="91425" marB="91425"/>
                </a:tc>
                <a:tc>
                  <a:txBody>
                    <a:bodyPr/>
                    <a:lstStyle/>
                    <a:p>
                      <a:pPr marL="0" lvl="0" indent="0" algn="l" rtl="0">
                        <a:spcBef>
                          <a:spcPts val="0"/>
                        </a:spcBef>
                        <a:spcAft>
                          <a:spcPts val="0"/>
                        </a:spcAft>
                        <a:buNone/>
                      </a:pPr>
                      <a:r>
                        <a:rPr lang="en-US" b="1"/>
                        <a:t>Plus One Approach</a:t>
                      </a:r>
                      <a:endParaRPr b="1"/>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a:t>Assignment Instructions</a:t>
                      </a:r>
                      <a:endParaRPr/>
                    </a:p>
                  </a:txBody>
                  <a:tcPr marL="91425" marR="91425" marT="91425" marB="91425"/>
                </a:tc>
                <a:tc>
                  <a:txBody>
                    <a:bodyPr/>
                    <a:lstStyle/>
                    <a:p>
                      <a:pPr marL="0" lvl="0" indent="0" algn="l" rtl="0">
                        <a:spcBef>
                          <a:spcPts val="0"/>
                        </a:spcBef>
                        <a:spcAft>
                          <a:spcPts val="0"/>
                        </a:spcAft>
                        <a:buNone/>
                      </a:pPr>
                      <a:r>
                        <a:rPr lang="en-US"/>
                        <a:t>Extract key requirements into a checklist </a:t>
                      </a:r>
                      <a:endParaRPr/>
                    </a:p>
                  </a:txBody>
                  <a:tcPr marL="91425" marR="91425" marT="91425" marB="91425"/>
                </a:tc>
                <a:tc>
                  <a:txBody>
                    <a:bodyPr/>
                    <a:lstStyle/>
                    <a:p>
                      <a:pPr marL="0" lvl="0" indent="0" algn="l" rtl="0">
                        <a:spcBef>
                          <a:spcPts val="0"/>
                        </a:spcBef>
                        <a:spcAft>
                          <a:spcPts val="0"/>
                        </a:spcAft>
                        <a:buNone/>
                      </a:pPr>
                      <a:r>
                        <a:rPr lang="en-US"/>
                        <a:t>Visual Rubric/Checklist</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a:t>Key Term Guide</a:t>
                      </a:r>
                      <a:endParaRPr/>
                    </a:p>
                  </a:txBody>
                  <a:tcPr marL="91425" marR="91425" marT="91425" marB="91425"/>
                </a:tc>
                <a:tc>
                  <a:txBody>
                    <a:bodyPr/>
                    <a:lstStyle/>
                    <a:p>
                      <a:pPr marL="0" lvl="0" indent="0" algn="l" rtl="0">
                        <a:spcBef>
                          <a:spcPts val="0"/>
                        </a:spcBef>
                        <a:spcAft>
                          <a:spcPts val="0"/>
                        </a:spcAft>
                        <a:buNone/>
                      </a:pPr>
                      <a:r>
                        <a:rPr lang="en-US"/>
                        <a:t>Identify the 10 most technically difficult terms in this text and provide simplified definitions for each along with a real-world analogy that would resonate with a 100-level college student. </a:t>
                      </a:r>
                      <a:endParaRPr/>
                    </a:p>
                  </a:txBody>
                  <a:tcPr marL="91425" marR="91425" marT="91425" marB="91425"/>
                </a:tc>
                <a:tc>
                  <a:txBody>
                    <a:bodyPr/>
                    <a:lstStyle/>
                    <a:p>
                      <a:pPr marL="0" lvl="0" indent="0" algn="l" rtl="0">
                        <a:spcBef>
                          <a:spcPts val="0"/>
                        </a:spcBef>
                        <a:spcAft>
                          <a:spcPts val="0"/>
                        </a:spcAft>
                        <a:buNone/>
                      </a:pPr>
                      <a:r>
                        <a:rPr lang="en-US"/>
                        <a:t>Comparison analysis, digital clash flashcard review</a:t>
                      </a:r>
                      <a:endParaRPr/>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US"/>
                        <a:t>Complex Theory</a:t>
                      </a:r>
                      <a:endParaRPr/>
                    </a:p>
                  </a:txBody>
                  <a:tcPr marL="91425" marR="91425" marT="91425" marB="91425"/>
                </a:tc>
                <a:tc>
                  <a:txBody>
                    <a:bodyPr/>
                    <a:lstStyle/>
                    <a:p>
                      <a:pPr marL="0" lvl="0" indent="0" algn="l" rtl="0">
                        <a:spcBef>
                          <a:spcPts val="0"/>
                        </a:spcBef>
                        <a:spcAft>
                          <a:spcPts val="0"/>
                        </a:spcAft>
                        <a:buNone/>
                      </a:pPr>
                      <a:r>
                        <a:rPr lang="en-US"/>
                        <a:t>Suggest 3 real-world metaphors or applications to explain this concept. </a:t>
                      </a:r>
                      <a:endParaRPr/>
                    </a:p>
                    <a:p>
                      <a:pPr marL="0" lvl="0" indent="0" algn="l" rtl="0">
                        <a:spcBef>
                          <a:spcPts val="0"/>
                        </a:spcBef>
                        <a:spcAft>
                          <a:spcPts val="0"/>
                        </a:spcAft>
                        <a:buNone/>
                      </a:pPr>
                      <a:endParaRPr/>
                    </a:p>
                    <a:p>
                      <a:pPr marL="0" lvl="0" indent="0" algn="l" rtl="0">
                        <a:spcBef>
                          <a:spcPts val="0"/>
                        </a:spcBef>
                        <a:spcAft>
                          <a:spcPts val="0"/>
                        </a:spcAft>
                        <a:buNone/>
                      </a:pPr>
                      <a:r>
                        <a:rPr lang="en-US"/>
                        <a:t>Provide 3 short case studies to highlight how this theory may be studied in a real world application. </a:t>
                      </a:r>
                      <a:endParaRPr/>
                    </a:p>
                  </a:txBody>
                  <a:tcPr marL="91425" marR="91425" marT="91425" marB="91425"/>
                </a:tc>
                <a:tc>
                  <a:txBody>
                    <a:bodyPr/>
                    <a:lstStyle/>
                    <a:p>
                      <a:pPr marL="0" lvl="0" indent="0" algn="l" rtl="0">
                        <a:spcBef>
                          <a:spcPts val="0"/>
                        </a:spcBef>
                        <a:spcAft>
                          <a:spcPts val="0"/>
                        </a:spcAft>
                        <a:buNone/>
                      </a:pPr>
                      <a:r>
                        <a:rPr lang="en-US"/>
                        <a:t>Graphic Organizer - “This, then, outcome” </a:t>
                      </a:r>
                      <a:endParaRPr/>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US"/>
                        <a:t>Overuse of Academic formal writing</a:t>
                      </a:r>
                      <a:endParaRPr/>
                    </a:p>
                  </a:txBody>
                  <a:tcPr marL="91425" marR="91425" marT="91425" marB="91425"/>
                </a:tc>
                <a:tc>
                  <a:txBody>
                    <a:bodyPr/>
                    <a:lstStyle/>
                    <a:p>
                      <a:pPr marL="0" lvl="0" indent="0" algn="l" rtl="0">
                        <a:spcBef>
                          <a:spcPts val="0"/>
                        </a:spcBef>
                        <a:spcAft>
                          <a:spcPts val="0"/>
                        </a:spcAft>
                        <a:buNone/>
                      </a:pPr>
                      <a:r>
                        <a:rPr lang="en-US"/>
                        <a:t>Rewrite the following text using plain language for a 100-level college student without losing the core theoretical meaning. Retain any concepts or key terms while removing any passive voice or overly formal language. </a:t>
                      </a:r>
                      <a:endParaRPr/>
                    </a:p>
                  </a:txBody>
                  <a:tcPr marL="91425" marR="91425" marT="91425" marB="91425"/>
                </a:tc>
                <a:tc>
                  <a:txBody>
                    <a:bodyPr/>
                    <a:lstStyle/>
                    <a:p>
                      <a:pPr marL="0" lvl="0" indent="0" algn="l" rtl="0">
                        <a:spcBef>
                          <a:spcPts val="0"/>
                        </a:spcBef>
                        <a:spcAft>
                          <a:spcPts val="0"/>
                        </a:spcAft>
                        <a:buNone/>
                      </a:pPr>
                      <a:r>
                        <a:rPr lang="en-US" dirty="0"/>
                        <a:t>Simplified meaning and comprehension goals </a:t>
                      </a:r>
                      <a:endParaRPr dirty="0"/>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g3c52d4dab2f_0_16"/>
          <p:cNvSpPr txBox="1">
            <a:spLocks noGrp="1"/>
          </p:cNvSpPr>
          <p:nvPr>
            <p:ph type="title" idx="4294967295"/>
          </p:nvPr>
        </p:nvSpPr>
        <p:spPr>
          <a:xfrm>
            <a:off x="1056936" y="1060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AI-Powered Remediation</a:t>
            </a:r>
            <a:endParaRPr sz="3500"/>
          </a:p>
        </p:txBody>
      </p:sp>
      <p:graphicFrame>
        <p:nvGraphicFramePr>
          <p:cNvPr id="229" name="Google Shape;229;g3c52d4dab2f_0_16"/>
          <p:cNvGraphicFramePr/>
          <p:nvPr>
            <p:extLst>
              <p:ext uri="{D42A27DB-BD31-4B8C-83A1-F6EECF244321}">
                <p14:modId xmlns:p14="http://schemas.microsoft.com/office/powerpoint/2010/main" val="3397517408"/>
              </p:ext>
            </p:extLst>
          </p:nvPr>
        </p:nvGraphicFramePr>
        <p:xfrm>
          <a:off x="285738" y="1285875"/>
          <a:ext cx="8572500" cy="5272190"/>
        </p:xfrm>
        <a:graphic>
          <a:graphicData uri="http://schemas.openxmlformats.org/drawingml/2006/table">
            <a:tbl>
              <a:tblPr firstRow="1">
                <a:noFill/>
                <a:tableStyleId>{77FB93EA-C661-4F33-8FAD-E0280B47B74D}</a:tableStyleId>
              </a:tblPr>
              <a:tblGrid>
                <a:gridCol w="2063750">
                  <a:extLst>
                    <a:ext uri="{9D8B030D-6E8A-4147-A177-3AD203B41FA5}">
                      <a16:colId xmlns:a16="http://schemas.microsoft.com/office/drawing/2014/main" val="20000"/>
                    </a:ext>
                  </a:extLst>
                </a:gridCol>
                <a:gridCol w="3143250">
                  <a:extLst>
                    <a:ext uri="{9D8B030D-6E8A-4147-A177-3AD203B41FA5}">
                      <a16:colId xmlns:a16="http://schemas.microsoft.com/office/drawing/2014/main" val="20001"/>
                    </a:ext>
                  </a:extLst>
                </a:gridCol>
                <a:gridCol w="3365500">
                  <a:extLst>
                    <a:ext uri="{9D8B030D-6E8A-4147-A177-3AD203B41FA5}">
                      <a16:colId xmlns:a16="http://schemas.microsoft.com/office/drawing/2014/main" val="20002"/>
                    </a:ext>
                  </a:extLst>
                </a:gridCol>
              </a:tblGrid>
              <a:tr h="700250">
                <a:tc>
                  <a:txBody>
                    <a:bodyPr/>
                    <a:lstStyle/>
                    <a:p>
                      <a:pPr marL="0" lvl="0" indent="0" algn="l" rtl="0">
                        <a:spcBef>
                          <a:spcPts val="0"/>
                        </a:spcBef>
                        <a:spcAft>
                          <a:spcPts val="0"/>
                        </a:spcAft>
                        <a:buNone/>
                      </a:pPr>
                      <a:r>
                        <a:rPr lang="en-US" b="1" dirty="0"/>
                        <a:t>Task </a:t>
                      </a:r>
                      <a:endParaRPr b="1" dirty="0"/>
                    </a:p>
                  </a:txBody>
                  <a:tcPr marL="91425" marR="91425" marT="91425" marB="91425"/>
                </a:tc>
                <a:tc>
                  <a:txBody>
                    <a:bodyPr/>
                    <a:lstStyle/>
                    <a:p>
                      <a:pPr marL="0" lvl="0" indent="0" algn="l" rtl="0">
                        <a:spcBef>
                          <a:spcPts val="0"/>
                        </a:spcBef>
                        <a:spcAft>
                          <a:spcPts val="0"/>
                        </a:spcAft>
                        <a:buNone/>
                      </a:pPr>
                      <a:r>
                        <a:rPr lang="en-US" b="1"/>
                        <a:t>Recommended (Free) Tool</a:t>
                      </a:r>
                      <a:endParaRPr b="1"/>
                    </a:p>
                  </a:txBody>
                  <a:tcPr marL="91425" marR="91425" marT="91425" marB="91425"/>
                </a:tc>
                <a:tc>
                  <a:txBody>
                    <a:bodyPr/>
                    <a:lstStyle/>
                    <a:p>
                      <a:pPr marL="0" lvl="0" indent="0" algn="l" rtl="0">
                        <a:spcBef>
                          <a:spcPts val="0"/>
                        </a:spcBef>
                        <a:spcAft>
                          <a:spcPts val="0"/>
                        </a:spcAft>
                        <a:buNone/>
                      </a:pPr>
                      <a:r>
                        <a:rPr lang="en-US" b="1"/>
                        <a:t>Why It Saves Time</a:t>
                      </a:r>
                      <a:endParaRPr b="1"/>
                    </a:p>
                  </a:txBody>
                  <a:tcPr marL="91425" marR="91425" marT="91425" marB="91425"/>
                </a:tc>
                <a:extLst>
                  <a:ext uri="{0D108BD9-81ED-4DB2-BD59-A6C34878D82A}">
                    <a16:rowId xmlns:a16="http://schemas.microsoft.com/office/drawing/2014/main" val="10000"/>
                  </a:ext>
                </a:extLst>
              </a:tr>
              <a:tr h="437700">
                <a:tc>
                  <a:txBody>
                    <a:bodyPr/>
                    <a:lstStyle/>
                    <a:p>
                      <a:pPr marL="0" lvl="0" indent="0" algn="l" rtl="0">
                        <a:spcBef>
                          <a:spcPts val="0"/>
                        </a:spcBef>
                        <a:spcAft>
                          <a:spcPts val="0"/>
                        </a:spcAft>
                        <a:buNone/>
                      </a:pPr>
                      <a:r>
                        <a:rPr lang="en-US" sz="1300"/>
                        <a:t>Document Fixes: PDF Remediation, Word Doc Checks, Syllabus checks</a:t>
                      </a:r>
                      <a:endParaRPr sz="1300"/>
                    </a:p>
                  </a:txBody>
                  <a:tcPr marL="91425" marR="91425" marT="91425" marB="91425"/>
                </a:tc>
                <a:tc>
                  <a:txBody>
                    <a:bodyPr/>
                    <a:lstStyle/>
                    <a:p>
                      <a:pPr marL="457200" lvl="0" indent="-311150" algn="l" rtl="0">
                        <a:spcBef>
                          <a:spcPts val="0"/>
                        </a:spcBef>
                        <a:spcAft>
                          <a:spcPts val="0"/>
                        </a:spcAft>
                        <a:buSzPts val="1300"/>
                        <a:buAutoNum type="arabicPeriod"/>
                      </a:pPr>
                      <a:r>
                        <a:rPr lang="en-US" sz="1300" u="sng">
                          <a:solidFill>
                            <a:schemeClr val="hlink"/>
                          </a:solidFill>
                          <a:hlinkClick r:id="rId3"/>
                        </a:rPr>
                        <a:t>Microsoft Accessibility Checker</a:t>
                      </a:r>
                      <a:endParaRPr sz="1300"/>
                    </a:p>
                    <a:p>
                      <a:pPr marL="457200" lvl="0" indent="-311150" algn="l" rtl="0">
                        <a:spcBef>
                          <a:spcPts val="0"/>
                        </a:spcBef>
                        <a:spcAft>
                          <a:spcPts val="0"/>
                        </a:spcAft>
                        <a:buSzPts val="1300"/>
                        <a:buAutoNum type="arabicPeriod"/>
                      </a:pPr>
                      <a:r>
                        <a:rPr lang="en-US" sz="1300" u="sng">
                          <a:solidFill>
                            <a:schemeClr val="hlink"/>
                          </a:solidFill>
                          <a:hlinkClick r:id="rId4"/>
                        </a:rPr>
                        <a:t>PAVE (Web-based) </a:t>
                      </a:r>
                      <a:r>
                        <a:rPr lang="en-US" sz="1300"/>
                        <a:t>or </a:t>
                      </a:r>
                      <a:r>
                        <a:rPr lang="en-US" sz="1300" u="sng">
                          <a:solidFill>
                            <a:schemeClr val="hlink"/>
                          </a:solidFill>
                          <a:hlinkClick r:id="rId5"/>
                        </a:rPr>
                        <a:t>Acrobat Pro (typically included for Full Time Faculty) </a:t>
                      </a:r>
                      <a:endParaRPr sz="1300"/>
                    </a:p>
                    <a:p>
                      <a:pPr marL="457200" lvl="0" indent="-311150" algn="l" rtl="0">
                        <a:spcBef>
                          <a:spcPts val="0"/>
                        </a:spcBef>
                        <a:spcAft>
                          <a:spcPts val="0"/>
                        </a:spcAft>
                        <a:buSzPts val="1300"/>
                        <a:buAutoNum type="arabicPeriod"/>
                      </a:pPr>
                      <a:r>
                        <a:rPr lang="en-US" sz="1300" u="sng">
                          <a:solidFill>
                            <a:schemeClr val="hlink"/>
                          </a:solidFill>
                          <a:hlinkClick r:id="rId6"/>
                        </a:rPr>
                        <a:t>Universal Access Bot</a:t>
                      </a:r>
                      <a:endParaRPr sz="1300"/>
                    </a:p>
                    <a:p>
                      <a:pPr marL="457200" lvl="0" indent="-311150" algn="l" rtl="0">
                        <a:spcBef>
                          <a:spcPts val="0"/>
                        </a:spcBef>
                        <a:spcAft>
                          <a:spcPts val="0"/>
                        </a:spcAft>
                        <a:buSzPts val="1300"/>
                        <a:buAutoNum type="arabicPeriod"/>
                      </a:pPr>
                      <a:r>
                        <a:rPr lang="en-US" sz="1300" u="sng">
                          <a:solidFill>
                            <a:schemeClr val="hlink"/>
                          </a:solidFill>
                          <a:hlinkClick r:id="rId7"/>
                        </a:rPr>
                        <a:t>WebAIM Accessible Document Training</a:t>
                      </a:r>
                      <a:endParaRPr sz="1300"/>
                    </a:p>
                    <a:p>
                      <a:pPr marL="457200" lvl="0" indent="-311150" algn="l" rtl="0">
                        <a:spcBef>
                          <a:spcPts val="0"/>
                        </a:spcBef>
                        <a:spcAft>
                          <a:spcPts val="0"/>
                        </a:spcAft>
                        <a:buSzPts val="1300"/>
                        <a:buAutoNum type="arabicPeriod"/>
                      </a:pPr>
                      <a:r>
                        <a:rPr lang="en-US" sz="1300" u="sng">
                          <a:solidFill>
                            <a:schemeClr val="hlink"/>
                          </a:solidFill>
                          <a:hlinkClick r:id="rId8"/>
                        </a:rPr>
                        <a:t>Section 508 Government Support</a:t>
                      </a:r>
                      <a:endParaRPr sz="1300"/>
                    </a:p>
                  </a:txBody>
                  <a:tcPr marL="91425" marR="91425" marT="91425" marB="91425"/>
                </a:tc>
                <a:tc>
                  <a:txBody>
                    <a:bodyPr/>
                    <a:lstStyle/>
                    <a:p>
                      <a:pPr marL="457200" lvl="0" indent="-311150" algn="l" rtl="0">
                        <a:lnSpc>
                          <a:spcPct val="115000"/>
                        </a:lnSpc>
                        <a:spcBef>
                          <a:spcPts val="1200"/>
                        </a:spcBef>
                        <a:spcAft>
                          <a:spcPts val="0"/>
                        </a:spcAft>
                        <a:buSzPts val="1300"/>
                        <a:buAutoNum type="arabicPeriod"/>
                      </a:pPr>
                      <a:r>
                        <a:rPr lang="en-US" sz="1300"/>
                        <a:t>Uses "Fix It" buttons to automate repairs in one click</a:t>
                      </a:r>
                      <a:endParaRPr sz="1300"/>
                    </a:p>
                    <a:p>
                      <a:pPr marL="457200" lvl="0" indent="-311150" algn="l" rtl="0">
                        <a:lnSpc>
                          <a:spcPct val="115000"/>
                        </a:lnSpc>
                        <a:spcBef>
                          <a:spcPts val="0"/>
                        </a:spcBef>
                        <a:spcAft>
                          <a:spcPts val="0"/>
                        </a:spcAft>
                        <a:buSzPts val="1300"/>
                        <a:buAutoNum type="arabicPeriod"/>
                      </a:pPr>
                      <a:r>
                        <a:rPr lang="en-US" sz="1300"/>
                        <a:t>Automatically detects missing tags and header structure</a:t>
                      </a:r>
                      <a:endParaRPr sz="1300"/>
                    </a:p>
                    <a:p>
                      <a:pPr marL="457200" lvl="0" indent="-311150" algn="l" rtl="0">
                        <a:lnSpc>
                          <a:spcPct val="115000"/>
                        </a:lnSpc>
                        <a:spcBef>
                          <a:spcPts val="0"/>
                        </a:spcBef>
                        <a:spcAft>
                          <a:spcPts val="0"/>
                        </a:spcAft>
                        <a:buSzPts val="1300"/>
                        <a:buAutoNum type="arabicPeriod"/>
                      </a:pPr>
                      <a:r>
                        <a:rPr lang="en-US" sz="1300"/>
                        <a:t>Simplify content remediation and support instructors in designing materials to meet ADA compliance</a:t>
                      </a:r>
                      <a:endParaRPr sz="1300"/>
                    </a:p>
                    <a:p>
                      <a:pPr marL="457200" lvl="0" indent="-311150" algn="l" rtl="0">
                        <a:lnSpc>
                          <a:spcPct val="115000"/>
                        </a:lnSpc>
                        <a:spcBef>
                          <a:spcPts val="0"/>
                        </a:spcBef>
                        <a:spcAft>
                          <a:spcPts val="0"/>
                        </a:spcAft>
                        <a:buSzPts val="1300"/>
                        <a:buAutoNum type="arabicPeriod"/>
                      </a:pPr>
                      <a:r>
                        <a:rPr lang="en-US" sz="1300"/>
                        <a:t>Offered through CCC Technology Center with 24/7 support</a:t>
                      </a:r>
                      <a:endParaRPr sz="1300"/>
                    </a:p>
                    <a:p>
                      <a:pPr marL="457200" lvl="0" indent="-311150" algn="l" rtl="0">
                        <a:lnSpc>
                          <a:spcPct val="115000"/>
                        </a:lnSpc>
                        <a:spcBef>
                          <a:spcPts val="0"/>
                        </a:spcBef>
                        <a:spcAft>
                          <a:spcPts val="0"/>
                        </a:spcAft>
                        <a:buSzPts val="1300"/>
                        <a:buAutoNum type="arabicPeriod"/>
                      </a:pPr>
                      <a:r>
                        <a:rPr lang="en-US" sz="1300"/>
                        <a:t>Helpful video overviews</a:t>
                      </a:r>
                      <a:endParaRPr sz="1300"/>
                    </a:p>
                    <a:p>
                      <a:pPr marL="0" lvl="0" indent="0" algn="l" rtl="0">
                        <a:spcBef>
                          <a:spcPts val="1200"/>
                        </a:spcBef>
                        <a:spcAft>
                          <a:spcPts val="0"/>
                        </a:spcAft>
                        <a:buNone/>
                      </a:pPr>
                      <a:endParaRPr sz="1300"/>
                    </a:p>
                  </a:txBody>
                  <a:tcPr marL="91425" marR="91425" marT="91425" marB="91425"/>
                </a:tc>
                <a:extLst>
                  <a:ext uri="{0D108BD9-81ED-4DB2-BD59-A6C34878D82A}">
                    <a16:rowId xmlns:a16="http://schemas.microsoft.com/office/drawing/2014/main" val="10001"/>
                  </a:ext>
                </a:extLst>
              </a:tr>
              <a:tr h="437700">
                <a:tc>
                  <a:txBody>
                    <a:bodyPr/>
                    <a:lstStyle/>
                    <a:p>
                      <a:pPr marL="0" lvl="0" indent="0" algn="l" rtl="0">
                        <a:spcBef>
                          <a:spcPts val="0"/>
                        </a:spcBef>
                        <a:spcAft>
                          <a:spcPts val="0"/>
                        </a:spcAft>
                        <a:buNone/>
                      </a:pPr>
                      <a:r>
                        <a:rPr lang="en-US" sz="1300"/>
                        <a:t>Alt Text and Extended Descriptions for Images and Graphics </a:t>
                      </a:r>
                      <a:endParaRPr sz="1300"/>
                    </a:p>
                  </a:txBody>
                  <a:tcPr marL="91425" marR="91425" marT="91425" marB="91425"/>
                </a:tc>
                <a:tc>
                  <a:txBody>
                    <a:bodyPr/>
                    <a:lstStyle/>
                    <a:p>
                      <a:pPr marL="457200" lvl="0" indent="-311150" algn="l" rtl="0">
                        <a:spcBef>
                          <a:spcPts val="0"/>
                        </a:spcBef>
                        <a:spcAft>
                          <a:spcPts val="0"/>
                        </a:spcAft>
                        <a:buSzPts val="1300"/>
                        <a:buAutoNum type="arabicPeriod"/>
                      </a:pPr>
                      <a:r>
                        <a:rPr lang="en-US" sz="1300" u="sng">
                          <a:solidFill>
                            <a:schemeClr val="hlink"/>
                          </a:solidFill>
                          <a:hlinkClick r:id="rId9"/>
                        </a:rPr>
                        <a:t>ASU Image Accessibility Generator</a:t>
                      </a:r>
                      <a:endParaRPr sz="1300"/>
                    </a:p>
                    <a:p>
                      <a:pPr marL="457200" lvl="0" indent="-311150" algn="l" rtl="0">
                        <a:spcBef>
                          <a:spcPts val="0"/>
                        </a:spcBef>
                        <a:spcAft>
                          <a:spcPts val="0"/>
                        </a:spcAft>
                        <a:buSzPts val="1300"/>
                        <a:buAutoNum type="arabicPeriod"/>
                      </a:pPr>
                      <a:r>
                        <a:rPr lang="en-US" sz="1300" u="sng">
                          <a:solidFill>
                            <a:schemeClr val="hlink"/>
                          </a:solidFill>
                          <a:hlinkClick r:id="rId10"/>
                        </a:rPr>
                        <a:t>Poet Image Description Tool</a:t>
                      </a:r>
                      <a:endParaRPr sz="1300"/>
                    </a:p>
                  </a:txBody>
                  <a:tcPr marL="91425" marR="91425" marT="91425" marB="91425"/>
                </a:tc>
                <a:tc>
                  <a:txBody>
                    <a:bodyPr/>
                    <a:lstStyle/>
                    <a:p>
                      <a:pPr marL="457200" lvl="0" indent="-317500" algn="l" rtl="0">
                        <a:lnSpc>
                          <a:spcPct val="115000"/>
                        </a:lnSpc>
                        <a:spcBef>
                          <a:spcPts val="1200"/>
                        </a:spcBef>
                        <a:spcAft>
                          <a:spcPts val="0"/>
                        </a:spcAft>
                        <a:buSzPts val="1400"/>
                        <a:buAutoNum type="arabicPeriod"/>
                      </a:pPr>
                      <a:r>
                        <a:rPr lang="en-US" dirty="0"/>
                        <a:t>Gen-AI Generates both alt-text and long descriptions simultaneously</a:t>
                      </a:r>
                      <a:endParaRPr dirty="0"/>
                    </a:p>
                    <a:p>
                      <a:pPr marL="457200" lvl="0" indent="-317500" algn="l" rtl="0">
                        <a:lnSpc>
                          <a:spcPct val="115000"/>
                        </a:lnSpc>
                        <a:spcBef>
                          <a:spcPts val="0"/>
                        </a:spcBef>
                        <a:spcAft>
                          <a:spcPts val="0"/>
                        </a:spcAft>
                        <a:buSzPts val="1400"/>
                        <a:buAutoNum type="arabicPeriod"/>
                      </a:pPr>
                      <a:r>
                        <a:rPr lang="en-US" dirty="0"/>
                        <a:t>Crowdsource the creation of image descriptions</a:t>
                      </a:r>
                      <a:endParaRPr dirty="0"/>
                    </a:p>
                    <a:p>
                      <a:pPr marL="0" lvl="0" indent="0" algn="l" rtl="0">
                        <a:spcBef>
                          <a:spcPts val="1200"/>
                        </a:spcBef>
                        <a:spcAft>
                          <a:spcPts val="0"/>
                        </a:spcAft>
                        <a:buNone/>
                      </a:pPr>
                      <a:endParaRPr sz="1300" dirty="0"/>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3da63a2ab75_0_58"/>
          <p:cNvSpPr txBox="1">
            <a:spLocks noGrp="1"/>
          </p:cNvSpPr>
          <p:nvPr>
            <p:ph type="title" idx="4294967295"/>
          </p:nvPr>
        </p:nvSpPr>
        <p:spPr>
          <a:xfrm>
            <a:off x="1056936" y="6140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AI-Powered Remediation (Cont.)</a:t>
            </a:r>
            <a:endParaRPr sz="3500"/>
          </a:p>
        </p:txBody>
      </p:sp>
      <p:graphicFrame>
        <p:nvGraphicFramePr>
          <p:cNvPr id="236" name="Google Shape;236;g3da63a2ab75_0_58"/>
          <p:cNvGraphicFramePr/>
          <p:nvPr>
            <p:extLst>
              <p:ext uri="{D42A27DB-BD31-4B8C-83A1-F6EECF244321}">
                <p14:modId xmlns:p14="http://schemas.microsoft.com/office/powerpoint/2010/main" val="1695726742"/>
              </p:ext>
            </p:extLst>
          </p:nvPr>
        </p:nvGraphicFramePr>
        <p:xfrm>
          <a:off x="371863" y="2063750"/>
          <a:ext cx="8572500" cy="3916245"/>
        </p:xfrm>
        <a:graphic>
          <a:graphicData uri="http://schemas.openxmlformats.org/drawingml/2006/table">
            <a:tbl>
              <a:tblPr firstRow="1">
                <a:noFill/>
                <a:tableStyleId>{77FB93EA-C661-4F33-8FAD-E0280B47B74D}</a:tableStyleId>
              </a:tblPr>
              <a:tblGrid>
                <a:gridCol w="2063750">
                  <a:extLst>
                    <a:ext uri="{9D8B030D-6E8A-4147-A177-3AD203B41FA5}">
                      <a16:colId xmlns:a16="http://schemas.microsoft.com/office/drawing/2014/main" val="20000"/>
                    </a:ext>
                  </a:extLst>
                </a:gridCol>
                <a:gridCol w="3143250">
                  <a:extLst>
                    <a:ext uri="{9D8B030D-6E8A-4147-A177-3AD203B41FA5}">
                      <a16:colId xmlns:a16="http://schemas.microsoft.com/office/drawing/2014/main" val="20001"/>
                    </a:ext>
                  </a:extLst>
                </a:gridCol>
                <a:gridCol w="3365500">
                  <a:extLst>
                    <a:ext uri="{9D8B030D-6E8A-4147-A177-3AD203B41FA5}">
                      <a16:colId xmlns:a16="http://schemas.microsoft.com/office/drawing/2014/main" val="20002"/>
                    </a:ext>
                  </a:extLst>
                </a:gridCol>
              </a:tblGrid>
              <a:tr h="700250">
                <a:tc>
                  <a:txBody>
                    <a:bodyPr/>
                    <a:lstStyle/>
                    <a:p>
                      <a:pPr marL="0" lvl="0" indent="0" algn="l" rtl="0">
                        <a:spcBef>
                          <a:spcPts val="0"/>
                        </a:spcBef>
                        <a:spcAft>
                          <a:spcPts val="0"/>
                        </a:spcAft>
                        <a:buNone/>
                      </a:pPr>
                      <a:r>
                        <a:rPr lang="en-US" b="1" dirty="0"/>
                        <a:t>Task </a:t>
                      </a:r>
                      <a:endParaRPr b="1" dirty="0"/>
                    </a:p>
                  </a:txBody>
                  <a:tcPr marL="91425" marR="91425" marT="91425" marB="91425"/>
                </a:tc>
                <a:tc>
                  <a:txBody>
                    <a:bodyPr/>
                    <a:lstStyle/>
                    <a:p>
                      <a:pPr marL="0" lvl="0" indent="0" algn="l" rtl="0">
                        <a:spcBef>
                          <a:spcPts val="0"/>
                        </a:spcBef>
                        <a:spcAft>
                          <a:spcPts val="0"/>
                        </a:spcAft>
                        <a:buNone/>
                      </a:pPr>
                      <a:r>
                        <a:rPr lang="en-US" b="1"/>
                        <a:t>Recommended (Free) Tool</a:t>
                      </a:r>
                      <a:endParaRPr b="1"/>
                    </a:p>
                  </a:txBody>
                  <a:tcPr marL="91425" marR="91425" marT="91425" marB="91425"/>
                </a:tc>
                <a:tc>
                  <a:txBody>
                    <a:bodyPr/>
                    <a:lstStyle/>
                    <a:p>
                      <a:pPr marL="0" lvl="0" indent="0" algn="l" rtl="0">
                        <a:spcBef>
                          <a:spcPts val="0"/>
                        </a:spcBef>
                        <a:spcAft>
                          <a:spcPts val="0"/>
                        </a:spcAft>
                        <a:buNone/>
                      </a:pPr>
                      <a:r>
                        <a:rPr lang="en-US" b="1"/>
                        <a:t>Why It Saves Time</a:t>
                      </a:r>
                      <a:endParaRPr b="1"/>
                    </a:p>
                  </a:txBody>
                  <a:tcPr marL="91425" marR="91425" marT="91425" marB="91425"/>
                </a:tc>
                <a:extLst>
                  <a:ext uri="{0D108BD9-81ED-4DB2-BD59-A6C34878D82A}">
                    <a16:rowId xmlns:a16="http://schemas.microsoft.com/office/drawing/2014/main" val="10000"/>
                  </a:ext>
                </a:extLst>
              </a:tr>
              <a:tr h="437700">
                <a:tc>
                  <a:txBody>
                    <a:bodyPr/>
                    <a:lstStyle/>
                    <a:p>
                      <a:pPr marL="0" lvl="0" indent="0" algn="l" rtl="0">
                        <a:spcBef>
                          <a:spcPts val="0"/>
                        </a:spcBef>
                        <a:spcAft>
                          <a:spcPts val="0"/>
                        </a:spcAft>
                        <a:buNone/>
                      </a:pPr>
                      <a:r>
                        <a:rPr lang="en-US"/>
                        <a:t>Webpage Audit (Great to check if an OER is truly accessible)</a:t>
                      </a:r>
                      <a:endParaRPr/>
                    </a:p>
                  </a:txBody>
                  <a:tcPr marL="91425" marR="91425" marT="91425" marB="91425"/>
                </a:tc>
                <a:tc>
                  <a:txBody>
                    <a:bodyPr/>
                    <a:lstStyle/>
                    <a:p>
                      <a:pPr marL="457200" lvl="0" indent="-317500" algn="l" rtl="0">
                        <a:spcBef>
                          <a:spcPts val="0"/>
                        </a:spcBef>
                        <a:spcAft>
                          <a:spcPts val="0"/>
                        </a:spcAft>
                        <a:buSzPts val="1400"/>
                        <a:buAutoNum type="arabicPeriod"/>
                      </a:pPr>
                      <a:r>
                        <a:rPr lang="en-US" u="sng">
                          <a:solidFill>
                            <a:schemeClr val="hlink"/>
                          </a:solidFill>
                          <a:hlinkClick r:id="rId3"/>
                        </a:rPr>
                        <a:t>WAVE Extension</a:t>
                      </a:r>
                      <a:endParaRPr/>
                    </a:p>
                  </a:txBody>
                  <a:tcPr marL="91425" marR="91425" marT="91425" marB="91425"/>
                </a:tc>
                <a:tc>
                  <a:txBody>
                    <a:bodyPr/>
                    <a:lstStyle/>
                    <a:p>
                      <a:pPr marL="0" lvl="0" indent="0" algn="l" rtl="0">
                        <a:lnSpc>
                          <a:spcPct val="115000"/>
                        </a:lnSpc>
                        <a:spcBef>
                          <a:spcPts val="1200"/>
                        </a:spcBef>
                        <a:spcAft>
                          <a:spcPts val="1200"/>
                        </a:spcAft>
                        <a:buNone/>
                      </a:pPr>
                      <a:r>
                        <a:rPr lang="en-US"/>
                        <a:t>Shows exactly where errors are, visually, on the live page</a:t>
                      </a:r>
                      <a:endParaRPr/>
                    </a:p>
                  </a:txBody>
                  <a:tcPr marL="91425" marR="91425" marT="91425" marB="91425"/>
                </a:tc>
                <a:extLst>
                  <a:ext uri="{0D108BD9-81ED-4DB2-BD59-A6C34878D82A}">
                    <a16:rowId xmlns:a16="http://schemas.microsoft.com/office/drawing/2014/main" val="10001"/>
                  </a:ext>
                </a:extLst>
              </a:tr>
              <a:tr h="437700">
                <a:tc>
                  <a:txBody>
                    <a:bodyPr/>
                    <a:lstStyle/>
                    <a:p>
                      <a:pPr marL="0" lvl="0" indent="0" algn="l" rtl="0">
                        <a:spcBef>
                          <a:spcPts val="0"/>
                        </a:spcBef>
                        <a:spcAft>
                          <a:spcPts val="0"/>
                        </a:spcAft>
                        <a:buNone/>
                      </a:pPr>
                      <a:r>
                        <a:rPr lang="en-US"/>
                        <a:t>Canvas Design</a:t>
                      </a:r>
                      <a:endParaRPr/>
                    </a:p>
                  </a:txBody>
                  <a:tcPr marL="91425" marR="91425" marT="91425" marB="91425"/>
                </a:tc>
                <a:tc>
                  <a:txBody>
                    <a:bodyPr/>
                    <a:lstStyle/>
                    <a:p>
                      <a:pPr marL="457200" lvl="0" indent="-317500" algn="l" rtl="0">
                        <a:spcBef>
                          <a:spcPts val="0"/>
                        </a:spcBef>
                        <a:spcAft>
                          <a:spcPts val="0"/>
                        </a:spcAft>
                        <a:buSzPts val="1400"/>
                        <a:buAutoNum type="arabicPeriod"/>
                      </a:pPr>
                      <a:r>
                        <a:rPr lang="en-US"/>
                        <a:t>Course Accessibility Checker</a:t>
                      </a:r>
                      <a:endParaRPr/>
                    </a:p>
                    <a:p>
                      <a:pPr marL="457200" lvl="0" indent="-317500" algn="l" rtl="0">
                        <a:spcBef>
                          <a:spcPts val="0"/>
                        </a:spcBef>
                        <a:spcAft>
                          <a:spcPts val="0"/>
                        </a:spcAft>
                        <a:buSzPts val="1400"/>
                        <a:buAutoNum type="arabicPeriod"/>
                      </a:pPr>
                      <a:r>
                        <a:rPr lang="en-US" u="sng">
                          <a:solidFill>
                            <a:schemeClr val="hlink"/>
                          </a:solidFill>
                          <a:hlinkClick r:id="rId4"/>
                        </a:rPr>
                        <a:t>JOSHUA for LACCCD</a:t>
                      </a:r>
                      <a:endParaRPr/>
                    </a:p>
                  </a:txBody>
                  <a:tcPr marL="91425" marR="91425" marT="91425" marB="91425"/>
                </a:tc>
                <a:tc>
                  <a:txBody>
                    <a:bodyPr/>
                    <a:lstStyle/>
                    <a:p>
                      <a:pPr marL="457200" lvl="0" indent="-317500" algn="l" rtl="0">
                        <a:lnSpc>
                          <a:spcPct val="115000"/>
                        </a:lnSpc>
                        <a:spcBef>
                          <a:spcPts val="1200"/>
                        </a:spcBef>
                        <a:spcAft>
                          <a:spcPts val="0"/>
                        </a:spcAft>
                        <a:buSzPts val="1400"/>
                        <a:buAutoNum type="arabicPeriod"/>
                      </a:pPr>
                      <a:r>
                        <a:rPr lang="en-US"/>
                        <a:t>Internal Accessibility checker within Canvas</a:t>
                      </a:r>
                      <a:endParaRPr/>
                    </a:p>
                    <a:p>
                      <a:pPr marL="457200" lvl="0" indent="-317500" algn="l" rtl="0">
                        <a:lnSpc>
                          <a:spcPct val="115000"/>
                        </a:lnSpc>
                        <a:spcBef>
                          <a:spcPts val="0"/>
                        </a:spcBef>
                        <a:spcAft>
                          <a:spcPts val="0"/>
                        </a:spcAft>
                        <a:buSzPts val="1400"/>
                        <a:buAutoNum type="arabicPeriod"/>
                      </a:pPr>
                      <a:r>
                        <a:rPr lang="en-US"/>
                        <a:t>ADA compliant virtual instructional designer</a:t>
                      </a:r>
                      <a:endParaRPr/>
                    </a:p>
                  </a:txBody>
                  <a:tcPr marL="91425" marR="91425" marT="91425" marB="91425"/>
                </a:tc>
                <a:extLst>
                  <a:ext uri="{0D108BD9-81ED-4DB2-BD59-A6C34878D82A}">
                    <a16:rowId xmlns:a16="http://schemas.microsoft.com/office/drawing/2014/main" val="10002"/>
                  </a:ext>
                </a:extLst>
              </a:tr>
              <a:tr h="437700">
                <a:tc>
                  <a:txBody>
                    <a:bodyPr/>
                    <a:lstStyle/>
                    <a:p>
                      <a:pPr marL="0" lvl="0" indent="0" algn="l" rtl="0">
                        <a:spcBef>
                          <a:spcPts val="0"/>
                        </a:spcBef>
                        <a:spcAft>
                          <a:spcPts val="0"/>
                        </a:spcAft>
                        <a:buNone/>
                      </a:pPr>
                      <a:r>
                        <a:rPr lang="en-US"/>
                        <a:t>Audio Transcripts</a:t>
                      </a:r>
                      <a:endParaRPr/>
                    </a:p>
                  </a:txBody>
                  <a:tcPr marL="91425" marR="91425" marT="91425" marB="91425"/>
                </a:tc>
                <a:tc>
                  <a:txBody>
                    <a:bodyPr/>
                    <a:lstStyle/>
                    <a:p>
                      <a:pPr marL="0" lvl="0" indent="0" algn="l" rtl="0">
                        <a:spcBef>
                          <a:spcPts val="0"/>
                        </a:spcBef>
                        <a:spcAft>
                          <a:spcPts val="0"/>
                        </a:spcAft>
                        <a:buNone/>
                      </a:pPr>
                      <a:r>
                        <a:rPr lang="en-US"/>
                        <a:t>Canvas Studio</a:t>
                      </a:r>
                      <a:endParaRPr/>
                    </a:p>
                    <a:p>
                      <a:pPr marL="0" lvl="0" indent="0" algn="l" rtl="0">
                        <a:spcBef>
                          <a:spcPts val="0"/>
                        </a:spcBef>
                        <a:spcAft>
                          <a:spcPts val="0"/>
                        </a:spcAft>
                        <a:buNone/>
                      </a:pPr>
                      <a:r>
                        <a:rPr lang="en-US"/>
                        <a:t>Zoom</a:t>
                      </a:r>
                      <a:endParaRPr/>
                    </a:p>
                    <a:p>
                      <a:pPr marL="0" lvl="0" indent="0" algn="l" rtl="0">
                        <a:spcBef>
                          <a:spcPts val="0"/>
                        </a:spcBef>
                        <a:spcAft>
                          <a:spcPts val="0"/>
                        </a:spcAft>
                        <a:buNone/>
                      </a:pPr>
                      <a:r>
                        <a:rPr lang="en-US"/>
                        <a:t>YouTube </a:t>
                      </a:r>
                      <a:endParaRPr/>
                    </a:p>
                    <a:p>
                      <a:pPr marL="0" lvl="0" indent="0" algn="l" rtl="0">
                        <a:spcBef>
                          <a:spcPts val="0"/>
                        </a:spcBef>
                        <a:spcAft>
                          <a:spcPts val="0"/>
                        </a:spcAft>
                        <a:buNone/>
                      </a:pPr>
                      <a:r>
                        <a:rPr lang="en-US" u="sng">
                          <a:solidFill>
                            <a:schemeClr val="hlink"/>
                          </a:solidFill>
                          <a:hlinkClick r:id="rId5"/>
                        </a:rPr>
                        <a:t>Otter.ai</a:t>
                      </a:r>
                      <a:r>
                        <a:rPr lang="en-US"/>
                        <a:t> (Free Tier) </a:t>
                      </a:r>
                      <a:endParaRPr/>
                    </a:p>
                    <a:p>
                      <a:pPr marL="0" lvl="0" indent="0" algn="l" rtl="0">
                        <a:spcBef>
                          <a:spcPts val="0"/>
                        </a:spcBef>
                        <a:spcAft>
                          <a:spcPts val="0"/>
                        </a:spcAft>
                        <a:buNone/>
                      </a:pPr>
                      <a:r>
                        <a:rPr lang="en-US" u="sng">
                          <a:solidFill>
                            <a:schemeClr val="hlink"/>
                          </a:solidFill>
                          <a:hlinkClick r:id="rId6"/>
                        </a:rPr>
                        <a:t>Accessible Captions with Chat GPT</a:t>
                      </a:r>
                      <a:endParaRPr/>
                    </a:p>
                  </a:txBody>
                  <a:tcPr marL="91425" marR="91425" marT="91425" marB="91425"/>
                </a:tc>
                <a:tc>
                  <a:txBody>
                    <a:bodyPr/>
                    <a:lstStyle/>
                    <a:p>
                      <a:pPr marL="0" lvl="0" indent="0" algn="l" rtl="0">
                        <a:lnSpc>
                          <a:spcPct val="115000"/>
                        </a:lnSpc>
                        <a:spcBef>
                          <a:spcPts val="1200"/>
                        </a:spcBef>
                        <a:spcAft>
                          <a:spcPts val="0"/>
                        </a:spcAft>
                        <a:buNone/>
                      </a:pPr>
                      <a:r>
                        <a:rPr lang="en-US" dirty="0"/>
                        <a:t>All options convert speech to text with 70%-90% accuracy automatically</a:t>
                      </a:r>
                      <a:endParaRPr dirty="0"/>
                    </a:p>
                    <a:p>
                      <a:pPr marL="0" lvl="0" indent="0" algn="l" rtl="0">
                        <a:spcBef>
                          <a:spcPts val="1200"/>
                        </a:spcBef>
                        <a:spcAft>
                          <a:spcPts val="0"/>
                        </a:spcAft>
                        <a:buNone/>
                      </a:pPr>
                      <a:endParaRPr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9"/>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dirty="0"/>
              <a:t>Resources – 1 </a:t>
            </a:r>
            <a:endParaRPr sz="3400" dirty="0"/>
          </a:p>
        </p:txBody>
      </p:sp>
      <p:sp>
        <p:nvSpPr>
          <p:cNvPr id="242" name="Google Shape;242;p9"/>
          <p:cNvSpPr txBox="1">
            <a:spLocks noGrp="1"/>
          </p:cNvSpPr>
          <p:nvPr>
            <p:ph type="body" idx="1"/>
          </p:nvPr>
        </p:nvSpPr>
        <p:spPr>
          <a:xfrm>
            <a:off x="375300" y="2015725"/>
            <a:ext cx="8450700" cy="4926900"/>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Skynet Technologies. (n.d.). </a:t>
            </a:r>
            <a:r>
              <a:rPr lang="en-US" sz="1200" i="1">
                <a:solidFill>
                  <a:srgbClr val="000000"/>
                </a:solidFill>
                <a:latin typeface="Georgia"/>
                <a:ea typeface="Georgia"/>
                <a:cs typeface="Georgia"/>
                <a:sym typeface="Georgia"/>
              </a:rPr>
              <a:t>PDF accessibility remediation: 11 common things overlooked by webmasters in terms of PDF, document accessibility WCAG compliance</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3"/>
              </a:rPr>
              <a:t>https://www.skynettechnologies.com/blog/pdf-accessibility-remediation-common-issues</a:t>
            </a:r>
            <a:endParaRPr sz="1200" u="sng">
              <a:solidFill>
                <a:schemeClr val="hlink"/>
              </a:solidFill>
              <a:latin typeface="Georgia"/>
              <a:ea typeface="Georgia"/>
              <a:cs typeface="Georgia"/>
              <a:sym typeface="Georgia"/>
              <a:hlinkClick r:id="rId3"/>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Boise State University. (n.d.). </a:t>
            </a:r>
            <a:r>
              <a:rPr lang="en-US" sz="1200" i="1">
                <a:solidFill>
                  <a:srgbClr val="000000"/>
                </a:solidFill>
                <a:latin typeface="Georgia"/>
                <a:ea typeface="Georgia"/>
                <a:cs typeface="Georgia"/>
                <a:sym typeface="Georgia"/>
              </a:rPr>
              <a:t>Troubleshooting common PDF accessibility issues</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4"/>
              </a:rPr>
              <a:t>https://www.boisestate.edu/webguide/publishing/documents/troubleshooting-common-pdf-accessibility-issues/</a:t>
            </a:r>
            <a:endParaRPr sz="1200" u="sng">
              <a:solidFill>
                <a:schemeClr val="hlink"/>
              </a:solidFill>
              <a:latin typeface="Georgia"/>
              <a:ea typeface="Georgia"/>
              <a:cs typeface="Georgia"/>
              <a:sym typeface="Georgia"/>
              <a:hlinkClick r:id="rId4"/>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ADA Site Compliance. (n.d.). </a:t>
            </a:r>
            <a:r>
              <a:rPr lang="en-US" sz="1200" i="1">
                <a:solidFill>
                  <a:srgbClr val="000000"/>
                </a:solidFill>
                <a:latin typeface="Georgia"/>
                <a:ea typeface="Georgia"/>
                <a:cs typeface="Georgia"/>
                <a:sym typeface="Georgia"/>
              </a:rPr>
              <a:t>12 common PDF accessibility mistakes and how to fix them</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5"/>
              </a:rPr>
              <a:t>https://adasitecompliance.com/12-common-pdf-accessibility-mistakes-fix/</a:t>
            </a:r>
            <a:endParaRPr sz="1200" u="sng">
              <a:solidFill>
                <a:schemeClr val="hlink"/>
              </a:solidFill>
              <a:latin typeface="Georgia"/>
              <a:ea typeface="Georgia"/>
              <a:cs typeface="Georgia"/>
              <a:sym typeface="Georgia"/>
              <a:hlinkClick r:id="rId5"/>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Adobe Inc. (2026, February 26). </a:t>
            </a:r>
            <a:r>
              <a:rPr lang="en-US" sz="1200" i="1">
                <a:solidFill>
                  <a:srgbClr val="000000"/>
                </a:solidFill>
                <a:latin typeface="Georgia"/>
                <a:ea typeface="Georgia"/>
                <a:cs typeface="Georgia"/>
                <a:sym typeface="Georgia"/>
              </a:rPr>
              <a:t>Create and verify PDF accessibility (Acrobat Pro)</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6"/>
              </a:rPr>
              <a:t>https://helpx.adobe.com/acrobat/using/create-verify-pdf-accessibility.html</a:t>
            </a:r>
            <a:endParaRPr sz="1200" u="sng">
              <a:solidFill>
                <a:schemeClr val="hlink"/>
              </a:solidFill>
              <a:latin typeface="Georgia"/>
              <a:ea typeface="Georgia"/>
              <a:cs typeface="Georgia"/>
              <a:sym typeface="Georgia"/>
              <a:hlinkClick r:id="rId6"/>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New York State Education Department. (n.d.). </a:t>
            </a:r>
            <a:r>
              <a:rPr lang="en-US" sz="1200" i="1">
                <a:solidFill>
                  <a:srgbClr val="000000"/>
                </a:solidFill>
                <a:latin typeface="Georgia"/>
                <a:ea typeface="Georgia"/>
                <a:cs typeface="Georgia"/>
                <a:sym typeface="Georgia"/>
              </a:rPr>
              <a:t>Batch process PDFs for accessibility</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7"/>
              </a:rPr>
              <a:t>https://www.nysed.gov/webaccess/tools/batch-process-pdfs-accessibility</a:t>
            </a:r>
            <a:endParaRPr sz="1200" u="sng">
              <a:solidFill>
                <a:schemeClr val="hlink"/>
              </a:solidFill>
              <a:latin typeface="Georgia"/>
              <a:ea typeface="Georgia"/>
              <a:cs typeface="Georgia"/>
              <a:sym typeface="Georgia"/>
              <a:hlinkClick r:id="rId7"/>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Adobe Inc. (n.d.). </a:t>
            </a:r>
            <a:r>
              <a:rPr lang="en-US" sz="1200" i="1">
                <a:solidFill>
                  <a:srgbClr val="000000"/>
                </a:solidFill>
                <a:latin typeface="Georgia"/>
                <a:ea typeface="Georgia"/>
                <a:cs typeface="Georgia"/>
                <a:sym typeface="Georgia"/>
              </a:rPr>
              <a:t>How to scan multiple pages into one PDF</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8"/>
              </a:rPr>
              <a:t>https://www.adobe.com/acrobat/hub/scan-multiple-pages-to-one-pdf.html</a:t>
            </a:r>
            <a:endParaRPr sz="1200" u="sng">
              <a:solidFill>
                <a:schemeClr val="hlink"/>
              </a:solidFill>
              <a:latin typeface="Georgia"/>
              <a:ea typeface="Georgia"/>
              <a:cs typeface="Georgia"/>
              <a:sym typeface="Georgia"/>
              <a:hlinkClick r:id="rId8"/>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WebAIM. (n.d.). </a:t>
            </a:r>
            <a:r>
              <a:rPr lang="en-US" sz="1200" i="1">
                <a:solidFill>
                  <a:srgbClr val="000000"/>
                </a:solidFill>
                <a:latin typeface="Georgia"/>
                <a:ea typeface="Georgia"/>
                <a:cs typeface="Georgia"/>
                <a:sym typeface="Georgia"/>
              </a:rPr>
              <a:t>Troubleshooting common PDF accessibility issues</a:t>
            </a:r>
            <a:r>
              <a:rPr lang="en-US" sz="1200">
                <a:solidFill>
                  <a:srgbClr val="000000"/>
                </a:solidFill>
                <a:latin typeface="Georgia"/>
                <a:ea typeface="Georgia"/>
                <a:cs typeface="Georgia"/>
                <a:sym typeface="Georgia"/>
              </a:rPr>
              <a:t> [Video]. YouTube. </a:t>
            </a:r>
            <a:r>
              <a:rPr lang="en-US" sz="1200" u="sng">
                <a:solidFill>
                  <a:schemeClr val="hlink"/>
                </a:solidFill>
                <a:latin typeface="Georgia"/>
                <a:ea typeface="Georgia"/>
                <a:cs typeface="Georgia"/>
                <a:sym typeface="Georgia"/>
                <a:hlinkClick r:id="rId9"/>
              </a:rPr>
              <a:t>https://www.youtube.com/watch?v=d1O7ExK2UoU</a:t>
            </a:r>
            <a:endParaRPr sz="1200" u="sng">
              <a:solidFill>
                <a:schemeClr val="hlink"/>
              </a:solidFill>
              <a:latin typeface="Georgia"/>
              <a:ea typeface="Georgia"/>
              <a:cs typeface="Georgia"/>
              <a:sym typeface="Georgia"/>
              <a:hlinkClick r:id="rId9"/>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WebAIM. (n.d.). </a:t>
            </a:r>
            <a:r>
              <a:rPr lang="en-US" sz="1200" i="1">
                <a:solidFill>
                  <a:srgbClr val="000000"/>
                </a:solidFill>
                <a:latin typeface="Georgia"/>
                <a:ea typeface="Georgia"/>
                <a:cs typeface="Georgia"/>
                <a:sym typeface="Georgia"/>
              </a:rPr>
              <a:t>PDF accessibility: Basic tagging</a:t>
            </a:r>
            <a:r>
              <a:rPr lang="en-US" sz="1200">
                <a:solidFill>
                  <a:srgbClr val="000000"/>
                </a:solidFill>
                <a:latin typeface="Georgia"/>
                <a:ea typeface="Georgia"/>
                <a:cs typeface="Georgia"/>
                <a:sym typeface="Georgia"/>
              </a:rPr>
              <a:t> [Video]. YouTube. </a:t>
            </a:r>
            <a:r>
              <a:rPr lang="en-US" sz="1200" u="sng">
                <a:solidFill>
                  <a:schemeClr val="hlink"/>
                </a:solidFill>
                <a:latin typeface="Georgia"/>
                <a:ea typeface="Georgia"/>
                <a:cs typeface="Georgia"/>
                <a:sym typeface="Georgia"/>
                <a:hlinkClick r:id="rId10"/>
              </a:rPr>
              <a:t>https://www.youtube.com/watch?v=9p3Kg4qEEms</a:t>
            </a:r>
            <a:endParaRPr sz="1200" u="sng">
              <a:solidFill>
                <a:schemeClr val="hlink"/>
              </a:solidFill>
              <a:latin typeface="Georgia"/>
              <a:ea typeface="Georgia"/>
              <a:cs typeface="Georgia"/>
              <a:sym typeface="Georgia"/>
              <a:hlinkClick r:id="rId10"/>
            </a:endParaRPr>
          </a:p>
          <a:p>
            <a:pPr marL="0" lvl="0" indent="0" algn="l" rtl="0">
              <a:lnSpc>
                <a:spcPct val="115000"/>
              </a:lnSpc>
              <a:spcBef>
                <a:spcPts val="1200"/>
              </a:spcBef>
              <a:spcAft>
                <a:spcPts val="600"/>
              </a:spcAft>
              <a:buNone/>
            </a:pPr>
            <a:r>
              <a:rPr lang="en-US" sz="1200">
                <a:solidFill>
                  <a:srgbClr val="000000"/>
                </a:solidFill>
                <a:latin typeface="Georgia"/>
                <a:ea typeface="Georgia"/>
                <a:cs typeface="Georgia"/>
                <a:sym typeface="Georgia"/>
              </a:rPr>
              <a:t>PDFix. (n.d.). </a:t>
            </a:r>
            <a:r>
              <a:rPr lang="en-US" sz="1200" i="1">
                <a:solidFill>
                  <a:srgbClr val="000000"/>
                </a:solidFill>
                <a:latin typeface="Georgia"/>
                <a:ea typeface="Georgia"/>
                <a:cs typeface="Georgia"/>
                <a:sym typeface="Georgia"/>
              </a:rPr>
              <a:t>How to batch process multiple PDF files for accessibility</a:t>
            </a:r>
            <a:r>
              <a:rPr lang="en-US" sz="1200">
                <a:solidFill>
                  <a:srgbClr val="000000"/>
                </a:solidFill>
                <a:latin typeface="Georgia"/>
                <a:ea typeface="Georgia"/>
                <a:cs typeface="Georgia"/>
                <a:sym typeface="Georgia"/>
              </a:rPr>
              <a:t>.  </a:t>
            </a:r>
            <a:r>
              <a:rPr lang="en-US" sz="1200" u="sng">
                <a:solidFill>
                  <a:schemeClr val="hlink"/>
                </a:solidFill>
                <a:latin typeface="Georgia"/>
                <a:ea typeface="Georgia"/>
                <a:cs typeface="Georgia"/>
                <a:sym typeface="Georgia"/>
                <a:hlinkClick r:id="rId11"/>
              </a:rPr>
              <a:t>https://pdfix.net/how-to-batch-process-multiple-pdf-files-for-accessibility/</a:t>
            </a:r>
            <a:endParaRPr sz="1200">
              <a:solidFill>
                <a:srgbClr val="22222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3968a9efde3_0_1"/>
          <p:cNvSpPr txBox="1">
            <a:spLocks noGrp="1"/>
          </p:cNvSpPr>
          <p:nvPr>
            <p:ph type="title"/>
          </p:nvPr>
        </p:nvSpPr>
        <p:spPr>
          <a:xfrm>
            <a:off x="1088686" y="808303"/>
            <a:ext cx="7202400" cy="893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dirty="0"/>
              <a:t>Resources - 2</a:t>
            </a:r>
            <a:endParaRPr sz="3400" dirty="0"/>
          </a:p>
        </p:txBody>
      </p:sp>
      <p:sp>
        <p:nvSpPr>
          <p:cNvPr id="248" name="Google Shape;248;g3968a9efde3_0_1"/>
          <p:cNvSpPr txBox="1">
            <a:spLocks noGrp="1"/>
          </p:cNvSpPr>
          <p:nvPr>
            <p:ph type="body" idx="1"/>
          </p:nvPr>
        </p:nvSpPr>
        <p:spPr>
          <a:xfrm>
            <a:off x="375300" y="2015725"/>
            <a:ext cx="8450700" cy="49269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Apple Inc. (n.d.). </a:t>
            </a:r>
            <a:r>
              <a:rPr lang="en-US" sz="1200" i="1">
                <a:solidFill>
                  <a:srgbClr val="000000"/>
                </a:solidFill>
                <a:latin typeface="Georgia"/>
                <a:ea typeface="Georgia"/>
                <a:cs typeface="Georgia"/>
                <a:sym typeface="Georgia"/>
              </a:rPr>
              <a:t>Use Preview to combine PDFs on your Mac</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rPr>
              <a:t>https://support.apple.com/en-us/102031</a:t>
            </a:r>
            <a:endParaRPr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Recite Me. (n.d.). </a:t>
            </a:r>
            <a:r>
              <a:rPr lang="en-US" sz="1200" i="1">
                <a:solidFill>
                  <a:srgbClr val="000000"/>
                </a:solidFill>
                <a:latin typeface="Georgia"/>
                <a:ea typeface="Georgia"/>
                <a:cs typeface="Georgia"/>
                <a:sym typeface="Georgia"/>
              </a:rPr>
              <a:t>Best PDF accessibility checker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rPr>
              <a:t>https://reciteme.com/us/news/best-pdf-accessibility-checker-tools/</a:t>
            </a:r>
            <a:endParaRPr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Accessibility Partners. (n.d.). </a:t>
            </a:r>
            <a:r>
              <a:rPr lang="en-US" sz="1200" i="1">
                <a:solidFill>
                  <a:srgbClr val="000000"/>
                </a:solidFill>
                <a:latin typeface="Georgia"/>
                <a:ea typeface="Georgia"/>
                <a:cs typeface="Georgia"/>
                <a:sym typeface="Georgia"/>
              </a:rPr>
              <a:t>PDF accessibility checker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rPr>
              <a:t>https://accessibilitypartners.ca/pdf-accessibility-checker-tools/</a:t>
            </a:r>
            <a:endParaRPr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U.S. General Services Administration. (n.d.). </a:t>
            </a:r>
            <a:r>
              <a:rPr lang="en-US" sz="1200" i="1">
                <a:solidFill>
                  <a:srgbClr val="000000"/>
                </a:solidFill>
                <a:latin typeface="Georgia"/>
                <a:ea typeface="Georgia"/>
                <a:cs typeface="Georgia"/>
                <a:sym typeface="Georgia"/>
              </a:rPr>
              <a:t>Accessible electronic documents: PDF accessibility</a:t>
            </a:r>
            <a:r>
              <a:rPr lang="en-US" sz="1200">
                <a:solidFill>
                  <a:srgbClr val="000000"/>
                </a:solidFill>
                <a:latin typeface="Georgia"/>
                <a:ea typeface="Georgia"/>
                <a:cs typeface="Georgia"/>
                <a:sym typeface="Georgia"/>
              </a:rPr>
              <a:t> (AED‑CoP‑PDF02). </a:t>
            </a:r>
            <a:r>
              <a:rPr lang="en-US" sz="1200" u="sng">
                <a:solidFill>
                  <a:schemeClr val="accent1"/>
                </a:solidFill>
                <a:latin typeface="Georgia"/>
                <a:ea typeface="Georgia"/>
                <a:cs typeface="Georgia"/>
                <a:sym typeface="Georgia"/>
                <a:hlinkClick r:id="rId6">
                  <a:extLst>
                    <a:ext uri="{A12FA001-AC4F-418D-AE19-62706E023703}">
                      <ahyp:hlinkClr xmlns:ahyp="http://schemas.microsoft.com/office/drawing/2018/hyperlinkcolor" val="tx"/>
                    </a:ext>
                  </a:extLst>
                </a:hlinkClick>
              </a:rPr>
              <a:t>https://www.section508.gov/training/pdfs/aed-cop-pdf02/</a:t>
            </a:r>
            <a:endParaRPr sz="1200" u="sng">
              <a:solidFill>
                <a:schemeClr val="accent1"/>
              </a:solidFill>
              <a:latin typeface="Georgia"/>
              <a:ea typeface="Georgia"/>
              <a:cs typeface="Georgia"/>
              <a:sym typeface="Georgia"/>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accessiBe. (n.d.). </a:t>
            </a:r>
            <a:r>
              <a:rPr lang="en-US" sz="1200" i="1">
                <a:solidFill>
                  <a:srgbClr val="000000"/>
                </a:solidFill>
                <a:latin typeface="Georgia"/>
                <a:ea typeface="Georgia"/>
                <a:cs typeface="Georgia"/>
                <a:sym typeface="Georgia"/>
              </a:rPr>
              <a:t>PDF accessibility checkers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rPr>
              <a:t>https://accessibe.com/blog/knowledgebase/pdf-accessibility-checkers</a:t>
            </a:r>
            <a:endParaRPr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Continual Engine. (n.d.). </a:t>
            </a:r>
            <a:r>
              <a:rPr lang="en-US" sz="1200" i="1">
                <a:solidFill>
                  <a:srgbClr val="000000"/>
                </a:solidFill>
                <a:latin typeface="Georgia"/>
                <a:ea typeface="Georgia"/>
                <a:cs typeface="Georgia"/>
                <a:sym typeface="Georgia"/>
              </a:rPr>
              <a:t>Best PDF remediation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8">
                  <a:extLst>
                    <a:ext uri="{A12FA001-AC4F-418D-AE19-62706E023703}">
                      <ahyp:hlinkClr xmlns:ahyp="http://schemas.microsoft.com/office/drawing/2018/hyperlinkcolor" val="tx"/>
                    </a:ext>
                  </a:extLst>
                </a:hlinkClick>
              </a:rPr>
              <a:t>https://www.continualengine.com/blog/best-pdf-remediation-tools/</a:t>
            </a:r>
            <a:endParaRPr sz="1200" u="sng">
              <a:solidFill>
                <a:schemeClr val="accent1"/>
              </a:solidFill>
              <a:latin typeface="Georgia"/>
              <a:ea typeface="Georgia"/>
              <a:cs typeface="Georgia"/>
              <a:sym typeface="Georgia"/>
              <a:hlinkClick r:id="rId8">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Adobe Accessibility. (n.d.). </a:t>
            </a:r>
            <a:r>
              <a:rPr lang="en-US" sz="1200" i="1">
                <a:solidFill>
                  <a:srgbClr val="000000"/>
                </a:solidFill>
                <a:latin typeface="Georgia"/>
                <a:ea typeface="Georgia"/>
                <a:cs typeface="Georgia"/>
                <a:sym typeface="Georgia"/>
              </a:rPr>
              <a:t>Creating accessible PDFs with Acrobat Pro</a:t>
            </a:r>
            <a:r>
              <a:rPr lang="en-US" sz="1200">
                <a:solidFill>
                  <a:srgbClr val="000000"/>
                </a:solidFill>
                <a:latin typeface="Georgia"/>
                <a:ea typeface="Georgia"/>
                <a:cs typeface="Georgia"/>
                <a:sym typeface="Georgia"/>
              </a:rPr>
              <a:t> [Video]. YouTube.  </a:t>
            </a:r>
            <a:r>
              <a:rPr lang="en-US" sz="1200" u="sng">
                <a:solidFill>
                  <a:schemeClr val="accent1"/>
                </a:solidFill>
                <a:latin typeface="Georgia"/>
                <a:ea typeface="Georgia"/>
                <a:cs typeface="Georgia"/>
                <a:sym typeface="Georgia"/>
                <a:hlinkClick r:id="rId9">
                  <a:extLst>
                    <a:ext uri="{A12FA001-AC4F-418D-AE19-62706E023703}">
                      <ahyp:hlinkClr xmlns:ahyp="http://schemas.microsoft.com/office/drawing/2018/hyperlinkcolor" val="tx"/>
                    </a:ext>
                  </a:extLst>
                </a:hlinkClick>
              </a:rPr>
              <a:t>https://www.youtube.com/watch?v=MSloVgrl0sA</a:t>
            </a:r>
            <a:endParaRPr sz="1200" u="sng">
              <a:solidFill>
                <a:schemeClr val="accent1"/>
              </a:solidFill>
              <a:latin typeface="Georgia"/>
              <a:ea typeface="Georgia"/>
              <a:cs typeface="Georgia"/>
              <a:sym typeface="Georgia"/>
              <a:hlinkClick r:id="rId9">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Testifi by TestParty. (n.d.). </a:t>
            </a:r>
            <a:r>
              <a:rPr lang="en-US" sz="1200" i="1">
                <a:solidFill>
                  <a:srgbClr val="000000"/>
                </a:solidFill>
                <a:latin typeface="Georgia"/>
                <a:ea typeface="Georgia"/>
                <a:cs typeface="Georgia"/>
                <a:sym typeface="Georgia"/>
              </a:rPr>
              <a:t>WAVE tool tutorial</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10">
                  <a:extLst>
                    <a:ext uri="{A12FA001-AC4F-418D-AE19-62706E023703}">
                      <ahyp:hlinkClr xmlns:ahyp="http://schemas.microsoft.com/office/drawing/2018/hyperlinkcolor" val="tx"/>
                    </a:ext>
                  </a:extLst>
                </a:hlinkClick>
              </a:rPr>
              <a:t>https://testparty.ai/blog/wave-tool-tutorial</a:t>
            </a:r>
            <a:endParaRPr sz="1200" u="sng">
              <a:solidFill>
                <a:schemeClr val="accent1"/>
              </a:solidFill>
              <a:latin typeface="Georgia"/>
              <a:ea typeface="Georgia"/>
              <a:cs typeface="Georgia"/>
              <a:sym typeface="Georgia"/>
              <a:hlinkClick r:id="rId10">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Deque Systems. (n.d.). </a:t>
            </a:r>
            <a:r>
              <a:rPr lang="en-US" sz="1200" i="1">
                <a:solidFill>
                  <a:srgbClr val="000000"/>
                </a:solidFill>
                <a:latin typeface="Georgia"/>
                <a:ea typeface="Georgia"/>
                <a:cs typeface="Georgia"/>
                <a:sym typeface="Georgia"/>
              </a:rPr>
              <a:t>Using the WAVE toolbar</a:t>
            </a:r>
            <a:r>
              <a:rPr lang="en-US" sz="1200">
                <a:solidFill>
                  <a:srgbClr val="000000"/>
                </a:solidFill>
                <a:latin typeface="Georgia"/>
                <a:ea typeface="Georgia"/>
                <a:cs typeface="Georgia"/>
                <a:sym typeface="Georgia"/>
              </a:rPr>
              <a:t> [Video]. YouTube.  </a:t>
            </a:r>
            <a:r>
              <a:rPr lang="en-US" sz="1200" u="sng">
                <a:solidFill>
                  <a:schemeClr val="accent1"/>
                </a:solidFill>
                <a:latin typeface="Georgia"/>
                <a:ea typeface="Georgia"/>
                <a:cs typeface="Georgia"/>
                <a:sym typeface="Georgia"/>
                <a:hlinkClick r:id="rId11">
                  <a:extLst>
                    <a:ext uri="{A12FA001-AC4F-418D-AE19-62706E023703}">
                      <ahyp:hlinkClr xmlns:ahyp="http://schemas.microsoft.com/office/drawing/2018/hyperlinkcolor" val="tx"/>
                    </a:ext>
                  </a:extLst>
                </a:hlinkClick>
              </a:rPr>
              <a:t>https://www.youtube.com/watch?v=PHq_sCMjCAM</a:t>
            </a:r>
            <a:endParaRPr sz="1200" u="sng">
              <a:solidFill>
                <a:schemeClr val="accent1"/>
              </a:solidFill>
              <a:latin typeface="Georgia"/>
              <a:ea typeface="Georgia"/>
              <a:cs typeface="Georgia"/>
              <a:sym typeface="Georgia"/>
              <a:hlinkClick r:id="rId12">
                <a:extLst>
                  <a:ext uri="{A12FA001-AC4F-418D-AE19-62706E023703}">
                    <ahyp:hlinkClr xmlns:ahyp="http://schemas.microsoft.com/office/drawing/2018/hyperlinkcolor" val="tx"/>
                  </a:ext>
                </a:extLst>
              </a:hlinkClick>
            </a:endParaRPr>
          </a:p>
          <a:p>
            <a:pPr marL="0" lvl="0" indent="0" algn="l" rtl="0">
              <a:lnSpc>
                <a:spcPct val="100000"/>
              </a:lnSpc>
              <a:spcBef>
                <a:spcPts val="600"/>
              </a:spcBef>
              <a:spcAft>
                <a:spcPts val="0"/>
              </a:spcAft>
              <a:buNone/>
            </a:pPr>
            <a:endParaRPr sz="1200">
              <a:solidFill>
                <a:srgbClr val="000000"/>
              </a:solidFill>
              <a:latin typeface="Georgia"/>
              <a:ea typeface="Georgia"/>
              <a:cs typeface="Georgia"/>
              <a:sym typeface="Georgi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g3968a9efde3_0_6"/>
          <p:cNvSpPr txBox="1">
            <a:spLocks noGrp="1"/>
          </p:cNvSpPr>
          <p:nvPr>
            <p:ph type="title"/>
          </p:nvPr>
        </p:nvSpPr>
        <p:spPr>
          <a:xfrm>
            <a:off x="1088686" y="808303"/>
            <a:ext cx="7202400" cy="893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dirty="0"/>
              <a:t>Resources - 3</a:t>
            </a:r>
            <a:endParaRPr sz="3400" dirty="0"/>
          </a:p>
        </p:txBody>
      </p:sp>
      <p:sp>
        <p:nvSpPr>
          <p:cNvPr id="254" name="Google Shape;254;g3968a9efde3_0_6"/>
          <p:cNvSpPr txBox="1">
            <a:spLocks noGrp="1"/>
          </p:cNvSpPr>
          <p:nvPr>
            <p:ph type="body" idx="1"/>
          </p:nvPr>
        </p:nvSpPr>
        <p:spPr>
          <a:xfrm>
            <a:off x="375300" y="2015725"/>
            <a:ext cx="8450700" cy="49269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University of California, Berkeley. (n.d.). </a:t>
            </a:r>
            <a:r>
              <a:rPr lang="en-US" sz="1200" i="1">
                <a:solidFill>
                  <a:srgbClr val="000000"/>
                </a:solidFill>
                <a:latin typeface="Georgia"/>
                <a:ea typeface="Georgia"/>
                <a:cs typeface="Georgia"/>
                <a:sym typeface="Georgia"/>
              </a:rPr>
              <a:t>How do I use WAVE?</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rPr>
              <a:t>https://dap.berkeley.edu/testing/how-do-i-use-wave</a:t>
            </a:r>
            <a:endParaRPr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AudioEye. (n.d.). </a:t>
            </a:r>
            <a:r>
              <a:rPr lang="en-US" sz="1200" i="1">
                <a:solidFill>
                  <a:srgbClr val="000000"/>
                </a:solidFill>
                <a:latin typeface="Georgia"/>
                <a:ea typeface="Georgia"/>
                <a:cs typeface="Georgia"/>
                <a:sym typeface="Georgia"/>
              </a:rPr>
              <a:t>WAVE accessibility tool: What it is and how to use it</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rPr>
              <a:t>https://www.audioeye.com/post/wave-accessibility-tool/</a:t>
            </a:r>
            <a:endParaRPr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Boise State University. (n.d.). </a:t>
            </a:r>
            <a:r>
              <a:rPr lang="en-US" sz="1200" i="1">
                <a:solidFill>
                  <a:srgbClr val="000000"/>
                </a:solidFill>
                <a:latin typeface="Georgia"/>
                <a:ea typeface="Georgia"/>
                <a:cs typeface="Georgia"/>
                <a:sym typeface="Georgia"/>
              </a:rPr>
              <a:t>WAVE web accessibility evaluation tool</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rPr>
              <a:t>https://www.boisestate.edu/webguide/publishing/wave-web-accessibility-evaluation-tool/</a:t>
            </a:r>
            <a:endParaRPr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Virginia Tech University Libraries. (n.d.). </a:t>
            </a:r>
            <a:r>
              <a:rPr lang="en-US" sz="1200" i="1">
                <a:solidFill>
                  <a:srgbClr val="000000"/>
                </a:solidFill>
                <a:latin typeface="Georgia"/>
                <a:ea typeface="Georgia"/>
                <a:cs typeface="Georgia"/>
                <a:sym typeface="Georgia"/>
              </a:rPr>
              <a:t>Accessible instruction: Resources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6">
                  <a:extLst>
                    <a:ext uri="{A12FA001-AC4F-418D-AE19-62706E023703}">
                      <ahyp:hlinkClr xmlns:ahyp="http://schemas.microsoft.com/office/drawing/2018/hyperlinkcolor" val="tx"/>
                    </a:ext>
                  </a:extLst>
                </a:hlinkClick>
              </a:rPr>
              <a:t>https://guides.lib.vt.edu/accessibleinstruction/resources</a:t>
            </a:r>
            <a:endParaRPr sz="1200" u="sng">
              <a:solidFill>
                <a:schemeClr val="accent1"/>
              </a:solidFill>
              <a:latin typeface="Georgia"/>
              <a:ea typeface="Georgia"/>
              <a:cs typeface="Georgia"/>
              <a:sym typeface="Georgia"/>
              <a:hlinkClick r:id="rId6">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WebAIM. (n.d.). </a:t>
            </a:r>
            <a:r>
              <a:rPr lang="en-US" sz="1200" i="1">
                <a:solidFill>
                  <a:srgbClr val="000000"/>
                </a:solidFill>
                <a:latin typeface="Georgia"/>
                <a:ea typeface="Georgia"/>
                <a:cs typeface="Georgia"/>
                <a:sym typeface="Georgia"/>
              </a:rPr>
              <a:t>WAVE help</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rPr>
              <a:t>https://wave.webaim.org/help</a:t>
            </a:r>
            <a:endParaRPr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Instructure Community. (n.d.). </a:t>
            </a:r>
            <a:r>
              <a:rPr lang="en-US" sz="1200" i="1">
                <a:solidFill>
                  <a:srgbClr val="000000"/>
                </a:solidFill>
                <a:latin typeface="Georgia"/>
                <a:ea typeface="Georgia"/>
                <a:cs typeface="Georgia"/>
                <a:sym typeface="Georgia"/>
              </a:rPr>
              <a:t>Share your favorite accessibility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8">
                  <a:extLst>
                    <a:ext uri="{A12FA001-AC4F-418D-AE19-62706E023703}">
                      <ahyp:hlinkClr xmlns:ahyp="http://schemas.microsoft.com/office/drawing/2018/hyperlinkcolor" val="tx"/>
                    </a:ext>
                  </a:extLst>
                </a:hlinkClick>
              </a:rPr>
              <a:t>https://community.instructure.com/en/discussion/635294/share-your-favorite-accessibility-tools</a:t>
            </a:r>
            <a:endParaRPr sz="1200" u="sng">
              <a:solidFill>
                <a:schemeClr val="accent1"/>
              </a:solidFill>
              <a:latin typeface="Georgia"/>
              <a:ea typeface="Georgia"/>
              <a:cs typeface="Georgia"/>
              <a:sym typeface="Georgia"/>
              <a:hlinkClick r:id="rId8">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University of Washington. (n.d.). </a:t>
            </a:r>
            <a:r>
              <a:rPr lang="en-US" sz="1200" i="1">
                <a:solidFill>
                  <a:srgbClr val="000000"/>
                </a:solidFill>
                <a:latin typeface="Georgia"/>
                <a:ea typeface="Georgia"/>
                <a:cs typeface="Georgia"/>
                <a:sym typeface="Georgia"/>
              </a:rPr>
              <a:t>Web accessibility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9">
                  <a:extLst>
                    <a:ext uri="{A12FA001-AC4F-418D-AE19-62706E023703}">
                      <ahyp:hlinkClr xmlns:ahyp="http://schemas.microsoft.com/office/drawing/2018/hyperlinkcolor" val="tx"/>
                    </a:ext>
                  </a:extLst>
                </a:hlinkClick>
              </a:rPr>
              <a:t>https://www.washington.edu/accesstech/websites/tools/</a:t>
            </a:r>
            <a:endParaRPr sz="1200" u="sng">
              <a:solidFill>
                <a:schemeClr val="accent1"/>
              </a:solidFill>
              <a:latin typeface="Georgia"/>
              <a:ea typeface="Georgia"/>
              <a:cs typeface="Georgia"/>
              <a:sym typeface="Georgia"/>
              <a:hlinkClick r:id="rId9">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Montgomery College, Universal Design Center. (n.d.). </a:t>
            </a:r>
            <a:r>
              <a:rPr lang="en-US" sz="1200" i="1">
                <a:solidFill>
                  <a:srgbClr val="000000"/>
                </a:solidFill>
                <a:latin typeface="Georgia"/>
                <a:ea typeface="Georgia"/>
                <a:cs typeface="Georgia"/>
                <a:sym typeface="Georgia"/>
              </a:rPr>
              <a:t>Free tools for evaluating accessibility</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10">
                  <a:extLst>
                    <a:ext uri="{A12FA001-AC4F-418D-AE19-62706E023703}">
                      <ahyp:hlinkClr xmlns:ahyp="http://schemas.microsoft.com/office/drawing/2018/hyperlinkcolor" val="tx"/>
                    </a:ext>
                  </a:extLst>
                </a:hlinkClick>
              </a:rPr>
              <a:t>https://mcblogs.montgomerycollege.edu/udc/free-tools-for-evaluating-accessibility/</a:t>
            </a:r>
            <a:endParaRPr sz="1200" u="sng">
              <a:solidFill>
                <a:schemeClr val="accent1"/>
              </a:solidFill>
              <a:latin typeface="Georgia"/>
              <a:ea typeface="Georgia"/>
              <a:cs typeface="Georgia"/>
              <a:sym typeface="Georgia"/>
              <a:hlinkClick r:id="rId10">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University of North Carolina at Greensboro. (n.d.). </a:t>
            </a:r>
            <a:r>
              <a:rPr lang="en-US" sz="1200" i="1">
                <a:solidFill>
                  <a:srgbClr val="000000"/>
                </a:solidFill>
                <a:latin typeface="Georgia"/>
                <a:ea typeface="Georgia"/>
                <a:cs typeface="Georgia"/>
                <a:sym typeface="Georgia"/>
              </a:rPr>
              <a:t>Checking content for accessibility</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11">
                  <a:extLst>
                    <a:ext uri="{A12FA001-AC4F-418D-AE19-62706E023703}">
                      <ahyp:hlinkClr xmlns:ahyp="http://schemas.microsoft.com/office/drawing/2018/hyperlinkcolor" val="tx"/>
                    </a:ext>
                  </a:extLst>
                </a:hlinkClick>
              </a:rPr>
              <a:t>https://accessibility.uncg.edu/make-content-accessible/checking-content/</a:t>
            </a:r>
            <a:endParaRPr sz="1200">
              <a:solidFill>
                <a:srgbClr val="000000"/>
              </a:solidFill>
              <a:uFill>
                <a:noFill/>
              </a:uFill>
              <a:latin typeface="Georgia"/>
              <a:ea typeface="Georgia"/>
              <a:cs typeface="Georgia"/>
              <a:sym typeface="Georgia"/>
              <a:hlinkClick r:id="rId12">
                <a:extLst>
                  <a:ext uri="{A12FA001-AC4F-418D-AE19-62706E023703}">
                    <ahyp:hlinkClr xmlns:ahyp="http://schemas.microsoft.com/office/drawing/2018/hyperlinkcolor" val="tx"/>
                  </a:ext>
                </a:extLst>
              </a:hlinkClick>
            </a:endParaRPr>
          </a:p>
          <a:p>
            <a:pPr marL="0" lvl="0" indent="0" algn="l" rtl="0">
              <a:lnSpc>
                <a:spcPct val="100000"/>
              </a:lnSpc>
              <a:spcBef>
                <a:spcPts val="600"/>
              </a:spcBef>
              <a:spcAft>
                <a:spcPts val="0"/>
              </a:spcAft>
              <a:buNone/>
            </a:pPr>
            <a:endParaRPr sz="1200">
              <a:solidFill>
                <a:srgbClr val="000000"/>
              </a:solidFill>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3968a9efde3_0_11"/>
          <p:cNvSpPr txBox="1">
            <a:spLocks noGrp="1"/>
          </p:cNvSpPr>
          <p:nvPr>
            <p:ph type="title"/>
          </p:nvPr>
        </p:nvSpPr>
        <p:spPr>
          <a:xfrm>
            <a:off x="1088686" y="808303"/>
            <a:ext cx="7202400" cy="893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dirty="0"/>
              <a:t>Resources - 4</a:t>
            </a:r>
            <a:endParaRPr sz="3400" dirty="0"/>
          </a:p>
        </p:txBody>
      </p:sp>
      <p:sp>
        <p:nvSpPr>
          <p:cNvPr id="260" name="Google Shape;260;g3968a9efde3_0_11"/>
          <p:cNvSpPr txBox="1">
            <a:spLocks noGrp="1"/>
          </p:cNvSpPr>
          <p:nvPr>
            <p:ph type="body" idx="1"/>
          </p:nvPr>
        </p:nvSpPr>
        <p:spPr>
          <a:xfrm>
            <a:off x="375300" y="2015725"/>
            <a:ext cx="8450700" cy="49269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The University of Iowa. (n.d.). </a:t>
            </a:r>
            <a:r>
              <a:rPr lang="en-US" sz="1200" i="1">
                <a:solidFill>
                  <a:srgbClr val="000000"/>
                </a:solidFill>
                <a:latin typeface="Georgia"/>
                <a:ea typeface="Georgia"/>
                <a:cs typeface="Georgia"/>
                <a:sym typeface="Georgia"/>
              </a:rPr>
              <a:t>Accessibility testing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rPr>
              <a:t>https://itaccessibility.uiowa.edu/testing/tools</a:t>
            </a:r>
            <a:endParaRPr sz="1200" u="sng">
              <a:solidFill>
                <a:schemeClr val="accent1"/>
              </a:solidFill>
              <a:latin typeface="Georgia"/>
              <a:ea typeface="Georgia"/>
              <a:cs typeface="Georgia"/>
              <a:sym typeface="Georgia"/>
              <a:hlinkClick r:id="rId3">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Carnegie Mellon University, Computing Services. (2025). </a:t>
            </a:r>
            <a:r>
              <a:rPr lang="en-US" sz="1200" i="1">
                <a:solidFill>
                  <a:srgbClr val="000000"/>
                </a:solidFill>
                <a:latin typeface="Georgia"/>
                <a:ea typeface="Georgia"/>
                <a:cs typeface="Georgia"/>
                <a:sym typeface="Georgia"/>
              </a:rPr>
              <a:t>AI remediation tools for accessibility</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rPr>
              <a:t>https://www.cmu.edu/computing/news/2025/ai-remediation.html</a:t>
            </a:r>
            <a:endParaRPr sz="1200" u="sng">
              <a:solidFill>
                <a:schemeClr val="accent1"/>
              </a:solidFill>
              <a:latin typeface="Georgia"/>
              <a:ea typeface="Georgia"/>
              <a:cs typeface="Georgia"/>
              <a:sym typeface="Georgia"/>
              <a:hlinkClick r:id="rId4">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Continual Engine. (n.d.). </a:t>
            </a:r>
            <a:r>
              <a:rPr lang="en-US" sz="1200" i="1">
                <a:solidFill>
                  <a:srgbClr val="000000"/>
                </a:solidFill>
                <a:latin typeface="Georgia"/>
                <a:ea typeface="Georgia"/>
                <a:cs typeface="Georgia"/>
                <a:sym typeface="Georgia"/>
              </a:rPr>
              <a:t>Top remediation and accessibility tools for academic materials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rPr>
              <a:t>https://www.continualengine.com/blog/top-remediation-and-accessibility-tools-for-academic-materials/</a:t>
            </a:r>
            <a:endParaRPr sz="1200" u="sng">
              <a:solidFill>
                <a:schemeClr val="accent1"/>
              </a:solidFill>
              <a:latin typeface="Georgia"/>
              <a:ea typeface="Georgia"/>
              <a:cs typeface="Georgia"/>
              <a:sym typeface="Georgia"/>
              <a:hlinkClick r:id="rId5">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University of British Columbia, Faculty of Education. (n.d.). </a:t>
            </a:r>
            <a:r>
              <a:rPr lang="en-US" sz="1200" i="1">
                <a:solidFill>
                  <a:srgbClr val="000000"/>
                </a:solidFill>
                <a:latin typeface="Georgia"/>
                <a:ea typeface="Georgia"/>
                <a:cs typeface="Georgia"/>
                <a:sym typeface="Georgia"/>
              </a:rPr>
              <a:t>Accessibility and AI tools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6">
                  <a:extLst>
                    <a:ext uri="{A12FA001-AC4F-418D-AE19-62706E023703}">
                      <ahyp:hlinkClr xmlns:ahyp="http://schemas.microsoft.com/office/drawing/2018/hyperlinkcolor" val="tx"/>
                    </a:ext>
                  </a:extLst>
                </a:hlinkClick>
              </a:rPr>
              <a:t>https://learningdesignviews.educ.ubc.ca/accessibility-and-ai-tools/</a:t>
            </a:r>
            <a:endParaRPr sz="1200" u="sng">
              <a:solidFill>
                <a:schemeClr val="accent1"/>
              </a:solidFill>
              <a:latin typeface="Georgia"/>
              <a:ea typeface="Georgia"/>
              <a:cs typeface="Georgia"/>
              <a:sym typeface="Georgia"/>
              <a:hlinkClick r:id="rId6">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Testifi by TestParty. (n.d.). </a:t>
            </a:r>
            <a:r>
              <a:rPr lang="en-US" sz="1200" i="1">
                <a:solidFill>
                  <a:srgbClr val="000000"/>
                </a:solidFill>
                <a:latin typeface="Georgia"/>
                <a:ea typeface="Georgia"/>
                <a:cs typeface="Georgia"/>
                <a:sym typeface="Georgia"/>
              </a:rPr>
              <a:t>10 AI‑powered WCAG tools that actually fix accessibility issues</a:t>
            </a:r>
            <a:r>
              <a:rPr lang="en-US" sz="1200">
                <a:solidFill>
                  <a:srgbClr val="000000"/>
                </a:solidFill>
                <a:latin typeface="Georgia"/>
                <a:ea typeface="Georgia"/>
                <a:cs typeface="Georgia"/>
                <a:sym typeface="Georgia"/>
              </a:rPr>
              <a:t>. </a:t>
            </a:r>
            <a:r>
              <a:rPr lang="en-US"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rPr>
              <a:t>https://testparty.ai/blog/10-ai-powered-wcag-tools-that-actually-fix-accessibility-issues</a:t>
            </a:r>
            <a:endParaRPr sz="1200" u="sng">
              <a:solidFill>
                <a:schemeClr val="accent1"/>
              </a:solidFill>
              <a:latin typeface="Georgia"/>
              <a:ea typeface="Georgia"/>
              <a:cs typeface="Georgia"/>
              <a:sym typeface="Georgia"/>
              <a:hlinkClick r:id="rId7">
                <a:extLst>
                  <a:ext uri="{A12FA001-AC4F-418D-AE19-62706E023703}">
                    <ahyp:hlinkClr xmlns:ahyp="http://schemas.microsoft.com/office/drawing/2018/hyperlinkcolor" val="tx"/>
                  </a:ext>
                </a:extLst>
              </a:hlinkClick>
            </a:endParaRPr>
          </a:p>
          <a:p>
            <a:pPr marL="0" lvl="0" indent="0" algn="l" rtl="0">
              <a:lnSpc>
                <a:spcPct val="115000"/>
              </a:lnSpc>
              <a:spcBef>
                <a:spcPts val="1200"/>
              </a:spcBef>
              <a:spcAft>
                <a:spcPts val="0"/>
              </a:spcAft>
              <a:buNone/>
            </a:pPr>
            <a:r>
              <a:rPr lang="en-US" sz="1200">
                <a:solidFill>
                  <a:srgbClr val="000000"/>
                </a:solidFill>
                <a:latin typeface="Georgia"/>
                <a:ea typeface="Georgia"/>
                <a:cs typeface="Georgia"/>
                <a:sym typeface="Georgia"/>
              </a:rPr>
              <a:t>Equally AI. (n.d.). </a:t>
            </a:r>
            <a:r>
              <a:rPr lang="en-US" sz="1200" i="1">
                <a:solidFill>
                  <a:srgbClr val="000000"/>
                </a:solidFill>
                <a:latin typeface="Georgia"/>
                <a:ea typeface="Georgia"/>
                <a:cs typeface="Georgia"/>
                <a:sym typeface="Georgia"/>
              </a:rPr>
              <a:t>Equally AI</a:t>
            </a:r>
            <a:r>
              <a:rPr lang="en-US" sz="1200">
                <a:solidFill>
                  <a:srgbClr val="000000"/>
                </a:solidFill>
                <a:latin typeface="Georgia"/>
                <a:ea typeface="Georgia"/>
                <a:cs typeface="Georgia"/>
                <a:sym typeface="Georgia"/>
              </a:rPr>
              <a:t> [Home page]. </a:t>
            </a:r>
            <a:r>
              <a:rPr lang="en-US" sz="1200" u="sng">
                <a:solidFill>
                  <a:schemeClr val="accent1"/>
                </a:solidFill>
                <a:latin typeface="Georgia"/>
                <a:ea typeface="Georgia"/>
                <a:cs typeface="Georgia"/>
                <a:sym typeface="Georgia"/>
                <a:hlinkClick r:id="rId8">
                  <a:extLst>
                    <a:ext uri="{A12FA001-AC4F-418D-AE19-62706E023703}">
                      <ahyp:hlinkClr xmlns:ahyp="http://schemas.microsoft.com/office/drawing/2018/hyperlinkcolor" val="tx"/>
                    </a:ext>
                  </a:extLst>
                </a:hlinkClick>
              </a:rPr>
              <a:t>https://equally.ai/</a:t>
            </a:r>
            <a:endParaRPr sz="1200">
              <a:solidFill>
                <a:srgbClr val="000000"/>
              </a:solidFill>
              <a:uFill>
                <a:noFill/>
              </a:uFill>
              <a:latin typeface="Georgia"/>
              <a:ea typeface="Georgia"/>
              <a:cs typeface="Georgia"/>
              <a:sym typeface="Georgia"/>
              <a:hlinkClick r:id="rId8">
                <a:extLst>
                  <a:ext uri="{A12FA001-AC4F-418D-AE19-62706E023703}">
                    <ahyp:hlinkClr xmlns:ahyp="http://schemas.microsoft.com/office/drawing/2018/hyperlinkcolor" val="tx"/>
                  </a:ext>
                </a:extLst>
              </a:hlinkClick>
            </a:endParaRPr>
          </a:p>
          <a:p>
            <a:pPr marL="0" lvl="0" indent="0" algn="l" rtl="0">
              <a:lnSpc>
                <a:spcPct val="100000"/>
              </a:lnSpc>
              <a:spcBef>
                <a:spcPts val="600"/>
              </a:spcBef>
              <a:spcAft>
                <a:spcPts val="0"/>
              </a:spcAft>
              <a:buNone/>
            </a:pPr>
            <a:endParaRPr sz="1200">
              <a:solidFill>
                <a:srgbClr val="000000"/>
              </a:solidFill>
              <a:latin typeface="Georgia"/>
              <a:ea typeface="Georgia"/>
              <a:cs typeface="Georgia"/>
              <a:sym typeface="Georgi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g3c4f0d10fce_0_3"/>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4000"/>
              <a:t>Discussion, Questions, and Other Considerations</a:t>
            </a:r>
            <a:endParaRPr sz="4000"/>
          </a:p>
        </p:txBody>
      </p:sp>
      <p:pic>
        <p:nvPicPr>
          <p:cNvPr id="267" name="Google Shape;267;g3c4f0d10fce_0_3" descr="A bunch of balloons with smiley faces&#10;"/>
          <p:cNvPicPr preferRelativeResize="0"/>
          <p:nvPr/>
        </p:nvPicPr>
        <p:blipFill rotWithShape="1">
          <a:blip r:embed="rId3">
            <a:alphaModFix/>
          </a:blip>
          <a:srcRect/>
          <a:stretch/>
        </p:blipFill>
        <p:spPr>
          <a:xfrm>
            <a:off x="1929437" y="2196794"/>
            <a:ext cx="5285125" cy="3522550"/>
          </a:xfrm>
          <a:prstGeom prst="rect">
            <a:avLst/>
          </a:prstGeom>
          <a:noFill/>
          <a:ln>
            <a:noFill/>
          </a:ln>
        </p:spPr>
      </p:pic>
      <p:sp>
        <p:nvSpPr>
          <p:cNvPr id="268" name="Google Shape;268;g3c4f0d10fce_0_3"/>
          <p:cNvSpPr txBox="1"/>
          <p:nvPr/>
        </p:nvSpPr>
        <p:spPr>
          <a:xfrm>
            <a:off x="3152075" y="5719350"/>
            <a:ext cx="30756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Arial"/>
                <a:ea typeface="Arial"/>
                <a:cs typeface="Arial"/>
                <a:sym typeface="Arial"/>
              </a:rPr>
              <a:t>Photo by</a:t>
            </a:r>
            <a:r>
              <a:rPr lang="en-US" sz="12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4"/>
              </a:rPr>
              <a:t>Madison Oren</a:t>
            </a:r>
            <a:r>
              <a:rPr lang="en-US" sz="1200" b="0" i="0" u="none" strike="noStrike" cap="none">
                <a:solidFill>
                  <a:srgbClr val="000000"/>
                </a:solidFill>
                <a:latin typeface="Arial"/>
                <a:ea typeface="Arial"/>
                <a:cs typeface="Arial"/>
                <a:sym typeface="Arial"/>
              </a:rPr>
              <a:t> on</a:t>
            </a:r>
            <a:r>
              <a:rPr lang="en-US" sz="12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Arial"/>
              <a:buNone/>
            </a:pPr>
            <a:r>
              <a:rPr lang="en-US" sz="4800">
                <a:latin typeface="Arial"/>
                <a:ea typeface="Arial"/>
                <a:cs typeface="Arial"/>
                <a:sym typeface="Arial"/>
              </a:rPr>
              <a:t>Welcome!</a:t>
            </a:r>
            <a:endParaRPr sz="4800">
              <a:latin typeface="Arial"/>
              <a:ea typeface="Arial"/>
              <a:cs typeface="Arial"/>
              <a:sym typeface="Arial"/>
            </a:endParaRPr>
          </a:p>
        </p:txBody>
      </p:sp>
      <p:sp>
        <p:nvSpPr>
          <p:cNvPr id="134" name="Google Shape;134;p3"/>
          <p:cNvSpPr txBox="1">
            <a:spLocks noGrp="1"/>
          </p:cNvSpPr>
          <p:nvPr>
            <p:ph type="body" idx="1"/>
          </p:nvPr>
        </p:nvSpPr>
        <p:spPr>
          <a:xfrm>
            <a:off x="660750" y="2015725"/>
            <a:ext cx="7953900" cy="4502100"/>
          </a:xfrm>
          <a:prstGeom prst="rect">
            <a:avLst/>
          </a:prstGeom>
          <a:noFill/>
          <a:ln>
            <a:noFill/>
          </a:ln>
        </p:spPr>
        <p:txBody>
          <a:bodyPr spcFirstLastPara="1" wrap="square" lIns="91425" tIns="45700" rIns="91425" bIns="45700" anchor="t" anchorCtr="0">
            <a:noAutofit/>
          </a:bodyPr>
          <a:lstStyle/>
          <a:p>
            <a:pPr marL="457200" lvl="0" indent="-355600" algn="l" rtl="0">
              <a:lnSpc>
                <a:spcPct val="120000"/>
              </a:lnSpc>
              <a:spcBef>
                <a:spcPts val="0"/>
              </a:spcBef>
              <a:spcAft>
                <a:spcPts val="0"/>
              </a:spcAft>
              <a:buSzPts val="2000"/>
              <a:buChar char="•"/>
            </a:pPr>
            <a:r>
              <a:rPr lang="en-US" sz="2000"/>
              <a:t>On behalf of the ASCCC OERI, we are pleased to have you here with us </a:t>
            </a:r>
            <a:r>
              <a:rPr lang="en-US" sz="2000">
                <a:latin typeface="arial"/>
                <a:ea typeface="arial"/>
                <a:cs typeface="arial"/>
                <a:sym typeface="arial"/>
              </a:rPr>
              <a:t>for the Artificial Intelligence Lead Webinar!</a:t>
            </a:r>
            <a:endParaRPr/>
          </a:p>
          <a:p>
            <a:pPr marL="457200" lvl="0" indent="-355600" algn="l" rtl="0">
              <a:lnSpc>
                <a:spcPct val="120000"/>
              </a:lnSpc>
              <a:spcBef>
                <a:spcPts val="0"/>
              </a:spcBef>
              <a:spcAft>
                <a:spcPts val="0"/>
              </a:spcAft>
              <a:buSzPts val="2000"/>
              <a:buChar char="•"/>
            </a:pPr>
            <a:r>
              <a:rPr lang="en-US" sz="2000" b="1"/>
              <a:t>Please use the QR code to complete three introductory questions to help us understand the pace we should set for this sessions information sharing</a:t>
            </a:r>
            <a:endParaRPr sz="2000" b="1"/>
          </a:p>
          <a:p>
            <a:pPr marL="457200" lvl="0" indent="-378396" algn="l" rtl="0">
              <a:spcBef>
                <a:spcPts val="750"/>
              </a:spcBef>
              <a:spcAft>
                <a:spcPts val="0"/>
              </a:spcAft>
              <a:buSzPts val="2359"/>
              <a:buChar char="•"/>
            </a:pPr>
            <a:r>
              <a:rPr lang="en-US" sz="2000"/>
              <a:t>If you are not already muted, please mute yourself upon arrival.</a:t>
            </a:r>
            <a:endParaRPr/>
          </a:p>
          <a:p>
            <a:pPr marL="457200" lvl="0" indent="-378396" algn="l" rtl="0">
              <a:spcBef>
                <a:spcPts val="750"/>
              </a:spcBef>
              <a:spcAft>
                <a:spcPts val="0"/>
              </a:spcAft>
              <a:buSzPts val="2359"/>
              <a:buChar char="•"/>
            </a:pPr>
            <a:r>
              <a:rPr lang="en-US" sz="2000"/>
              <a:t>Please note that you are encouraged to use the Zoom “chat” feature for questions and comments.</a:t>
            </a:r>
            <a:endParaRPr sz="2000" b="1"/>
          </a:p>
          <a:p>
            <a:pPr marL="457200" lvl="0" indent="-378396" algn="l" rtl="0">
              <a:spcBef>
                <a:spcPts val="750"/>
              </a:spcBef>
              <a:spcAft>
                <a:spcPts val="0"/>
              </a:spcAft>
              <a:buSzPts val="2359"/>
              <a:buChar char="•"/>
            </a:pPr>
            <a:r>
              <a:rPr lang="en-US" sz="2000"/>
              <a:t>This event will be recorded. Archives of all ASCCC OERI events are available at asccc-oeri.org &gt; </a:t>
            </a:r>
            <a:r>
              <a:rPr lang="en-US" sz="2000" u="sng">
                <a:solidFill>
                  <a:schemeClr val="hlink"/>
                </a:solidFill>
                <a:hlinkClick r:id="rId3"/>
              </a:rPr>
              <a:t>Webinars and Events</a:t>
            </a:r>
            <a:endParaRPr sz="2000"/>
          </a:p>
          <a:p>
            <a:pPr marL="171446" lvl="0" indent="-171446" algn="l" rtl="0">
              <a:lnSpc>
                <a:spcPct val="120000"/>
              </a:lnSpc>
              <a:spcBef>
                <a:spcPts val="750"/>
              </a:spcBef>
              <a:spcAft>
                <a:spcPts val="0"/>
              </a:spcAft>
              <a:buSzPts val="2162"/>
              <a:buNone/>
            </a:pP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Description</a:t>
            </a:r>
            <a:endParaRPr sz="4800"/>
          </a:p>
        </p:txBody>
      </p:sp>
      <p:sp>
        <p:nvSpPr>
          <p:cNvPr id="141" name="Google Shape;141;p6"/>
          <p:cNvSpPr txBox="1">
            <a:spLocks noGrp="1"/>
          </p:cNvSpPr>
          <p:nvPr>
            <p:ph type="body" idx="1"/>
          </p:nvPr>
        </p:nvSpPr>
        <p:spPr>
          <a:xfrm>
            <a:off x="1088675" y="2015725"/>
            <a:ext cx="4363200" cy="4039800"/>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lnSpc>
                <a:spcPct val="115000"/>
              </a:lnSpc>
              <a:spcBef>
                <a:spcPts val="1000"/>
              </a:spcBef>
              <a:spcAft>
                <a:spcPts val="0"/>
              </a:spcAft>
              <a:buNone/>
            </a:pPr>
            <a:r>
              <a:rPr lang="en-US" sz="1800">
                <a:solidFill>
                  <a:srgbClr val="3C4043"/>
                </a:solidFill>
                <a:highlight>
                  <a:srgbClr val="FFFFFF"/>
                </a:highlight>
              </a:rPr>
              <a:t>This session will explore opportunities for AI to support Universal Design for Learning in the online and in person classroom. </a:t>
            </a:r>
            <a:endParaRPr sz="1800">
              <a:solidFill>
                <a:srgbClr val="3C4043"/>
              </a:solidFill>
              <a:highlight>
                <a:srgbClr val="FFFFFF"/>
              </a:highlight>
            </a:endParaRPr>
          </a:p>
          <a:p>
            <a:pPr marL="0" lvl="0" indent="0" algn="l" rtl="0">
              <a:lnSpc>
                <a:spcPct val="115000"/>
              </a:lnSpc>
              <a:spcBef>
                <a:spcPts val="1000"/>
              </a:spcBef>
              <a:spcAft>
                <a:spcPts val="0"/>
              </a:spcAft>
              <a:buNone/>
            </a:pPr>
            <a:r>
              <a:rPr lang="en-US" sz="1800">
                <a:solidFill>
                  <a:srgbClr val="3C4043"/>
                </a:solidFill>
                <a:highlight>
                  <a:srgbClr val="FFFFFF"/>
                </a:highlight>
              </a:rPr>
              <a:t>When faculty are using open educational resources (OER), AI can be employed to create ancillary resources and other educational materials. </a:t>
            </a:r>
            <a:endParaRPr sz="1800">
              <a:solidFill>
                <a:srgbClr val="3C4043"/>
              </a:solidFill>
              <a:highlight>
                <a:srgbClr val="FFFFFF"/>
              </a:highlight>
            </a:endParaRPr>
          </a:p>
          <a:p>
            <a:pPr marL="0" lvl="0" indent="0" algn="l" rtl="0">
              <a:lnSpc>
                <a:spcPct val="115000"/>
              </a:lnSpc>
              <a:spcBef>
                <a:spcPts val="1000"/>
              </a:spcBef>
              <a:spcAft>
                <a:spcPts val="1000"/>
              </a:spcAft>
              <a:buNone/>
            </a:pPr>
            <a:r>
              <a:rPr lang="en-US" sz="1800">
                <a:solidFill>
                  <a:srgbClr val="3C4043"/>
                </a:solidFill>
                <a:highlight>
                  <a:srgbClr val="FFFFFF"/>
                </a:highlight>
              </a:rPr>
              <a:t>Participants will leave with tools, prompts, and examples to support generating accessible handouts, organize complex instructions, and create alternative formats for multiple learning preferences, while also being mindful of student privacy, accuracy, and accommodation versus modification.</a:t>
            </a:r>
            <a:endParaRPr sz="1800">
              <a:solidFill>
                <a:srgbClr val="3C4043"/>
              </a:solidFill>
              <a:highlight>
                <a:srgbClr val="FFFFFF"/>
              </a:highlight>
            </a:endParaRPr>
          </a:p>
        </p:txBody>
      </p:sp>
      <p:pic>
        <p:nvPicPr>
          <p:cNvPr id="142" name="Google Shape;142;p6" descr="A hand holding a brown paper bag"/>
          <p:cNvPicPr preferRelativeResize="0"/>
          <p:nvPr/>
        </p:nvPicPr>
        <p:blipFill rotWithShape="1">
          <a:blip r:embed="rId3">
            <a:alphaModFix/>
          </a:blip>
          <a:srcRect/>
          <a:stretch/>
        </p:blipFill>
        <p:spPr>
          <a:xfrm>
            <a:off x="6016600" y="2844450"/>
            <a:ext cx="2274551" cy="3032750"/>
          </a:xfrm>
          <a:prstGeom prst="rect">
            <a:avLst/>
          </a:prstGeom>
          <a:noFill/>
          <a:ln>
            <a:noFill/>
          </a:ln>
        </p:spPr>
      </p:pic>
      <p:sp>
        <p:nvSpPr>
          <p:cNvPr id="143" name="Google Shape;143;p6" title="Decorative image"/>
          <p:cNvSpPr/>
          <p:nvPr/>
        </p:nvSpPr>
        <p:spPr>
          <a:xfrm>
            <a:off x="5708474" y="6055525"/>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b="0" i="0" u="none" strike="noStrike" cap="none">
                <a:solidFill>
                  <a:srgbClr val="000000"/>
                </a:solidFill>
                <a:latin typeface="Arial"/>
                <a:ea typeface="Arial"/>
                <a:cs typeface="Arial"/>
                <a:sym typeface="Arial"/>
              </a:rPr>
              <a:t>Photo by</a:t>
            </a:r>
            <a:r>
              <a:rPr lang="en-US" sz="11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4"/>
              </a:rPr>
              <a:t>Edwin Macalopú</a:t>
            </a:r>
            <a:r>
              <a:rPr lang="en-US" sz="1100" b="0" i="0" u="none" strike="noStrike" cap="none">
                <a:solidFill>
                  <a:srgbClr val="000000"/>
                </a:solidFill>
                <a:latin typeface="Arial"/>
                <a:ea typeface="Arial"/>
                <a:cs typeface="Arial"/>
                <a:sym typeface="Arial"/>
              </a:rPr>
              <a:t> on</a:t>
            </a:r>
            <a:r>
              <a:rPr lang="en-US" sz="11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Presenters</a:t>
            </a:r>
            <a:endParaRPr/>
          </a:p>
        </p:txBody>
      </p:sp>
      <p:sp>
        <p:nvSpPr>
          <p:cNvPr id="151" name="Google Shape;151;p7"/>
          <p:cNvSpPr txBox="1">
            <a:spLocks noGrp="1"/>
          </p:cNvSpPr>
          <p:nvPr>
            <p:ph type="body" idx="1"/>
          </p:nvPr>
        </p:nvSpPr>
        <p:spPr>
          <a:xfrm>
            <a:off x="1088675" y="2015725"/>
            <a:ext cx="7202400" cy="4039800"/>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750"/>
              </a:spcBef>
              <a:spcAft>
                <a:spcPts val="0"/>
              </a:spcAft>
              <a:buNone/>
            </a:pPr>
            <a:r>
              <a:rPr lang="en-US" sz="1800"/>
              <a:t>Liz Encarnacion (they/she), ASCCC OERI Artificial Intelligence Lead</a:t>
            </a:r>
            <a:endParaRPr/>
          </a:p>
          <a:p>
            <a:pPr marL="914400" lvl="1" indent="-317500" algn="l" rtl="0">
              <a:lnSpc>
                <a:spcPct val="120000"/>
              </a:lnSpc>
              <a:spcBef>
                <a:spcPts val="375"/>
              </a:spcBef>
              <a:spcAft>
                <a:spcPts val="0"/>
              </a:spcAft>
              <a:buSzPts val="1400"/>
              <a:buChar char="•"/>
            </a:pPr>
            <a:r>
              <a:rPr lang="en-US" sz="1800"/>
              <a:t>Communication Studies, Chaffey College</a:t>
            </a:r>
            <a:endParaRPr sz="1800"/>
          </a:p>
        </p:txBody>
      </p:sp>
      <p:pic>
        <p:nvPicPr>
          <p:cNvPr id="153" name="Google Shape;153;p7" descr="A group of yellow balloons with smiley faces"/>
          <p:cNvPicPr preferRelativeResize="0"/>
          <p:nvPr/>
        </p:nvPicPr>
        <p:blipFill rotWithShape="1">
          <a:blip r:embed="rId3">
            <a:alphaModFix/>
          </a:blip>
          <a:srcRect/>
          <a:stretch/>
        </p:blipFill>
        <p:spPr>
          <a:xfrm>
            <a:off x="4693674" y="3898359"/>
            <a:ext cx="3406228" cy="2270265"/>
          </a:xfrm>
          <a:prstGeom prst="rect">
            <a:avLst/>
          </a:prstGeom>
          <a:noFill/>
          <a:ln>
            <a:noFill/>
          </a:ln>
        </p:spPr>
      </p:pic>
      <p:sp>
        <p:nvSpPr>
          <p:cNvPr id="152" name="Google Shape;152;p7" title="Decorative image"/>
          <p:cNvSpPr/>
          <p:nvPr/>
        </p:nvSpPr>
        <p:spPr>
          <a:xfrm>
            <a:off x="5129399" y="6291100"/>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b="0" i="0" u="none" strike="noStrike" cap="none">
                <a:solidFill>
                  <a:srgbClr val="000000"/>
                </a:solidFill>
                <a:latin typeface="Arial"/>
                <a:ea typeface="Arial"/>
                <a:cs typeface="Arial"/>
                <a:sym typeface="Arial"/>
              </a:rPr>
              <a:t>Photo by</a:t>
            </a:r>
            <a:r>
              <a:rPr lang="en-US" sz="11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4"/>
              </a:rPr>
              <a:t>Tim Mossholder</a:t>
            </a:r>
            <a:r>
              <a:rPr lang="en-US" sz="1100" b="0" i="0" u="none" strike="noStrike" cap="none">
                <a:solidFill>
                  <a:srgbClr val="000000"/>
                </a:solidFill>
                <a:latin typeface="Arial"/>
                <a:ea typeface="Arial"/>
                <a:cs typeface="Arial"/>
                <a:sym typeface="Arial"/>
              </a:rPr>
              <a:t> on</a:t>
            </a:r>
            <a:r>
              <a:rPr lang="en-US" sz="11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8"/>
          <p:cNvSpPr txBox="1">
            <a:spLocks noGrp="1"/>
          </p:cNvSpPr>
          <p:nvPr>
            <p:ph type="title" idx="4294967295"/>
          </p:nvPr>
        </p:nvSpPr>
        <p:spPr>
          <a:xfrm>
            <a:off x="1941513" y="804863"/>
            <a:ext cx="7202487" cy="8985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400"/>
              <a:buFont typeface="Gill Sans"/>
              <a:buNone/>
            </a:pPr>
            <a:r>
              <a:rPr lang="en-US" sz="4000"/>
              <a:t>Session Goals</a:t>
            </a:r>
            <a:endParaRPr sz="2400">
              <a:latin typeface="Arial"/>
              <a:ea typeface="Arial"/>
              <a:cs typeface="Arial"/>
              <a:sym typeface="Arial"/>
            </a:endParaRPr>
          </a:p>
        </p:txBody>
      </p:sp>
      <p:sp>
        <p:nvSpPr>
          <p:cNvPr id="163" name="Google Shape;163;p8"/>
          <p:cNvSpPr txBox="1">
            <a:spLocks noGrp="1"/>
          </p:cNvSpPr>
          <p:nvPr>
            <p:ph type="body" idx="1"/>
          </p:nvPr>
        </p:nvSpPr>
        <p:spPr>
          <a:xfrm>
            <a:off x="735200" y="2317900"/>
            <a:ext cx="38661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a:pPr>
            <a:r>
              <a:rPr lang="en-US" sz="1800" b="1">
                <a:solidFill>
                  <a:srgbClr val="000000"/>
                </a:solidFill>
              </a:rPr>
              <a:t>AI + UDL + OER = OMG</a:t>
            </a:r>
            <a:endParaRPr sz="1800" b="1">
              <a:solidFill>
                <a:srgbClr val="000000"/>
              </a:solidFill>
            </a:endParaRPr>
          </a:p>
          <a:p>
            <a:pPr marL="914400" lvl="1" indent="-330200" algn="l" rtl="0">
              <a:lnSpc>
                <a:spcPct val="115000"/>
              </a:lnSpc>
              <a:spcBef>
                <a:spcPts val="1000"/>
              </a:spcBef>
              <a:spcAft>
                <a:spcPts val="1000"/>
              </a:spcAft>
              <a:buClr>
                <a:srgbClr val="000000"/>
              </a:buClr>
              <a:buSzPts val="1600"/>
              <a:buAutoNum type="alphaLcPeriod"/>
            </a:pPr>
            <a:r>
              <a:rPr lang="en-US" sz="1600">
                <a:solidFill>
                  <a:srgbClr val="181612"/>
                </a:solidFill>
              </a:rPr>
              <a:t>AI as a co-designer for implementing universal design for learning in OER to support multiple learner needs. </a:t>
            </a:r>
            <a:endParaRPr sz="1600">
              <a:solidFill>
                <a:srgbClr val="181612"/>
              </a:solidFill>
            </a:endParaRPr>
          </a:p>
        </p:txBody>
      </p:sp>
      <p:sp>
        <p:nvSpPr>
          <p:cNvPr id="161" name="Google Shape;161;p8"/>
          <p:cNvSpPr txBox="1">
            <a:spLocks noGrp="1"/>
          </p:cNvSpPr>
          <p:nvPr>
            <p:ph type="body" idx="1"/>
          </p:nvPr>
        </p:nvSpPr>
        <p:spPr>
          <a:xfrm>
            <a:off x="4714400" y="2302228"/>
            <a:ext cx="40992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2"/>
            </a:pPr>
            <a:r>
              <a:rPr lang="en-US" sz="1800" b="1">
                <a:solidFill>
                  <a:srgbClr val="000000"/>
                </a:solidFill>
              </a:rPr>
              <a:t>Practical Applications</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Demos with “take home” prompts and tools to use in your own courses. </a:t>
            </a:r>
            <a:endParaRPr sz="1600">
              <a:solidFill>
                <a:srgbClr val="000000"/>
              </a:solidFill>
            </a:endParaRPr>
          </a:p>
        </p:txBody>
      </p:sp>
      <p:cxnSp>
        <p:nvCxnSpPr>
          <p:cNvPr id="162" name="Google Shape;162;p8">
            <a:extLst>
              <a:ext uri="{C183D7F6-B498-43B3-948B-1728B52AA6E4}">
                <adec:decorative xmlns:adec="http://schemas.microsoft.com/office/drawing/2017/decorative" val="1"/>
              </a:ext>
            </a:extLst>
          </p:cNvPr>
          <p:cNvCxnSpPr/>
          <p:nvPr/>
        </p:nvCxnSpPr>
        <p:spPr>
          <a:xfrm rot="10800000" flipH="1">
            <a:off x="4820300" y="2675274"/>
            <a:ext cx="3885600" cy="35700"/>
          </a:xfrm>
          <a:prstGeom prst="straightConnector1">
            <a:avLst/>
          </a:prstGeom>
          <a:noFill/>
          <a:ln w="38100" cap="flat" cmpd="sng">
            <a:solidFill>
              <a:schemeClr val="accent2"/>
            </a:solidFill>
            <a:prstDash val="solid"/>
            <a:round/>
            <a:headEnd type="none" w="sm" len="sm"/>
            <a:tailEnd type="none" w="sm" len="sm"/>
          </a:ln>
        </p:spPr>
      </p:cxnSp>
      <p:cxnSp>
        <p:nvCxnSpPr>
          <p:cNvPr id="164" name="Google Shape;164;p8">
            <a:extLst>
              <a:ext uri="{C183D7F6-B498-43B3-948B-1728B52AA6E4}">
                <adec:decorative xmlns:adec="http://schemas.microsoft.com/office/drawing/2017/decorative" val="1"/>
              </a:ext>
            </a:extLst>
          </p:cNvPr>
          <p:cNvCxnSpPr/>
          <p:nvPr/>
        </p:nvCxnSpPr>
        <p:spPr>
          <a:xfrm>
            <a:off x="858545" y="2690826"/>
            <a:ext cx="3509400" cy="0"/>
          </a:xfrm>
          <a:prstGeom prst="straightConnector1">
            <a:avLst/>
          </a:prstGeom>
          <a:noFill/>
          <a:ln w="38100" cap="flat" cmpd="sng">
            <a:solidFill>
              <a:schemeClr val="accent2"/>
            </a:solidFill>
            <a:prstDash val="solid"/>
            <a:round/>
            <a:headEnd type="none" w="sm" len="sm"/>
            <a:tailEnd type="none" w="sm" len="sm"/>
          </a:ln>
        </p:spPr>
      </p:cxnSp>
      <p:sp>
        <p:nvSpPr>
          <p:cNvPr id="165" name="Google Shape;165;p8"/>
          <p:cNvSpPr txBox="1">
            <a:spLocks noGrp="1"/>
          </p:cNvSpPr>
          <p:nvPr>
            <p:ph type="body" idx="1"/>
          </p:nvPr>
        </p:nvSpPr>
        <p:spPr>
          <a:xfrm>
            <a:off x="735200" y="4343900"/>
            <a:ext cx="38661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3"/>
            </a:pPr>
            <a:r>
              <a:rPr lang="en-US" sz="1800" b="1">
                <a:solidFill>
                  <a:srgbClr val="000000"/>
                </a:solidFill>
              </a:rPr>
              <a:t>Remediation Tools</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Learn which tool is best for which task to support successful outputs.</a:t>
            </a:r>
            <a:endParaRPr sz="1600">
              <a:solidFill>
                <a:srgbClr val="000000"/>
              </a:solidFill>
            </a:endParaRPr>
          </a:p>
        </p:txBody>
      </p:sp>
      <p:cxnSp>
        <p:nvCxnSpPr>
          <p:cNvPr id="166" name="Google Shape;166;p8">
            <a:extLst>
              <a:ext uri="{C183D7F6-B498-43B3-948B-1728B52AA6E4}">
                <adec:decorative xmlns:adec="http://schemas.microsoft.com/office/drawing/2017/decorative" val="1"/>
              </a:ext>
            </a:extLst>
          </p:cNvPr>
          <p:cNvCxnSpPr/>
          <p:nvPr/>
        </p:nvCxnSpPr>
        <p:spPr>
          <a:xfrm>
            <a:off x="858545" y="4752626"/>
            <a:ext cx="3509400" cy="0"/>
          </a:xfrm>
          <a:prstGeom prst="straightConnector1">
            <a:avLst/>
          </a:prstGeom>
          <a:noFill/>
          <a:ln w="38100" cap="flat" cmpd="sng">
            <a:solidFill>
              <a:schemeClr val="accent2"/>
            </a:solidFill>
            <a:prstDash val="solid"/>
            <a:round/>
            <a:headEnd type="none" w="sm" len="sm"/>
            <a:tailEnd type="none" w="sm" len="sm"/>
          </a:ln>
        </p:spPr>
      </p:cxnSp>
      <p:sp>
        <p:nvSpPr>
          <p:cNvPr id="167" name="Google Shape;167;p8"/>
          <p:cNvSpPr txBox="1">
            <a:spLocks noGrp="1"/>
          </p:cNvSpPr>
          <p:nvPr>
            <p:ph type="body" idx="1"/>
          </p:nvPr>
        </p:nvSpPr>
        <p:spPr>
          <a:xfrm>
            <a:off x="4776076" y="4343900"/>
            <a:ext cx="40374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4"/>
            </a:pPr>
            <a:r>
              <a:rPr lang="en-US" sz="1800" b="1">
                <a:solidFill>
                  <a:srgbClr val="000000"/>
                </a:solidFill>
              </a:rPr>
              <a:t>Party Favors </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Handouts, checklists, and resource packs that break down everything shared and more as my gift to you! </a:t>
            </a:r>
            <a:endParaRPr sz="1600">
              <a:solidFill>
                <a:srgbClr val="000000"/>
              </a:solidFill>
            </a:endParaRPr>
          </a:p>
        </p:txBody>
      </p:sp>
      <p:cxnSp>
        <p:nvCxnSpPr>
          <p:cNvPr id="168" name="Google Shape;168;p8">
            <a:extLst>
              <a:ext uri="{C183D7F6-B498-43B3-948B-1728B52AA6E4}">
                <adec:decorative xmlns:adec="http://schemas.microsoft.com/office/drawing/2017/decorative" val="1"/>
              </a:ext>
            </a:extLst>
          </p:cNvPr>
          <p:cNvCxnSpPr/>
          <p:nvPr/>
        </p:nvCxnSpPr>
        <p:spPr>
          <a:xfrm>
            <a:off x="4953138" y="4752626"/>
            <a:ext cx="3509400" cy="0"/>
          </a:xfrm>
          <a:prstGeom prst="straightConnector1">
            <a:avLst/>
          </a:prstGeom>
          <a:noFill/>
          <a:ln w="38100" cap="flat" cmpd="sng">
            <a:solidFill>
              <a:schemeClr val="accent2"/>
            </a:solidFill>
            <a:prstDash val="solid"/>
            <a:round/>
            <a:headEnd type="none" w="sm" len="sm"/>
            <a:tailEnd type="none" w="sm" len="sm"/>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g3c4f0d10fce_0_137"/>
          <p:cNvSpPr txBox="1">
            <a:spLocks noGrp="1"/>
          </p:cNvSpPr>
          <p:nvPr>
            <p:ph type="title"/>
          </p:nvPr>
        </p:nvSpPr>
        <p:spPr>
          <a:xfrm>
            <a:off x="1088675" y="713376"/>
            <a:ext cx="7202400" cy="989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The Intersection of AI, UDL, and OER</a:t>
            </a:r>
            <a:endParaRPr sz="3500"/>
          </a:p>
        </p:txBody>
      </p:sp>
      <p:sp>
        <p:nvSpPr>
          <p:cNvPr id="178" name="Google Shape;178;g3c4f0d10fce_0_137"/>
          <p:cNvSpPr txBox="1"/>
          <p:nvPr/>
        </p:nvSpPr>
        <p:spPr>
          <a:xfrm>
            <a:off x="422975" y="2084250"/>
            <a:ext cx="3993600" cy="2477100"/>
          </a:xfrm>
          <a:prstGeom prst="rect">
            <a:avLst/>
          </a:prstGeom>
          <a:solidFill>
            <a:srgbClr val="E6B8AF">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Engagement</a:t>
            </a:r>
            <a:endParaRPr sz="1800" b="1">
              <a:solidFill>
                <a:schemeClr val="accent4"/>
              </a:solidFill>
            </a:endParaRPr>
          </a:p>
          <a:p>
            <a:pPr marL="0" lvl="0" indent="0" algn="l" rtl="0">
              <a:lnSpc>
                <a:spcPct val="115000"/>
              </a:lnSpc>
              <a:spcBef>
                <a:spcPts val="1200"/>
              </a:spcBef>
              <a:spcAft>
                <a:spcPts val="0"/>
              </a:spcAft>
              <a:buNone/>
            </a:pPr>
            <a:r>
              <a:rPr lang="en-US" sz="1600"/>
              <a:t>Multiple means of engagement.</a:t>
            </a:r>
            <a:endParaRPr sz="1600"/>
          </a:p>
          <a:p>
            <a:pPr marL="0" lvl="0" indent="0" algn="l" rtl="0">
              <a:lnSpc>
                <a:spcPct val="115000"/>
              </a:lnSpc>
              <a:spcBef>
                <a:spcPts val="1200"/>
              </a:spcBef>
              <a:spcAft>
                <a:spcPts val="0"/>
              </a:spcAft>
              <a:buNone/>
            </a:pPr>
            <a:r>
              <a:rPr lang="en-US" sz="1600"/>
              <a:t>Varying ways to recruit interest and motivate learners.</a:t>
            </a:r>
            <a:endParaRPr sz="1600"/>
          </a:p>
          <a:p>
            <a:pPr marL="0" lvl="0" indent="0" algn="l" rtl="0">
              <a:lnSpc>
                <a:spcPct val="115000"/>
              </a:lnSpc>
              <a:spcBef>
                <a:spcPts val="1200"/>
              </a:spcBef>
              <a:spcAft>
                <a:spcPts val="1200"/>
              </a:spcAft>
              <a:buNone/>
            </a:pPr>
            <a:r>
              <a:rPr lang="en-US" sz="1600"/>
              <a:t>The “why” of learning.</a:t>
            </a:r>
            <a:endParaRPr sz="1600"/>
          </a:p>
        </p:txBody>
      </p:sp>
      <p:sp>
        <p:nvSpPr>
          <p:cNvPr id="177" name="Google Shape;177;g3c4f0d10fce_0_137"/>
          <p:cNvSpPr txBox="1"/>
          <p:nvPr/>
        </p:nvSpPr>
        <p:spPr>
          <a:xfrm>
            <a:off x="4677425" y="2084250"/>
            <a:ext cx="3993600" cy="2477100"/>
          </a:xfrm>
          <a:prstGeom prst="rect">
            <a:avLst/>
          </a:prstGeom>
          <a:solidFill>
            <a:srgbClr val="CFE2F3">
              <a:alpha val="2013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Action &amp; Expression</a:t>
            </a:r>
            <a:endParaRPr sz="1800" b="1">
              <a:solidFill>
                <a:schemeClr val="accent4"/>
              </a:solidFill>
            </a:endParaRPr>
          </a:p>
          <a:p>
            <a:pPr marL="0" lvl="0" indent="0" algn="l" rtl="0">
              <a:lnSpc>
                <a:spcPct val="115000"/>
              </a:lnSpc>
              <a:spcBef>
                <a:spcPts val="1200"/>
              </a:spcBef>
              <a:spcAft>
                <a:spcPts val="0"/>
              </a:spcAft>
              <a:buNone/>
            </a:pPr>
            <a:r>
              <a:rPr lang="en-US" sz="1600"/>
              <a:t>Multiple ways to demonstrate knowledge. </a:t>
            </a:r>
            <a:endParaRPr sz="1600"/>
          </a:p>
          <a:p>
            <a:pPr marL="0" lvl="0" indent="0" algn="l" rtl="0">
              <a:lnSpc>
                <a:spcPct val="115000"/>
              </a:lnSpc>
              <a:spcBef>
                <a:spcPts val="1200"/>
              </a:spcBef>
              <a:spcAft>
                <a:spcPts val="0"/>
              </a:spcAft>
              <a:buNone/>
            </a:pPr>
            <a:r>
              <a:rPr lang="en-US" sz="1600"/>
              <a:t>Provide creative expression for application, analysis, or evaluation of discipline specific content.</a:t>
            </a:r>
            <a:endParaRPr sz="1600"/>
          </a:p>
          <a:p>
            <a:pPr marL="0" lvl="0" indent="0" algn="l" rtl="0">
              <a:lnSpc>
                <a:spcPct val="115000"/>
              </a:lnSpc>
              <a:spcBef>
                <a:spcPts val="1200"/>
              </a:spcBef>
              <a:spcAft>
                <a:spcPts val="1200"/>
              </a:spcAft>
              <a:buNone/>
            </a:pPr>
            <a:r>
              <a:rPr lang="en-US" sz="1600"/>
              <a:t>The “how” of learning.</a:t>
            </a:r>
            <a:endParaRPr sz="1600"/>
          </a:p>
        </p:txBody>
      </p:sp>
      <p:sp>
        <p:nvSpPr>
          <p:cNvPr id="176" name="Google Shape;176;g3c4f0d10fce_0_137"/>
          <p:cNvSpPr txBox="1"/>
          <p:nvPr/>
        </p:nvSpPr>
        <p:spPr>
          <a:xfrm>
            <a:off x="422975" y="4735300"/>
            <a:ext cx="8248200" cy="1868700"/>
          </a:xfrm>
          <a:prstGeom prst="rect">
            <a:avLst/>
          </a:prstGeom>
          <a:solidFill>
            <a:srgbClr val="DFDBD5">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Representation</a:t>
            </a:r>
            <a:endParaRPr sz="1800" b="1">
              <a:solidFill>
                <a:schemeClr val="accent4"/>
              </a:solidFill>
            </a:endParaRPr>
          </a:p>
          <a:p>
            <a:pPr marL="0" marR="0" lvl="0" indent="0" algn="l" rtl="0">
              <a:lnSpc>
                <a:spcPct val="115000"/>
              </a:lnSpc>
              <a:spcBef>
                <a:spcPts val="1000"/>
              </a:spcBef>
              <a:spcAft>
                <a:spcPts val="0"/>
              </a:spcAft>
              <a:buClr>
                <a:srgbClr val="000000"/>
              </a:buClr>
              <a:buSzPts val="1600"/>
              <a:buFont typeface="Arial"/>
              <a:buNone/>
            </a:pPr>
            <a:r>
              <a:rPr lang="en-US" sz="1600"/>
              <a:t>Multiple ways to perceive and understand content. </a:t>
            </a:r>
            <a:endParaRPr sz="1600"/>
          </a:p>
          <a:p>
            <a:pPr marL="0" marR="0" lvl="0" indent="0" algn="l" rtl="0">
              <a:lnSpc>
                <a:spcPct val="115000"/>
              </a:lnSpc>
              <a:spcBef>
                <a:spcPts val="1000"/>
              </a:spcBef>
              <a:spcAft>
                <a:spcPts val="0"/>
              </a:spcAft>
              <a:buClr>
                <a:srgbClr val="000000"/>
              </a:buClr>
              <a:buSzPts val="1600"/>
              <a:buFont typeface="Arial"/>
              <a:buNone/>
            </a:pPr>
            <a:r>
              <a:rPr lang="en-US" sz="1600"/>
              <a:t>Provide a variety of entry-points to increase accessibility and usability of course content. </a:t>
            </a:r>
            <a:endParaRPr sz="1600"/>
          </a:p>
          <a:p>
            <a:pPr marL="0" marR="0" lvl="0" indent="0" algn="l" rtl="0">
              <a:lnSpc>
                <a:spcPct val="115000"/>
              </a:lnSpc>
              <a:spcBef>
                <a:spcPts val="1000"/>
              </a:spcBef>
              <a:spcAft>
                <a:spcPts val="0"/>
              </a:spcAft>
              <a:buClr>
                <a:srgbClr val="000000"/>
              </a:buClr>
              <a:buSzPts val="1600"/>
              <a:buFont typeface="Arial"/>
              <a:buNone/>
            </a:pPr>
            <a:r>
              <a:rPr lang="en-US" sz="1600"/>
              <a:t>The “what” of learning. </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g3da63a2ab75_0_15"/>
          <p:cNvSpPr txBox="1">
            <a:spLocks noGrp="1"/>
          </p:cNvSpPr>
          <p:nvPr>
            <p:ph type="title"/>
          </p:nvPr>
        </p:nvSpPr>
        <p:spPr>
          <a:xfrm>
            <a:off x="1088675" y="713376"/>
            <a:ext cx="7202400" cy="989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dirty="0"/>
              <a:t>The Intersection of AI, UDL, and OER (cont.)</a:t>
            </a:r>
            <a:endParaRPr sz="3500" dirty="0"/>
          </a:p>
        </p:txBody>
      </p:sp>
      <p:sp>
        <p:nvSpPr>
          <p:cNvPr id="185" name="Google Shape;185;g3da63a2ab75_0_15"/>
          <p:cNvSpPr txBox="1"/>
          <p:nvPr/>
        </p:nvSpPr>
        <p:spPr>
          <a:xfrm>
            <a:off x="397525" y="2084250"/>
            <a:ext cx="3987300" cy="4488000"/>
          </a:xfrm>
          <a:prstGeom prst="rect">
            <a:avLst/>
          </a:prstGeom>
          <a:solidFill>
            <a:srgbClr val="DFDBD5">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The Problem</a:t>
            </a:r>
            <a:endParaRPr sz="1800" b="1">
              <a:solidFill>
                <a:schemeClr val="accent4"/>
              </a:solidFill>
            </a:endParaRPr>
          </a:p>
          <a:p>
            <a:pPr marL="0" marR="0" lvl="0" indent="0" algn="l" rtl="0">
              <a:lnSpc>
                <a:spcPct val="115000"/>
              </a:lnSpc>
              <a:spcBef>
                <a:spcPts val="1000"/>
              </a:spcBef>
              <a:spcAft>
                <a:spcPts val="0"/>
              </a:spcAft>
              <a:buClr>
                <a:srgbClr val="000000"/>
              </a:buClr>
              <a:buSzPts val="1600"/>
              <a:buFont typeface="Arial"/>
              <a:buNone/>
            </a:pPr>
            <a:r>
              <a:rPr lang="en-US" sz="1600"/>
              <a:t>While many OER do have ancillaries and alternative formats that make content accessible, however it may not fit into the specific course needs of the instructor’s pedagogical lens, the student demographics, and/or the curriculum objectives at the college level. </a:t>
            </a:r>
            <a:endParaRPr sz="2000" b="0" i="0" u="none" strike="noStrike" cap="none">
              <a:solidFill>
                <a:srgbClr val="000000"/>
              </a:solidFill>
              <a:latin typeface="Arial"/>
              <a:ea typeface="Arial"/>
              <a:cs typeface="Arial"/>
              <a:sym typeface="Arial"/>
            </a:endParaRPr>
          </a:p>
        </p:txBody>
      </p:sp>
      <p:sp>
        <p:nvSpPr>
          <p:cNvPr id="186" name="Google Shape;186;g3da63a2ab75_0_15"/>
          <p:cNvSpPr txBox="1"/>
          <p:nvPr/>
        </p:nvSpPr>
        <p:spPr>
          <a:xfrm>
            <a:off x="4677425" y="2084250"/>
            <a:ext cx="4066500" cy="4488000"/>
          </a:xfrm>
          <a:prstGeom prst="rect">
            <a:avLst/>
          </a:prstGeom>
          <a:solidFill>
            <a:srgbClr val="CFE2F3">
              <a:alpha val="2013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The Solution</a:t>
            </a:r>
            <a:endParaRPr sz="1800" b="1">
              <a:solidFill>
                <a:schemeClr val="accent4"/>
              </a:solidFill>
            </a:endParaRPr>
          </a:p>
          <a:p>
            <a:pPr marL="0" lvl="0" indent="0" algn="l" rtl="0">
              <a:lnSpc>
                <a:spcPct val="115000"/>
              </a:lnSpc>
              <a:spcBef>
                <a:spcPts val="1200"/>
              </a:spcBef>
              <a:spcAft>
                <a:spcPts val="0"/>
              </a:spcAft>
              <a:buNone/>
            </a:pPr>
            <a:r>
              <a:rPr lang="en-US" sz="1600"/>
              <a:t>Use AI to implement Universal Design for Learning (UDL) principles — moving from </a:t>
            </a:r>
            <a:r>
              <a:rPr lang="en-US" sz="1600" b="1"/>
              <a:t>"One Size Fits All"</a:t>
            </a:r>
            <a:r>
              <a:rPr lang="en-US" sz="1600"/>
              <a:t> to </a:t>
            </a:r>
            <a:r>
              <a:rPr lang="en-US" sz="1600" b="1"/>
              <a:t>"Flexible by Design"</a:t>
            </a:r>
            <a:r>
              <a:rPr lang="en-US" sz="1600"/>
              <a:t> — without doubling your prep time.</a:t>
            </a:r>
            <a:endParaRPr sz="1600"/>
          </a:p>
          <a:p>
            <a:pPr marL="457200" lvl="0" indent="-330200" algn="l" rtl="0">
              <a:lnSpc>
                <a:spcPct val="115000"/>
              </a:lnSpc>
              <a:spcBef>
                <a:spcPts val="1200"/>
              </a:spcBef>
              <a:spcAft>
                <a:spcPts val="0"/>
              </a:spcAft>
              <a:buSzPts val="1600"/>
              <a:buChar char="●"/>
            </a:pPr>
            <a:r>
              <a:rPr lang="en-US" sz="1600"/>
              <a:t>Generate ancillary resources from existing OER (handouts, summaries, practice questions)</a:t>
            </a:r>
            <a:endParaRPr sz="1600"/>
          </a:p>
          <a:p>
            <a:pPr marL="457200" lvl="0" indent="-330200" algn="l" rtl="0">
              <a:lnSpc>
                <a:spcPct val="115000"/>
              </a:lnSpc>
              <a:spcBef>
                <a:spcPts val="0"/>
              </a:spcBef>
              <a:spcAft>
                <a:spcPts val="0"/>
              </a:spcAft>
              <a:buSzPts val="1600"/>
              <a:buChar char="●"/>
            </a:pPr>
            <a:r>
              <a:rPr lang="en-US" sz="1600"/>
              <a:t>Support multiple representations: simplified text, audio scripts, visual organizers</a:t>
            </a:r>
            <a:endParaRPr sz="1600"/>
          </a:p>
          <a:p>
            <a:pPr marL="457200" lvl="0" indent="-330200" algn="l" rtl="0">
              <a:lnSpc>
                <a:spcPct val="115000"/>
              </a:lnSpc>
              <a:spcBef>
                <a:spcPts val="0"/>
              </a:spcBef>
              <a:spcAft>
                <a:spcPts val="0"/>
              </a:spcAft>
              <a:buSzPts val="1600"/>
              <a:buChar char="●"/>
            </a:pPr>
            <a:r>
              <a:rPr lang="en-US" sz="1600"/>
              <a:t>Adapt open-licensed content for different modalities and learner needs</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g3c4f0d10fce_0_175"/>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74285"/>
              <a:buNone/>
            </a:pPr>
            <a:r>
              <a:rPr lang="en-US" sz="3500"/>
              <a:t>Using AI and the “Plus One” Approach Together</a:t>
            </a:r>
            <a:endParaRPr sz="3500"/>
          </a:p>
        </p:txBody>
      </p:sp>
      <p:sp>
        <p:nvSpPr>
          <p:cNvPr id="193" name="Google Shape;193;g3c4f0d10fce_0_175"/>
          <p:cNvSpPr txBox="1"/>
          <p:nvPr/>
        </p:nvSpPr>
        <p:spPr>
          <a:xfrm>
            <a:off x="558800" y="2124075"/>
            <a:ext cx="8255100" cy="45531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1800"/>
              </a:spcBef>
              <a:spcAft>
                <a:spcPts val="0"/>
              </a:spcAft>
              <a:buClr>
                <a:srgbClr val="000000"/>
              </a:buClr>
              <a:buSzPts val="1800"/>
              <a:buFont typeface="Arial"/>
              <a:buNone/>
            </a:pPr>
            <a:r>
              <a:rPr lang="en-US" sz="1800" b="1">
                <a:solidFill>
                  <a:schemeClr val="accent4"/>
                </a:solidFill>
              </a:rPr>
              <a:t>Providing </a:t>
            </a:r>
            <a:r>
              <a:rPr lang="en-US" sz="1800" b="1" i="1">
                <a:solidFill>
                  <a:schemeClr val="accent4"/>
                </a:solidFill>
              </a:rPr>
              <a:t>Just One More Way</a:t>
            </a:r>
            <a:r>
              <a:rPr lang="en-US" sz="1800" b="1">
                <a:solidFill>
                  <a:schemeClr val="accent4"/>
                </a:solidFill>
              </a:rPr>
              <a:t> for Students to Engage with Content</a:t>
            </a:r>
            <a:endParaRPr sz="1800" b="1" i="0" strike="noStrike" cap="none">
              <a:solidFill>
                <a:schemeClr val="accent4"/>
              </a:solidFill>
              <a:latin typeface="Arial"/>
              <a:ea typeface="Arial"/>
              <a:cs typeface="Arial"/>
              <a:sym typeface="Arial"/>
            </a:endParaRPr>
          </a:p>
          <a:p>
            <a:pPr marL="295275" lvl="0" indent="-330200" algn="l" rtl="0">
              <a:lnSpc>
                <a:spcPct val="115000"/>
              </a:lnSpc>
              <a:spcBef>
                <a:spcPts val="600"/>
              </a:spcBef>
              <a:spcAft>
                <a:spcPts val="0"/>
              </a:spcAft>
              <a:buSzPts val="1600"/>
              <a:buChar char="●"/>
            </a:pPr>
            <a:r>
              <a:rPr lang="en-US" sz="1600">
                <a:solidFill>
                  <a:srgbClr val="1F1F1F"/>
                </a:solidFill>
              </a:rPr>
              <a:t>Popularized by Thomas Tobin</a:t>
            </a:r>
            <a:endParaRPr sz="1600">
              <a:solidFill>
                <a:srgbClr val="1F1F1F"/>
              </a:solidFill>
            </a:endParaRPr>
          </a:p>
          <a:p>
            <a:pPr marL="295275" lvl="0" indent="-330200" algn="l" rtl="0">
              <a:lnSpc>
                <a:spcPct val="115000"/>
              </a:lnSpc>
              <a:spcBef>
                <a:spcPts val="0"/>
              </a:spcBef>
              <a:spcAft>
                <a:spcPts val="0"/>
              </a:spcAft>
              <a:buClr>
                <a:srgbClr val="1F1F1F"/>
              </a:buClr>
              <a:buSzPts val="1600"/>
              <a:buChar char="●"/>
            </a:pPr>
            <a:r>
              <a:rPr lang="en-US" sz="1600">
                <a:solidFill>
                  <a:srgbClr val="1F1F1F"/>
                </a:solidFill>
              </a:rPr>
              <a:t>For every interaction or piece of content we should provide one more (or plus one) approach to translate it into another modality </a:t>
            </a:r>
            <a:endParaRPr sz="1600">
              <a:solidFill>
                <a:srgbClr val="1F1F1F"/>
              </a:solidFill>
            </a:endParaRPr>
          </a:p>
          <a:p>
            <a:pPr marL="295275" lvl="0" indent="-330200" algn="l" rtl="0">
              <a:lnSpc>
                <a:spcPct val="115000"/>
              </a:lnSpc>
              <a:spcBef>
                <a:spcPts val="0"/>
              </a:spcBef>
              <a:spcAft>
                <a:spcPts val="0"/>
              </a:spcAft>
              <a:buClr>
                <a:srgbClr val="1F1F1F"/>
              </a:buClr>
              <a:buSzPts val="1600"/>
              <a:buChar char="●"/>
            </a:pPr>
            <a:r>
              <a:rPr lang="en-US" sz="1600">
                <a:solidFill>
                  <a:srgbClr val="1F1F1F"/>
                </a:solidFill>
              </a:rPr>
              <a:t>Helps organize complex information and remove barriers to comprehension</a:t>
            </a:r>
            <a:endParaRPr sz="1600">
              <a:solidFill>
                <a:srgbClr val="1F1F1F"/>
              </a:solidFill>
            </a:endParaRPr>
          </a:p>
          <a:p>
            <a:pPr marL="552450" lvl="1" indent="-330200" algn="l" rtl="0">
              <a:lnSpc>
                <a:spcPct val="115000"/>
              </a:lnSpc>
              <a:spcBef>
                <a:spcPts val="0"/>
              </a:spcBef>
              <a:spcAft>
                <a:spcPts val="0"/>
              </a:spcAft>
              <a:buClr>
                <a:srgbClr val="1F1F1F"/>
              </a:buClr>
              <a:buSzPts val="1600"/>
              <a:buChar char="○"/>
            </a:pPr>
            <a:r>
              <a:rPr lang="en-US" sz="1600">
                <a:solidFill>
                  <a:srgbClr val="1F1F1F"/>
                </a:solidFill>
              </a:rPr>
              <a:t>Ex: turning a “wall of text” into clear numbered checklists or video instructions to accompany the written elements. </a:t>
            </a:r>
            <a:endParaRPr sz="1600">
              <a:solidFill>
                <a:srgbClr val="1F1F1F"/>
              </a:solidFill>
            </a:endParaRPr>
          </a:p>
          <a:p>
            <a:pPr marL="0" lvl="0" indent="0" algn="l" rtl="0">
              <a:lnSpc>
                <a:spcPct val="115000"/>
              </a:lnSpc>
              <a:spcBef>
                <a:spcPts val="600"/>
              </a:spcBef>
              <a:spcAft>
                <a:spcPts val="0"/>
              </a:spcAft>
              <a:buNone/>
            </a:pPr>
            <a:endParaRPr sz="1100" b="1">
              <a:solidFill>
                <a:schemeClr val="accent4"/>
              </a:solidFill>
            </a:endParaRPr>
          </a:p>
          <a:p>
            <a:pPr marL="0" lvl="0" indent="0" algn="l" rtl="0">
              <a:lnSpc>
                <a:spcPct val="115000"/>
              </a:lnSpc>
              <a:spcBef>
                <a:spcPts val="1200"/>
              </a:spcBef>
              <a:spcAft>
                <a:spcPts val="0"/>
              </a:spcAft>
              <a:buNone/>
            </a:pPr>
            <a:r>
              <a:rPr lang="en-US" sz="1600" b="1">
                <a:solidFill>
                  <a:schemeClr val="accent4"/>
                </a:solidFill>
              </a:rPr>
              <a:t>When using AI with the Plus One Approach: </a:t>
            </a:r>
            <a:r>
              <a:rPr lang="en-US" sz="1600">
                <a:solidFill>
                  <a:srgbClr val="1F1F1F"/>
                </a:solidFill>
              </a:rPr>
              <a:t>the goal isn't for the AI to alter the content, but to support the expert in drafting alternative modalities, once the expert has identified the most appropriate ways to translate the text. </a:t>
            </a:r>
            <a:endParaRPr sz="1600">
              <a:solidFill>
                <a:srgbClr val="1F1F1F"/>
              </a:solidFill>
            </a:endParaRPr>
          </a:p>
          <a:p>
            <a:pPr marL="0" lvl="0" indent="0" algn="l" rtl="0">
              <a:lnSpc>
                <a:spcPct val="115000"/>
              </a:lnSpc>
              <a:spcBef>
                <a:spcPts val="1200"/>
              </a:spcBef>
              <a:spcAft>
                <a:spcPts val="1800"/>
              </a:spcAft>
              <a:buNone/>
            </a:pPr>
            <a:r>
              <a:rPr lang="en-US" sz="1600" b="1">
                <a:solidFill>
                  <a:schemeClr val="accent4"/>
                </a:solidFill>
              </a:rPr>
              <a:t>The "Plus One" for Privacy:</a:t>
            </a:r>
            <a:r>
              <a:rPr lang="en-US" sz="1600">
                <a:solidFill>
                  <a:srgbClr val="1F1F1F"/>
                </a:solidFill>
              </a:rPr>
              <a:t> If you require students to use a specific AI tool, ensure there is an </a:t>
            </a:r>
            <a:r>
              <a:rPr lang="en-US" sz="1600" b="1">
                <a:solidFill>
                  <a:srgbClr val="38761D"/>
                </a:solidFill>
              </a:rPr>
              <a:t>"AI-free"</a:t>
            </a:r>
            <a:r>
              <a:rPr lang="en-US" sz="1600">
                <a:solidFill>
                  <a:srgbClr val="1F1F1F"/>
                </a:solidFill>
              </a:rPr>
              <a:t> alternative or a </a:t>
            </a:r>
            <a:r>
              <a:rPr lang="en-US" sz="1600" b="1">
                <a:solidFill>
                  <a:srgbClr val="38761D"/>
                </a:solidFill>
              </a:rPr>
              <a:t>"Privacy-First"</a:t>
            </a:r>
            <a:r>
              <a:rPr lang="en-US" sz="1600">
                <a:solidFill>
                  <a:srgbClr val="1F1F1F"/>
                </a:solidFill>
              </a:rPr>
              <a:t> option for students who are uncomfortable creating accounts with third-party vendors.</a:t>
            </a:r>
            <a:endParaRPr sz="1600">
              <a:solidFill>
                <a:srgbClr val="1F1F1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g3da63a2ab75_0_38"/>
          <p:cNvSpPr txBox="1">
            <a:spLocks noGrp="1"/>
          </p:cNvSpPr>
          <p:nvPr>
            <p:ph type="title"/>
          </p:nvPr>
        </p:nvSpPr>
        <p:spPr>
          <a:xfrm>
            <a:off x="781050" y="804525"/>
            <a:ext cx="7810500" cy="8985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74285"/>
              <a:buNone/>
            </a:pPr>
            <a:r>
              <a:rPr lang="en-US" sz="3500"/>
              <a:t>Practical Applications:</a:t>
            </a:r>
            <a:endParaRPr sz="3500"/>
          </a:p>
          <a:p>
            <a:pPr marL="0" lvl="0" indent="0" algn="l" rtl="0">
              <a:lnSpc>
                <a:spcPct val="90000"/>
              </a:lnSpc>
              <a:spcBef>
                <a:spcPts val="0"/>
              </a:spcBef>
              <a:spcAft>
                <a:spcPts val="0"/>
              </a:spcAft>
              <a:buSzPct val="74285"/>
              <a:buNone/>
            </a:pPr>
            <a:r>
              <a:rPr lang="en-US" sz="3500"/>
              <a:t>From Text-Heavy Instructions to Visually Appealing Flowcharts</a:t>
            </a:r>
            <a:endParaRPr sz="3500"/>
          </a:p>
        </p:txBody>
      </p:sp>
      <p:sp>
        <p:nvSpPr>
          <p:cNvPr id="200" name="Google Shape;200;g3da63a2ab75_0_38"/>
          <p:cNvSpPr txBox="1">
            <a:spLocks noGrp="1"/>
          </p:cNvSpPr>
          <p:nvPr>
            <p:ph type="body" idx="1"/>
          </p:nvPr>
        </p:nvSpPr>
        <p:spPr>
          <a:xfrm>
            <a:off x="1088686" y="2015732"/>
            <a:ext cx="7202400" cy="40398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1800" b="1">
                <a:solidFill>
                  <a:schemeClr val="accent4"/>
                </a:solidFill>
              </a:rPr>
              <a:t>The Prompt</a:t>
            </a:r>
            <a:endParaRPr sz="1800" b="1">
              <a:solidFill>
                <a:schemeClr val="accent4"/>
              </a:solidFill>
            </a:endParaRPr>
          </a:p>
          <a:p>
            <a:pPr marL="0" lvl="0" indent="0" algn="l" rtl="0">
              <a:lnSpc>
                <a:spcPct val="115000"/>
              </a:lnSpc>
              <a:spcBef>
                <a:spcPts val="1200"/>
              </a:spcBef>
              <a:spcAft>
                <a:spcPts val="0"/>
              </a:spcAft>
              <a:buNone/>
            </a:pPr>
            <a:r>
              <a:rPr lang="en-US">
                <a:solidFill>
                  <a:srgbClr val="000000"/>
                </a:solidFill>
              </a:rPr>
              <a:t>Review the following text-based instructions for a</a:t>
            </a:r>
            <a:r>
              <a:rPr lang="en-US" b="1">
                <a:solidFill>
                  <a:srgbClr val="000000"/>
                </a:solidFill>
              </a:rPr>
              <a:t> [human anatomy lab] </a:t>
            </a:r>
            <a:r>
              <a:rPr lang="en-US">
                <a:solidFill>
                  <a:srgbClr val="000000"/>
                </a:solidFill>
              </a:rPr>
              <a:t>from </a:t>
            </a:r>
            <a:r>
              <a:rPr lang="en-US" b="1">
                <a:solidFill>
                  <a:srgbClr val="000000"/>
                </a:solidFill>
              </a:rPr>
              <a:t>["Activity 5: Organ systems, body cavities and rat dissection"]</a:t>
            </a:r>
            <a:r>
              <a:rPr lang="en-US">
                <a:solidFill>
                  <a:srgbClr val="000000"/>
                </a:solidFill>
              </a:rPr>
              <a:t> on </a:t>
            </a:r>
            <a:r>
              <a:rPr lang="en-US" b="1">
                <a:solidFill>
                  <a:srgbClr val="000000"/>
                </a:solidFill>
              </a:rPr>
              <a:t>[pages 17-20].</a:t>
            </a:r>
            <a:r>
              <a:rPr lang="en-US">
                <a:solidFill>
                  <a:srgbClr val="000000"/>
                </a:solidFill>
              </a:rPr>
              <a:t>  Identify the logical decision points and create a structured Markdown table that maps this out as a flowchart to support students in a 100-level course understand the next steps in a detailed manner. Then, suggest which steps would benefit most from screenshots, video examples, or diagrams. Provide openly licensed (CC-BY) or public domain resources that can be used for the screenshot, video examples, or diagram suggestions. </a:t>
            </a:r>
            <a:r>
              <a:rPr lang="en-US" b="1">
                <a:solidFill>
                  <a:srgbClr val="000000"/>
                </a:solidFill>
              </a:rPr>
              <a:t> [Link to OER]</a:t>
            </a:r>
            <a:endParaRPr b="1" u="sng">
              <a:solidFill>
                <a:schemeClr val="accent1"/>
              </a:solidFill>
            </a:endParaRPr>
          </a:p>
          <a:p>
            <a:pPr marL="0" lvl="0" indent="0" algn="l" rtl="0">
              <a:lnSpc>
                <a:spcPct val="115000"/>
              </a:lnSpc>
              <a:spcBef>
                <a:spcPts val="1200"/>
              </a:spcBef>
              <a:spcAft>
                <a:spcPts val="0"/>
              </a:spcAft>
              <a:buNone/>
            </a:pPr>
            <a:r>
              <a:rPr lang="en-US" sz="1800" b="1">
                <a:solidFill>
                  <a:schemeClr val="accent4"/>
                </a:solidFill>
              </a:rPr>
              <a:t>The Outcome</a:t>
            </a:r>
            <a:endParaRPr sz="1800">
              <a:solidFill>
                <a:schemeClr val="accent4"/>
              </a:solidFill>
            </a:endParaRPr>
          </a:p>
          <a:p>
            <a:pPr marL="0" lvl="0" indent="0" algn="l" rtl="0">
              <a:lnSpc>
                <a:spcPct val="115000"/>
              </a:lnSpc>
              <a:spcBef>
                <a:spcPts val="1200"/>
              </a:spcBef>
              <a:spcAft>
                <a:spcPts val="200"/>
              </a:spcAft>
              <a:buNone/>
            </a:pPr>
            <a:r>
              <a:rPr lang="en-US" b="1" u="sng">
                <a:solidFill>
                  <a:schemeClr val="dk1"/>
                </a:solidFill>
                <a:hlinkClick r:id="rId3">
                  <a:extLst>
                    <a:ext uri="{A12FA001-AC4F-418D-AE19-62706E023703}">
                      <ahyp:hlinkClr xmlns:ahyp="http://schemas.microsoft.com/office/drawing/2018/hyperlinkcolor" val="tx"/>
                    </a:ext>
                  </a:extLst>
                </a:hlinkClick>
              </a:rPr>
              <a:t>Check out the prompt on Gemini </a:t>
            </a:r>
            <a:endParaRPr b="1">
              <a:solidFill>
                <a:schemeClr val="dk1"/>
              </a:solidFill>
            </a:endParaRPr>
          </a:p>
        </p:txBody>
      </p:sp>
    </p:spTree>
  </p:cSld>
  <p:clrMapOvr>
    <a:masterClrMapping/>
  </p:clrMapOvr>
</p:sld>
</file>

<file path=ppt/theme/theme1.xml><?xml version="1.0" encoding="utf-8"?>
<a:theme xmlns:a="http://schemas.openxmlformats.org/drawingml/2006/main" name="Gallery">
  <a:themeElements>
    <a:clrScheme name="Custom 1">
      <a:dk1>
        <a:srgbClr val="00417E"/>
      </a:dk1>
      <a:lt1>
        <a:srgbClr val="FFFFFF"/>
      </a:lt1>
      <a:dk2>
        <a:srgbClr val="454545"/>
      </a:dk2>
      <a:lt2>
        <a:srgbClr val="DFDBD5"/>
      </a:lt2>
      <a:accent1>
        <a:srgbClr val="DE1F37"/>
      </a:accent1>
      <a:accent2>
        <a:srgbClr val="9FADCD"/>
      </a:accent2>
      <a:accent3>
        <a:srgbClr val="007B8D"/>
      </a:accent3>
      <a:accent4>
        <a:srgbClr val="AB1F3F"/>
      </a:accent4>
      <a:accent5>
        <a:srgbClr val="70AC46"/>
      </a:accent5>
      <a:accent6>
        <a:srgbClr val="FF8232"/>
      </a:accent6>
      <a:hlink>
        <a:srgbClr val="DE1F37"/>
      </a:hlink>
      <a:folHlink>
        <a:srgbClr val="1822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2845</Words>
  <Application>Microsoft Office PowerPoint</Application>
  <PresentationFormat>On-screen Show (4:3)</PresentationFormat>
  <Paragraphs>202</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arial</vt:lpstr>
      <vt:lpstr>Calibri</vt:lpstr>
      <vt:lpstr>Georgia</vt:lpstr>
      <vt:lpstr>Gill Sans</vt:lpstr>
      <vt:lpstr>Gallery</vt:lpstr>
      <vt:lpstr>AI Bytes: Boost Accessibility, Not Workload</vt:lpstr>
      <vt:lpstr>Welcome!</vt:lpstr>
      <vt:lpstr>Description</vt:lpstr>
      <vt:lpstr>Presenters</vt:lpstr>
      <vt:lpstr>Session Goals</vt:lpstr>
      <vt:lpstr>The Intersection of AI, UDL, and OER</vt:lpstr>
      <vt:lpstr>The Intersection of AI, UDL, and OER (cont.)</vt:lpstr>
      <vt:lpstr>Using AI and the “Plus One” Approach Together</vt:lpstr>
      <vt:lpstr>Practical Applications: From Text-Heavy Instructions to Visually Appealing Flowcharts</vt:lpstr>
      <vt:lpstr>Practical Applications: From Data Tables to Descriptive Narrative</vt:lpstr>
      <vt:lpstr>Practical Applications: From Textbook Content to Podcast Script</vt:lpstr>
      <vt:lpstr>The AI Plus One Comparison</vt:lpstr>
      <vt:lpstr>AI-Powered Remediation</vt:lpstr>
      <vt:lpstr>AI-Powered Remediation (Cont.)</vt:lpstr>
      <vt:lpstr>Resources – 1 </vt:lpstr>
      <vt:lpstr>Resources - 2</vt:lpstr>
      <vt:lpstr>Resources - 3</vt:lpstr>
      <vt:lpstr>Resources - 4</vt:lpstr>
      <vt:lpstr>Discussion, Questions, and Other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Bytes: Boost Accessibility, Not Workload</dc:title>
  <dc:creator>Katie Nash</dc:creator>
  <cp:lastModifiedBy>Elizabeth Encarnacion</cp:lastModifiedBy>
  <cp:revision>1</cp:revision>
  <dcterms:created xsi:type="dcterms:W3CDTF">2019-09-18T18:31:08Z</dcterms:created>
  <dcterms:modified xsi:type="dcterms:W3CDTF">2026-03-26T19:04:08Z</dcterms:modified>
</cp:coreProperties>
</file>