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1/ITpoQ8k9bkoHJVuI3+ebSm2/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7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4" name="Google Shape;12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3c52d4dab2f_0_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1" name="Google Shape;201;g3c52d4dab2f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Clear communication about AI expectations builds trust and reduces anxiety — for both you and your students</a:t>
            </a:r>
            <a:endParaRPr sz="1100">
              <a:latin typeface="Arial"/>
              <a:ea typeface="Arial"/>
              <a:cs typeface="Arial"/>
              <a:sym typeface="Arial"/>
            </a:endParaRPr>
          </a:p>
          <a:p>
            <a:pPr marL="0" lvl="0" indent="0" algn="l" rtl="0">
              <a:lnSpc>
                <a:spcPct val="100000"/>
              </a:lnSpc>
              <a:spcBef>
                <a:spcPts val="1200"/>
              </a:spcBef>
              <a:spcAft>
                <a:spcPts val="0"/>
              </a:spcAft>
              <a:buSzPts val="1400"/>
              <a:buNone/>
            </a:pPr>
            <a:endParaRPr/>
          </a:p>
        </p:txBody>
      </p:sp>
      <p:sp>
        <p:nvSpPr>
          <p:cNvPr id="202" name="Google Shape;202;g3c52d4dab2f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3c4f0d10fce_0_2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8" name="Google Shape;208;g3c4f0d10fce_0_2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endParaRPr sz="1100">
              <a:latin typeface="Arial"/>
              <a:ea typeface="Arial"/>
              <a:cs typeface="Arial"/>
              <a:sym typeface="Arial"/>
            </a:endParaRPr>
          </a:p>
        </p:txBody>
      </p:sp>
      <p:sp>
        <p:nvSpPr>
          <p:cNvPr id="209" name="Google Shape;209;g3c4f0d10fce_0_2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0" name="Google Shape;22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3c4f0d10fce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g3c4f0d10fc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sz="1800">
                <a:solidFill>
                  <a:srgbClr val="FF0000"/>
                </a:solidFill>
              </a:rPr>
              <a:t>Liz</a:t>
            </a:r>
            <a:endParaRPr sz="1800">
              <a:solidFill>
                <a:srgbClr val="FF0000"/>
              </a:solidFill>
            </a:endParaRPr>
          </a:p>
        </p:txBody>
      </p:sp>
      <p:sp>
        <p:nvSpPr>
          <p:cNvPr id="227" name="Google Shape;227;g3c4f0d10fce_0_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sz="1700">
              <a:solidFill>
                <a:srgbClr val="FF0000"/>
              </a:solidFill>
            </a:endParaRPr>
          </a:p>
        </p:txBody>
      </p:sp>
      <p:sp>
        <p:nvSpPr>
          <p:cNvPr id="130" name="Google Shape;130;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136" name="Google Shape;13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In 30 minutes, we'll tackle one of the most pressing questions facing OER faculty today: </a:t>
            </a:r>
            <a:r>
              <a:rPr lang="en-US" sz="1100" i="1">
                <a:latin typeface="Arial"/>
                <a:ea typeface="Arial"/>
                <a:cs typeface="Arial"/>
                <a:sym typeface="Arial"/>
              </a:rPr>
              <a:t>How do we design rubrics and assignment language that uphold academic integrity — no matter where your campus lands on AI policy?</a:t>
            </a:r>
            <a:endParaRPr sz="1100" i="1">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Quick Poll:</a:t>
            </a:r>
            <a:r>
              <a:rPr lang="en-US" sz="1100">
                <a:latin typeface="Arial"/>
                <a:ea typeface="Arial"/>
                <a:cs typeface="Arial"/>
                <a:sym typeface="Arial"/>
              </a:rPr>
              <a:t> What's your current AI policy? </a:t>
            </a:r>
            <a:r>
              <a:rPr lang="en-US" sz="1100" i="1">
                <a:latin typeface="Arial"/>
                <a:ea typeface="Arial"/>
                <a:cs typeface="Arial"/>
                <a:sym typeface="Arial"/>
              </a:rPr>
              <a:t>Allowed / Limited / Not Allowed / Unsure</a:t>
            </a:r>
            <a:r>
              <a:rPr lang="en-US" sz="1100">
                <a:latin typeface="Arial"/>
                <a:ea typeface="Arial"/>
                <a:cs typeface="Arial"/>
                <a:sym typeface="Arial"/>
              </a:rPr>
              <a:t> — Drop your answer in the chat!</a:t>
            </a:r>
            <a:endParaRPr sz="1100">
              <a:latin typeface="Arial"/>
              <a:ea typeface="Arial"/>
              <a:cs typeface="Arial"/>
              <a:sym typeface="Arial"/>
            </a:endParaRPr>
          </a:p>
          <a:p>
            <a:pPr marL="0" lvl="0" indent="0" algn="l" rtl="0">
              <a:lnSpc>
                <a:spcPct val="115000"/>
              </a:lnSpc>
              <a:spcBef>
                <a:spcPts val="1200"/>
              </a:spcBef>
              <a:spcAft>
                <a:spcPts val="1200"/>
              </a:spcAft>
              <a:buClr>
                <a:schemeClr val="dk1"/>
              </a:buClr>
              <a:buSzPts val="1100"/>
              <a:buFont typeface="Arial"/>
              <a:buNone/>
            </a:pPr>
            <a:endParaRPr sz="1100" i="1">
              <a:latin typeface="Arial"/>
              <a:ea typeface="Arial"/>
              <a:cs typeface="Arial"/>
              <a:sym typeface="Arial"/>
            </a:endParaRPr>
          </a:p>
        </p:txBody>
      </p:sp>
      <p:sp>
        <p:nvSpPr>
          <p:cNvPr id="154" name="Google Shape;15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c4f0d10fce_0_1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7" name="Google Shape;167;g3c4f0d10fce_0_1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The AI landscape is shifting fast. Campus policies vary widely — from outright bans to open embrace — and faculty are often left navigating ambiguity on their own. In OER courses, where materials are freely shared and adapted, the stakes for clear assessment criteria are even higher.</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Here's the core idea: </a:t>
            </a:r>
            <a:r>
              <a:rPr lang="en-US" sz="1100" b="1">
                <a:latin typeface="Arial"/>
                <a:ea typeface="Arial"/>
                <a:cs typeface="Arial"/>
                <a:sym typeface="Arial"/>
              </a:rPr>
              <a:t>rubrics and assignment language are "policy in practice."</a:t>
            </a:r>
            <a:r>
              <a:rPr lang="en-US" sz="1100">
                <a:latin typeface="Arial"/>
                <a:ea typeface="Arial"/>
                <a:cs typeface="Arial"/>
                <a:sym typeface="Arial"/>
              </a:rPr>
              <a:t> They function whether AI is allowed or restricted, because they anchor grading to what truly matters — student thinking, evidence, and process.</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When criteria are vague, they undermine both </a:t>
            </a:r>
            <a:r>
              <a:rPr lang="en-US" sz="1100" b="1">
                <a:latin typeface="Arial"/>
                <a:ea typeface="Arial"/>
                <a:cs typeface="Arial"/>
                <a:sym typeface="Arial"/>
              </a:rPr>
              <a:t>equity</a:t>
            </a:r>
            <a:r>
              <a:rPr lang="en-US" sz="1100">
                <a:latin typeface="Arial"/>
                <a:ea typeface="Arial"/>
                <a:cs typeface="Arial"/>
                <a:sym typeface="Arial"/>
              </a:rPr>
              <a:t> and </a:t>
            </a:r>
            <a:r>
              <a:rPr lang="en-US" sz="1100" b="1">
                <a:latin typeface="Arial"/>
                <a:ea typeface="Arial"/>
                <a:cs typeface="Arial"/>
                <a:sym typeface="Arial"/>
              </a:rPr>
              <a:t>integrity</a:t>
            </a:r>
            <a:r>
              <a:rPr lang="en-US" sz="1100">
                <a:latin typeface="Arial"/>
                <a:ea typeface="Arial"/>
                <a:cs typeface="Arial"/>
                <a:sym typeface="Arial"/>
              </a:rPr>
              <a:t>. Students who are unfamiliar with hidden expectations are disadvantaged, and AI-generated work becomes harder to distinguish from authentic effort.</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Example:</a:t>
            </a:r>
            <a:r>
              <a:rPr lang="en-US" sz="1100">
                <a:latin typeface="Arial"/>
                <a:ea typeface="Arial"/>
                <a:cs typeface="Arial"/>
                <a:sym typeface="Arial"/>
              </a:rPr>
              <a:t> An assignment that asks students to "write a good essay with appropriate sources" gives AI tools a wide-open door — and leaves students guessing about what "good" actually means.</a:t>
            </a:r>
            <a:endParaRPr sz="1100">
              <a:latin typeface="Arial"/>
              <a:ea typeface="Arial"/>
              <a:cs typeface="Arial"/>
              <a:sym typeface="Arial"/>
            </a:endParaRPr>
          </a:p>
          <a:p>
            <a:pPr marL="0" lvl="0" indent="0" algn="l" rtl="0">
              <a:lnSpc>
                <a:spcPct val="115000"/>
              </a:lnSpc>
              <a:spcBef>
                <a:spcPts val="1200"/>
              </a:spcBef>
              <a:spcAft>
                <a:spcPts val="1200"/>
              </a:spcAft>
              <a:buSzPts val="1400"/>
              <a:buNone/>
            </a:pPr>
            <a:endParaRPr sz="1300" b="1"/>
          </a:p>
        </p:txBody>
      </p:sp>
      <p:sp>
        <p:nvSpPr>
          <p:cNvPr id="168" name="Google Shape;168;g3c4f0d10fce_0_1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c4f0d10fce_0_15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4" name="Google Shape;174;g3c4f0d10fce_0_15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400"/>
              <a:buNone/>
            </a:pP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Clarity</a:t>
            </a:r>
            <a:endParaRPr sz="1100" b="1">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Assess </a:t>
            </a:r>
            <a:r>
              <a:rPr lang="en-US" sz="1100" b="1">
                <a:latin typeface="Arial"/>
                <a:ea typeface="Arial"/>
                <a:cs typeface="Arial"/>
                <a:sym typeface="Arial"/>
              </a:rPr>
              <a:t>students' thinking</a:t>
            </a:r>
            <a:r>
              <a:rPr lang="en-US" sz="1100">
                <a:latin typeface="Arial"/>
                <a:ea typeface="Arial"/>
                <a:cs typeface="Arial"/>
                <a:sym typeface="Arial"/>
              </a:rPr>
              <a:t>, not their tool use. Rubric criteria should target reasoning, analysis, and synthesis — skills AI can mimic but not authentically perform.</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Transparency</a:t>
            </a:r>
            <a:endParaRPr sz="1100" b="1">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Set </a:t>
            </a:r>
            <a:r>
              <a:rPr lang="en-US" sz="1100" b="1">
                <a:latin typeface="Arial"/>
                <a:ea typeface="Arial"/>
                <a:cs typeface="Arial"/>
                <a:sym typeface="Arial"/>
              </a:rPr>
              <a:t>explicit expectations</a:t>
            </a:r>
            <a:r>
              <a:rPr lang="en-US" sz="1100">
                <a:latin typeface="Arial"/>
                <a:ea typeface="Arial"/>
                <a:cs typeface="Arial"/>
                <a:sym typeface="Arial"/>
              </a:rPr>
              <a:t> about AI use and citation. Students should know exactly what's allowed, what must be disclosed, and how AI-assisted work will be evaluated.</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Discipline Alignment</a:t>
            </a:r>
            <a:endParaRPr sz="1100" b="1">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Ground criteria in </a:t>
            </a:r>
            <a:r>
              <a:rPr lang="en-US" sz="1100" b="1">
                <a:latin typeface="Arial"/>
                <a:ea typeface="Arial"/>
                <a:cs typeface="Arial"/>
                <a:sym typeface="Arial"/>
              </a:rPr>
              <a:t>field-specific standards</a:t>
            </a:r>
            <a:r>
              <a:rPr lang="en-US" sz="1100">
                <a:latin typeface="Arial"/>
                <a:ea typeface="Arial"/>
                <a:cs typeface="Arial"/>
                <a:sym typeface="Arial"/>
              </a:rPr>
              <a:t> — methods, evidence types, professional voice — that go beyond what generic AI output can produce.</a:t>
            </a:r>
            <a:endParaRPr sz="1100">
              <a:latin typeface="Arial"/>
              <a:ea typeface="Arial"/>
              <a:cs typeface="Arial"/>
              <a:sym typeface="Arial"/>
            </a:endParaRPr>
          </a:p>
          <a:p>
            <a:pPr marL="0" lvl="0" indent="0" algn="l" rtl="0">
              <a:lnSpc>
                <a:spcPct val="115000"/>
              </a:lnSpc>
              <a:spcBef>
                <a:spcPts val="1200"/>
              </a:spcBef>
              <a:spcAft>
                <a:spcPts val="1200"/>
              </a:spcAft>
              <a:buSzPts val="1400"/>
              <a:buNone/>
            </a:pPr>
            <a:endParaRPr sz="1600">
              <a:solidFill>
                <a:srgbClr val="454545"/>
              </a:solidFill>
              <a:latin typeface="Arial"/>
              <a:ea typeface="Arial"/>
              <a:cs typeface="Arial"/>
              <a:sym typeface="Arial"/>
            </a:endParaRPr>
          </a:p>
        </p:txBody>
      </p:sp>
      <p:sp>
        <p:nvSpPr>
          <p:cNvPr id="175" name="Google Shape;175;g3c4f0d10fce_0_15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3c4f0d10fce_0_17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g3c4f0d10fce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b="1">
                <a:latin typeface="Arial"/>
                <a:ea typeface="Arial"/>
                <a:cs typeface="Arial"/>
                <a:sym typeface="Arial"/>
              </a:rPr>
              <a:t>Alignment matters:</a:t>
            </a:r>
            <a:r>
              <a:rPr lang="en-US" sz="1100">
                <a:latin typeface="Arial"/>
                <a:ea typeface="Arial"/>
                <a:cs typeface="Arial"/>
                <a:sym typeface="Arial"/>
              </a:rPr>
              <a:t> Always check that your rubric and syllabus language aligns with your local board policies, college academic integrity procedures, and DSPS/accessibility guidance. Consistency protects both you and your students.</a:t>
            </a:r>
            <a:endParaRPr sz="1100">
              <a:latin typeface="Arial"/>
              <a:ea typeface="Arial"/>
              <a:cs typeface="Arial"/>
              <a:sym typeface="Arial"/>
            </a:endParaRPr>
          </a:p>
          <a:p>
            <a:pPr marL="0" lvl="0" indent="0" algn="l" rtl="0">
              <a:lnSpc>
                <a:spcPct val="120000"/>
              </a:lnSpc>
              <a:spcBef>
                <a:spcPts val="1200"/>
              </a:spcBef>
              <a:spcAft>
                <a:spcPts val="0"/>
              </a:spcAft>
              <a:buNone/>
            </a:pPr>
            <a:endParaRPr/>
          </a:p>
        </p:txBody>
      </p:sp>
      <p:sp>
        <p:nvSpPr>
          <p:cNvPr id="187" name="Google Shape;187;g3c4f0d10fce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c4f0d10fce_0_20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g3c4f0d10fce_0_20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Clear communication about AI expectations builds trust and reduces anxiety — for both you and your students</a:t>
            </a:r>
            <a:endParaRPr sz="1100">
              <a:latin typeface="Arial"/>
              <a:ea typeface="Arial"/>
              <a:cs typeface="Arial"/>
              <a:sym typeface="Arial"/>
            </a:endParaRPr>
          </a:p>
          <a:p>
            <a:pPr marL="0" lvl="0" indent="0" algn="l" rtl="0">
              <a:lnSpc>
                <a:spcPct val="100000"/>
              </a:lnSpc>
              <a:spcBef>
                <a:spcPts val="1200"/>
              </a:spcBef>
              <a:spcAft>
                <a:spcPts val="0"/>
              </a:spcAft>
              <a:buSzPts val="1400"/>
              <a:buNone/>
            </a:pPr>
            <a:endParaRPr/>
          </a:p>
        </p:txBody>
      </p:sp>
      <p:sp>
        <p:nvSpPr>
          <p:cNvPr id="195" name="Google Shape;195;g3c4f0d10fce_0_20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13"/>
          <p:cNvSpPr/>
          <p:nvPr/>
        </p:nvSpPr>
        <p:spPr>
          <a:xfrm>
            <a:off x="0" y="1527142"/>
            <a:ext cx="9144000" cy="365785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sp>
        <p:nvSpPr>
          <p:cNvPr id="16" name="Google Shape;16;p13"/>
          <p:cNvSpPr txBox="1">
            <a:spLocks noGrp="1"/>
          </p:cNvSpPr>
          <p:nvPr>
            <p:ph type="ctrTitle"/>
          </p:nvPr>
        </p:nvSpPr>
        <p:spPr>
          <a:xfrm>
            <a:off x="1813336" y="3233396"/>
            <a:ext cx="6477803" cy="1769453"/>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813335" y="519032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18" name="Google Shape;18;p13"/>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19" name="Google Shape;19;p13"/>
          <p:cNvPicPr preferRelativeResize="0"/>
          <p:nvPr/>
        </p:nvPicPr>
        <p:blipFill rotWithShape="1">
          <a:blip r:embed="rId2">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with Comparison" type="twoTxTwoObj">
  <p:cSld name="TWO_OBJECTS_WITH_TEXT">
    <p:spTree>
      <p:nvGrpSpPr>
        <p:cNvPr id="1" name="Shape 68"/>
        <p:cNvGrpSpPr/>
        <p:nvPr/>
      </p:nvGrpSpPr>
      <p:grpSpPr>
        <a:xfrm>
          <a:off x="0" y="0"/>
          <a:ext cx="0" cy="0"/>
          <a:chOff x="0" y="0"/>
          <a:chExt cx="0" cy="0"/>
        </a:xfrm>
      </p:grpSpPr>
      <p:sp>
        <p:nvSpPr>
          <p:cNvPr id="69" name="Google Shape;69;p19"/>
          <p:cNvSpPr/>
          <p:nvPr/>
        </p:nvSpPr>
        <p:spPr>
          <a:xfrm>
            <a:off x="897905" y="0"/>
            <a:ext cx="7557940" cy="18443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70" name="Google Shape;70;p19"/>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71" name="Google Shape;71;p19"/>
          <p:cNvSpPr txBox="1">
            <a:spLocks noGrp="1"/>
          </p:cNvSpPr>
          <p:nvPr>
            <p:ph type="title"/>
          </p:nvPr>
        </p:nvSpPr>
        <p:spPr>
          <a:xfrm>
            <a:off x="1085394" y="804167"/>
            <a:ext cx="7205746" cy="879528"/>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9"/>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3" name="Google Shape;73;p19"/>
          <p:cNvSpPr txBox="1">
            <a:spLocks noGrp="1"/>
          </p:cNvSpPr>
          <p:nvPr>
            <p:ph type="body" idx="2"/>
          </p:nvPr>
        </p:nvSpPr>
        <p:spPr>
          <a:xfrm>
            <a:off x="1085393" y="2824270"/>
            <a:ext cx="3483864" cy="3230542"/>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4" name="Google Shape;74;p19"/>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5" name="Google Shape;75;p19"/>
          <p:cNvSpPr txBox="1">
            <a:spLocks noGrp="1"/>
          </p:cNvSpPr>
          <p:nvPr>
            <p:ph type="body" idx="4"/>
          </p:nvPr>
        </p:nvSpPr>
        <p:spPr>
          <a:xfrm>
            <a:off x="4809272" y="2821494"/>
            <a:ext cx="3483864" cy="3233321"/>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6" name="Google Shape;76;p19"/>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itle only" type="titleOnly">
  <p:cSld name="TITLE_ONLY">
    <p:spTree>
      <p:nvGrpSpPr>
        <p:cNvPr id="1" name="Shape 78"/>
        <p:cNvGrpSpPr/>
        <p:nvPr/>
      </p:nvGrpSpPr>
      <p:grpSpPr>
        <a:xfrm>
          <a:off x="0" y="0"/>
          <a:ext cx="0" cy="0"/>
          <a:chOff x="0" y="0"/>
          <a:chExt cx="0" cy="0"/>
        </a:xfrm>
      </p:grpSpPr>
      <p:sp>
        <p:nvSpPr>
          <p:cNvPr id="79" name="Google Shape;79;p20"/>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0" name="Google Shape;80;p20"/>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81" name="Google Shape;81;p20"/>
          <p:cNvSpPr txBox="1">
            <a:spLocks noGrp="1"/>
          </p:cNvSpPr>
          <p:nvPr>
            <p:ph type="title"/>
          </p:nvPr>
        </p:nvSpPr>
        <p:spPr>
          <a:xfrm>
            <a:off x="1088686" y="810377"/>
            <a:ext cx="7202456" cy="94730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Side Header with content" type="objTx">
  <p:cSld name="OBJECT_WITH_CAPTION_TEXT">
    <p:spTree>
      <p:nvGrpSpPr>
        <p:cNvPr id="1" name="Shape 84"/>
        <p:cNvGrpSpPr/>
        <p:nvPr/>
      </p:nvGrpSpPr>
      <p:grpSpPr>
        <a:xfrm>
          <a:off x="0" y="0"/>
          <a:ext cx="0" cy="0"/>
          <a:chOff x="0" y="0"/>
          <a:chExt cx="0" cy="0"/>
        </a:xfrm>
      </p:grpSpPr>
      <p:sp>
        <p:nvSpPr>
          <p:cNvPr id="85" name="Google Shape;85;p21"/>
          <p:cNvSpPr/>
          <p:nvPr/>
        </p:nvSpPr>
        <p:spPr>
          <a:xfrm>
            <a:off x="0" y="798973"/>
            <a:ext cx="3648174"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6" name="Google Shape;86;p21"/>
          <p:cNvCxnSpPr/>
          <p:nvPr/>
        </p:nvCxnSpPr>
        <p:spPr>
          <a:xfrm rot="10800000" flipH="1">
            <a:off x="2" y="3119532"/>
            <a:ext cx="3644507" cy="6261"/>
          </a:xfrm>
          <a:prstGeom prst="straightConnector1">
            <a:avLst/>
          </a:prstGeom>
          <a:noFill/>
          <a:ln w="31750" cap="flat" cmpd="sng">
            <a:solidFill>
              <a:schemeClr val="accent1"/>
            </a:solidFill>
            <a:prstDash val="solid"/>
            <a:round/>
            <a:headEnd type="none" w="sm" len="sm"/>
            <a:tailEnd type="none" w="sm" len="sm"/>
          </a:ln>
        </p:spPr>
      </p:cxnSp>
      <p:sp>
        <p:nvSpPr>
          <p:cNvPr id="87" name="Google Shape;87;p21"/>
          <p:cNvSpPr txBox="1">
            <a:spLocks noGrp="1"/>
          </p:cNvSpPr>
          <p:nvPr>
            <p:ph type="title"/>
          </p:nvPr>
        </p:nvSpPr>
        <p:spPr>
          <a:xfrm>
            <a:off x="1083504" y="798973"/>
            <a:ext cx="2456260"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1"/>
          <p:cNvSpPr txBox="1">
            <a:spLocks noGrp="1"/>
          </p:cNvSpPr>
          <p:nvPr>
            <p:ph type="body" idx="1"/>
          </p:nvPr>
        </p:nvSpPr>
        <p:spPr>
          <a:xfrm>
            <a:off x="3782786" y="798976"/>
            <a:ext cx="4509353" cy="5255837"/>
          </a:xfrm>
          <a:prstGeom prst="rect">
            <a:avLst/>
          </a:prstGeom>
          <a:noFill/>
          <a:ln>
            <a:noFill/>
          </a:ln>
        </p:spPr>
        <p:txBody>
          <a:bodyPr spcFirstLastPara="1" wrap="square" lIns="91425" tIns="45700" rIns="91425" bIns="45700" anchor="ctr"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89" name="Google Shape;89;p21"/>
          <p:cNvSpPr txBox="1">
            <a:spLocks noGrp="1"/>
          </p:cNvSpPr>
          <p:nvPr>
            <p:ph type="body" idx="2"/>
          </p:nvPr>
        </p:nvSpPr>
        <p:spPr>
          <a:xfrm>
            <a:off x="1083504" y="3205494"/>
            <a:ext cx="2456260" cy="2849319"/>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0" name="Google Shape;90;p21"/>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21"/>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Side Header with picture" type="picTx">
  <p:cSld name="PICTURE_WITH_CAPTION_TEXT">
    <p:spTree>
      <p:nvGrpSpPr>
        <p:cNvPr id="1" name="Shape 92"/>
        <p:cNvGrpSpPr/>
        <p:nvPr/>
      </p:nvGrpSpPr>
      <p:grpSpPr>
        <a:xfrm>
          <a:off x="0" y="0"/>
          <a:ext cx="0" cy="0"/>
          <a:chOff x="0" y="0"/>
          <a:chExt cx="0" cy="0"/>
        </a:xfrm>
      </p:grpSpPr>
      <p:sp>
        <p:nvSpPr>
          <p:cNvPr id="93" name="Google Shape;93;p22"/>
          <p:cNvSpPr/>
          <p:nvPr/>
        </p:nvSpPr>
        <p:spPr>
          <a:xfrm>
            <a:off x="-1" y="798973"/>
            <a:ext cx="5231050"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94" name="Google Shape;94;p22"/>
          <p:cNvCxnSpPr/>
          <p:nvPr/>
        </p:nvCxnSpPr>
        <p:spPr>
          <a:xfrm rot="10800000" flipH="1">
            <a:off x="1" y="3116401"/>
            <a:ext cx="5225792" cy="9393"/>
          </a:xfrm>
          <a:prstGeom prst="straightConnector1">
            <a:avLst/>
          </a:prstGeom>
          <a:noFill/>
          <a:ln w="31750" cap="flat" cmpd="sng">
            <a:solidFill>
              <a:schemeClr val="accent1"/>
            </a:solidFill>
            <a:prstDash val="solid"/>
            <a:round/>
            <a:headEnd type="none" w="sm" len="sm"/>
            <a:tailEnd type="none" w="sm" len="sm"/>
          </a:ln>
        </p:spPr>
      </p:cxnSp>
      <p:sp>
        <p:nvSpPr>
          <p:cNvPr id="95" name="Google Shape;95;p22"/>
          <p:cNvSpPr txBox="1">
            <a:spLocks noGrp="1"/>
          </p:cNvSpPr>
          <p:nvPr>
            <p:ph type="title"/>
          </p:nvPr>
        </p:nvSpPr>
        <p:spPr>
          <a:xfrm>
            <a:off x="1088405" y="1129513"/>
            <a:ext cx="4149246"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2"/>
          <p:cNvSpPr>
            <a:spLocks noGrp="1"/>
          </p:cNvSpPr>
          <p:nvPr>
            <p:ph type="pic" idx="2"/>
          </p:nvPr>
        </p:nvSpPr>
        <p:spPr>
          <a:xfrm>
            <a:off x="5449305" y="797578"/>
            <a:ext cx="2841836" cy="5248677"/>
          </a:xfrm>
          <a:prstGeom prst="rect">
            <a:avLst/>
          </a:prstGeom>
          <a:solidFill>
            <a:srgbClr val="D8D8D8"/>
          </a:solidFill>
          <a:ln>
            <a:noFill/>
          </a:ln>
        </p:spPr>
      </p:sp>
      <p:sp>
        <p:nvSpPr>
          <p:cNvPr id="97" name="Google Shape;97;p22"/>
          <p:cNvSpPr txBox="1">
            <a:spLocks noGrp="1"/>
          </p:cNvSpPr>
          <p:nvPr>
            <p:ph type="body" idx="1"/>
          </p:nvPr>
        </p:nvSpPr>
        <p:spPr>
          <a:xfrm>
            <a:off x="1087748" y="3145994"/>
            <a:ext cx="4143303" cy="290026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8" name="Google Shape;98;p2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9" name="Google Shape;99;p2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0"/>
        <p:cNvGrpSpPr/>
        <p:nvPr/>
      </p:nvGrpSpPr>
      <p:grpSpPr>
        <a:xfrm>
          <a:off x="0" y="0"/>
          <a:ext cx="0" cy="0"/>
          <a:chOff x="0" y="0"/>
          <a:chExt cx="0" cy="0"/>
        </a:xfrm>
      </p:grpSpPr>
      <p:sp>
        <p:nvSpPr>
          <p:cNvPr id="101" name="Google Shape;101;p24"/>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4"/>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3" name="Google Shape;103;p24"/>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4"/>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105" name="Google Shape;105;p24"/>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with 2 columns">
  <p:cSld name="Title with 2 columns">
    <p:spTree>
      <p:nvGrpSpPr>
        <p:cNvPr id="1" name="Shape 106"/>
        <p:cNvGrpSpPr/>
        <p:nvPr/>
      </p:nvGrpSpPr>
      <p:grpSpPr>
        <a:xfrm>
          <a:off x="0" y="0"/>
          <a:ext cx="0" cy="0"/>
          <a:chOff x="0" y="0"/>
          <a:chExt cx="0" cy="0"/>
        </a:xfrm>
      </p:grpSpPr>
      <p:cxnSp>
        <p:nvCxnSpPr>
          <p:cNvPr id="107" name="Google Shape;107;p25"/>
          <p:cNvCxnSpPr/>
          <p:nvPr/>
        </p:nvCxnSpPr>
        <p:spPr>
          <a:xfrm>
            <a:off x="1085500" y="1847088"/>
            <a:ext cx="7205642" cy="0"/>
          </a:xfrm>
          <a:prstGeom prst="straightConnector1">
            <a:avLst/>
          </a:prstGeom>
          <a:noFill/>
          <a:ln w="31750" cap="flat" cmpd="sng">
            <a:solidFill>
              <a:schemeClr val="accent1"/>
            </a:solidFill>
            <a:prstDash val="solid"/>
            <a:round/>
            <a:headEnd type="none" w="sm" len="sm"/>
            <a:tailEnd type="none" w="sm" len="sm"/>
          </a:ln>
        </p:spPr>
      </p:cxnSp>
      <p:sp>
        <p:nvSpPr>
          <p:cNvPr id="108" name="Google Shape;108;p25"/>
          <p:cNvSpPr txBox="1">
            <a:spLocks noGrp="1"/>
          </p:cNvSpPr>
          <p:nvPr>
            <p:ph type="body" idx="1"/>
          </p:nvPr>
        </p:nvSpPr>
        <p:spPr>
          <a:xfrm>
            <a:off x="1085498" y="2010878"/>
            <a:ext cx="3260991" cy="405711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9" name="Google Shape;109;p25"/>
          <p:cNvSpPr txBox="1">
            <a:spLocks noGrp="1"/>
          </p:cNvSpPr>
          <p:nvPr>
            <p:ph type="body" idx="2"/>
          </p:nvPr>
        </p:nvSpPr>
        <p:spPr>
          <a:xfrm>
            <a:off x="4810328" y="2017342"/>
            <a:ext cx="3483864" cy="4050650"/>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0" name="Google Shape;110;p2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12" name="Google Shape;112;p2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with Comparison">
  <p:cSld name="Title with Comparison">
    <p:spTree>
      <p:nvGrpSpPr>
        <p:cNvPr id="1" name="Shape 113"/>
        <p:cNvGrpSpPr/>
        <p:nvPr/>
      </p:nvGrpSpPr>
      <p:grpSpPr>
        <a:xfrm>
          <a:off x="0" y="0"/>
          <a:ext cx="0" cy="0"/>
          <a:chOff x="0" y="0"/>
          <a:chExt cx="0" cy="0"/>
        </a:xfrm>
      </p:grpSpPr>
      <p:cxnSp>
        <p:nvCxnSpPr>
          <p:cNvPr id="114" name="Google Shape;114;p26"/>
          <p:cNvCxnSpPr/>
          <p:nvPr/>
        </p:nvCxnSpPr>
        <p:spPr>
          <a:xfrm>
            <a:off x="1085395" y="1847088"/>
            <a:ext cx="7205747" cy="0"/>
          </a:xfrm>
          <a:prstGeom prst="straightConnector1">
            <a:avLst/>
          </a:prstGeom>
          <a:noFill/>
          <a:ln w="31750" cap="flat" cmpd="sng">
            <a:solidFill>
              <a:schemeClr val="accent1"/>
            </a:solidFill>
            <a:prstDash val="solid"/>
            <a:round/>
            <a:headEnd type="none" w="sm" len="sm"/>
            <a:tailEnd type="none" w="sm" len="sm"/>
          </a:ln>
        </p:spPr>
      </p:cxnSp>
      <p:sp>
        <p:nvSpPr>
          <p:cNvPr id="115" name="Google Shape;115;p26"/>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6" name="Google Shape;116;p26"/>
          <p:cNvSpPr txBox="1">
            <a:spLocks noGrp="1"/>
          </p:cNvSpPr>
          <p:nvPr>
            <p:ph type="body" idx="2"/>
          </p:nvPr>
        </p:nvSpPr>
        <p:spPr>
          <a:xfrm>
            <a:off x="1085393" y="2824272"/>
            <a:ext cx="3483864" cy="3218185"/>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7" name="Google Shape;117;p26"/>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8" name="Google Shape;118;p26"/>
          <p:cNvSpPr txBox="1">
            <a:spLocks noGrp="1"/>
          </p:cNvSpPr>
          <p:nvPr>
            <p:ph type="body" idx="4"/>
          </p:nvPr>
        </p:nvSpPr>
        <p:spPr>
          <a:xfrm>
            <a:off x="4809272" y="2821494"/>
            <a:ext cx="3483864" cy="3220963"/>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9" name="Google Shape;119;p2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2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21" name="Google Shape;121;p2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with content" type="obj">
  <p:cSld name="OBJECT">
    <p:spTree>
      <p:nvGrpSpPr>
        <p:cNvPr id="1" name="Shape 20"/>
        <p:cNvGrpSpPr/>
        <p:nvPr/>
      </p:nvGrpSpPr>
      <p:grpSpPr>
        <a:xfrm>
          <a:off x="0" y="0"/>
          <a:ext cx="0" cy="0"/>
          <a:chOff x="0" y="0"/>
          <a:chExt cx="0" cy="0"/>
        </a:xfrm>
      </p:grpSpPr>
      <p:sp>
        <p:nvSpPr>
          <p:cNvPr id="21" name="Google Shape;21;p12"/>
          <p:cNvSpPr/>
          <p:nvPr/>
        </p:nvSpPr>
        <p:spPr>
          <a:xfrm>
            <a:off x="892142" y="-21176"/>
            <a:ext cx="7606015" cy="18787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22" name="Google Shape;22;p12"/>
          <p:cNvCxnSpPr/>
          <p:nvPr/>
        </p:nvCxnSpPr>
        <p:spPr>
          <a:xfrm>
            <a:off x="892142" y="1859611"/>
            <a:ext cx="7606015" cy="0"/>
          </a:xfrm>
          <a:prstGeom prst="straightConnector1">
            <a:avLst/>
          </a:prstGeom>
          <a:noFill/>
          <a:ln w="31750" cap="flat" cmpd="sng">
            <a:solidFill>
              <a:schemeClr val="accent1"/>
            </a:solidFill>
            <a:prstDash val="solid"/>
            <a:round/>
            <a:headEnd type="none" w="sm" len="sm"/>
            <a:tailEnd type="none" w="sm" len="sm"/>
          </a:ln>
        </p:spPr>
      </p:cxnSp>
      <p:sp>
        <p:nvSpPr>
          <p:cNvPr id="23" name="Google Shape;23;p12"/>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2"/>
          <p:cNvSpPr txBox="1">
            <a:spLocks noGrp="1"/>
          </p:cNvSpPr>
          <p:nvPr>
            <p:ph type="body" idx="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25" name="Google Shape;25;p1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7"/>
        <p:cNvGrpSpPr/>
        <p:nvPr/>
      </p:nvGrpSpPr>
      <p:grpSpPr>
        <a:xfrm>
          <a:off x="0" y="0"/>
          <a:ext cx="0" cy="0"/>
          <a:chOff x="0" y="0"/>
          <a:chExt cx="0" cy="0"/>
        </a:xfrm>
      </p:grpSpPr>
      <p:sp>
        <p:nvSpPr>
          <p:cNvPr id="28" name="Google Shape;28;p1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5"/>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0" name="Google Shape;30;p1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1" name="Google Shape;31;p1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2" name="Google Shape;32;p15"/>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33"/>
        <p:cNvGrpSpPr/>
        <p:nvPr/>
      </p:nvGrpSpPr>
      <p:grpSpPr>
        <a:xfrm>
          <a:off x="0" y="0"/>
          <a:ext cx="0" cy="0"/>
          <a:chOff x="0" y="0"/>
          <a:chExt cx="0" cy="0"/>
        </a:xfrm>
      </p:grpSpPr>
      <p:sp>
        <p:nvSpPr>
          <p:cNvPr id="34" name="Google Shape;34;p16"/>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a:solidFill>
                  <a:schemeClr val="dk2"/>
                </a:solidFill>
              </a:defRPr>
            </a:lvl1pPr>
            <a:lvl2pPr marL="914400" lvl="1" indent="-381000" algn="l">
              <a:lnSpc>
                <a:spcPct val="120000"/>
              </a:lnSpc>
              <a:spcBef>
                <a:spcPts val="375"/>
              </a:spcBef>
              <a:spcAft>
                <a:spcPts val="0"/>
              </a:spcAft>
              <a:buSzPts val="2400"/>
              <a:buChar char="•"/>
              <a:defRPr>
                <a:solidFill>
                  <a:schemeClr val="dk2"/>
                </a:solidFill>
              </a:defRPr>
            </a:lvl2pPr>
            <a:lvl3pPr marL="1371600" lvl="2" indent="-381000" algn="l">
              <a:lnSpc>
                <a:spcPct val="120000"/>
              </a:lnSpc>
              <a:spcBef>
                <a:spcPts val="375"/>
              </a:spcBef>
              <a:spcAft>
                <a:spcPts val="0"/>
              </a:spcAft>
              <a:buSzPts val="2400"/>
              <a:buChar char="•"/>
              <a:defRPr>
                <a:solidFill>
                  <a:schemeClr val="dk2"/>
                </a:solidFill>
              </a:defRPr>
            </a:lvl3pPr>
            <a:lvl4pPr marL="1828800" lvl="3" indent="-381000" algn="l">
              <a:lnSpc>
                <a:spcPct val="120000"/>
              </a:lnSpc>
              <a:spcBef>
                <a:spcPts val="375"/>
              </a:spcBef>
              <a:spcAft>
                <a:spcPts val="0"/>
              </a:spcAft>
              <a:buSzPts val="2400"/>
              <a:buChar char="•"/>
              <a:defRPr>
                <a:solidFill>
                  <a:schemeClr val="dk2"/>
                </a:solidFill>
              </a:defRPr>
            </a:lvl4pPr>
            <a:lvl5pPr marL="2286000" lvl="4" indent="-381000" algn="l">
              <a:lnSpc>
                <a:spcPct val="120000"/>
              </a:lnSpc>
              <a:spcBef>
                <a:spcPts val="375"/>
              </a:spcBef>
              <a:spcAft>
                <a:spcPts val="0"/>
              </a:spcAft>
              <a:buSzPts val="24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5" name="Google Shape;35;p1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6" name="Google Shape;36;p1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7" name="Google Shape;37;p16"/>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slide black">
  <p:cSld name="section slide black">
    <p:spTree>
      <p:nvGrpSpPr>
        <p:cNvPr id="1" name="Shape 38"/>
        <p:cNvGrpSpPr/>
        <p:nvPr/>
      </p:nvGrpSpPr>
      <p:grpSpPr>
        <a:xfrm>
          <a:off x="0" y="0"/>
          <a:ext cx="0" cy="0"/>
          <a:chOff x="0" y="0"/>
          <a:chExt cx="0" cy="0"/>
        </a:xfrm>
      </p:grpSpPr>
      <p:sp>
        <p:nvSpPr>
          <p:cNvPr id="39" name="Google Shape;39;p23"/>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0" name="Google Shape;40;p23"/>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photo">
  <p:cSld name="Title Slide with photo">
    <p:spTree>
      <p:nvGrpSpPr>
        <p:cNvPr id="1" name="Shape 41"/>
        <p:cNvGrpSpPr/>
        <p:nvPr/>
      </p:nvGrpSpPr>
      <p:grpSpPr>
        <a:xfrm>
          <a:off x="0" y="0"/>
          <a:ext cx="0" cy="0"/>
          <a:chOff x="0" y="0"/>
          <a:chExt cx="0" cy="0"/>
        </a:xfrm>
      </p:grpSpPr>
      <p:pic>
        <p:nvPicPr>
          <p:cNvPr id="42" name="Google Shape;42;p11"/>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3" name="Google Shape;43;p11"/>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1"/>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45" name="Google Shape;45;p11"/>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46" name="Google Shape;46;p11"/>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with photo">
  <p:cSld name="1_Title Slide with photo">
    <p:spTree>
      <p:nvGrpSpPr>
        <p:cNvPr id="1" name="Shape 47"/>
        <p:cNvGrpSpPr/>
        <p:nvPr/>
      </p:nvGrpSpPr>
      <p:grpSpPr>
        <a:xfrm>
          <a:off x="0" y="0"/>
          <a:ext cx="0" cy="0"/>
          <a:chOff x="0" y="0"/>
          <a:chExt cx="0" cy="0"/>
        </a:xfrm>
      </p:grpSpPr>
      <p:pic>
        <p:nvPicPr>
          <p:cNvPr id="48" name="Google Shape;48;p14"/>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9" name="Google Shape;49;p14"/>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chemeClr val="dk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51" name="Google Shape;51;p14"/>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52" name="Google Shape;52;p14"/>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3"/>
        <p:cNvGrpSpPr/>
        <p:nvPr/>
      </p:nvGrpSpPr>
      <p:grpSpPr>
        <a:xfrm>
          <a:off x="0" y="0"/>
          <a:ext cx="0" cy="0"/>
          <a:chOff x="0" y="0"/>
          <a:chExt cx="0" cy="0"/>
        </a:xfrm>
      </p:grpSpPr>
      <p:sp>
        <p:nvSpPr>
          <p:cNvPr id="54" name="Google Shape;54;p17"/>
          <p:cNvSpPr/>
          <p:nvPr/>
        </p:nvSpPr>
        <p:spPr>
          <a:xfrm>
            <a:off x="897905" y="0"/>
            <a:ext cx="6839998" cy="380377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55" name="Google Shape;55;p17"/>
          <p:cNvCxnSpPr/>
          <p:nvPr/>
        </p:nvCxnSpPr>
        <p:spPr>
          <a:xfrm>
            <a:off x="892142" y="3816299"/>
            <a:ext cx="6845761" cy="0"/>
          </a:xfrm>
          <a:prstGeom prst="straightConnector1">
            <a:avLst/>
          </a:prstGeom>
          <a:noFill/>
          <a:ln w="31750" cap="flat" cmpd="sng">
            <a:solidFill>
              <a:schemeClr val="accent1"/>
            </a:solidFill>
            <a:prstDash val="solid"/>
            <a:round/>
            <a:headEnd type="none" w="sm" len="sm"/>
            <a:tailEnd type="none" w="sm" len="sm"/>
          </a:ln>
        </p:spPr>
      </p:cxnSp>
      <p:sp>
        <p:nvSpPr>
          <p:cNvPr id="56" name="Google Shape;56;p17"/>
          <p:cNvSpPr txBox="1">
            <a:spLocks noGrp="1"/>
          </p:cNvSpPr>
          <p:nvPr>
            <p:ph type="title"/>
          </p:nvPr>
        </p:nvSpPr>
        <p:spPr>
          <a:xfrm>
            <a:off x="1090680" y="2168168"/>
            <a:ext cx="6482366" cy="147591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7"/>
          <p:cNvSpPr txBox="1">
            <a:spLocks noGrp="1"/>
          </p:cNvSpPr>
          <p:nvPr>
            <p:ph type="body" idx="1"/>
          </p:nvPr>
        </p:nvSpPr>
        <p:spPr>
          <a:xfrm>
            <a:off x="1090680" y="3806198"/>
            <a:ext cx="6472835"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750"/>
              </a:spcBef>
              <a:spcAft>
                <a:spcPts val="0"/>
              </a:spcAft>
              <a:buSzPts val="1600"/>
              <a:buNone/>
              <a:defRPr sz="1600">
                <a:solidFill>
                  <a:srgbClr val="222222"/>
                </a:solidFill>
              </a:defRPr>
            </a:lvl1pPr>
            <a:lvl2pPr marL="914400" lvl="1" indent="-228600" algn="l">
              <a:lnSpc>
                <a:spcPct val="120000"/>
              </a:lnSpc>
              <a:spcBef>
                <a:spcPts val="375"/>
              </a:spcBef>
              <a:spcAft>
                <a:spcPts val="0"/>
              </a:spcAft>
              <a:buSzPts val="1350"/>
              <a:buNone/>
              <a:defRPr sz="1350">
                <a:solidFill>
                  <a:srgbClr val="8891AA"/>
                </a:solidFill>
              </a:defRPr>
            </a:lvl2pPr>
            <a:lvl3pPr marL="1371600" lvl="2" indent="-228600" algn="l">
              <a:lnSpc>
                <a:spcPct val="120000"/>
              </a:lnSpc>
              <a:spcBef>
                <a:spcPts val="375"/>
              </a:spcBef>
              <a:spcAft>
                <a:spcPts val="0"/>
              </a:spcAft>
              <a:buSzPts val="1350"/>
              <a:buNone/>
              <a:defRPr sz="1350">
                <a:solidFill>
                  <a:srgbClr val="8891AA"/>
                </a:solidFill>
              </a:defRPr>
            </a:lvl3pPr>
            <a:lvl4pPr marL="1828800" lvl="3" indent="-228600" algn="l">
              <a:lnSpc>
                <a:spcPct val="120000"/>
              </a:lnSpc>
              <a:spcBef>
                <a:spcPts val="375"/>
              </a:spcBef>
              <a:spcAft>
                <a:spcPts val="0"/>
              </a:spcAft>
              <a:buSzPts val="1200"/>
              <a:buNone/>
              <a:defRPr sz="1200">
                <a:solidFill>
                  <a:srgbClr val="8891AA"/>
                </a:solidFill>
              </a:defRPr>
            </a:lvl4pPr>
            <a:lvl5pPr marL="2286000" lvl="4" indent="-228600" algn="l">
              <a:lnSpc>
                <a:spcPct val="120000"/>
              </a:lnSpc>
              <a:spcBef>
                <a:spcPts val="375"/>
              </a:spcBef>
              <a:spcAft>
                <a:spcPts val="0"/>
              </a:spcAft>
              <a:buSzPts val="1200"/>
              <a:buNone/>
              <a:defRPr sz="1200">
                <a:solidFill>
                  <a:srgbClr val="8891AA"/>
                </a:solidFill>
              </a:defRPr>
            </a:lvl5pPr>
            <a:lvl6pPr marL="2743200" lvl="5" indent="-228600" algn="l">
              <a:lnSpc>
                <a:spcPct val="120000"/>
              </a:lnSpc>
              <a:spcBef>
                <a:spcPts val="375"/>
              </a:spcBef>
              <a:spcAft>
                <a:spcPts val="0"/>
              </a:spcAft>
              <a:buSzPts val="1200"/>
              <a:buNone/>
              <a:defRPr sz="1200">
                <a:solidFill>
                  <a:srgbClr val="8891AA"/>
                </a:solidFill>
              </a:defRPr>
            </a:lvl6pPr>
            <a:lvl7pPr marL="3200400" lvl="6" indent="-228600" algn="l">
              <a:lnSpc>
                <a:spcPct val="120000"/>
              </a:lnSpc>
              <a:spcBef>
                <a:spcPts val="375"/>
              </a:spcBef>
              <a:spcAft>
                <a:spcPts val="0"/>
              </a:spcAft>
              <a:buSzPts val="1200"/>
              <a:buNone/>
              <a:defRPr sz="1200">
                <a:solidFill>
                  <a:srgbClr val="8891AA"/>
                </a:solidFill>
              </a:defRPr>
            </a:lvl7pPr>
            <a:lvl8pPr marL="3657600" lvl="7" indent="-228600" algn="l">
              <a:lnSpc>
                <a:spcPct val="120000"/>
              </a:lnSpc>
              <a:spcBef>
                <a:spcPts val="375"/>
              </a:spcBef>
              <a:spcAft>
                <a:spcPts val="0"/>
              </a:spcAft>
              <a:buSzPts val="1200"/>
              <a:buNone/>
              <a:defRPr sz="1200">
                <a:solidFill>
                  <a:srgbClr val="8891AA"/>
                </a:solidFill>
              </a:defRPr>
            </a:lvl8pPr>
            <a:lvl9pPr marL="4114800" lvl="8" indent="-228600" algn="l">
              <a:lnSpc>
                <a:spcPct val="120000"/>
              </a:lnSpc>
              <a:spcBef>
                <a:spcPts val="375"/>
              </a:spcBef>
              <a:spcAft>
                <a:spcPts val="0"/>
              </a:spcAft>
              <a:buSzPts val="1200"/>
              <a:buNone/>
              <a:defRPr sz="1200">
                <a:solidFill>
                  <a:srgbClr val="8891AA"/>
                </a:solidFill>
              </a:defRPr>
            </a:lvl9pPr>
          </a:lstStyle>
          <a:p>
            <a:endParaRPr/>
          </a:p>
        </p:txBody>
      </p:sp>
      <p:sp>
        <p:nvSpPr>
          <p:cNvPr id="58" name="Google Shape;58;p17"/>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7"/>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with 2 columns" type="twoObj">
  <p:cSld name="TWO_OBJECTS">
    <p:spTree>
      <p:nvGrpSpPr>
        <p:cNvPr id="1" name="Shape 60"/>
        <p:cNvGrpSpPr/>
        <p:nvPr/>
      </p:nvGrpSpPr>
      <p:grpSpPr>
        <a:xfrm>
          <a:off x="0" y="0"/>
          <a:ext cx="0" cy="0"/>
          <a:chOff x="0" y="0"/>
          <a:chExt cx="0" cy="0"/>
        </a:xfrm>
      </p:grpSpPr>
      <p:sp>
        <p:nvSpPr>
          <p:cNvPr id="61" name="Google Shape;61;p18"/>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62" name="Google Shape;62;p18"/>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63" name="Google Shape;63;p18"/>
          <p:cNvSpPr txBox="1">
            <a:spLocks noGrp="1"/>
          </p:cNvSpPr>
          <p:nvPr>
            <p:ph type="title"/>
          </p:nvPr>
        </p:nvSpPr>
        <p:spPr>
          <a:xfrm>
            <a:off x="1086913" y="804890"/>
            <a:ext cx="7204226" cy="903456"/>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
          <p:cNvSpPr txBox="1">
            <a:spLocks noGrp="1"/>
          </p:cNvSpPr>
          <p:nvPr>
            <p:ph type="body" idx="1"/>
          </p:nvPr>
        </p:nvSpPr>
        <p:spPr>
          <a:xfrm>
            <a:off x="1085498" y="2010878"/>
            <a:ext cx="3483864" cy="404980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5" name="Google Shape;65;p18"/>
          <p:cNvSpPr txBox="1">
            <a:spLocks noGrp="1"/>
          </p:cNvSpPr>
          <p:nvPr>
            <p:ph type="body" idx="2"/>
          </p:nvPr>
        </p:nvSpPr>
        <p:spPr>
          <a:xfrm>
            <a:off x="4810328" y="2017345"/>
            <a:ext cx="3483864" cy="404333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6" name="Google Shape;66;p18"/>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1088686" y="804522"/>
            <a:ext cx="7202456"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1088686" y="2015734"/>
            <a:ext cx="7202456" cy="3450613"/>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120000"/>
              </a:lnSpc>
              <a:spcBef>
                <a:spcPts val="750"/>
              </a:spcBef>
              <a:spcAft>
                <a:spcPts val="0"/>
              </a:spcAft>
              <a:buClr>
                <a:schemeClr val="accent1"/>
              </a:buClr>
              <a:buSzPts val="1600"/>
              <a:buFont typeface="Arial"/>
              <a:buChar char="•"/>
              <a:defRPr sz="1600" b="0" i="0" u="none" strike="noStrike" cap="none">
                <a:solidFill>
                  <a:srgbClr val="181612"/>
                </a:solidFill>
                <a:latin typeface="Arial"/>
                <a:ea typeface="Arial"/>
                <a:cs typeface="Arial"/>
                <a:sym typeface="Arial"/>
              </a:defRPr>
            </a:lvl1pPr>
            <a:lvl2pPr marL="914400" marR="0" lvl="1" indent="-317500" algn="l" rtl="0">
              <a:lnSpc>
                <a:spcPct val="120000"/>
              </a:lnSpc>
              <a:spcBef>
                <a:spcPts val="375"/>
              </a:spcBef>
              <a:spcAft>
                <a:spcPts val="0"/>
              </a:spcAft>
              <a:buClr>
                <a:schemeClr val="accent1"/>
              </a:buClr>
              <a:buSzPts val="1400"/>
              <a:buFont typeface="Arial"/>
              <a:buChar char="•"/>
              <a:defRPr sz="1400" b="0" i="0" u="none" strike="noStrike" cap="none">
                <a:solidFill>
                  <a:srgbClr val="181612"/>
                </a:solidFill>
                <a:latin typeface="Arial"/>
                <a:ea typeface="Arial"/>
                <a:cs typeface="Arial"/>
                <a:sym typeface="Arial"/>
              </a:defRPr>
            </a:lvl2pPr>
            <a:lvl3pPr marL="1371600" marR="0" lvl="2" indent="-304800" algn="l" rtl="0">
              <a:lnSpc>
                <a:spcPct val="120000"/>
              </a:lnSpc>
              <a:spcBef>
                <a:spcPts val="375"/>
              </a:spcBef>
              <a:spcAft>
                <a:spcPts val="0"/>
              </a:spcAft>
              <a:buClr>
                <a:schemeClr val="accent1"/>
              </a:buClr>
              <a:buSzPts val="1200"/>
              <a:buFont typeface="Arial"/>
              <a:buChar char="•"/>
              <a:defRPr sz="1200" b="0" i="0" u="none" strike="noStrike" cap="none">
                <a:solidFill>
                  <a:srgbClr val="181612"/>
                </a:solidFill>
                <a:latin typeface="Arial"/>
                <a:ea typeface="Arial"/>
                <a:cs typeface="Arial"/>
                <a:sym typeface="Arial"/>
              </a:defRPr>
            </a:lvl3pPr>
            <a:lvl4pPr marL="1828800" marR="0" lvl="3" indent="-295275" algn="l" rtl="0">
              <a:lnSpc>
                <a:spcPct val="120000"/>
              </a:lnSpc>
              <a:spcBef>
                <a:spcPts val="375"/>
              </a:spcBef>
              <a:spcAft>
                <a:spcPts val="0"/>
              </a:spcAft>
              <a:buClr>
                <a:schemeClr val="accent1"/>
              </a:buClr>
              <a:buSzPts val="1050"/>
              <a:buFont typeface="Arial"/>
              <a:buChar char="•"/>
              <a:defRPr sz="1050" b="0" i="0" u="none" strike="noStrike" cap="none">
                <a:solidFill>
                  <a:srgbClr val="181612"/>
                </a:solidFill>
                <a:latin typeface="Arial"/>
                <a:ea typeface="Arial"/>
                <a:cs typeface="Arial"/>
                <a:sym typeface="Arial"/>
              </a:defRPr>
            </a:lvl4pPr>
            <a:lvl5pPr marL="2286000" marR="0" lvl="4" indent="-285750" algn="l" rtl="0">
              <a:lnSpc>
                <a:spcPct val="120000"/>
              </a:lnSpc>
              <a:spcBef>
                <a:spcPts val="375"/>
              </a:spcBef>
              <a:spcAft>
                <a:spcPts val="0"/>
              </a:spcAft>
              <a:buClr>
                <a:schemeClr val="accent1"/>
              </a:buClr>
              <a:buSzPts val="900"/>
              <a:buFont typeface="Arial"/>
              <a:buChar char="•"/>
              <a:defRPr sz="900" b="0" i="0" u="none" strike="noStrike" cap="none">
                <a:solidFill>
                  <a:srgbClr val="181612"/>
                </a:solidFill>
                <a:latin typeface="Arial"/>
                <a:ea typeface="Arial"/>
                <a:cs typeface="Arial"/>
                <a:sym typeface="Arial"/>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750" b="0" i="0" u="none" strike="noStrike" cap="none">
                <a:solidFill>
                  <a:srgbClr val="8891A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ccc-oeri.org/about-u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hyperlink" Target="https://ecampusontario.pressbooks.pub/artificialintelligenceineducationconference" TargetMode="External"/><Relationship Id="rId3" Type="http://schemas.openxmlformats.org/officeDocument/2006/relationships/hyperlink" Target="https://ecampus.oregonstate.edu/faculty/artificial-intelligence-tools/blooms-taxonomy-revisited/" TargetMode="External"/><Relationship Id="rId7" Type="http://schemas.openxmlformats.org/officeDocument/2006/relationships/hyperlink" Target="https://humtech.ucla.edu/instructional-support/ai-toolkit-for-the-humanities-classroom/syllabus-language-ethic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oxfordrubric.org/oxfordrubric/documents/oxfordrubric-whitepaper.pdf" TargetMode="External"/><Relationship Id="rId5" Type="http://schemas.openxmlformats.org/officeDocument/2006/relationships/hyperlink" Target="https://steinhardt.nyu.edu/faculty-and-staff/academic-affairs/steinhardt-ai-hub/academic-integrity-and-syllabus-support-age" TargetMode="External"/><Relationship Id="rId4" Type="http://schemas.openxmlformats.org/officeDocument/2006/relationships/hyperlink" Target="https://doi.org/10.53761/q3azde36" TargetMode="External"/><Relationship Id="rId9" Type="http://schemas.openxmlformats.org/officeDocument/2006/relationships/hyperlink" Target="https://creativecommons.org/licenses/by-nc-sa/4.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s://unsplash.com/photos/low-angle-photo-of-pink-and-orange-balloons-uGP_6CAD-14?utm_source=unsplash&amp;utm_medium=referral&amp;utm_content=creditCopyText" TargetMode="External"/><Relationship Id="rId4" Type="http://schemas.openxmlformats.org/officeDocument/2006/relationships/hyperlink" Target="https://unsplash.com/@artbyhybrid?utm_source=unsplash&amp;utm_medium=referral&amp;utm_content=creditCopyTex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sccc-oeri.org/webinars-and-ev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unsplash.com/photos/person-holding-brown-listo-paper-bag-yLBm7eVr4t0?utm_source=unsplash&amp;utm_medium=referral&amp;utm_content=creditCopyText" TargetMode="External"/><Relationship Id="rId4" Type="http://schemas.openxmlformats.org/officeDocument/2006/relationships/hyperlink" Target="https://unsplash.com/@edwinmd?utm_source=unsplash&amp;utm_medium=referral&amp;utm_content=creditCopyTex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hyperlink" Target="https://unsplash.com/photos/yellow-smiley-emoji-on-gray-textile-8R-mXppeakM?utm_source=unsplash&amp;utm_medium=referral&amp;utm_content=creditCopyText" TargetMode="External"/><Relationship Id="rId4" Type="http://schemas.openxmlformats.org/officeDocument/2006/relationships/hyperlink" Target="https://unsplash.com/@timmossholder?utm_source=unsplash&amp;utm_medium=referral&amp;utm_content=creditCopyTex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ctrTitle"/>
          </p:nvPr>
        </p:nvSpPr>
        <p:spPr>
          <a:xfrm>
            <a:off x="858600" y="2292250"/>
            <a:ext cx="7426800" cy="2460000"/>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lt1"/>
              </a:buClr>
              <a:buSzPts val="3600"/>
              <a:buFont typeface="Arial"/>
              <a:buNone/>
            </a:pPr>
            <a:r>
              <a:rPr lang="en-US" sz="4200"/>
              <a:t>AI Bytes: Rubrics, Resilience, and Robots</a:t>
            </a:r>
            <a:endParaRPr sz="4200"/>
          </a:p>
        </p:txBody>
      </p:sp>
      <p:sp>
        <p:nvSpPr>
          <p:cNvPr id="127" name="Google Shape;127;p4"/>
          <p:cNvSpPr txBox="1">
            <a:spLocks noGrp="1"/>
          </p:cNvSpPr>
          <p:nvPr>
            <p:ph type="subTitle" idx="1"/>
          </p:nvPr>
        </p:nvSpPr>
        <p:spPr>
          <a:xfrm>
            <a:off x="135776" y="5456500"/>
            <a:ext cx="8807700" cy="977700"/>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20000"/>
              </a:lnSpc>
              <a:spcBef>
                <a:spcPts val="0"/>
              </a:spcBef>
              <a:spcAft>
                <a:spcPts val="0"/>
              </a:spcAft>
              <a:buSzPts val="1600"/>
              <a:buNone/>
            </a:pPr>
            <a:r>
              <a:rPr lang="en-US"/>
              <a:t>Artificial Intelligence Lead Webinar, March 5, 2026 2 PM </a:t>
            </a:r>
            <a:endParaRPr/>
          </a:p>
          <a:p>
            <a:pPr marL="0" lvl="0" indent="0" algn="l" rtl="0">
              <a:lnSpc>
                <a:spcPct val="120000"/>
              </a:lnSpc>
              <a:spcBef>
                <a:spcPts val="0"/>
              </a:spcBef>
              <a:spcAft>
                <a:spcPts val="0"/>
              </a:spcAft>
              <a:buSzPts val="1600"/>
              <a:buNone/>
            </a:pPr>
            <a:r>
              <a:rPr lang="en-US"/>
              <a:t>This powerpoint was created by </a:t>
            </a:r>
            <a:r>
              <a:rPr lang="en-US" u="sng">
                <a:solidFill>
                  <a:schemeClr val="hlink"/>
                </a:solidFill>
                <a:hlinkClick r:id="rId3"/>
              </a:rPr>
              <a:t>Liz Encarnacion</a:t>
            </a:r>
            <a:r>
              <a:rPr lang="en-US"/>
              <a:t> and is licensed under a </a:t>
            </a:r>
            <a:r>
              <a:rPr lang="en-US" u="sng">
                <a:solidFill>
                  <a:schemeClr val="hlink"/>
                </a:solidFill>
                <a:hlinkClick r:id="rId4"/>
              </a:rPr>
              <a:t>Creative Commons Attribution 4.0 International License</a:t>
            </a:r>
            <a:r>
              <a:rPr lang="en-US"/>
              <a:t>.)</a:t>
            </a:r>
            <a:endParaRPr cap="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g3c52d4dab2f_0_16"/>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How is Agentic AI Changing The Game? (Cont.)</a:t>
            </a:r>
            <a:endParaRPr sz="3500"/>
          </a:p>
        </p:txBody>
      </p:sp>
      <p:sp>
        <p:nvSpPr>
          <p:cNvPr id="205" name="Google Shape;205;g3c52d4dab2f_0_16"/>
          <p:cNvSpPr txBox="1">
            <a:spLocks noGrp="1"/>
          </p:cNvSpPr>
          <p:nvPr>
            <p:ph type="body" idx="1"/>
          </p:nvPr>
        </p:nvSpPr>
        <p:spPr>
          <a:xfrm>
            <a:off x="522850" y="2015725"/>
            <a:ext cx="8290500" cy="4039800"/>
          </a:xfrm>
          <a:prstGeom prst="rect">
            <a:avLst/>
          </a:prstGeom>
          <a:noFill/>
          <a:ln>
            <a:noFill/>
          </a:ln>
        </p:spPr>
        <p:txBody>
          <a:bodyPr spcFirstLastPara="1" wrap="square" lIns="91425" tIns="45700" rIns="91425" bIns="45700" anchor="t" anchorCtr="0">
            <a:noAutofit/>
          </a:bodyPr>
          <a:lstStyle/>
          <a:p>
            <a:pPr marL="0" lvl="0" indent="0" algn="ctr" rtl="0">
              <a:lnSpc>
                <a:spcPct val="115000"/>
              </a:lnSpc>
              <a:spcBef>
                <a:spcPts val="1200"/>
              </a:spcBef>
              <a:spcAft>
                <a:spcPts val="0"/>
              </a:spcAft>
              <a:buSzPts val="1600"/>
              <a:buNone/>
            </a:pPr>
            <a:r>
              <a:rPr lang="en-US" sz="1800" b="1">
                <a:solidFill>
                  <a:schemeClr val="accent4"/>
                </a:solidFill>
              </a:rPr>
              <a:t>Focus on what only the learner can authentically show!</a:t>
            </a:r>
            <a:endParaRPr sz="1800" b="1">
              <a:solidFill>
                <a:schemeClr val="accent4"/>
              </a:solidFill>
            </a:endParaRPr>
          </a:p>
          <a:p>
            <a:pPr marL="0" lvl="0" indent="0" algn="l" rtl="0">
              <a:lnSpc>
                <a:spcPct val="115000"/>
              </a:lnSpc>
              <a:spcBef>
                <a:spcPts val="1200"/>
              </a:spcBef>
              <a:spcAft>
                <a:spcPts val="0"/>
              </a:spcAft>
              <a:buSzPts val="1600"/>
              <a:buNone/>
            </a:pPr>
            <a:r>
              <a:rPr lang="en-US" b="1">
                <a:solidFill>
                  <a:schemeClr val="dk1"/>
                </a:solidFill>
              </a:rPr>
              <a:t>Anchor evidence in the course</a:t>
            </a:r>
            <a:endParaRPr b="1">
              <a:solidFill>
                <a:schemeClr val="dk1"/>
              </a:solidFill>
            </a:endParaRPr>
          </a:p>
          <a:p>
            <a:pPr marL="457200" lvl="0" indent="-330200" algn="l" rtl="0">
              <a:lnSpc>
                <a:spcPct val="115000"/>
              </a:lnSpc>
              <a:spcBef>
                <a:spcPts val="1200"/>
              </a:spcBef>
              <a:spcAft>
                <a:spcPts val="0"/>
              </a:spcAft>
              <a:buClr>
                <a:srgbClr val="000000"/>
              </a:buClr>
              <a:buSzPts val="1600"/>
              <a:buChar char="•"/>
            </a:pPr>
            <a:r>
              <a:rPr lang="en-US">
                <a:solidFill>
                  <a:srgbClr val="000000"/>
                </a:solidFill>
              </a:rPr>
              <a:t>Require “in-class activities” - even in online courses</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US">
                <a:solidFill>
                  <a:srgbClr val="000000"/>
                </a:solidFill>
              </a:rPr>
              <a:t>scaffold worksheets, activities, submission requirements to emphasize that elements add on top of one another where an AI agent will have more difficulty looping back into the sources of material</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US">
                <a:solidFill>
                  <a:srgbClr val="000000"/>
                </a:solidFill>
              </a:rPr>
              <a:t>Agentic AI can browse the web and can comb through links provided on the initial page, but cannot reconstruct material that is referenced but not directly provided. </a:t>
            </a:r>
            <a:endParaRPr>
              <a:solidFill>
                <a:srgbClr val="000000"/>
              </a:solidFill>
            </a:endParaRPr>
          </a:p>
          <a:p>
            <a:pPr marL="0" lvl="0" indent="0" algn="l" rtl="0">
              <a:lnSpc>
                <a:spcPct val="115000"/>
              </a:lnSpc>
              <a:spcBef>
                <a:spcPts val="1200"/>
              </a:spcBef>
              <a:spcAft>
                <a:spcPts val="0"/>
              </a:spcAft>
              <a:buSzPts val="1600"/>
              <a:buNone/>
            </a:pPr>
            <a:r>
              <a:rPr lang="en-US" b="1">
                <a:solidFill>
                  <a:schemeClr val="dk1"/>
                </a:solidFill>
              </a:rPr>
              <a:t>Require transparent tool use and critique</a:t>
            </a:r>
            <a:endParaRPr b="1">
              <a:solidFill>
                <a:schemeClr val="dk1"/>
              </a:solidFill>
            </a:endParaRPr>
          </a:p>
          <a:p>
            <a:pPr marL="457200" lvl="0" indent="-330200" algn="l" rtl="0">
              <a:lnSpc>
                <a:spcPct val="115000"/>
              </a:lnSpc>
              <a:spcBef>
                <a:spcPts val="1200"/>
              </a:spcBef>
              <a:spcAft>
                <a:spcPts val="0"/>
              </a:spcAft>
              <a:buClr>
                <a:srgbClr val="000000"/>
              </a:buClr>
              <a:buSzPts val="1600"/>
              <a:buChar char="•"/>
            </a:pPr>
            <a:r>
              <a:rPr lang="en-US">
                <a:solidFill>
                  <a:srgbClr val="000000"/>
                </a:solidFill>
              </a:rPr>
              <a:t>Reward honest disclosure and thoughtful critique of all tools used within the assignments - this turns AI into something students must analyze and not hide in secret.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g3c4f0d10fce_0_213"/>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2600"/>
              <a:buNone/>
            </a:pPr>
            <a:r>
              <a:rPr lang="en-US" sz="3500"/>
              <a:t>Practice Makes Perfect</a:t>
            </a:r>
            <a:endParaRPr sz="3500"/>
          </a:p>
        </p:txBody>
      </p:sp>
      <p:sp>
        <p:nvSpPr>
          <p:cNvPr id="212" name="Google Shape;212;g3c4f0d10fce_0_213"/>
          <p:cNvSpPr txBox="1">
            <a:spLocks noGrp="1"/>
          </p:cNvSpPr>
          <p:nvPr>
            <p:ph type="body" idx="1"/>
          </p:nvPr>
        </p:nvSpPr>
        <p:spPr>
          <a:xfrm>
            <a:off x="1088675" y="1983525"/>
            <a:ext cx="7202400" cy="1425900"/>
          </a:xfrm>
          <a:prstGeom prst="rect">
            <a:avLst/>
          </a:prstGeom>
          <a:noFill/>
          <a:ln>
            <a:noFill/>
          </a:ln>
        </p:spPr>
        <p:txBody>
          <a:bodyPr spcFirstLastPara="1" wrap="square" lIns="91425" tIns="45700" rIns="91425" bIns="45700" anchor="t" anchorCtr="0">
            <a:normAutofit lnSpcReduction="20000"/>
          </a:bodyPr>
          <a:lstStyle/>
          <a:p>
            <a:pPr marL="0" lvl="0" indent="0" algn="ctr" rtl="0">
              <a:lnSpc>
                <a:spcPct val="115000"/>
              </a:lnSpc>
              <a:spcBef>
                <a:spcPts val="1200"/>
              </a:spcBef>
              <a:spcAft>
                <a:spcPts val="0"/>
              </a:spcAft>
              <a:buSzPts val="1600"/>
              <a:buNone/>
            </a:pPr>
            <a:r>
              <a:rPr lang="en-US" sz="2000" b="1">
                <a:solidFill>
                  <a:schemeClr val="accent4"/>
                </a:solidFill>
              </a:rPr>
              <a:t>Reflection: </a:t>
            </a:r>
            <a:r>
              <a:rPr lang="en-US" sz="2000">
                <a:solidFill>
                  <a:schemeClr val="accent4"/>
                </a:solidFill>
              </a:rPr>
              <a:t>What's one small change you can apply to a current assessment or rubric before next semester or even this semester?</a:t>
            </a:r>
            <a:endParaRPr sz="2000">
              <a:solidFill>
                <a:schemeClr val="accent4"/>
              </a:solidFill>
            </a:endParaRPr>
          </a:p>
          <a:p>
            <a:pPr marL="0" lvl="0" indent="0" algn="l" rtl="0">
              <a:lnSpc>
                <a:spcPct val="120000"/>
              </a:lnSpc>
              <a:spcBef>
                <a:spcPts val="1200"/>
              </a:spcBef>
              <a:spcAft>
                <a:spcPts val="0"/>
              </a:spcAft>
              <a:buSzPts val="1600"/>
              <a:buNone/>
            </a:pPr>
            <a:endParaRPr/>
          </a:p>
        </p:txBody>
      </p:sp>
      <p:sp>
        <p:nvSpPr>
          <p:cNvPr id="213" name="Google Shape;213;g3c4f0d10fce_0_213"/>
          <p:cNvSpPr txBox="1"/>
          <p:nvPr/>
        </p:nvSpPr>
        <p:spPr>
          <a:xfrm>
            <a:off x="156491" y="2909641"/>
            <a:ext cx="2584500" cy="17532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15000"/>
              </a:lnSpc>
              <a:spcBef>
                <a:spcPts val="1200"/>
              </a:spcBef>
              <a:spcAft>
                <a:spcPts val="0"/>
              </a:spcAft>
              <a:buClr>
                <a:srgbClr val="000000"/>
              </a:buClr>
              <a:buSzPts val="1800"/>
              <a:buFont typeface="Arial"/>
              <a:buNone/>
            </a:pPr>
            <a:r>
              <a:rPr lang="en-US" sz="1800" b="1" i="0" u="none" strike="noStrike" cap="none">
                <a:solidFill>
                  <a:srgbClr val="000000"/>
                </a:solidFill>
                <a:latin typeface="Arial"/>
                <a:ea typeface="Arial"/>
                <a:cs typeface="Arial"/>
                <a:sym typeface="Arial"/>
              </a:rPr>
              <a:t>Step 1: Identify</a:t>
            </a:r>
            <a:endParaRPr sz="1800" b="1" i="0" u="none" strike="noStrike" cap="none">
              <a:solidFill>
                <a:srgbClr val="000000"/>
              </a:solidFill>
              <a:latin typeface="Arial"/>
              <a:ea typeface="Arial"/>
              <a:cs typeface="Arial"/>
              <a:sym typeface="Arial"/>
            </a:endParaRPr>
          </a:p>
          <a:p>
            <a:pPr marL="0" marR="0" lvl="0" indent="0" algn="l" rtl="0">
              <a:lnSpc>
                <a:spcPct val="115000"/>
              </a:lnSpc>
              <a:spcBef>
                <a:spcPts val="1200"/>
              </a:spcBef>
              <a:spcAft>
                <a:spcPts val="200"/>
              </a:spcAft>
              <a:buClr>
                <a:srgbClr val="000000"/>
              </a:buClr>
              <a:buSzPts val="1600"/>
              <a:buFont typeface="Arial"/>
              <a:buNone/>
            </a:pPr>
            <a:r>
              <a:rPr lang="en-US" sz="1600" b="0" i="0" u="none" strike="noStrike" cap="none">
                <a:solidFill>
                  <a:srgbClr val="000000"/>
                </a:solidFill>
                <a:latin typeface="Arial"/>
                <a:ea typeface="Arial"/>
                <a:cs typeface="Arial"/>
                <a:sym typeface="Arial"/>
              </a:rPr>
              <a:t>One assignment that feels vulnerable to AI shortcuts or no longer engages students the way it use to. </a:t>
            </a:r>
            <a:endParaRPr sz="1100" b="0" i="0" u="none" strike="noStrike" cap="none">
              <a:solidFill>
                <a:srgbClr val="000000"/>
              </a:solidFill>
              <a:latin typeface="Arial"/>
              <a:ea typeface="Arial"/>
              <a:cs typeface="Arial"/>
              <a:sym typeface="Arial"/>
            </a:endParaRPr>
          </a:p>
        </p:txBody>
      </p:sp>
      <p:sp>
        <p:nvSpPr>
          <p:cNvPr id="214" name="Google Shape;214;g3c4f0d10fce_0_213"/>
          <p:cNvSpPr txBox="1"/>
          <p:nvPr/>
        </p:nvSpPr>
        <p:spPr>
          <a:xfrm>
            <a:off x="3185553" y="3351725"/>
            <a:ext cx="2584500" cy="20364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15000"/>
              </a:lnSpc>
              <a:spcBef>
                <a:spcPts val="1200"/>
              </a:spcBef>
              <a:spcAft>
                <a:spcPts val="0"/>
              </a:spcAft>
              <a:buClr>
                <a:srgbClr val="000000"/>
              </a:buClr>
              <a:buSzPts val="1800"/>
              <a:buFont typeface="Arial"/>
              <a:buNone/>
            </a:pPr>
            <a:r>
              <a:rPr lang="en-US" sz="1800" b="1" i="0" u="none" strike="noStrike" cap="none">
                <a:solidFill>
                  <a:srgbClr val="000000"/>
                </a:solidFill>
                <a:latin typeface="Arial"/>
                <a:ea typeface="Arial"/>
                <a:cs typeface="Arial"/>
                <a:sym typeface="Arial"/>
              </a:rPr>
              <a:t>Step 2: Revise</a:t>
            </a:r>
            <a:endParaRPr sz="1800" b="1" i="0" u="none" strike="noStrike" cap="none">
              <a:solidFill>
                <a:srgbClr val="000000"/>
              </a:solidFill>
              <a:latin typeface="Arial"/>
              <a:ea typeface="Arial"/>
              <a:cs typeface="Arial"/>
              <a:sym typeface="Arial"/>
            </a:endParaRPr>
          </a:p>
          <a:p>
            <a:pPr marL="0" marR="0" lvl="0" indent="0" algn="l" rtl="0">
              <a:lnSpc>
                <a:spcPct val="115000"/>
              </a:lnSpc>
              <a:spcBef>
                <a:spcPts val="1200"/>
              </a:spcBef>
              <a:spcAft>
                <a:spcPts val="200"/>
              </a:spcAft>
              <a:buClr>
                <a:srgbClr val="000000"/>
              </a:buClr>
              <a:buSzPts val="1600"/>
              <a:buFont typeface="Arial"/>
              <a:buNone/>
            </a:pPr>
            <a:r>
              <a:rPr lang="en-US" sz="1600"/>
              <a:t>Focus on clarity, transparency, and discipline alignment in revising the rubric language. </a:t>
            </a:r>
            <a:endParaRPr sz="1100" b="0" i="0" u="none" strike="noStrike" cap="none">
              <a:solidFill>
                <a:srgbClr val="000000"/>
              </a:solidFill>
              <a:latin typeface="Arial"/>
              <a:ea typeface="Arial"/>
              <a:cs typeface="Arial"/>
              <a:sym typeface="Arial"/>
            </a:endParaRPr>
          </a:p>
        </p:txBody>
      </p:sp>
      <p:sp>
        <p:nvSpPr>
          <p:cNvPr id="215" name="Google Shape;215;g3c4f0d10fce_0_213"/>
          <p:cNvSpPr txBox="1"/>
          <p:nvPr/>
        </p:nvSpPr>
        <p:spPr>
          <a:xfrm>
            <a:off x="6217650" y="3747450"/>
            <a:ext cx="2711400" cy="28860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15000"/>
              </a:lnSpc>
              <a:spcBef>
                <a:spcPts val="1200"/>
              </a:spcBef>
              <a:spcAft>
                <a:spcPts val="0"/>
              </a:spcAft>
              <a:buClr>
                <a:srgbClr val="000000"/>
              </a:buClr>
              <a:buSzPts val="1800"/>
              <a:buFont typeface="Arial"/>
              <a:buNone/>
            </a:pPr>
            <a:r>
              <a:rPr lang="en-US" sz="1800" b="1" i="0" u="none" strike="noStrike" cap="none">
                <a:solidFill>
                  <a:srgbClr val="000000"/>
                </a:solidFill>
                <a:latin typeface="Arial"/>
                <a:ea typeface="Arial"/>
                <a:cs typeface="Arial"/>
                <a:sym typeface="Arial"/>
              </a:rPr>
              <a:t>Step 3: </a:t>
            </a:r>
            <a:r>
              <a:rPr lang="en-US" sz="1800" b="1"/>
              <a:t>Align</a:t>
            </a:r>
            <a:endParaRPr sz="1800" b="1" i="0" u="none" strike="noStrike" cap="none">
              <a:solidFill>
                <a:srgbClr val="000000"/>
              </a:solidFill>
              <a:latin typeface="Arial"/>
              <a:ea typeface="Arial"/>
              <a:cs typeface="Arial"/>
              <a:sym typeface="Arial"/>
            </a:endParaRPr>
          </a:p>
          <a:p>
            <a:pPr marL="0" marR="0" lvl="0" indent="0" algn="l" rtl="0">
              <a:lnSpc>
                <a:spcPct val="115000"/>
              </a:lnSpc>
              <a:spcBef>
                <a:spcPts val="1200"/>
              </a:spcBef>
              <a:spcAft>
                <a:spcPts val="200"/>
              </a:spcAft>
              <a:buClr>
                <a:srgbClr val="000000"/>
              </a:buClr>
              <a:buSzPts val="1600"/>
              <a:buFont typeface="Arial"/>
              <a:buNone/>
            </a:pPr>
            <a:r>
              <a:rPr lang="en-US" sz="1600"/>
              <a:t>Check your rubric against your assignment instructions, syllabus language and learning objectives to make sure you have kept within the parameters you’ve set for yourself and your students!</a:t>
            </a:r>
            <a:endParaRPr sz="1100" b="0" i="0" u="none" strike="noStrike" cap="none">
              <a:solidFill>
                <a:srgbClr val="000000"/>
              </a:solidFill>
              <a:latin typeface="Arial"/>
              <a:ea typeface="Arial"/>
              <a:cs typeface="Arial"/>
              <a:sym typeface="Arial"/>
            </a:endParaRPr>
          </a:p>
        </p:txBody>
      </p:sp>
      <p:sp>
        <p:nvSpPr>
          <p:cNvPr id="216" name="Google Shape;216;g3c4f0d10fce_0_213">
            <a:extLst>
              <a:ext uri="{C183D7F6-B498-43B3-948B-1728B52AA6E4}">
                <adec:decorative xmlns:adec="http://schemas.microsoft.com/office/drawing/2017/decorative" val="1"/>
              </a:ext>
            </a:extLst>
          </p:cNvPr>
          <p:cNvSpPr/>
          <p:nvPr/>
        </p:nvSpPr>
        <p:spPr>
          <a:xfrm>
            <a:off x="2740997" y="3803341"/>
            <a:ext cx="447600" cy="859500"/>
          </a:xfrm>
          <a:prstGeom prst="chevron">
            <a:avLst>
              <a:gd name="adj" fmla="val 50000"/>
            </a:avLst>
          </a:pr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7" name="Google Shape;217;g3c4f0d10fce_0_213">
            <a:extLst>
              <a:ext uri="{C183D7F6-B498-43B3-948B-1728B52AA6E4}">
                <adec:decorative xmlns:adec="http://schemas.microsoft.com/office/drawing/2017/decorative" val="1"/>
              </a:ext>
            </a:extLst>
          </p:cNvPr>
          <p:cNvSpPr/>
          <p:nvPr/>
        </p:nvSpPr>
        <p:spPr>
          <a:xfrm>
            <a:off x="5770059" y="4531017"/>
            <a:ext cx="447600" cy="859500"/>
          </a:xfrm>
          <a:prstGeom prst="chevron">
            <a:avLst>
              <a:gd name="adj" fmla="val 50000"/>
            </a:avLst>
          </a:pr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9"/>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a:t>Resources</a:t>
            </a:r>
            <a:endParaRPr sz="3400"/>
          </a:p>
        </p:txBody>
      </p:sp>
      <p:sp>
        <p:nvSpPr>
          <p:cNvPr id="223" name="Google Shape;223;p9"/>
          <p:cNvSpPr txBox="1">
            <a:spLocks noGrp="1"/>
          </p:cNvSpPr>
          <p:nvPr>
            <p:ph type="body" idx="1"/>
          </p:nvPr>
        </p:nvSpPr>
        <p:spPr>
          <a:xfrm>
            <a:off x="375300" y="2015725"/>
            <a:ext cx="8450700" cy="4926900"/>
          </a:xfrm>
          <a:prstGeom prst="rect">
            <a:avLst/>
          </a:prstGeom>
          <a:noFill/>
          <a:ln>
            <a:noFill/>
          </a:ln>
        </p:spPr>
        <p:txBody>
          <a:bodyPr spcFirstLastPara="1" wrap="square" lIns="91425" tIns="45700" rIns="91425" bIns="45700" anchor="t" anchorCtr="0">
            <a:normAutofit/>
          </a:bodyPr>
          <a:lstStyle/>
          <a:p>
            <a:pPr marL="457200" lvl="0" indent="-304800" algn="l" rtl="0">
              <a:lnSpc>
                <a:spcPct val="100000"/>
              </a:lnSpc>
              <a:spcBef>
                <a:spcPts val="0"/>
              </a:spcBef>
              <a:spcAft>
                <a:spcPts val="0"/>
              </a:spcAft>
              <a:buSzPts val="1200"/>
              <a:buChar char="•"/>
            </a:pPr>
            <a:r>
              <a:rPr lang="en-US" sz="1200" u="sng">
                <a:solidFill>
                  <a:schemeClr val="accent1"/>
                </a:solidFill>
                <a:hlinkClick r:id="rId3">
                  <a:extLst>
                    <a:ext uri="{A12FA001-AC4F-418D-AE19-62706E023703}">
                      <ahyp:hlinkClr xmlns:ahyp="http://schemas.microsoft.com/office/drawing/2018/hyperlinkcolor" val="tx"/>
                    </a:ext>
                  </a:extLst>
                </a:hlinkClick>
              </a:rPr>
              <a:t>Bloom's Taxonomy Revisited – Artificial Intelligence Tools – Faculty Support | Oregon State Ecampus | OSU Degrees Online</a:t>
            </a:r>
            <a:endParaRPr sz="1200"/>
          </a:p>
          <a:p>
            <a:pPr marL="457200" lvl="0" indent="-304800" algn="l" rtl="0">
              <a:lnSpc>
                <a:spcPct val="100000"/>
              </a:lnSpc>
              <a:spcBef>
                <a:spcPts val="1000"/>
              </a:spcBef>
              <a:spcAft>
                <a:spcPts val="0"/>
              </a:spcAft>
              <a:buSzPts val="1200"/>
              <a:buChar char="•"/>
            </a:pPr>
            <a:r>
              <a:rPr lang="en-US" sz="1200">
                <a:solidFill>
                  <a:srgbClr val="000000"/>
                </a:solidFill>
                <a:highlight>
                  <a:srgbClr val="FFFFFF"/>
                </a:highlight>
              </a:rPr>
              <a:t>The Artificial Intelligence Assessment Scale (AIAS): A Framework for Ethical Integration of Generative AI in Educational Assessment. (2024). </a:t>
            </a:r>
            <a:r>
              <a:rPr lang="en-US" sz="1200" i="1">
                <a:solidFill>
                  <a:srgbClr val="000000"/>
                </a:solidFill>
                <a:highlight>
                  <a:srgbClr val="FFFFFF"/>
                </a:highlight>
              </a:rPr>
              <a:t>Journal of University Teaching and Learning Practice</a:t>
            </a:r>
            <a:r>
              <a:rPr lang="en-US" sz="1200">
                <a:solidFill>
                  <a:srgbClr val="000000"/>
                </a:solidFill>
                <a:highlight>
                  <a:srgbClr val="FFFFFF"/>
                </a:highlight>
              </a:rPr>
              <a:t>, </a:t>
            </a:r>
            <a:r>
              <a:rPr lang="en-US" sz="1200" i="1">
                <a:solidFill>
                  <a:srgbClr val="000000"/>
                </a:solidFill>
                <a:highlight>
                  <a:srgbClr val="FFFFFF"/>
                </a:highlight>
              </a:rPr>
              <a:t>21</a:t>
            </a:r>
            <a:r>
              <a:rPr lang="en-US" sz="1200">
                <a:solidFill>
                  <a:srgbClr val="000000"/>
                </a:solidFill>
                <a:highlight>
                  <a:srgbClr val="FFFFFF"/>
                </a:highlight>
              </a:rPr>
              <a:t>(06). </a:t>
            </a:r>
            <a:r>
              <a:rPr lang="en-US" sz="1200" u="sng">
                <a:solidFill>
                  <a:srgbClr val="000000"/>
                </a:solidFill>
                <a:highlight>
                  <a:srgbClr val="FFFFFF"/>
                </a:highlight>
                <a:hlinkClick r:id="rId4">
                  <a:extLst>
                    <a:ext uri="{A12FA001-AC4F-418D-AE19-62706E023703}">
                      <ahyp:hlinkClr xmlns:ahyp="http://schemas.microsoft.com/office/drawing/2018/hyperlinkcolor" val="tx"/>
                    </a:ext>
                  </a:extLst>
                </a:hlinkClick>
              </a:rPr>
              <a:t>https://doi.org/10.53761/q3azde36</a:t>
            </a:r>
            <a:endParaRPr sz="1200"/>
          </a:p>
          <a:p>
            <a:pPr marL="457200" lvl="0" indent="-304800" algn="l" rtl="0">
              <a:lnSpc>
                <a:spcPct val="100000"/>
              </a:lnSpc>
              <a:spcBef>
                <a:spcPts val="1000"/>
              </a:spcBef>
              <a:spcAft>
                <a:spcPts val="0"/>
              </a:spcAft>
              <a:buSzPts val="1200"/>
              <a:buChar char="•"/>
            </a:pPr>
            <a:r>
              <a:rPr lang="en-US" sz="1200"/>
              <a:t>Awadallah Alkouk W and Khlaif ZN (2024) AI-resistant assessments in higher education: practical insights from faculty training workshops. Front. Educ. 9:1499495. doi: 10.3389/feduc.2024.1499495</a:t>
            </a:r>
            <a:endParaRPr sz="1200"/>
          </a:p>
          <a:p>
            <a:pPr marL="457200" lvl="0" indent="-304800" algn="l" rtl="0">
              <a:lnSpc>
                <a:spcPct val="100000"/>
              </a:lnSpc>
              <a:spcBef>
                <a:spcPts val="1000"/>
              </a:spcBef>
              <a:spcAft>
                <a:spcPts val="0"/>
              </a:spcAft>
              <a:buSzPts val="1200"/>
              <a:buChar char="•"/>
            </a:pPr>
            <a:r>
              <a:rPr lang="en-US" sz="1200">
                <a:solidFill>
                  <a:srgbClr val="222222"/>
                </a:solidFill>
                <a:highlight>
                  <a:srgbClr val="FFFFFF"/>
                </a:highlight>
              </a:rPr>
              <a:t>Akbar, M. S. (2025). Beyond detection: designing AI-resilient assessments with automated feedback tool to foster critical thinking. </a:t>
            </a:r>
            <a:r>
              <a:rPr lang="en-US" sz="1200" i="1">
                <a:solidFill>
                  <a:srgbClr val="222222"/>
                </a:solidFill>
                <a:highlight>
                  <a:srgbClr val="FFFFFF"/>
                </a:highlight>
              </a:rPr>
              <a:t>arXiv preprint arXiv:2503.23622</a:t>
            </a:r>
            <a:r>
              <a:rPr lang="en-US" sz="1200">
                <a:solidFill>
                  <a:srgbClr val="222222"/>
                </a:solidFill>
                <a:highlight>
                  <a:srgbClr val="FFFFFF"/>
                </a:highlight>
              </a:rPr>
              <a:t>. </a:t>
            </a:r>
            <a:endParaRPr sz="1200">
              <a:solidFill>
                <a:srgbClr val="222222"/>
              </a:solidFill>
              <a:highlight>
                <a:srgbClr val="FFFFFF"/>
              </a:highlight>
            </a:endParaRPr>
          </a:p>
          <a:p>
            <a:pPr marL="457200" lvl="0" indent="-304800" algn="l" rtl="0">
              <a:lnSpc>
                <a:spcPct val="115000"/>
              </a:lnSpc>
              <a:spcBef>
                <a:spcPts val="1000"/>
              </a:spcBef>
              <a:spcAft>
                <a:spcPts val="0"/>
              </a:spcAft>
              <a:buClr>
                <a:srgbClr val="222222"/>
              </a:buClr>
              <a:buSzPts val="1200"/>
              <a:buChar char="•"/>
            </a:pPr>
            <a:r>
              <a:rPr lang="en-US" sz="1200">
                <a:solidFill>
                  <a:srgbClr val="000000"/>
                </a:solidFill>
              </a:rPr>
              <a:t>Howerton, Christopher, et al. “ASCCC Academic Integrity Policies in an AI World.” </a:t>
            </a:r>
            <a:r>
              <a:rPr lang="en-US" sz="1200" i="1">
                <a:solidFill>
                  <a:srgbClr val="000000"/>
                </a:solidFill>
              </a:rPr>
              <a:t>Academic Senate of California Community Colleges</a:t>
            </a:r>
            <a:r>
              <a:rPr lang="en-US" sz="1200">
                <a:solidFill>
                  <a:srgbClr val="000000"/>
                </a:solidFill>
              </a:rPr>
              <a:t>, www.asccc.org/sites/default/files/ASCCC_AI_Resources_2024.pdf. Accessed 5 Mar. 2026. </a:t>
            </a:r>
            <a:endParaRPr sz="1200">
              <a:solidFill>
                <a:srgbClr val="000000"/>
              </a:solidFill>
            </a:endParaRPr>
          </a:p>
          <a:p>
            <a:pPr marL="457200" lvl="0" indent="-304800" algn="l" rtl="0">
              <a:lnSpc>
                <a:spcPct val="100000"/>
              </a:lnSpc>
              <a:spcBef>
                <a:spcPts val="1000"/>
              </a:spcBef>
              <a:spcAft>
                <a:spcPts val="0"/>
              </a:spcAft>
              <a:buClr>
                <a:srgbClr val="222222"/>
              </a:buClr>
              <a:buSzPts val="1200"/>
              <a:buChar char="•"/>
            </a:pPr>
            <a:r>
              <a:rPr lang="en-US" sz="1200" u="sng">
                <a:solidFill>
                  <a:schemeClr val="hlink"/>
                </a:solidFill>
                <a:hlinkClick r:id="rId5"/>
              </a:rPr>
              <a:t>Academic Integrity and Syllabus Support in the Age of Generative AI” New York University, Steinhardt AI Hub</a:t>
            </a:r>
            <a:endParaRPr sz="1200">
              <a:solidFill>
                <a:srgbClr val="222222"/>
              </a:solidFill>
            </a:endParaRPr>
          </a:p>
          <a:p>
            <a:pPr marL="457200" lvl="0" indent="-304800" algn="l" rtl="0">
              <a:lnSpc>
                <a:spcPct val="100000"/>
              </a:lnSpc>
              <a:spcBef>
                <a:spcPts val="1000"/>
              </a:spcBef>
              <a:spcAft>
                <a:spcPts val="0"/>
              </a:spcAft>
              <a:buClr>
                <a:srgbClr val="222222"/>
              </a:buClr>
              <a:buSzPts val="1200"/>
              <a:buChar char="•"/>
            </a:pPr>
            <a:r>
              <a:rPr lang="en-US" sz="1200">
                <a:solidFill>
                  <a:srgbClr val="222222"/>
                </a:solidFill>
              </a:rPr>
              <a:t>Harwar, et. al (2026). The Oxford Rubric™: Assessing Artificial Intelligence Usage in Schools. </a:t>
            </a:r>
            <a:r>
              <a:rPr lang="en-US" sz="1200" u="sng">
                <a:solidFill>
                  <a:schemeClr val="hlink"/>
                </a:solidFill>
                <a:hlinkClick r:id="rId6"/>
              </a:rPr>
              <a:t>https://oxfordrubric.org/oxfordrubric/documents/oxfordrubric-whitepaper.pdf</a:t>
            </a:r>
            <a:r>
              <a:rPr lang="en-US" sz="1200">
                <a:solidFill>
                  <a:srgbClr val="222222"/>
                </a:solidFill>
              </a:rPr>
              <a:t> </a:t>
            </a:r>
            <a:endParaRPr sz="1200">
              <a:solidFill>
                <a:srgbClr val="222222"/>
              </a:solidFill>
            </a:endParaRPr>
          </a:p>
          <a:p>
            <a:pPr marL="457200" lvl="0" indent="-304800" algn="l" rtl="0">
              <a:lnSpc>
                <a:spcPct val="100000"/>
              </a:lnSpc>
              <a:spcBef>
                <a:spcPts val="1000"/>
              </a:spcBef>
              <a:spcAft>
                <a:spcPts val="0"/>
              </a:spcAft>
              <a:buClr>
                <a:srgbClr val="222222"/>
              </a:buClr>
              <a:buSzPts val="1200"/>
              <a:buChar char="•"/>
            </a:pPr>
            <a:r>
              <a:rPr lang="en-US" sz="1200" u="sng">
                <a:solidFill>
                  <a:schemeClr val="hlink"/>
                </a:solidFill>
                <a:hlinkClick r:id="rId7"/>
              </a:rPr>
              <a:t>UCLA Humanities Technology Syllabus Language and Ethics </a:t>
            </a:r>
            <a:endParaRPr sz="1200">
              <a:solidFill>
                <a:srgbClr val="222222"/>
              </a:solidFill>
            </a:endParaRPr>
          </a:p>
          <a:p>
            <a:pPr marL="457200" lvl="0" indent="-304800" algn="l" rtl="0">
              <a:lnSpc>
                <a:spcPct val="100000"/>
              </a:lnSpc>
              <a:spcBef>
                <a:spcPts val="1000"/>
              </a:spcBef>
              <a:spcAft>
                <a:spcPts val="1000"/>
              </a:spcAft>
              <a:buClr>
                <a:srgbClr val="222222"/>
              </a:buClr>
              <a:buSzPts val="1200"/>
              <a:buChar char="•"/>
            </a:pPr>
            <a:r>
              <a:rPr lang="en-US" sz="1200" u="sng">
                <a:solidFill>
                  <a:srgbClr val="1E1A34"/>
                </a:solidFill>
                <a:highlight>
                  <a:srgbClr val="F6F6F6"/>
                </a:highlight>
                <a:hlinkClick r:id="rId8">
                  <a:extLst>
                    <a:ext uri="{A12FA001-AC4F-418D-AE19-62706E023703}">
                      <ahyp:hlinkClr xmlns:ahyp="http://schemas.microsoft.com/office/drawing/2018/hyperlinkcolor" val="tx"/>
                    </a:ext>
                  </a:extLst>
                </a:hlinkClick>
              </a:rPr>
              <a:t>Artificial Intelligence in Education Conference: Shaping Future Classrooms</a:t>
            </a:r>
            <a:r>
              <a:rPr lang="en-US" sz="1200">
                <a:solidFill>
                  <a:srgbClr val="222222"/>
                </a:solidFill>
                <a:highlight>
                  <a:srgbClr val="F6F6F6"/>
                </a:highlight>
              </a:rPr>
              <a:t> Copyright © 2024 by Ontario Tech University is licensed under a </a:t>
            </a:r>
            <a:r>
              <a:rPr lang="en-US" sz="1200" u="sng">
                <a:solidFill>
                  <a:srgbClr val="1E1A34"/>
                </a:solidFill>
                <a:highlight>
                  <a:srgbClr val="F6F6F6"/>
                </a:highlight>
                <a:hlinkClick r:id="rId9">
                  <a:extLst>
                    <a:ext uri="{A12FA001-AC4F-418D-AE19-62706E023703}">
                      <ahyp:hlinkClr xmlns:ahyp="http://schemas.microsoft.com/office/drawing/2018/hyperlinkcolor" val="tx"/>
                    </a:ext>
                  </a:extLst>
                </a:hlinkClick>
              </a:rPr>
              <a:t>Creative Commons Attribution-NonCommercial-ShareAlike 4.0 International License</a:t>
            </a:r>
            <a:r>
              <a:rPr lang="en-US" sz="1200">
                <a:solidFill>
                  <a:srgbClr val="222222"/>
                </a:solidFill>
                <a:highlight>
                  <a:srgbClr val="F6F6F6"/>
                </a:highlight>
              </a:rPr>
              <a:t>, except where otherwise noted.</a:t>
            </a:r>
            <a:endParaRPr sz="1200">
              <a:solidFill>
                <a:srgbClr val="22222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3c4f0d10fce_0_3"/>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4000"/>
              <a:t>Discussion, Questions, and Other Considerations</a:t>
            </a:r>
            <a:endParaRPr sz="4000"/>
          </a:p>
        </p:txBody>
      </p:sp>
      <p:pic>
        <p:nvPicPr>
          <p:cNvPr id="230" name="Google Shape;230;g3c4f0d10fce_0_3" descr="balloons with happy and sad faces " title="madison-oren-uGP_6CAD-14-unsplash.jpg"/>
          <p:cNvPicPr preferRelativeResize="0"/>
          <p:nvPr/>
        </p:nvPicPr>
        <p:blipFill rotWithShape="1">
          <a:blip r:embed="rId3">
            <a:alphaModFix/>
          </a:blip>
          <a:srcRect/>
          <a:stretch/>
        </p:blipFill>
        <p:spPr>
          <a:xfrm>
            <a:off x="1929437" y="2196794"/>
            <a:ext cx="5285125" cy="3522550"/>
          </a:xfrm>
          <a:prstGeom prst="rect">
            <a:avLst/>
          </a:prstGeom>
          <a:noFill/>
          <a:ln>
            <a:noFill/>
          </a:ln>
        </p:spPr>
      </p:pic>
      <p:sp>
        <p:nvSpPr>
          <p:cNvPr id="231" name="Google Shape;231;g3c4f0d10fce_0_3"/>
          <p:cNvSpPr txBox="1"/>
          <p:nvPr/>
        </p:nvSpPr>
        <p:spPr>
          <a:xfrm>
            <a:off x="3152075" y="5719350"/>
            <a:ext cx="30756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Arial"/>
                <a:ea typeface="Arial"/>
                <a:cs typeface="Arial"/>
                <a:sym typeface="Arial"/>
              </a:rPr>
              <a:t>Photo by</a:t>
            </a:r>
            <a:r>
              <a:rPr lang="en-US" sz="12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4"/>
              </a:rPr>
              <a:t>Madison Oren</a:t>
            </a:r>
            <a:r>
              <a:rPr lang="en-US" sz="1200" b="0" i="0" u="none" strike="noStrike" cap="none">
                <a:solidFill>
                  <a:srgbClr val="000000"/>
                </a:solidFill>
                <a:latin typeface="Arial"/>
                <a:ea typeface="Arial"/>
                <a:cs typeface="Arial"/>
                <a:sym typeface="Arial"/>
              </a:rPr>
              <a:t> on</a:t>
            </a:r>
            <a:r>
              <a:rPr lang="en-US" sz="12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3"/>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Arial"/>
              <a:buNone/>
            </a:pPr>
            <a:r>
              <a:rPr lang="en-US" sz="4800">
                <a:latin typeface="Arial"/>
                <a:ea typeface="Arial"/>
                <a:cs typeface="Arial"/>
                <a:sym typeface="Arial"/>
              </a:rPr>
              <a:t>Welcome!</a:t>
            </a:r>
            <a:endParaRPr sz="4800">
              <a:latin typeface="Arial"/>
              <a:ea typeface="Arial"/>
              <a:cs typeface="Arial"/>
              <a:sym typeface="Arial"/>
            </a:endParaRPr>
          </a:p>
        </p:txBody>
      </p:sp>
      <p:sp>
        <p:nvSpPr>
          <p:cNvPr id="133" name="Google Shape;133;p3"/>
          <p:cNvSpPr txBox="1">
            <a:spLocks noGrp="1"/>
          </p:cNvSpPr>
          <p:nvPr>
            <p:ph type="body" idx="1"/>
          </p:nvPr>
        </p:nvSpPr>
        <p:spPr>
          <a:xfrm>
            <a:off x="660750" y="2015725"/>
            <a:ext cx="7953900" cy="3729900"/>
          </a:xfrm>
          <a:prstGeom prst="rect">
            <a:avLst/>
          </a:prstGeom>
          <a:noFill/>
          <a:ln>
            <a:noFill/>
          </a:ln>
        </p:spPr>
        <p:txBody>
          <a:bodyPr spcFirstLastPara="1" wrap="square" lIns="91425" tIns="45700" rIns="91425" bIns="45700" anchor="t" anchorCtr="0">
            <a:noAutofit/>
          </a:bodyPr>
          <a:lstStyle/>
          <a:p>
            <a:pPr marL="171446" lvl="0" indent="-171446" algn="l" rtl="0">
              <a:lnSpc>
                <a:spcPct val="120000"/>
              </a:lnSpc>
              <a:spcBef>
                <a:spcPts val="0"/>
              </a:spcBef>
              <a:spcAft>
                <a:spcPts val="0"/>
              </a:spcAft>
              <a:buSzPts val="2359"/>
              <a:buChar char="•"/>
            </a:pPr>
            <a:r>
              <a:rPr lang="en-US" sz="2000"/>
              <a:t>On behalf of the ASCCC OERI, we are pleased to have you here with us </a:t>
            </a:r>
            <a:r>
              <a:rPr lang="en-US" sz="2000">
                <a:latin typeface="arial"/>
                <a:ea typeface="arial"/>
                <a:cs typeface="arial"/>
                <a:sym typeface="arial"/>
              </a:rPr>
              <a:t>for the Artificial Intelligence Lead Webinar</a:t>
            </a:r>
            <a:endParaRPr sz="2000">
              <a:latin typeface="arial"/>
              <a:ea typeface="arial"/>
              <a:cs typeface="arial"/>
              <a:sym typeface="arial"/>
            </a:endParaRPr>
          </a:p>
          <a:p>
            <a:pPr marL="171446" lvl="0" indent="-171446" algn="l" rtl="0">
              <a:lnSpc>
                <a:spcPct val="120000"/>
              </a:lnSpc>
              <a:spcBef>
                <a:spcPts val="750"/>
              </a:spcBef>
              <a:spcAft>
                <a:spcPts val="0"/>
              </a:spcAft>
              <a:buSzPts val="2359"/>
              <a:buChar char="•"/>
            </a:pPr>
            <a:r>
              <a:rPr lang="en-US" sz="2000"/>
              <a:t>If you are not already muted, please mute yourself upon arrival.</a:t>
            </a:r>
            <a:endParaRPr/>
          </a:p>
          <a:p>
            <a:pPr marL="171446" lvl="0" indent="-171446" algn="l" rtl="0">
              <a:lnSpc>
                <a:spcPct val="120000"/>
              </a:lnSpc>
              <a:spcBef>
                <a:spcPts val="750"/>
              </a:spcBef>
              <a:spcAft>
                <a:spcPts val="0"/>
              </a:spcAft>
              <a:buSzPts val="2359"/>
              <a:buChar char="•"/>
            </a:pPr>
            <a:r>
              <a:rPr lang="en-US" sz="2000"/>
              <a:t>Please note that you are encouraged to use the Zoom “chat” feature for questions and comments.</a:t>
            </a:r>
            <a:endParaRPr/>
          </a:p>
          <a:p>
            <a:pPr marL="171446" lvl="0" indent="-171446" algn="l" rtl="0">
              <a:lnSpc>
                <a:spcPct val="120000"/>
              </a:lnSpc>
              <a:spcBef>
                <a:spcPts val="750"/>
              </a:spcBef>
              <a:spcAft>
                <a:spcPts val="0"/>
              </a:spcAft>
              <a:buSzPts val="2359"/>
              <a:buChar char="•"/>
            </a:pPr>
            <a:r>
              <a:rPr lang="en-US" sz="2000"/>
              <a:t>You’re invited to introduce yourself in the chat – please provide your name, college, discipline/role</a:t>
            </a:r>
            <a:endParaRPr/>
          </a:p>
          <a:p>
            <a:pPr marL="171446" lvl="0" indent="-171446" algn="l" rtl="0">
              <a:lnSpc>
                <a:spcPct val="120000"/>
              </a:lnSpc>
              <a:spcBef>
                <a:spcPts val="750"/>
              </a:spcBef>
              <a:spcAft>
                <a:spcPts val="0"/>
              </a:spcAft>
              <a:buSzPts val="2359"/>
              <a:buChar char="•"/>
            </a:pPr>
            <a:r>
              <a:rPr lang="en-US" sz="2000"/>
              <a:t>This event will be recorded. Archives of all ASCCC OERI events are available at asccc-oeri.org &gt; </a:t>
            </a:r>
            <a:r>
              <a:rPr lang="en-US" sz="2000" u="sng">
                <a:solidFill>
                  <a:schemeClr val="hlink"/>
                </a:solidFill>
                <a:hlinkClick r:id="rId3"/>
              </a:rPr>
              <a:t>Webinars and Events</a:t>
            </a:r>
            <a:endParaRPr sz="2000"/>
          </a:p>
          <a:p>
            <a:pPr marL="171446" lvl="0" indent="-171446" algn="l" rtl="0">
              <a:lnSpc>
                <a:spcPct val="120000"/>
              </a:lnSpc>
              <a:spcBef>
                <a:spcPts val="750"/>
              </a:spcBef>
              <a:spcAft>
                <a:spcPts val="0"/>
              </a:spcAft>
              <a:buSzPts val="2162"/>
              <a:buNone/>
            </a:pP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Description</a:t>
            </a:r>
            <a:endParaRPr sz="4800"/>
          </a:p>
        </p:txBody>
      </p:sp>
      <p:sp>
        <p:nvSpPr>
          <p:cNvPr id="139" name="Google Shape;139;p6"/>
          <p:cNvSpPr txBox="1">
            <a:spLocks noGrp="1"/>
          </p:cNvSpPr>
          <p:nvPr>
            <p:ph type="body" idx="1"/>
          </p:nvPr>
        </p:nvSpPr>
        <p:spPr>
          <a:xfrm>
            <a:off x="1088680" y="2015725"/>
            <a:ext cx="4230900" cy="4039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50"/>
              </a:spcBef>
              <a:spcAft>
                <a:spcPts val="0"/>
              </a:spcAft>
              <a:buSzPts val="1600"/>
              <a:buNone/>
            </a:pPr>
            <a:r>
              <a:rPr lang="en-US" sz="1800">
                <a:solidFill>
                  <a:srgbClr val="3C4043"/>
                </a:solidFill>
                <a:highlight>
                  <a:srgbClr val="FFFFFF"/>
                </a:highlight>
              </a:rPr>
              <a:t>This session will explore rubric language that supports academic integrity, transparency, and discipline standards no matter the AI use policy (allowed or not) in the OER classroom. </a:t>
            </a:r>
            <a:endParaRPr sz="1800">
              <a:solidFill>
                <a:srgbClr val="3C4043"/>
              </a:solidFill>
              <a:highlight>
                <a:srgbClr val="FFFFFF"/>
              </a:highlight>
            </a:endParaRPr>
          </a:p>
          <a:p>
            <a:pPr marL="0" lvl="0" indent="0" algn="l" rtl="0">
              <a:lnSpc>
                <a:spcPct val="100000"/>
              </a:lnSpc>
              <a:spcBef>
                <a:spcPts val="750"/>
              </a:spcBef>
              <a:spcAft>
                <a:spcPts val="0"/>
              </a:spcAft>
              <a:buSzPts val="1600"/>
              <a:buNone/>
            </a:pPr>
            <a:r>
              <a:rPr lang="en-US" sz="1800">
                <a:solidFill>
                  <a:srgbClr val="3C4043"/>
                </a:solidFill>
                <a:highlight>
                  <a:srgbClr val="FFFFFF"/>
                </a:highlight>
              </a:rPr>
              <a:t>Participants will leave with concrete assessment tweaks and rubric phrases to help support their equitable grading practices.</a:t>
            </a:r>
            <a:endParaRPr sz="1800"/>
          </a:p>
        </p:txBody>
      </p:sp>
      <p:pic>
        <p:nvPicPr>
          <p:cNvPr id="140" name="Google Shape;140;p6" descr="Male brown hand holding a brown paper bag"/>
          <p:cNvPicPr preferRelativeResize="0"/>
          <p:nvPr/>
        </p:nvPicPr>
        <p:blipFill>
          <a:blip r:embed="rId3">
            <a:alphaModFix/>
          </a:blip>
          <a:stretch>
            <a:fillRect/>
          </a:stretch>
        </p:blipFill>
        <p:spPr>
          <a:xfrm>
            <a:off x="6016600" y="2844450"/>
            <a:ext cx="2274551" cy="3032750"/>
          </a:xfrm>
          <a:prstGeom prst="rect">
            <a:avLst/>
          </a:prstGeom>
          <a:noFill/>
          <a:ln>
            <a:noFill/>
          </a:ln>
        </p:spPr>
      </p:pic>
      <p:sp>
        <p:nvSpPr>
          <p:cNvPr id="141" name="Google Shape;141;p6" title="Decorative image"/>
          <p:cNvSpPr/>
          <p:nvPr/>
        </p:nvSpPr>
        <p:spPr>
          <a:xfrm>
            <a:off x="5708474" y="6055525"/>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a:t>Photo by</a:t>
            </a:r>
            <a:r>
              <a:rPr lang="en-US" sz="1100">
                <a:uFill>
                  <a:noFill/>
                </a:uFill>
                <a:hlinkClick r:id="rId4"/>
              </a:rPr>
              <a:t> </a:t>
            </a:r>
            <a:r>
              <a:rPr lang="en-US" sz="1100" u="sng">
                <a:solidFill>
                  <a:schemeClr val="hlink"/>
                </a:solidFill>
                <a:hlinkClick r:id="rId4"/>
              </a:rPr>
              <a:t>Edwin Macalopú</a:t>
            </a:r>
            <a:r>
              <a:rPr lang="en-US" sz="1100"/>
              <a:t> on</a:t>
            </a:r>
            <a:r>
              <a:rPr lang="en-US" sz="1100">
                <a:uFill>
                  <a:noFill/>
                </a:uFill>
                <a:hlinkClick r:id="rId5"/>
              </a:rPr>
              <a:t> </a:t>
            </a:r>
            <a:r>
              <a:rPr lang="en-US" sz="1100" u="sng">
                <a:solidFill>
                  <a:schemeClr val="hlink"/>
                </a:solidFil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7"/>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Presenters</a:t>
            </a:r>
            <a:endParaRPr/>
          </a:p>
        </p:txBody>
      </p:sp>
      <p:sp>
        <p:nvSpPr>
          <p:cNvPr id="148" name="Google Shape;148;p7"/>
          <p:cNvSpPr txBox="1">
            <a:spLocks noGrp="1"/>
          </p:cNvSpPr>
          <p:nvPr>
            <p:ph type="body" idx="1"/>
          </p:nvPr>
        </p:nvSpPr>
        <p:spPr>
          <a:xfrm>
            <a:off x="1088675" y="2015725"/>
            <a:ext cx="7202400" cy="4039800"/>
          </a:xfrm>
          <a:prstGeom prst="rect">
            <a:avLst/>
          </a:prstGeom>
          <a:noFill/>
          <a:ln>
            <a:noFill/>
          </a:ln>
        </p:spPr>
        <p:txBody>
          <a:bodyPr spcFirstLastPara="1" wrap="square" lIns="91425" tIns="45700" rIns="91425" bIns="45700" anchor="t" anchorCtr="0">
            <a:normAutofit/>
          </a:bodyPr>
          <a:lstStyle/>
          <a:p>
            <a:pPr marL="457200" lvl="0" indent="-330200" algn="l" rtl="0">
              <a:lnSpc>
                <a:spcPct val="120000"/>
              </a:lnSpc>
              <a:spcBef>
                <a:spcPts val="750"/>
              </a:spcBef>
              <a:spcAft>
                <a:spcPts val="0"/>
              </a:spcAft>
              <a:buSzPts val="1600"/>
              <a:buChar char="•"/>
            </a:pPr>
            <a:r>
              <a:rPr lang="en-US" sz="1800"/>
              <a:t>Liz Encarnacion (they/she), ASCCC OERI Artificial Intelligence Lead</a:t>
            </a:r>
            <a:endParaRPr/>
          </a:p>
          <a:p>
            <a:pPr marL="914400" lvl="1" indent="-317500" algn="l" rtl="0">
              <a:lnSpc>
                <a:spcPct val="120000"/>
              </a:lnSpc>
              <a:spcBef>
                <a:spcPts val="375"/>
              </a:spcBef>
              <a:spcAft>
                <a:spcPts val="0"/>
              </a:spcAft>
              <a:buSzPts val="1400"/>
              <a:buChar char="•"/>
            </a:pPr>
            <a:r>
              <a:rPr lang="en-US" sz="1800"/>
              <a:t>Communication Studies, Chaffey College</a:t>
            </a:r>
            <a:endParaRPr/>
          </a:p>
          <a:p>
            <a:pPr marL="914400" lvl="1" indent="-228600" algn="l" rtl="0">
              <a:lnSpc>
                <a:spcPct val="120000"/>
              </a:lnSpc>
              <a:spcBef>
                <a:spcPts val="375"/>
              </a:spcBef>
              <a:spcAft>
                <a:spcPts val="0"/>
              </a:spcAft>
              <a:buSzPts val="1400"/>
              <a:buNone/>
            </a:pPr>
            <a:endParaRPr sz="1800"/>
          </a:p>
        </p:txBody>
      </p:sp>
      <p:pic>
        <p:nvPicPr>
          <p:cNvPr id="150" name="Google Shape;150;p7" descr="yellow balloon with a smiley face printed on it. "/>
          <p:cNvPicPr preferRelativeResize="0"/>
          <p:nvPr/>
        </p:nvPicPr>
        <p:blipFill>
          <a:blip r:embed="rId3">
            <a:alphaModFix/>
          </a:blip>
          <a:stretch>
            <a:fillRect/>
          </a:stretch>
        </p:blipFill>
        <p:spPr>
          <a:xfrm>
            <a:off x="4693674" y="3898359"/>
            <a:ext cx="3406228" cy="2270265"/>
          </a:xfrm>
          <a:prstGeom prst="rect">
            <a:avLst/>
          </a:prstGeom>
          <a:noFill/>
          <a:ln>
            <a:noFill/>
          </a:ln>
        </p:spPr>
      </p:pic>
      <p:sp>
        <p:nvSpPr>
          <p:cNvPr id="149" name="Google Shape;149;p7" title="Decorative image"/>
          <p:cNvSpPr/>
          <p:nvPr/>
        </p:nvSpPr>
        <p:spPr>
          <a:xfrm>
            <a:off x="5129399" y="6291100"/>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a:t>Photo by</a:t>
            </a:r>
            <a:r>
              <a:rPr lang="en-US" sz="1100">
                <a:uFill>
                  <a:noFill/>
                </a:uFill>
                <a:hlinkClick r:id="rId4"/>
              </a:rPr>
              <a:t> </a:t>
            </a:r>
            <a:r>
              <a:rPr lang="en-US" sz="1100" u="sng">
                <a:solidFill>
                  <a:schemeClr val="hlink"/>
                </a:solidFill>
                <a:hlinkClick r:id="rId4"/>
              </a:rPr>
              <a:t>Tim Mossholder</a:t>
            </a:r>
            <a:r>
              <a:rPr lang="en-US" sz="1100"/>
              <a:t> on</a:t>
            </a:r>
            <a:r>
              <a:rPr lang="en-US" sz="1100">
                <a:uFill>
                  <a:noFill/>
                </a:uFill>
                <a:hlinkClick r:id="rId5"/>
              </a:rPr>
              <a:t> </a:t>
            </a:r>
            <a:r>
              <a:rPr lang="en-US" sz="1100" u="sng">
                <a:solidFill>
                  <a:schemeClr val="hlink"/>
                </a:solidFil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8"/>
          <p:cNvSpPr txBox="1">
            <a:spLocks noGrp="1"/>
          </p:cNvSpPr>
          <p:nvPr>
            <p:ph type="title" idx="4294967295"/>
          </p:nvPr>
        </p:nvSpPr>
        <p:spPr>
          <a:xfrm>
            <a:off x="1941513" y="814388"/>
            <a:ext cx="7202487" cy="8985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400"/>
              <a:buFont typeface="Gill Sans"/>
              <a:buNone/>
            </a:pPr>
            <a:r>
              <a:rPr lang="en-US" sz="4000"/>
              <a:t>Session Goals</a:t>
            </a:r>
            <a:endParaRPr sz="2400">
              <a:latin typeface="Arial"/>
              <a:ea typeface="Arial"/>
              <a:cs typeface="Arial"/>
              <a:sym typeface="Arial"/>
            </a:endParaRPr>
          </a:p>
        </p:txBody>
      </p:sp>
      <p:cxnSp>
        <p:nvCxnSpPr>
          <p:cNvPr id="160" name="Google Shape;160;p8">
            <a:extLst>
              <a:ext uri="{C183D7F6-B498-43B3-948B-1728B52AA6E4}">
                <adec:decorative xmlns:adec="http://schemas.microsoft.com/office/drawing/2017/decorative" val="1"/>
              </a:ext>
            </a:extLst>
          </p:cNvPr>
          <p:cNvCxnSpPr/>
          <p:nvPr/>
        </p:nvCxnSpPr>
        <p:spPr>
          <a:xfrm>
            <a:off x="858545" y="2690826"/>
            <a:ext cx="3509400" cy="0"/>
          </a:xfrm>
          <a:prstGeom prst="straightConnector1">
            <a:avLst/>
          </a:prstGeom>
          <a:noFill/>
          <a:ln w="38100" cap="flat" cmpd="sng">
            <a:solidFill>
              <a:schemeClr val="accent2"/>
            </a:solidFill>
            <a:prstDash val="solid"/>
            <a:round/>
            <a:headEnd type="none" w="sm" len="sm"/>
            <a:tailEnd type="none" w="sm" len="sm"/>
          </a:ln>
        </p:spPr>
      </p:cxnSp>
      <p:sp>
        <p:nvSpPr>
          <p:cNvPr id="159" name="Google Shape;159;p8"/>
          <p:cNvSpPr txBox="1">
            <a:spLocks noGrp="1"/>
          </p:cNvSpPr>
          <p:nvPr>
            <p:ph type="body" idx="1"/>
          </p:nvPr>
        </p:nvSpPr>
        <p:spPr>
          <a:xfrm>
            <a:off x="735195" y="2317902"/>
            <a:ext cx="36063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a:pPr>
            <a:r>
              <a:rPr lang="en-US" sz="1800" b="1">
                <a:solidFill>
                  <a:srgbClr val="000000"/>
                </a:solidFill>
              </a:rPr>
              <a:t>Connection</a:t>
            </a:r>
            <a:endParaRPr sz="1800" b="1">
              <a:solidFill>
                <a:srgbClr val="000000"/>
              </a:solidFill>
            </a:endParaRPr>
          </a:p>
          <a:p>
            <a:pPr marL="914400" lvl="1" indent="-330200" algn="l" rtl="0">
              <a:lnSpc>
                <a:spcPct val="115000"/>
              </a:lnSpc>
              <a:spcBef>
                <a:spcPts val="1000"/>
              </a:spcBef>
              <a:spcAft>
                <a:spcPts val="1000"/>
              </a:spcAft>
              <a:buClr>
                <a:srgbClr val="000000"/>
              </a:buClr>
              <a:buSzPts val="1600"/>
              <a:buAutoNum type="alphaLcPeriod"/>
            </a:pPr>
            <a:r>
              <a:rPr lang="en-US" sz="1600">
                <a:solidFill>
                  <a:srgbClr val="181612"/>
                </a:solidFill>
              </a:rPr>
              <a:t>Connect AI use to Academic Integrity and transparency</a:t>
            </a:r>
            <a:endParaRPr sz="1600">
              <a:solidFill>
                <a:srgbClr val="181612"/>
              </a:solidFill>
            </a:endParaRPr>
          </a:p>
        </p:txBody>
      </p:sp>
      <p:sp>
        <p:nvSpPr>
          <p:cNvPr id="157" name="Google Shape;157;p8"/>
          <p:cNvSpPr txBox="1">
            <a:spLocks noGrp="1"/>
          </p:cNvSpPr>
          <p:nvPr>
            <p:ph type="body" idx="1"/>
          </p:nvPr>
        </p:nvSpPr>
        <p:spPr>
          <a:xfrm>
            <a:off x="4714400" y="2302228"/>
            <a:ext cx="40992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2"/>
            </a:pPr>
            <a:r>
              <a:rPr lang="en-US" sz="1800" b="1">
                <a:solidFill>
                  <a:srgbClr val="000000"/>
                </a:solidFill>
              </a:rPr>
              <a:t>Building</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Build rubric language that works across AI policy stances</a:t>
            </a:r>
            <a:endParaRPr sz="1600">
              <a:solidFill>
                <a:srgbClr val="000000"/>
              </a:solidFill>
            </a:endParaRPr>
          </a:p>
        </p:txBody>
      </p:sp>
      <p:cxnSp>
        <p:nvCxnSpPr>
          <p:cNvPr id="158" name="Google Shape;158;p8">
            <a:extLst>
              <a:ext uri="{C183D7F6-B498-43B3-948B-1728B52AA6E4}">
                <adec:decorative xmlns:adec="http://schemas.microsoft.com/office/drawing/2017/decorative" val="1"/>
              </a:ext>
            </a:extLst>
          </p:cNvPr>
          <p:cNvCxnSpPr/>
          <p:nvPr/>
        </p:nvCxnSpPr>
        <p:spPr>
          <a:xfrm rot="10800000" flipH="1">
            <a:off x="4820300" y="2675274"/>
            <a:ext cx="3885600" cy="35700"/>
          </a:xfrm>
          <a:prstGeom prst="straightConnector1">
            <a:avLst/>
          </a:prstGeom>
          <a:noFill/>
          <a:ln w="38100" cap="flat" cmpd="sng">
            <a:solidFill>
              <a:schemeClr val="accent2"/>
            </a:solidFill>
            <a:prstDash val="solid"/>
            <a:round/>
            <a:headEnd type="none" w="sm" len="sm"/>
            <a:tailEnd type="none" w="sm" len="sm"/>
          </a:ln>
        </p:spPr>
      </p:cxnSp>
      <p:sp>
        <p:nvSpPr>
          <p:cNvPr id="161" name="Google Shape;161;p8"/>
          <p:cNvSpPr txBox="1">
            <a:spLocks noGrp="1"/>
          </p:cNvSpPr>
          <p:nvPr>
            <p:ph type="body" idx="1"/>
          </p:nvPr>
        </p:nvSpPr>
        <p:spPr>
          <a:xfrm>
            <a:off x="735200" y="4343900"/>
            <a:ext cx="38661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3"/>
            </a:pPr>
            <a:r>
              <a:rPr lang="en-US" sz="1800" b="1">
                <a:solidFill>
                  <a:srgbClr val="000000"/>
                </a:solidFill>
              </a:rPr>
              <a:t>Support</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Support equitable grading in OER courses</a:t>
            </a:r>
            <a:endParaRPr sz="1600">
              <a:solidFill>
                <a:srgbClr val="000000"/>
              </a:solidFill>
            </a:endParaRPr>
          </a:p>
        </p:txBody>
      </p:sp>
      <p:cxnSp>
        <p:nvCxnSpPr>
          <p:cNvPr id="162" name="Google Shape;162;p8">
            <a:extLst>
              <a:ext uri="{C183D7F6-B498-43B3-948B-1728B52AA6E4}">
                <adec:decorative xmlns:adec="http://schemas.microsoft.com/office/drawing/2017/decorative" val="1"/>
              </a:ext>
            </a:extLst>
          </p:cNvPr>
          <p:cNvCxnSpPr/>
          <p:nvPr/>
        </p:nvCxnSpPr>
        <p:spPr>
          <a:xfrm>
            <a:off x="858545" y="4752626"/>
            <a:ext cx="3509400" cy="0"/>
          </a:xfrm>
          <a:prstGeom prst="straightConnector1">
            <a:avLst/>
          </a:prstGeom>
          <a:noFill/>
          <a:ln w="38100" cap="flat" cmpd="sng">
            <a:solidFill>
              <a:schemeClr val="accent2"/>
            </a:solidFill>
            <a:prstDash val="solid"/>
            <a:round/>
            <a:headEnd type="none" w="sm" len="sm"/>
            <a:tailEnd type="none" w="sm" len="sm"/>
          </a:ln>
        </p:spPr>
      </p:cxnSp>
      <p:sp>
        <p:nvSpPr>
          <p:cNvPr id="163" name="Google Shape;163;p8"/>
          <p:cNvSpPr txBox="1">
            <a:spLocks noGrp="1"/>
          </p:cNvSpPr>
          <p:nvPr>
            <p:ph type="body" idx="1"/>
          </p:nvPr>
        </p:nvSpPr>
        <p:spPr>
          <a:xfrm>
            <a:off x="4776076" y="4343900"/>
            <a:ext cx="40374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4"/>
            </a:pPr>
            <a:r>
              <a:rPr lang="en-US" sz="1800" b="1">
                <a:solidFill>
                  <a:srgbClr val="000000"/>
                </a:solidFill>
              </a:rPr>
              <a:t>Practice</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Utilize concrete skills and methods to practice on a current assessment or rubric. </a:t>
            </a:r>
            <a:endParaRPr sz="1600">
              <a:solidFill>
                <a:srgbClr val="000000"/>
              </a:solidFill>
            </a:endParaRPr>
          </a:p>
        </p:txBody>
      </p:sp>
      <p:cxnSp>
        <p:nvCxnSpPr>
          <p:cNvPr id="164" name="Google Shape;164;p8">
            <a:extLst>
              <a:ext uri="{C183D7F6-B498-43B3-948B-1728B52AA6E4}">
                <adec:decorative xmlns:adec="http://schemas.microsoft.com/office/drawing/2017/decorative" val="1"/>
              </a:ext>
            </a:extLst>
          </p:cNvPr>
          <p:cNvCxnSpPr/>
          <p:nvPr/>
        </p:nvCxnSpPr>
        <p:spPr>
          <a:xfrm>
            <a:off x="4953138" y="4752626"/>
            <a:ext cx="3509400" cy="0"/>
          </a:xfrm>
          <a:prstGeom prst="straightConnector1">
            <a:avLst/>
          </a:prstGeom>
          <a:noFill/>
          <a:ln w="38100" cap="flat" cmpd="sng">
            <a:solidFill>
              <a:schemeClr val="accent2"/>
            </a:solidFill>
            <a:prstDash val="solid"/>
            <a:round/>
            <a:headEnd type="none" w="sm" len="sm"/>
            <a:tailEnd type="none" w="sm" len="sm"/>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g3c4f0d10fce_0_137"/>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Why Rubrics Matter in the AI Era</a:t>
            </a:r>
            <a:endParaRPr sz="3500"/>
          </a:p>
        </p:txBody>
      </p:sp>
      <p:sp>
        <p:nvSpPr>
          <p:cNvPr id="171" name="Google Shape;171;g3c4f0d10fce_0_137"/>
          <p:cNvSpPr txBox="1"/>
          <p:nvPr/>
        </p:nvSpPr>
        <p:spPr>
          <a:xfrm>
            <a:off x="397525" y="2084250"/>
            <a:ext cx="8021700" cy="3899700"/>
          </a:xfrm>
          <a:prstGeom prst="rect">
            <a:avLst/>
          </a:prstGeom>
          <a:noFill/>
          <a:ln>
            <a:noFill/>
          </a:ln>
        </p:spPr>
        <p:txBody>
          <a:bodyPr spcFirstLastPara="1" wrap="square" lIns="91425" tIns="91425" rIns="91425" bIns="91425" anchor="t" anchorCtr="0">
            <a:noAutofit/>
          </a:bodyPr>
          <a:lstStyle/>
          <a:p>
            <a:pPr marL="457200" lvl="0" indent="-330200" algn="l" rtl="0">
              <a:lnSpc>
                <a:spcPct val="115000"/>
              </a:lnSpc>
              <a:spcBef>
                <a:spcPts val="0"/>
              </a:spcBef>
              <a:spcAft>
                <a:spcPts val="0"/>
              </a:spcAft>
              <a:buSzPts val="1600"/>
              <a:buChar char="●"/>
            </a:pPr>
            <a:r>
              <a:rPr lang="en-US" sz="1600"/>
              <a:t>When criteria are vague, they undermine both </a:t>
            </a:r>
            <a:r>
              <a:rPr lang="en-US" sz="1600" b="1">
                <a:solidFill>
                  <a:schemeClr val="dk1"/>
                </a:solidFill>
              </a:rPr>
              <a:t>equity</a:t>
            </a:r>
            <a:r>
              <a:rPr lang="en-US" sz="1600">
                <a:solidFill>
                  <a:schemeClr val="dk1"/>
                </a:solidFill>
              </a:rPr>
              <a:t> </a:t>
            </a:r>
            <a:r>
              <a:rPr lang="en-US" sz="1600"/>
              <a:t>and </a:t>
            </a:r>
            <a:r>
              <a:rPr lang="en-US" sz="1600" b="1">
                <a:solidFill>
                  <a:schemeClr val="dk1"/>
                </a:solidFill>
              </a:rPr>
              <a:t>integrity</a:t>
            </a:r>
            <a:r>
              <a:rPr lang="en-US" sz="1600">
                <a:solidFill>
                  <a:schemeClr val="dk1"/>
                </a:solidFill>
              </a:rPr>
              <a:t>. </a:t>
            </a:r>
            <a:endParaRPr sz="1600">
              <a:solidFill>
                <a:schemeClr val="dk1"/>
              </a:solidFill>
            </a:endParaRPr>
          </a:p>
          <a:p>
            <a:pPr marL="457200" lvl="0" indent="-330200" algn="l" rtl="0">
              <a:lnSpc>
                <a:spcPct val="115000"/>
              </a:lnSpc>
              <a:spcBef>
                <a:spcPts val="1000"/>
              </a:spcBef>
              <a:spcAft>
                <a:spcPts val="0"/>
              </a:spcAft>
              <a:buSzPts val="1600"/>
              <a:buChar char="●"/>
            </a:pPr>
            <a:r>
              <a:rPr lang="en-US" sz="1600"/>
              <a:t>Rubrics and assignment language are </a:t>
            </a:r>
            <a:r>
              <a:rPr lang="en-US" sz="1600" b="1">
                <a:solidFill>
                  <a:schemeClr val="dk1"/>
                </a:solidFill>
              </a:rPr>
              <a:t>"policy in practice."</a:t>
            </a:r>
            <a:endParaRPr sz="1600" b="1">
              <a:solidFill>
                <a:schemeClr val="dk1"/>
              </a:solidFill>
            </a:endParaRPr>
          </a:p>
          <a:p>
            <a:pPr marL="914400" lvl="1" indent="-330200" algn="l" rtl="0">
              <a:lnSpc>
                <a:spcPct val="115000"/>
              </a:lnSpc>
              <a:spcBef>
                <a:spcPts val="1000"/>
              </a:spcBef>
              <a:spcAft>
                <a:spcPts val="0"/>
              </a:spcAft>
              <a:buSzPts val="1600"/>
              <a:buChar char="○"/>
            </a:pPr>
            <a:r>
              <a:rPr lang="en-US" sz="1600"/>
              <a:t>Prioritize reasoning over fluency</a:t>
            </a:r>
            <a:endParaRPr sz="1600"/>
          </a:p>
          <a:p>
            <a:pPr marL="914400" lvl="1" indent="-330200" algn="l" rtl="0">
              <a:lnSpc>
                <a:spcPct val="115000"/>
              </a:lnSpc>
              <a:spcBef>
                <a:spcPts val="1000"/>
              </a:spcBef>
              <a:spcAft>
                <a:spcPts val="0"/>
              </a:spcAft>
              <a:buSzPts val="1600"/>
              <a:buChar char="○"/>
            </a:pPr>
            <a:r>
              <a:rPr lang="en-US" sz="1600"/>
              <a:t>Require process evidence</a:t>
            </a:r>
            <a:endParaRPr sz="1600"/>
          </a:p>
          <a:p>
            <a:pPr marL="914400" lvl="1" indent="-330200" algn="l" rtl="0">
              <a:lnSpc>
                <a:spcPct val="115000"/>
              </a:lnSpc>
              <a:spcBef>
                <a:spcPts val="1000"/>
              </a:spcBef>
              <a:spcAft>
                <a:spcPts val="0"/>
              </a:spcAft>
              <a:buSzPts val="1600"/>
              <a:buChar char="○"/>
            </a:pPr>
            <a:r>
              <a:rPr lang="en-US" sz="1600"/>
              <a:t>Anchor to course-specific context</a:t>
            </a:r>
            <a:endParaRPr sz="1600"/>
          </a:p>
          <a:p>
            <a:pPr marL="914400" lvl="1" indent="-330200" algn="l" rtl="0">
              <a:lnSpc>
                <a:spcPct val="115000"/>
              </a:lnSpc>
              <a:spcBef>
                <a:spcPts val="1000"/>
              </a:spcBef>
              <a:spcAft>
                <a:spcPts val="0"/>
              </a:spcAft>
              <a:buSzPts val="1600"/>
              <a:buChar char="○"/>
            </a:pPr>
            <a:r>
              <a:rPr lang="en-US" sz="1600"/>
              <a:t>Make expectations and boundaries explicit</a:t>
            </a:r>
            <a:endParaRPr sz="1600"/>
          </a:p>
          <a:p>
            <a:pPr marL="914400" lvl="1" indent="-330200" algn="l" rtl="0">
              <a:lnSpc>
                <a:spcPct val="115000"/>
              </a:lnSpc>
              <a:spcBef>
                <a:spcPts val="1000"/>
              </a:spcBef>
              <a:spcAft>
                <a:spcPts val="0"/>
              </a:spcAft>
              <a:buSzPts val="1600"/>
              <a:buChar char="○"/>
            </a:pPr>
            <a:r>
              <a:rPr lang="en-US" sz="1600"/>
              <a:t>Include fairness and accessibility checks </a:t>
            </a:r>
            <a:endParaRPr sz="1600"/>
          </a:p>
          <a:p>
            <a:pPr marL="0" lvl="0" indent="0" algn="r" rtl="0">
              <a:lnSpc>
                <a:spcPct val="115000"/>
              </a:lnSpc>
              <a:spcBef>
                <a:spcPts val="1000"/>
              </a:spcBef>
              <a:spcAft>
                <a:spcPts val="0"/>
              </a:spcAft>
              <a:buNone/>
            </a:pPr>
            <a:r>
              <a:rPr lang="en-US" sz="1600" b="1">
                <a:solidFill>
                  <a:schemeClr val="accent4"/>
                </a:solidFill>
              </a:rPr>
              <a:t>Ask yourself:</a:t>
            </a:r>
            <a:r>
              <a:rPr lang="en-US" sz="1600" b="1"/>
              <a:t> </a:t>
            </a:r>
            <a:r>
              <a:rPr lang="en-US" sz="1600"/>
              <a:t>Could AI score well here? and then revise it to require course-anchored evidence, process explanation, and explicit reasoning to enhance the assessment. </a:t>
            </a:r>
            <a:endParaRPr sz="1600"/>
          </a:p>
          <a:p>
            <a:pPr marL="0" lvl="0" indent="0" algn="l" rtl="0">
              <a:lnSpc>
                <a:spcPct val="115000"/>
              </a:lnSpc>
              <a:spcBef>
                <a:spcPts val="1200"/>
              </a:spcBef>
              <a:spcAft>
                <a:spcPts val="0"/>
              </a:spcAft>
              <a:buNone/>
            </a:pPr>
            <a:endParaRPr sz="1600"/>
          </a:p>
          <a:p>
            <a:pPr marL="0" lvl="0" indent="0" algn="l" rtl="0">
              <a:lnSpc>
                <a:spcPct val="115000"/>
              </a:lnSpc>
              <a:spcBef>
                <a:spcPts val="1200"/>
              </a:spcBef>
              <a:spcAft>
                <a:spcPts val="0"/>
              </a:spcAft>
              <a:buNone/>
            </a:pPr>
            <a:endParaRPr sz="1100"/>
          </a:p>
          <a:p>
            <a:pPr marL="0" marR="0" lvl="0" indent="0" algn="l" rtl="0">
              <a:lnSpc>
                <a:spcPct val="100000"/>
              </a:lnSpc>
              <a:spcBef>
                <a:spcPts val="1200"/>
              </a:spcBef>
              <a:spcAft>
                <a:spcPts val="0"/>
              </a:spcAft>
              <a:buClr>
                <a:srgbClr val="000000"/>
              </a:buClr>
              <a:buSzPts val="2000"/>
              <a:buFont typeface="Arial"/>
              <a:buNone/>
            </a:pP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g3c4f0d10fce_0_152"/>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2600"/>
              <a:buNone/>
            </a:pPr>
            <a:r>
              <a:rPr lang="en-US" sz="3500"/>
              <a:t>Anatomy of an AI-Resilient Rubric</a:t>
            </a:r>
            <a:endParaRPr sz="3500"/>
          </a:p>
        </p:txBody>
      </p:sp>
      <p:sp>
        <p:nvSpPr>
          <p:cNvPr id="178" name="Google Shape;178;g3c4f0d10fce_0_152"/>
          <p:cNvSpPr txBox="1">
            <a:spLocks noGrp="1"/>
          </p:cNvSpPr>
          <p:nvPr>
            <p:ph type="body" idx="1"/>
          </p:nvPr>
        </p:nvSpPr>
        <p:spPr>
          <a:xfrm>
            <a:off x="503650" y="1999475"/>
            <a:ext cx="3381900" cy="4491300"/>
          </a:xfrm>
          <a:prstGeom prst="rect">
            <a:avLst/>
          </a:prstGeom>
          <a:noFill/>
          <a:ln>
            <a:noFill/>
          </a:ln>
        </p:spPr>
        <p:txBody>
          <a:bodyPr spcFirstLastPara="1" wrap="square" lIns="91425" tIns="45700" rIns="91425" bIns="45700" anchor="t" anchorCtr="0">
            <a:normAutofit/>
          </a:bodyPr>
          <a:lstStyle/>
          <a:p>
            <a:pPr marL="457200" lvl="0" indent="-342900" algn="l" rtl="0">
              <a:lnSpc>
                <a:spcPct val="115000"/>
              </a:lnSpc>
              <a:spcBef>
                <a:spcPts val="0"/>
              </a:spcBef>
              <a:spcAft>
                <a:spcPts val="0"/>
              </a:spcAft>
              <a:buClr>
                <a:srgbClr val="222222"/>
              </a:buClr>
              <a:buSzPts val="1800"/>
              <a:buAutoNum type="arabicPeriod"/>
            </a:pPr>
            <a:r>
              <a:rPr lang="en-US" sz="1800">
                <a:solidFill>
                  <a:srgbClr val="222222"/>
                </a:solidFill>
              </a:rPr>
              <a:t>“Presents a clear, well-written essay with appropriate examples.” </a:t>
            </a:r>
            <a:endParaRPr sz="1800">
              <a:solidFill>
                <a:srgbClr val="222222"/>
              </a:solidFill>
            </a:endParaRPr>
          </a:p>
          <a:p>
            <a:pPr marL="457200" lvl="0" indent="-342900" algn="l" rtl="0">
              <a:lnSpc>
                <a:spcPct val="115000"/>
              </a:lnSpc>
              <a:spcBef>
                <a:spcPts val="1000"/>
              </a:spcBef>
              <a:spcAft>
                <a:spcPts val="0"/>
              </a:spcAft>
              <a:buClr>
                <a:srgbClr val="222222"/>
              </a:buClr>
              <a:buSzPts val="1800"/>
              <a:buAutoNum type="arabicPeriod"/>
            </a:pPr>
            <a:r>
              <a:rPr lang="en-US" sz="1800">
                <a:solidFill>
                  <a:srgbClr val="222222"/>
                </a:solidFill>
              </a:rPr>
              <a:t>“Uses credible sources and cites them appropriately.” </a:t>
            </a:r>
            <a:endParaRPr sz="1800">
              <a:solidFill>
                <a:srgbClr val="222222"/>
              </a:solidFill>
            </a:endParaRPr>
          </a:p>
          <a:p>
            <a:pPr marL="457200" lvl="0" indent="-342900" algn="l" rtl="0">
              <a:lnSpc>
                <a:spcPct val="115000"/>
              </a:lnSpc>
              <a:spcBef>
                <a:spcPts val="1000"/>
              </a:spcBef>
              <a:spcAft>
                <a:spcPts val="0"/>
              </a:spcAft>
              <a:buClr>
                <a:srgbClr val="222222"/>
              </a:buClr>
              <a:buSzPts val="1800"/>
              <a:buAutoNum type="arabicPeriod"/>
            </a:pPr>
            <a:r>
              <a:rPr lang="en-US" sz="1800">
                <a:solidFill>
                  <a:srgbClr val="222222"/>
                </a:solidFill>
              </a:rPr>
              <a:t>“Submits a polished final draft with minimal grammatical errors.” </a:t>
            </a:r>
            <a:endParaRPr sz="1800">
              <a:solidFill>
                <a:srgbClr val="222222"/>
              </a:solidFill>
            </a:endParaRPr>
          </a:p>
          <a:p>
            <a:pPr marL="457200" lvl="0" indent="-342900" algn="l" rtl="0">
              <a:lnSpc>
                <a:spcPct val="115000"/>
              </a:lnSpc>
              <a:spcBef>
                <a:spcPts val="1000"/>
              </a:spcBef>
              <a:spcAft>
                <a:spcPts val="1000"/>
              </a:spcAft>
              <a:buClr>
                <a:srgbClr val="222222"/>
              </a:buClr>
              <a:buSzPts val="1800"/>
              <a:buAutoNum type="arabicPeriod"/>
            </a:pPr>
            <a:r>
              <a:rPr lang="en-US" sz="1800">
                <a:solidFill>
                  <a:srgbClr val="222222"/>
                </a:solidFill>
              </a:rPr>
              <a:t>“Submits original and creative work.” </a:t>
            </a:r>
            <a:endParaRPr sz="1800">
              <a:solidFill>
                <a:srgbClr val="222222"/>
              </a:solidFill>
            </a:endParaRPr>
          </a:p>
        </p:txBody>
      </p:sp>
      <p:sp>
        <p:nvSpPr>
          <p:cNvPr id="179" name="Google Shape;179;g3c4f0d10fce_0_152"/>
          <p:cNvSpPr txBox="1">
            <a:spLocks noGrp="1"/>
          </p:cNvSpPr>
          <p:nvPr>
            <p:ph type="body" idx="1"/>
          </p:nvPr>
        </p:nvSpPr>
        <p:spPr>
          <a:xfrm>
            <a:off x="3788050" y="1999475"/>
            <a:ext cx="5151600" cy="4491300"/>
          </a:xfrm>
          <a:prstGeom prst="rect">
            <a:avLst/>
          </a:prstGeom>
          <a:noFill/>
          <a:ln>
            <a:noFill/>
          </a:ln>
        </p:spPr>
        <p:txBody>
          <a:bodyPr spcFirstLastPara="1" wrap="square" lIns="91425" tIns="45700" rIns="91425" bIns="45700" anchor="t" anchorCtr="0">
            <a:normAutofit fontScale="77500" lnSpcReduction="10000"/>
          </a:bodyPr>
          <a:lstStyle/>
          <a:p>
            <a:pPr marL="457200" lvl="0" indent="-317182" algn="l" rtl="0">
              <a:lnSpc>
                <a:spcPct val="115000"/>
              </a:lnSpc>
              <a:spcBef>
                <a:spcPts val="0"/>
              </a:spcBef>
              <a:spcAft>
                <a:spcPts val="0"/>
              </a:spcAft>
              <a:buClr>
                <a:srgbClr val="222222"/>
              </a:buClr>
              <a:buSzPct val="100000"/>
              <a:buAutoNum type="arabicPeriod"/>
            </a:pPr>
            <a:r>
              <a:rPr lang="en-US" sz="1800">
                <a:solidFill>
                  <a:srgbClr val="222222"/>
                </a:solidFill>
              </a:rPr>
              <a:t>“Explains and defends a clear position using concepts from the lesson unit and at least two sources from the current chapter reading. Explicitly connects these sources to the student’s own reasoning to demonstrate understanding of concepts.” </a:t>
            </a:r>
            <a:endParaRPr sz="1800">
              <a:solidFill>
                <a:srgbClr val="222222"/>
              </a:solidFill>
            </a:endParaRPr>
          </a:p>
          <a:p>
            <a:pPr marL="457200" lvl="0" indent="-317182" algn="l" rtl="0">
              <a:lnSpc>
                <a:spcPct val="115000"/>
              </a:lnSpc>
              <a:spcBef>
                <a:spcPts val="1000"/>
              </a:spcBef>
              <a:spcAft>
                <a:spcPts val="0"/>
              </a:spcAft>
              <a:buClr>
                <a:srgbClr val="222222"/>
              </a:buClr>
              <a:buSzPct val="100000"/>
              <a:buAutoNum type="arabicPeriod"/>
            </a:pPr>
            <a:r>
              <a:rPr lang="en-US" sz="1800">
                <a:solidFill>
                  <a:srgbClr val="222222"/>
                </a:solidFill>
              </a:rPr>
              <a:t>“Selects and integrates sources from our lecture module and library database. Explains why each source is relevant and distinguishes the author’s ideas from their own analysis.” </a:t>
            </a:r>
            <a:endParaRPr sz="1800">
              <a:solidFill>
                <a:srgbClr val="222222"/>
              </a:solidFill>
            </a:endParaRPr>
          </a:p>
          <a:p>
            <a:pPr marL="457200" lvl="0" indent="-317182" algn="l" rtl="0">
              <a:lnSpc>
                <a:spcPct val="115000"/>
              </a:lnSpc>
              <a:spcBef>
                <a:spcPts val="1000"/>
              </a:spcBef>
              <a:spcAft>
                <a:spcPts val="0"/>
              </a:spcAft>
              <a:buClr>
                <a:srgbClr val="222222"/>
              </a:buClr>
              <a:buSzPct val="100000"/>
              <a:buAutoNum type="arabicPeriod"/>
            </a:pPr>
            <a:r>
              <a:rPr lang="en-US" sz="1800">
                <a:solidFill>
                  <a:srgbClr val="222222"/>
                </a:solidFill>
              </a:rPr>
              <a:t>“Provides required planning artifacts (outline, draft, and a brief revision note) that describe the specific changes made and why, showing development of the student’s thinking over time.” </a:t>
            </a:r>
            <a:endParaRPr sz="1800">
              <a:solidFill>
                <a:srgbClr val="222222"/>
              </a:solidFill>
            </a:endParaRPr>
          </a:p>
          <a:p>
            <a:pPr marL="457200" lvl="0" indent="-317182" algn="l" rtl="0">
              <a:lnSpc>
                <a:spcPct val="115000"/>
              </a:lnSpc>
              <a:spcBef>
                <a:spcPts val="1000"/>
              </a:spcBef>
              <a:spcAft>
                <a:spcPts val="1000"/>
              </a:spcAft>
              <a:buClr>
                <a:srgbClr val="222222"/>
              </a:buClr>
              <a:buSzPct val="100000"/>
              <a:buAutoNum type="arabicPeriod"/>
            </a:pPr>
            <a:r>
              <a:rPr lang="en-US" sz="1800">
                <a:solidFill>
                  <a:srgbClr val="222222"/>
                </a:solidFill>
              </a:rPr>
              <a:t>“Clearly discloses any AI tools used (if any, including Grammarly for spelling and punctuation), describes what the tool produced, and explains how the student evaluated and revised that output to align with the assignment requirements and expectations.” </a:t>
            </a:r>
            <a:endParaRPr sz="1800">
              <a:solidFill>
                <a:srgbClr val="222222"/>
              </a:solidFill>
            </a:endParaRPr>
          </a:p>
        </p:txBody>
      </p:sp>
      <p:cxnSp>
        <p:nvCxnSpPr>
          <p:cNvPr id="180" name="Google Shape;180;g3c4f0d10fce_0_152">
            <a:extLst>
              <a:ext uri="{C183D7F6-B498-43B3-948B-1728B52AA6E4}">
                <adec:decorative xmlns:adec="http://schemas.microsoft.com/office/drawing/2017/decorative" val="1"/>
              </a:ext>
            </a:extLst>
          </p:cNvPr>
          <p:cNvCxnSpPr/>
          <p:nvPr/>
        </p:nvCxnSpPr>
        <p:spPr>
          <a:xfrm>
            <a:off x="3471200" y="2548775"/>
            <a:ext cx="534900" cy="0"/>
          </a:xfrm>
          <a:prstGeom prst="straightConnector1">
            <a:avLst/>
          </a:prstGeom>
          <a:noFill/>
          <a:ln w="38100" cap="flat" cmpd="sng">
            <a:solidFill>
              <a:schemeClr val="accent5"/>
            </a:solidFill>
            <a:prstDash val="solid"/>
            <a:round/>
            <a:headEnd type="none" w="med" len="med"/>
            <a:tailEnd type="stealth" w="med" len="med"/>
          </a:ln>
        </p:spPr>
      </p:cxnSp>
      <p:cxnSp>
        <p:nvCxnSpPr>
          <p:cNvPr id="181" name="Google Shape;181;g3c4f0d10fce_0_152">
            <a:extLst>
              <a:ext uri="{C183D7F6-B498-43B3-948B-1728B52AA6E4}">
                <adec:decorative xmlns:adec="http://schemas.microsoft.com/office/drawing/2017/decorative" val="1"/>
              </a:ext>
            </a:extLst>
          </p:cNvPr>
          <p:cNvCxnSpPr/>
          <p:nvPr/>
        </p:nvCxnSpPr>
        <p:spPr>
          <a:xfrm>
            <a:off x="3471200" y="3755000"/>
            <a:ext cx="534900" cy="0"/>
          </a:xfrm>
          <a:prstGeom prst="straightConnector1">
            <a:avLst/>
          </a:prstGeom>
          <a:noFill/>
          <a:ln w="38100" cap="flat" cmpd="sng">
            <a:solidFill>
              <a:schemeClr val="accent5"/>
            </a:solidFill>
            <a:prstDash val="solid"/>
            <a:round/>
            <a:headEnd type="none" w="med" len="med"/>
            <a:tailEnd type="stealth" w="med" len="med"/>
          </a:ln>
        </p:spPr>
      </p:cxnSp>
      <p:cxnSp>
        <p:nvCxnSpPr>
          <p:cNvPr id="182" name="Google Shape;182;g3c4f0d10fce_0_152">
            <a:extLst>
              <a:ext uri="{C183D7F6-B498-43B3-948B-1728B52AA6E4}">
                <adec:decorative xmlns:adec="http://schemas.microsoft.com/office/drawing/2017/decorative" val="1"/>
              </a:ext>
            </a:extLst>
          </p:cNvPr>
          <p:cNvCxnSpPr/>
          <p:nvPr/>
        </p:nvCxnSpPr>
        <p:spPr>
          <a:xfrm>
            <a:off x="3455139" y="4732706"/>
            <a:ext cx="534900" cy="0"/>
          </a:xfrm>
          <a:prstGeom prst="straightConnector1">
            <a:avLst/>
          </a:prstGeom>
          <a:noFill/>
          <a:ln w="38100" cap="flat" cmpd="sng">
            <a:solidFill>
              <a:schemeClr val="accent5"/>
            </a:solidFill>
            <a:prstDash val="solid"/>
            <a:round/>
            <a:headEnd type="none" w="med" len="med"/>
            <a:tailEnd type="stealth" w="med" len="med"/>
          </a:ln>
        </p:spPr>
      </p:cxnSp>
      <p:cxnSp>
        <p:nvCxnSpPr>
          <p:cNvPr id="183" name="Google Shape;183;g3c4f0d10fce_0_152">
            <a:extLst>
              <a:ext uri="{C183D7F6-B498-43B3-948B-1728B52AA6E4}">
                <adec:decorative xmlns:adec="http://schemas.microsoft.com/office/drawing/2017/decorative" val="1"/>
              </a:ext>
            </a:extLst>
          </p:cNvPr>
          <p:cNvCxnSpPr/>
          <p:nvPr/>
        </p:nvCxnSpPr>
        <p:spPr>
          <a:xfrm>
            <a:off x="3439078" y="5672092"/>
            <a:ext cx="534900" cy="0"/>
          </a:xfrm>
          <a:prstGeom prst="straightConnector1">
            <a:avLst/>
          </a:prstGeom>
          <a:noFill/>
          <a:ln w="38100" cap="flat" cmpd="sng">
            <a:solidFill>
              <a:schemeClr val="accent5"/>
            </a:solidFill>
            <a:prstDash val="solid"/>
            <a:round/>
            <a:headEnd type="none" w="med" len="med"/>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3c4f0d10fce_0_175"/>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74285"/>
              <a:buNone/>
            </a:pPr>
            <a:r>
              <a:rPr lang="en-US" sz="3500"/>
              <a:t>Policy-Neutral Rubric &amp; Syllabus Language</a:t>
            </a:r>
            <a:endParaRPr sz="3500"/>
          </a:p>
        </p:txBody>
      </p:sp>
      <p:sp>
        <p:nvSpPr>
          <p:cNvPr id="190" name="Google Shape;190;g3c4f0d10fce_0_175"/>
          <p:cNvSpPr txBox="1">
            <a:spLocks noGrp="1"/>
          </p:cNvSpPr>
          <p:nvPr>
            <p:ph type="body" idx="1"/>
          </p:nvPr>
        </p:nvSpPr>
        <p:spPr>
          <a:xfrm>
            <a:off x="1088675" y="2015730"/>
            <a:ext cx="7202400" cy="8985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1200"/>
              </a:spcAft>
              <a:buNone/>
            </a:pPr>
            <a:r>
              <a:rPr lang="en-US">
                <a:solidFill>
                  <a:srgbClr val="000000"/>
                </a:solidFill>
              </a:rPr>
              <a:t>AI policies exist on a spectrum, and your rubric language doesn't have to pick a side. The goal is to craft phrases that </a:t>
            </a:r>
            <a:r>
              <a:rPr lang="en-US" b="1">
                <a:solidFill>
                  <a:schemeClr val="dk1"/>
                </a:solidFill>
              </a:rPr>
              <a:t>name integrity, center equity, and focus on learning outcomes</a:t>
            </a:r>
            <a:r>
              <a:rPr lang="en-US">
                <a:solidFill>
                  <a:srgbClr val="000000"/>
                </a:solidFill>
              </a:rPr>
              <a:t> — regardless of the policy stance your campus has adopted.</a:t>
            </a:r>
            <a:endParaRPr sz="2100">
              <a:solidFill>
                <a:srgbClr val="000000"/>
              </a:solidFill>
            </a:endParaRPr>
          </a:p>
        </p:txBody>
      </p:sp>
      <p:sp>
        <p:nvSpPr>
          <p:cNvPr id="191" name="Google Shape;191;g3c4f0d10fce_0_175"/>
          <p:cNvSpPr txBox="1"/>
          <p:nvPr/>
        </p:nvSpPr>
        <p:spPr>
          <a:xfrm>
            <a:off x="1088825" y="3464875"/>
            <a:ext cx="7202400" cy="2827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800"/>
              </a:spcBef>
              <a:spcAft>
                <a:spcPts val="0"/>
              </a:spcAft>
              <a:buNone/>
            </a:pPr>
            <a:r>
              <a:rPr lang="en-US" sz="1800" b="1" u="sng">
                <a:solidFill>
                  <a:schemeClr val="accent4"/>
                </a:solidFill>
              </a:rPr>
              <a:t>Example Structures That Work Everywhere</a:t>
            </a:r>
            <a:endParaRPr sz="1800" b="1" u="sng">
              <a:solidFill>
                <a:schemeClr val="accent4"/>
              </a:solidFill>
            </a:endParaRPr>
          </a:p>
          <a:p>
            <a:pPr marL="0" lvl="0" indent="0" algn="l" rtl="0">
              <a:lnSpc>
                <a:spcPct val="115000"/>
              </a:lnSpc>
              <a:spcBef>
                <a:spcPts val="1200"/>
              </a:spcBef>
              <a:spcAft>
                <a:spcPts val="0"/>
              </a:spcAft>
              <a:buNone/>
            </a:pPr>
            <a:r>
              <a:rPr lang="en-US" sz="1600" b="1"/>
              <a:t>Syllabus Statement</a:t>
            </a:r>
            <a:endParaRPr sz="1600" b="1"/>
          </a:p>
          <a:p>
            <a:pPr marL="0" lvl="0" indent="0" algn="l" rtl="0">
              <a:lnSpc>
                <a:spcPct val="115000"/>
              </a:lnSpc>
              <a:spcBef>
                <a:spcPts val="1200"/>
              </a:spcBef>
              <a:spcAft>
                <a:spcPts val="0"/>
              </a:spcAft>
              <a:buNone/>
            </a:pPr>
            <a:r>
              <a:rPr lang="en-US" sz="1600" i="1"/>
              <a:t>"In this course, you are responsible for the originality and accuracy of all submitted work, regardless of whether you use digital tools (including AI)."</a:t>
            </a:r>
            <a:endParaRPr sz="1600" i="1"/>
          </a:p>
          <a:p>
            <a:pPr marL="0" lvl="0" indent="0" algn="l" rtl="0">
              <a:lnSpc>
                <a:spcPct val="115000"/>
              </a:lnSpc>
              <a:spcBef>
                <a:spcPts val="1200"/>
              </a:spcBef>
              <a:spcAft>
                <a:spcPts val="0"/>
              </a:spcAft>
              <a:buNone/>
            </a:pPr>
            <a:r>
              <a:rPr lang="en-US" sz="1600" b="1"/>
              <a:t>Rubric Phrase</a:t>
            </a:r>
            <a:endParaRPr sz="1600" b="1"/>
          </a:p>
          <a:p>
            <a:pPr marL="0" lvl="0" indent="0" algn="l" rtl="0">
              <a:lnSpc>
                <a:spcPct val="115000"/>
              </a:lnSpc>
              <a:spcBef>
                <a:spcPts val="1200"/>
              </a:spcBef>
              <a:spcAft>
                <a:spcPts val="1200"/>
              </a:spcAft>
              <a:buNone/>
            </a:pPr>
            <a:r>
              <a:rPr lang="en-US" sz="1600" i="1"/>
              <a:t>"Assignments will be graded on how well they demonstrate your understanding of course concepts, not on how well a tool can write for you."</a:t>
            </a:r>
            <a:endParaRPr sz="2300">
              <a:solidFill>
                <a:srgbClr val="18161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g3c4f0d10fce_0_206"/>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How is Agentic AI Changing The Game? </a:t>
            </a:r>
            <a:endParaRPr sz="3500"/>
          </a:p>
        </p:txBody>
      </p:sp>
      <p:sp>
        <p:nvSpPr>
          <p:cNvPr id="198" name="Google Shape;198;g3c4f0d10fce_0_206"/>
          <p:cNvSpPr txBox="1">
            <a:spLocks noGrp="1"/>
          </p:cNvSpPr>
          <p:nvPr>
            <p:ph type="body" idx="1"/>
          </p:nvPr>
        </p:nvSpPr>
        <p:spPr>
          <a:xfrm>
            <a:off x="522850" y="2015725"/>
            <a:ext cx="8290500" cy="4039800"/>
          </a:xfrm>
          <a:prstGeom prst="rect">
            <a:avLst/>
          </a:prstGeom>
          <a:noFill/>
          <a:ln>
            <a:noFill/>
          </a:ln>
        </p:spPr>
        <p:txBody>
          <a:bodyPr spcFirstLastPara="1" wrap="square" lIns="91425" tIns="45700" rIns="91425" bIns="45700" anchor="t" anchorCtr="0">
            <a:noAutofit/>
          </a:bodyPr>
          <a:lstStyle/>
          <a:p>
            <a:pPr marL="0" lvl="0" indent="0" algn="ctr" rtl="0">
              <a:lnSpc>
                <a:spcPct val="115000"/>
              </a:lnSpc>
              <a:spcBef>
                <a:spcPts val="1200"/>
              </a:spcBef>
              <a:spcAft>
                <a:spcPts val="0"/>
              </a:spcAft>
              <a:buSzPts val="1600"/>
              <a:buNone/>
            </a:pPr>
            <a:r>
              <a:rPr lang="en-US" sz="1800" b="1">
                <a:solidFill>
                  <a:schemeClr val="accent4"/>
                </a:solidFill>
              </a:rPr>
              <a:t>Focus on what only the learner can authentically show!</a:t>
            </a:r>
            <a:endParaRPr sz="1800" b="1">
              <a:solidFill>
                <a:schemeClr val="accent4"/>
              </a:solidFill>
            </a:endParaRPr>
          </a:p>
          <a:p>
            <a:pPr marL="0" lvl="0" indent="0" algn="l" rtl="0">
              <a:lnSpc>
                <a:spcPct val="115000"/>
              </a:lnSpc>
              <a:spcBef>
                <a:spcPts val="1200"/>
              </a:spcBef>
              <a:spcAft>
                <a:spcPts val="0"/>
              </a:spcAft>
              <a:buSzPts val="1600"/>
              <a:buNone/>
            </a:pPr>
            <a:r>
              <a:rPr lang="en-US" b="1">
                <a:solidFill>
                  <a:schemeClr val="dk1"/>
                </a:solidFill>
              </a:rPr>
              <a:t>Start from the outcomes, not the tool</a:t>
            </a:r>
            <a:endParaRPr b="1">
              <a:solidFill>
                <a:schemeClr val="dk1"/>
              </a:solidFill>
            </a:endParaRPr>
          </a:p>
          <a:p>
            <a:pPr marL="457200" lvl="0" indent="-330200" algn="l" rtl="0">
              <a:lnSpc>
                <a:spcPct val="115000"/>
              </a:lnSpc>
              <a:spcBef>
                <a:spcPts val="1200"/>
              </a:spcBef>
              <a:spcAft>
                <a:spcPts val="0"/>
              </a:spcAft>
              <a:buClr>
                <a:srgbClr val="000000"/>
              </a:buClr>
              <a:buSzPts val="1600"/>
              <a:buChar char="•"/>
            </a:pPr>
            <a:r>
              <a:rPr lang="en-US">
                <a:solidFill>
                  <a:srgbClr val="000000"/>
                </a:solidFill>
              </a:rPr>
              <a:t>Describe the specific knowledge and skills you want - think analysis, method choice, critique, or reflection </a:t>
            </a:r>
            <a:endParaRPr>
              <a:solidFill>
                <a:srgbClr val="000000"/>
              </a:solidFill>
            </a:endParaRPr>
          </a:p>
          <a:p>
            <a:pPr marL="457200" lvl="0" indent="-330200" algn="l" rtl="0">
              <a:lnSpc>
                <a:spcPct val="115000"/>
              </a:lnSpc>
              <a:spcBef>
                <a:spcPts val="0"/>
              </a:spcBef>
              <a:spcAft>
                <a:spcPts val="0"/>
              </a:spcAft>
              <a:buClr>
                <a:srgbClr val="000000"/>
              </a:buClr>
              <a:buSzPts val="1600"/>
              <a:buChar char="•"/>
            </a:pPr>
            <a:r>
              <a:rPr lang="en-US">
                <a:solidFill>
                  <a:srgbClr val="000000"/>
                </a:solidFill>
              </a:rPr>
              <a:t>Require nuanced judgement, synthesis, or personalization that an AI agent is unlikely to produce accurately</a:t>
            </a:r>
            <a:endParaRPr>
              <a:solidFill>
                <a:srgbClr val="000000"/>
              </a:solidFill>
            </a:endParaRPr>
          </a:p>
          <a:p>
            <a:pPr marL="0" lvl="0" indent="0" algn="l" rtl="0">
              <a:lnSpc>
                <a:spcPct val="115000"/>
              </a:lnSpc>
              <a:spcBef>
                <a:spcPts val="1200"/>
              </a:spcBef>
              <a:spcAft>
                <a:spcPts val="0"/>
              </a:spcAft>
              <a:buSzPts val="1600"/>
              <a:buNone/>
            </a:pPr>
            <a:r>
              <a:rPr lang="en-US" b="1">
                <a:solidFill>
                  <a:schemeClr val="dk1"/>
                </a:solidFill>
              </a:rPr>
              <a:t>Make the process required </a:t>
            </a:r>
            <a:endParaRPr b="1">
              <a:solidFill>
                <a:schemeClr val="dk1"/>
              </a:solidFill>
            </a:endParaRPr>
          </a:p>
          <a:p>
            <a:pPr marL="457200" lvl="0" indent="-330200" algn="l" rtl="0">
              <a:lnSpc>
                <a:spcPct val="115000"/>
              </a:lnSpc>
              <a:spcBef>
                <a:spcPts val="1200"/>
              </a:spcBef>
              <a:spcAft>
                <a:spcPts val="0"/>
              </a:spcAft>
              <a:buClr>
                <a:srgbClr val="000000"/>
              </a:buClr>
              <a:buSzPts val="1600"/>
              <a:buChar char="•"/>
            </a:pPr>
            <a:r>
              <a:rPr lang="en-US">
                <a:solidFill>
                  <a:srgbClr val="000000"/>
                </a:solidFill>
              </a:rPr>
              <a:t>Instill teaching students how to demonstrate the process of “showing their work” and make that part of the learning objectives - think planning and iteration drafts, feedback loops, reflection assignments, talk to text activities, video explanations, etc. </a:t>
            </a:r>
            <a:endParaRPr>
              <a:solidFill>
                <a:srgbClr val="000000"/>
              </a:solidFill>
            </a:endParaRPr>
          </a:p>
          <a:p>
            <a:pPr marL="457200" lvl="0" indent="-330200" algn="l" rtl="0">
              <a:lnSpc>
                <a:spcPct val="115000"/>
              </a:lnSpc>
              <a:spcBef>
                <a:spcPts val="0"/>
              </a:spcBef>
              <a:spcAft>
                <a:spcPts val="0"/>
              </a:spcAft>
              <a:buClr>
                <a:srgbClr val="000000"/>
              </a:buClr>
              <a:buSzPts val="1600"/>
              <a:buChar char="•"/>
            </a:pPr>
            <a:r>
              <a:rPr lang="en-US">
                <a:solidFill>
                  <a:srgbClr val="000000"/>
                </a:solidFill>
              </a:rPr>
              <a:t>Ask students to explain how they arrived at their final product and justify decision making choices. </a:t>
            </a:r>
            <a:endParaRPr/>
          </a:p>
        </p:txBody>
      </p:sp>
    </p:spTree>
  </p:cSld>
  <p:clrMapOvr>
    <a:masterClrMapping/>
  </p:clrMapOvr>
</p:sld>
</file>

<file path=ppt/theme/theme1.xml><?xml version="1.0" encoding="utf-8"?>
<a:theme xmlns:a="http://schemas.openxmlformats.org/drawingml/2006/main" name="Gallery">
  <a:themeElements>
    <a:clrScheme name="Custom 1">
      <a:dk1>
        <a:srgbClr val="00417E"/>
      </a:dk1>
      <a:lt1>
        <a:srgbClr val="FFFFFF"/>
      </a:lt1>
      <a:dk2>
        <a:srgbClr val="454545"/>
      </a:dk2>
      <a:lt2>
        <a:srgbClr val="DFDBD5"/>
      </a:lt2>
      <a:accent1>
        <a:srgbClr val="DE1F37"/>
      </a:accent1>
      <a:accent2>
        <a:srgbClr val="9FADCD"/>
      </a:accent2>
      <a:accent3>
        <a:srgbClr val="007B8D"/>
      </a:accent3>
      <a:accent4>
        <a:srgbClr val="AB1F3F"/>
      </a:accent4>
      <a:accent5>
        <a:srgbClr val="70AC46"/>
      </a:accent5>
      <a:accent6>
        <a:srgbClr val="FF8232"/>
      </a:accent6>
      <a:hlink>
        <a:srgbClr val="DE1F37"/>
      </a:hlink>
      <a:folHlink>
        <a:srgbClr val="1822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1681</Words>
  <Application>Microsoft Office PowerPoint</Application>
  <PresentationFormat>On-screen Show (4:3)</PresentationFormat>
  <Paragraphs>113</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vt:lpstr>
      <vt:lpstr>Calibri</vt:lpstr>
      <vt:lpstr>Gill Sans</vt:lpstr>
      <vt:lpstr>Gallery</vt:lpstr>
      <vt:lpstr>AI Bytes: Rubrics, Resilience, and Robots</vt:lpstr>
      <vt:lpstr>Welcome!</vt:lpstr>
      <vt:lpstr>Description</vt:lpstr>
      <vt:lpstr>Presenters</vt:lpstr>
      <vt:lpstr>Session Goals</vt:lpstr>
      <vt:lpstr>Why Rubrics Matter in the AI Era</vt:lpstr>
      <vt:lpstr>Anatomy of an AI-Resilient Rubric</vt:lpstr>
      <vt:lpstr>Policy-Neutral Rubric &amp; Syllabus Language</vt:lpstr>
      <vt:lpstr>How is Agentic AI Changing The Game? </vt:lpstr>
      <vt:lpstr>How is Agentic AI Changing The Game? (Cont.)</vt:lpstr>
      <vt:lpstr>Practice Makes Perfect</vt:lpstr>
      <vt:lpstr>Resources</vt:lpstr>
      <vt:lpstr>Discussion, Questions, and Other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Bytes: Rubrics, Resilience, and Robots</dc:title>
  <dc:creator>Katie Nash</dc:creator>
  <cp:lastModifiedBy>Elizabeth Encarnacion</cp:lastModifiedBy>
  <cp:revision>1</cp:revision>
  <dcterms:created xsi:type="dcterms:W3CDTF">2019-09-18T18:31:08Z</dcterms:created>
  <dcterms:modified xsi:type="dcterms:W3CDTF">2026-03-05T20:28:03Z</dcterms:modified>
</cp:coreProperties>
</file>