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7"/>
  </p:notesMasterIdLst>
  <p:sldIdLst>
    <p:sldId id="340" r:id="rId2"/>
    <p:sldId id="341" r:id="rId3"/>
    <p:sldId id="314" r:id="rId4"/>
    <p:sldId id="2972" r:id="rId5"/>
    <p:sldId id="2974" r:id="rId6"/>
    <p:sldId id="2973" r:id="rId7"/>
    <p:sldId id="3002" r:id="rId8"/>
    <p:sldId id="2975" r:id="rId9"/>
    <p:sldId id="2976" r:id="rId10"/>
    <p:sldId id="2977" r:id="rId11"/>
    <p:sldId id="2978" r:id="rId12"/>
    <p:sldId id="2982" r:id="rId13"/>
    <p:sldId id="2986" r:id="rId14"/>
    <p:sldId id="2983" r:id="rId15"/>
    <p:sldId id="2988" r:id="rId16"/>
    <p:sldId id="2985" r:id="rId17"/>
    <p:sldId id="2990" r:id="rId18"/>
    <p:sldId id="2989" r:id="rId19"/>
    <p:sldId id="2992" r:id="rId20"/>
    <p:sldId id="2993" r:id="rId21"/>
    <p:sldId id="2994" r:id="rId22"/>
    <p:sldId id="2995" r:id="rId23"/>
    <p:sldId id="2996" r:id="rId24"/>
    <p:sldId id="2997" r:id="rId25"/>
    <p:sldId id="3001" r:id="rId2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8" roundtripDataSignature="AMtx7mj5f8ChqVL59RyLyNVne3o0VkpZg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02"/>
    <p:restoredTop sz="94830"/>
  </p:normalViewPr>
  <p:slideViewPr>
    <p:cSldViewPr snapToGrid="0">
      <p:cViewPr varScale="1">
        <p:scale>
          <a:sx n="78" d="100"/>
          <a:sy n="78" d="100"/>
        </p:scale>
        <p:origin x="610"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51"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4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researchgate.net/journal/Open-Praxis-2304-070X?_tp=eyJjb250ZXh0Ijp7ImZpcnN0UGFnZSI6InB1YmxpY2F0aW9uIiwicGFnZSI6InB1YmxpY2F0aW9uIn19" TargetMode="External"/><Relationship Id="rId2" Type="http://schemas.openxmlformats.org/officeDocument/2006/relationships/slide" Target="../slides/slide13.xml"/><Relationship Id="rId1" Type="http://schemas.openxmlformats.org/officeDocument/2006/relationships/notesMaster" Target="../notesMasters/notesMaster1.xml"/><Relationship Id="rId5" Type="http://schemas.openxmlformats.org/officeDocument/2006/relationships/hyperlink" Target="https://www.researchgate.net/deref/https%3A%2F%2Fcreativecommons.org%2Flicenses%2Fby%2F4.0%2F" TargetMode="External"/><Relationship Id="rId4" Type="http://schemas.openxmlformats.org/officeDocument/2006/relationships/hyperlink" Target="https://doi.org/10.5944/openpraxis.12.4.1119"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press.rebus.community/oerstarterkitpm/chapter/chapter-22-calculating-and-reporting-student-savings-2/?utm_source=chatgpt.co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kansasregents.gov/resources/Why_100_Draft.pdf?utm_source=chatgpt.com"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8E3782-747D-0849-8027-4C495AD1BB4F}" type="slidenum">
              <a:rPr lang="en-US" smtClean="0"/>
              <a:t>1</a:t>
            </a:fld>
            <a:endParaRPr lang="en-US"/>
          </a:p>
        </p:txBody>
      </p:sp>
    </p:spTree>
    <p:extLst>
      <p:ext uri="{BB962C8B-B14F-4D97-AF65-F5344CB8AC3E}">
        <p14:creationId xmlns:p14="http://schemas.microsoft.com/office/powerpoint/2010/main" val="43615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www.researchgate.net</a:t>
            </a:r>
            <a:r>
              <a:rPr lang="en-US" dirty="0"/>
              <a:t>/publication/399267567_Student_Perceptions_of_Textbooks_Prior_Behaviors_and_Beliefs_Can_Influence_Zero_Textbook_Cost_ZTC_Adoption_Impact</a:t>
            </a:r>
          </a:p>
          <a:p>
            <a:r>
              <a:rPr lang="en-US" b="1" dirty="0"/>
              <a:t>Student Perceptions of Textbooks: Prior Behaviors and Beliefs Can Influence Zero Textbook Cost (ZTC) Adoption Impact</a:t>
            </a:r>
          </a:p>
          <a:p>
            <a:r>
              <a:rPr lang="en-US" dirty="0"/>
              <a:t>December 2020</a:t>
            </a:r>
          </a:p>
          <a:p>
            <a:r>
              <a:rPr lang="en-US" dirty="0">
                <a:hlinkClick r:id="rId3"/>
              </a:rPr>
              <a:t>Open Praxis</a:t>
            </a:r>
            <a:r>
              <a:rPr lang="en-US" dirty="0"/>
              <a:t> 12(4):555</a:t>
            </a:r>
          </a:p>
          <a:p>
            <a:r>
              <a:rPr lang="en-US" dirty="0"/>
              <a:t>DOI:</a:t>
            </a:r>
            <a:r>
              <a:rPr lang="en-US" dirty="0">
                <a:hlinkClick r:id="rId4"/>
              </a:rPr>
              <a:t>10.5944/openpraxis.12.4.1119</a:t>
            </a:r>
            <a:endParaRPr lang="en-US" dirty="0"/>
          </a:p>
          <a:p>
            <a:r>
              <a:rPr lang="en-US" dirty="0"/>
              <a:t>License</a:t>
            </a:r>
          </a:p>
          <a:p>
            <a:r>
              <a:rPr lang="en-US" dirty="0">
                <a:hlinkClick r:id="rId5"/>
              </a:rPr>
              <a:t>CC BY 4.0</a:t>
            </a:r>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14934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40436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21813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23001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83092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275575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80064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Carrie</a:t>
            </a:r>
          </a:p>
        </p:txBody>
      </p:sp>
      <p:sp>
        <p:nvSpPr>
          <p:cNvPr id="4" name="Slide Number Placeholder 3"/>
          <p:cNvSpPr>
            <a:spLocks noGrp="1"/>
          </p:cNvSpPr>
          <p:nvPr>
            <p:ph type="sldNum" sz="quarter" idx="10"/>
          </p:nvPr>
        </p:nvSpPr>
        <p:spPr/>
        <p:txBody>
          <a:bodyPr/>
          <a:lstStyle/>
          <a:p>
            <a:fld id="{998E3782-747D-0849-8027-4C495AD1BB4F}" type="slidenum">
              <a:rPr lang="en-US" smtClean="0"/>
              <a:t>2</a:t>
            </a:fld>
            <a:endParaRPr lang="en-US"/>
          </a:p>
        </p:txBody>
      </p:sp>
    </p:spTree>
    <p:extLst>
      <p:ext uri="{BB962C8B-B14F-4D97-AF65-F5344CB8AC3E}">
        <p14:creationId xmlns:p14="http://schemas.microsoft.com/office/powerpoint/2010/main" val="205237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uk-UA" sz="1200" b="0" i="0" u="none" strike="noStrike" cap="none" smtClean="0">
                <a:solidFill>
                  <a:schemeClr val="dk1"/>
                </a:solidFill>
                <a:latin typeface="Calibri"/>
                <a:ea typeface="Calibri"/>
                <a:cs typeface="Calibri"/>
                <a:sym typeface="Calibri"/>
              </a:rPr>
              <a:t>3</a:t>
            </a:fld>
            <a:endParaRPr lang="uk-UA"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3138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422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0" i="0" u="none" strike="noStrike" cap="none" dirty="0">
                <a:solidFill>
                  <a:schemeClr val="dk1"/>
                </a:solidFill>
                <a:effectLst/>
                <a:latin typeface="Calibri"/>
                <a:ea typeface="Calibri"/>
                <a:cs typeface="Calibri"/>
                <a:sym typeface="Calibri"/>
              </a:rPr>
              <a:t>Gallant, J. (2022). </a:t>
            </a:r>
            <a:r>
              <a:rPr lang="en-US" sz="1200" b="0" i="1" u="none" strike="noStrike" cap="none" dirty="0">
                <a:solidFill>
                  <a:schemeClr val="dk1"/>
                </a:solidFill>
                <a:effectLst/>
                <a:latin typeface="Calibri"/>
                <a:ea typeface="Calibri"/>
                <a:cs typeface="Calibri"/>
                <a:sym typeface="Calibri"/>
              </a:rPr>
              <a:t>Calculating and reporting student savings</a:t>
            </a:r>
            <a:r>
              <a:rPr lang="en-US" sz="1200" b="0" i="0" u="none" strike="noStrike" cap="none" dirty="0">
                <a:solidFill>
                  <a:schemeClr val="dk1"/>
                </a:solidFill>
                <a:effectLst/>
                <a:latin typeface="Calibri"/>
                <a:ea typeface="Calibri"/>
                <a:cs typeface="Calibri"/>
                <a:sym typeface="Calibri"/>
              </a:rPr>
              <a:t>. In </a:t>
            </a:r>
            <a:r>
              <a:rPr lang="en-US" sz="1200" b="0" i="1" u="none" strike="noStrike" cap="none" dirty="0">
                <a:solidFill>
                  <a:schemeClr val="dk1"/>
                </a:solidFill>
                <a:effectLst/>
                <a:latin typeface="Calibri"/>
                <a:ea typeface="Calibri"/>
                <a:cs typeface="Calibri"/>
                <a:sym typeface="Calibri"/>
              </a:rPr>
              <a:t>The OER Starter Kit for Program Managers</a:t>
            </a:r>
            <a:r>
              <a:rPr lang="en-US" sz="1200" b="0" i="0" u="none" strike="noStrike" cap="none" dirty="0">
                <a:solidFill>
                  <a:schemeClr val="dk1"/>
                </a:solidFill>
                <a:effectLst/>
                <a:latin typeface="Calibri"/>
                <a:ea typeface="Calibri"/>
                <a:cs typeface="Calibri"/>
                <a:sym typeface="Calibri"/>
              </a:rPr>
              <a:t>. Rebus Community Press. (</a:t>
            </a:r>
            <a:r>
              <a:rPr lang="en-US" sz="1200" b="0" i="0" u="none" strike="noStrike" cap="none" dirty="0">
                <a:solidFill>
                  <a:schemeClr val="dk1"/>
                </a:solidFill>
                <a:effectLst/>
                <a:latin typeface="Calibri"/>
                <a:ea typeface="Calibri"/>
                <a:cs typeface="Calibri"/>
                <a:sym typeface="Calibri"/>
                <a:hlinkClick r:id="rId3" tooltip="Calculating and Reporting Student Savings – The OER Starter Kit for Program Managers"/>
              </a:rPr>
              <a:t>Rebus Press</a:t>
            </a:r>
            <a:r>
              <a:rPr lang="en-US" sz="1200" b="0" i="0" u="none" strike="noStrike" cap="none" dirty="0">
                <a:solidFill>
                  <a:schemeClr val="dk1"/>
                </a:solidFill>
                <a:effectLst/>
                <a:latin typeface="Calibri"/>
                <a:ea typeface="Calibri"/>
                <a:cs typeface="Calibri"/>
                <a:sym typeface="Calibri"/>
              </a:rPr>
              <a:t>)</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94059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Impact of doing things many different ways…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933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0" i="0" u="none" strike="noStrike" cap="none" dirty="0">
                <a:solidFill>
                  <a:schemeClr val="dk1"/>
                </a:solidFill>
                <a:effectLst/>
                <a:latin typeface="Calibri"/>
                <a:ea typeface="Calibri"/>
                <a:cs typeface="Calibri"/>
                <a:sym typeface="Calibri"/>
              </a:rPr>
              <a:t>Kansas Board of Regents. (n.d.). </a:t>
            </a:r>
            <a:r>
              <a:rPr lang="en-US" sz="1200" b="0" i="1" u="none" strike="noStrike" cap="none" dirty="0">
                <a:solidFill>
                  <a:schemeClr val="dk1"/>
                </a:solidFill>
                <a:effectLst/>
                <a:latin typeface="Calibri"/>
                <a:ea typeface="Calibri"/>
                <a:cs typeface="Calibri"/>
                <a:sym typeface="Calibri"/>
              </a:rPr>
              <a:t>Why $100 draft methodology for OER savings estimation</a:t>
            </a:r>
            <a:r>
              <a:rPr lang="en-US" sz="1200" b="0" i="0" u="none" strike="noStrike" cap="none" dirty="0">
                <a:solidFill>
                  <a:schemeClr val="dk1"/>
                </a:solidFill>
                <a:effectLst/>
                <a:latin typeface="Calibri"/>
                <a:ea typeface="Calibri"/>
                <a:cs typeface="Calibri"/>
                <a:sym typeface="Calibri"/>
              </a:rPr>
              <a:t>. (</a:t>
            </a:r>
            <a:r>
              <a:rPr lang="en-US" sz="1200" b="0" i="0" u="none" strike="noStrike" cap="none" dirty="0">
                <a:solidFill>
                  <a:schemeClr val="dk1"/>
                </a:solidFill>
                <a:effectLst/>
                <a:latin typeface="Calibri"/>
                <a:ea typeface="Calibri"/>
                <a:cs typeface="Calibri"/>
                <a:sym typeface="Calibri"/>
                <a:hlinkClick r:id="rId3" tooltip="OER &amp; Estimating Student Savings"/>
              </a:rPr>
              <a:t>Kansas Board of Regents</a:t>
            </a:r>
            <a:r>
              <a:rPr lang="en-US" sz="1200" b="0" i="0" u="none" strike="noStrike" cap="none" dirty="0">
                <a:solidFill>
                  <a:schemeClr val="dk1"/>
                </a:solidFill>
                <a:effectLst/>
                <a:latin typeface="Calibri"/>
                <a:ea typeface="Calibri"/>
                <a:cs typeface="Calibri"/>
                <a:sym typeface="Calibri"/>
              </a:rPr>
              <a:t>)</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87012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www.csac.ca.gov</a:t>
            </a:r>
            <a:r>
              <a:rPr lang="en-US" dirty="0"/>
              <a:t>/sites/default/files/2025-07/student_expense_budget_2026-27.pdf</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8513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www.csac.ca.gov</a:t>
            </a:r>
            <a:r>
              <a:rPr lang="en-US" dirty="0"/>
              <a:t>/sites/default/files/2025-11/2024-25-SEARS-Insights-Brief.pdf</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37475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with content">
  <p:cSld name="Section Header with content">
    <p:spTree>
      <p:nvGrpSpPr>
        <p:cNvPr id="1" name="Shape 44"/>
        <p:cNvGrpSpPr/>
        <p:nvPr/>
      </p:nvGrpSpPr>
      <p:grpSpPr>
        <a:xfrm>
          <a:off x="0" y="0"/>
          <a:ext cx="0" cy="0"/>
          <a:chOff x="0" y="0"/>
          <a:chExt cx="0" cy="0"/>
        </a:xfrm>
      </p:grpSpPr>
      <p:sp>
        <p:nvSpPr>
          <p:cNvPr id="45" name="Google Shape;45;p39"/>
          <p:cNvSpPr/>
          <p:nvPr/>
        </p:nvSpPr>
        <p:spPr>
          <a:xfrm>
            <a:off x="892142" y="-21176"/>
            <a:ext cx="7606015" cy="18787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chemeClr val="lt1"/>
              </a:solidFill>
              <a:latin typeface="Gill Sans"/>
              <a:ea typeface="Gill Sans"/>
              <a:cs typeface="Gill Sans"/>
              <a:sym typeface="Gill Sans"/>
            </a:endParaRPr>
          </a:p>
        </p:txBody>
      </p:sp>
      <p:cxnSp>
        <p:nvCxnSpPr>
          <p:cNvPr id="46" name="Google Shape;46;p39"/>
          <p:cNvCxnSpPr/>
          <p:nvPr/>
        </p:nvCxnSpPr>
        <p:spPr>
          <a:xfrm>
            <a:off x="892142" y="1859611"/>
            <a:ext cx="7606015" cy="0"/>
          </a:xfrm>
          <a:prstGeom prst="straightConnector1">
            <a:avLst/>
          </a:prstGeom>
          <a:noFill/>
          <a:ln w="31750" cap="flat" cmpd="sng">
            <a:solidFill>
              <a:schemeClr val="accent1"/>
            </a:solidFill>
            <a:prstDash val="solid"/>
            <a:round/>
            <a:headEnd type="none" w="sm" len="sm"/>
            <a:tailEnd type="none" w="sm" len="sm"/>
          </a:ln>
        </p:spPr>
      </p:cxnSp>
      <p:sp>
        <p:nvSpPr>
          <p:cNvPr id="47" name="Google Shape;47;p39"/>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4000"/>
              <a:buFont typeface="Gill Sans"/>
              <a:buNone/>
              <a:defRPr baseline="0">
                <a:solidFill>
                  <a:schemeClr val="lt1"/>
                </a:solidFill>
                <a:latin typeface="Arial"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8" name="Google Shape;48;p39"/>
          <p:cNvSpPr txBox="1">
            <a:spLocks noGrp="1"/>
          </p:cNvSpPr>
          <p:nvPr>
            <p:ph type="body" idx="1" hasCustomPrompt="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baseline="0">
                <a:solidFill>
                  <a:schemeClr val="dk2"/>
                </a:solidFill>
                <a:latin typeface="arial" charset="0"/>
              </a:defRPr>
            </a:lvl1pPr>
            <a:lvl2pPr marL="914400" lvl="1" indent="-381000" algn="l">
              <a:lnSpc>
                <a:spcPct val="120000"/>
              </a:lnSpc>
              <a:spcBef>
                <a:spcPts val="375"/>
              </a:spcBef>
              <a:spcAft>
                <a:spcPts val="0"/>
              </a:spcAft>
              <a:buSzPts val="2400"/>
              <a:buChar char="•"/>
              <a:defRPr baseline="0">
                <a:solidFill>
                  <a:schemeClr val="dk2"/>
                </a:solidFill>
                <a:latin typeface="arial" charset="0"/>
              </a:defRPr>
            </a:lvl2pPr>
            <a:lvl3pPr marL="1371600" lvl="2" indent="-381000" algn="l">
              <a:lnSpc>
                <a:spcPct val="120000"/>
              </a:lnSpc>
              <a:spcBef>
                <a:spcPts val="375"/>
              </a:spcBef>
              <a:spcAft>
                <a:spcPts val="0"/>
              </a:spcAft>
              <a:buSzPts val="2400"/>
              <a:buChar char="•"/>
              <a:defRPr baseline="0">
                <a:solidFill>
                  <a:schemeClr val="dk2"/>
                </a:solidFill>
                <a:latin typeface="arial" charset="0"/>
              </a:defRPr>
            </a:lvl3pPr>
            <a:lvl4pPr marL="1828800" lvl="3" indent="-381000" algn="l">
              <a:lnSpc>
                <a:spcPct val="120000"/>
              </a:lnSpc>
              <a:spcBef>
                <a:spcPts val="375"/>
              </a:spcBef>
              <a:spcAft>
                <a:spcPts val="0"/>
              </a:spcAft>
              <a:buSzPts val="2400"/>
              <a:buChar char="•"/>
              <a:defRPr>
                <a:solidFill>
                  <a:schemeClr val="dk2"/>
                </a:solidFill>
              </a:defRPr>
            </a:lvl4pPr>
            <a:lvl5pPr marL="2286000" lvl="4" indent="-381000" algn="l">
              <a:lnSpc>
                <a:spcPct val="120000"/>
              </a:lnSpc>
              <a:spcBef>
                <a:spcPts val="375"/>
              </a:spcBef>
              <a:spcAft>
                <a:spcPts val="0"/>
              </a:spcAft>
              <a:buSzPts val="24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r>
              <a:rPr lang="en-US" dirty="0" err="1"/>
              <a:t>Asdasdas</a:t>
            </a:r>
            <a:endParaRPr lang="en-US" dirty="0"/>
          </a:p>
          <a:p>
            <a:pPr lvl="1"/>
            <a:r>
              <a:rPr lang="en-US" dirty="0" err="1"/>
              <a:t>Sdsadasdsa</a:t>
            </a:r>
            <a:endParaRPr lang="en-US" dirty="0"/>
          </a:p>
          <a:p>
            <a:pPr lvl="2"/>
            <a:r>
              <a:rPr lang="en-US" dirty="0" err="1"/>
              <a:t>adsasdasda</a:t>
            </a:r>
            <a:endParaRPr dirty="0"/>
          </a:p>
        </p:txBody>
      </p:sp>
      <p:sp>
        <p:nvSpPr>
          <p:cNvPr id="49" name="Google Shape;49;p39"/>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39"/>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with photo">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0B8DF55-F427-B94E-99B5-C2DA01127894}"/>
              </a:ext>
            </a:extLst>
          </p:cNvPr>
          <p:cNvPicPr>
            <a:picLocks noChangeAspect="1"/>
          </p:cNvPicPr>
          <p:nvPr userDrawn="1"/>
        </p:nvPicPr>
        <p:blipFill>
          <a:blip r:embed="rId2"/>
          <a:stretch>
            <a:fillRect/>
          </a:stretch>
        </p:blipFill>
        <p:spPr>
          <a:xfrm>
            <a:off x="0" y="1578866"/>
            <a:ext cx="9144000" cy="3657600"/>
          </a:xfrm>
          <a:prstGeom prst="rect">
            <a:avLst/>
          </a:prstGeom>
        </p:spPr>
      </p:pic>
      <p:sp>
        <p:nvSpPr>
          <p:cNvPr id="2" name="Title 1"/>
          <p:cNvSpPr>
            <a:spLocks noGrp="1"/>
          </p:cNvSpPr>
          <p:nvPr>
            <p:ph type="ctrTitle"/>
          </p:nvPr>
        </p:nvSpPr>
        <p:spPr>
          <a:xfrm>
            <a:off x="1813336" y="3464560"/>
            <a:ext cx="6477803" cy="1538289"/>
          </a:xfrm>
        </p:spPr>
        <p:txBody>
          <a:bodyPr bIns="0" anchor="b">
            <a:normAutofit/>
          </a:bodyPr>
          <a:lstStyle>
            <a:lvl1pPr algn="l">
              <a:defRPr sz="3600" baseline="0">
                <a:solidFill>
                  <a:schemeClr val="bg1"/>
                </a:solidFill>
                <a:latin typeface="arial" charset="0"/>
              </a:defRPr>
            </a:lvl1pPr>
          </a:lstStyle>
          <a:p>
            <a:r>
              <a:rPr lang="en-US" dirty="0"/>
              <a:t>Click to edit Master title style</a:t>
            </a:r>
          </a:p>
        </p:txBody>
      </p:sp>
      <p:sp>
        <p:nvSpPr>
          <p:cNvPr id="3" name="Subtitle 2"/>
          <p:cNvSpPr>
            <a:spLocks noGrp="1"/>
          </p:cNvSpPr>
          <p:nvPr>
            <p:ph type="subTitle" idx="1"/>
          </p:nvPr>
        </p:nvSpPr>
        <p:spPr>
          <a:xfrm>
            <a:off x="1813335" y="5189604"/>
            <a:ext cx="6477804" cy="977621"/>
          </a:xfrm>
        </p:spPr>
        <p:txBody>
          <a:bodyPr tIns="91440" bIns="91440">
            <a:normAutofit/>
          </a:bodyPr>
          <a:lstStyle>
            <a:lvl1pPr marL="0" indent="0" algn="l">
              <a:buNone/>
              <a:defRPr sz="1600" b="0" cap="none" baseline="0">
                <a:solidFill>
                  <a:schemeClr val="bg2">
                    <a:lumMod val="10000"/>
                  </a:schemeClr>
                </a:solidFill>
              </a:defRPr>
            </a:lvl1pPr>
            <a:lvl2pPr marL="342892" indent="0" algn="ctr">
              <a:buNone/>
              <a:defRPr sz="135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dirty="0"/>
              <a:t>Click to edit Master subtitle style</a:t>
            </a:r>
          </a:p>
        </p:txBody>
      </p:sp>
      <p:cxnSp>
        <p:nvCxnSpPr>
          <p:cNvPr id="15" name="Straight Connector 14"/>
          <p:cNvCxnSpPr>
            <a:cxnSpLocks/>
          </p:cNvCxnSpPr>
          <p:nvPr/>
        </p:nvCxnSpPr>
        <p:spPr>
          <a:xfrm>
            <a:off x="0" y="5187659"/>
            <a:ext cx="9144000"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12" name="Picture 11">
            <a:extLst>
              <a:ext uri="{FF2B5EF4-FFF2-40B4-BE49-F238E27FC236}">
                <a16:creationId xmlns:a16="http://schemas.microsoft.com/office/drawing/2014/main" id="{40BD600D-3FD4-D74F-AB01-A60D3490DC91}"/>
              </a:ext>
            </a:extLst>
          </p:cNvPr>
          <p:cNvPicPr>
            <a:picLocks noChangeAspect="1"/>
          </p:cNvPicPr>
          <p:nvPr userDrawn="1"/>
        </p:nvPicPr>
        <p:blipFill>
          <a:blip r:embed="rId3"/>
          <a:stretch>
            <a:fillRect/>
          </a:stretch>
        </p:blipFill>
        <p:spPr>
          <a:xfrm>
            <a:off x="1695177" y="585230"/>
            <a:ext cx="4360183" cy="1350250"/>
          </a:xfrm>
          <a:prstGeom prst="rect">
            <a:avLst/>
          </a:prstGeom>
        </p:spPr>
      </p:pic>
    </p:spTree>
    <p:extLst>
      <p:ext uri="{BB962C8B-B14F-4D97-AF65-F5344CB8AC3E}">
        <p14:creationId xmlns:p14="http://schemas.microsoft.com/office/powerpoint/2010/main" val="39325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Section Header with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CC55B9-9636-534F-9AA9-5197025E32CF}"/>
              </a:ext>
            </a:extLst>
          </p:cNvPr>
          <p:cNvSpPr/>
          <p:nvPr userDrawn="1"/>
        </p:nvSpPr>
        <p:spPr>
          <a:xfrm>
            <a:off x="892142" y="-21176"/>
            <a:ext cx="7606015" cy="18787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cxnSp>
        <p:nvCxnSpPr>
          <p:cNvPr id="9" name="Straight Connector 8">
            <a:extLst>
              <a:ext uri="{FF2B5EF4-FFF2-40B4-BE49-F238E27FC236}">
                <a16:creationId xmlns:a16="http://schemas.microsoft.com/office/drawing/2014/main" id="{C841B004-922A-8A4C-9463-1486EAEEA099}"/>
              </a:ext>
            </a:extLst>
          </p:cNvPr>
          <p:cNvCxnSpPr>
            <a:cxnSpLocks/>
          </p:cNvCxnSpPr>
          <p:nvPr userDrawn="1"/>
        </p:nvCxnSpPr>
        <p:spPr>
          <a:xfrm>
            <a:off x="892142" y="1859611"/>
            <a:ext cx="760601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088686" y="808303"/>
            <a:ext cx="7202456" cy="893111"/>
          </a:xfrm>
        </p:spPr>
        <p:txBody>
          <a:bodyPr anchor="b" anchorCtr="0">
            <a:noAutofit/>
          </a:bodyPr>
          <a:lstStyle>
            <a:lvl1pPr>
              <a:defRPr sz="3600" baseline="0">
                <a:solidFill>
                  <a:schemeClr val="bg1"/>
                </a:solidFill>
                <a:latin typeface="arial" charset="0"/>
              </a:defRPr>
            </a:lvl1pPr>
          </a:lstStyle>
          <a:p>
            <a:r>
              <a:rPr lang="en-US" dirty="0"/>
              <a:t>Click to edit Master title style</a:t>
            </a:r>
          </a:p>
        </p:txBody>
      </p:sp>
      <p:sp>
        <p:nvSpPr>
          <p:cNvPr id="3" name="Content Placeholder 2"/>
          <p:cNvSpPr>
            <a:spLocks noGrp="1"/>
          </p:cNvSpPr>
          <p:nvPr>
            <p:ph idx="1"/>
          </p:nvPr>
        </p:nvSpPr>
        <p:spPr>
          <a:xfrm>
            <a:off x="1088686" y="2015735"/>
            <a:ext cx="7202456" cy="4039079"/>
          </a:xfrm>
        </p:spPr>
        <p:txBody>
          <a:bodyPr anchor="t"/>
          <a:lstStyle>
            <a:lvl1pPr>
              <a:defRPr baseline="0">
                <a:solidFill>
                  <a:schemeClr val="bg2">
                    <a:lumMod val="10000"/>
                  </a:schemeClr>
                </a:solidFill>
                <a:latin typeface="Arial" charset="0"/>
              </a:defRPr>
            </a:lvl1pPr>
            <a:lvl2pPr>
              <a:defRPr baseline="0">
                <a:solidFill>
                  <a:schemeClr val="bg2">
                    <a:lumMod val="10000"/>
                  </a:schemeClr>
                </a:solidFill>
                <a:latin typeface="Arial" charset="0"/>
              </a:defRPr>
            </a:lvl2pPr>
            <a:lvl3pPr>
              <a:defRPr baseline="0">
                <a:solidFill>
                  <a:schemeClr val="bg2">
                    <a:lumMod val="10000"/>
                  </a:schemeClr>
                </a:solidFill>
                <a:latin typeface="Arial" charset="0"/>
              </a:defRPr>
            </a:lvl3pPr>
            <a:lvl4pPr>
              <a:defRPr baseline="0">
                <a:solidFill>
                  <a:schemeClr val="bg2">
                    <a:lumMod val="10000"/>
                  </a:schemeClr>
                </a:solidFill>
                <a:latin typeface="Arial" charset="0"/>
              </a:defRPr>
            </a:lvl4pPr>
            <a:lvl5pPr>
              <a:defRPr baseline="0">
                <a:solidFill>
                  <a:schemeClr val="bg2">
                    <a:lumMod val="10000"/>
                  </a:schemeClr>
                </a:solidFill>
                <a:latin typeface="Arial"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03/17/2026</a:t>
            </a:fld>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062792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1088686" y="804522"/>
            <a:ext cx="7202456" cy="104923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000"/>
              <a:buFont typeface="Gill Sans"/>
              <a:buNone/>
              <a:defRPr sz="4000" b="0" i="0" u="none" strike="noStrike" cap="non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3"/>
          <p:cNvSpPr txBox="1">
            <a:spLocks noGrp="1"/>
          </p:cNvSpPr>
          <p:nvPr>
            <p:ph type="body" idx="1"/>
          </p:nvPr>
        </p:nvSpPr>
        <p:spPr>
          <a:xfrm>
            <a:off x="1088686" y="2015734"/>
            <a:ext cx="7202456" cy="3450613"/>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20000"/>
              </a:lnSpc>
              <a:spcBef>
                <a:spcPts val="750"/>
              </a:spcBef>
              <a:spcAft>
                <a:spcPts val="0"/>
              </a:spcAft>
              <a:buClr>
                <a:schemeClr val="accent1"/>
              </a:buClr>
              <a:buSzPts val="2400"/>
              <a:buFont typeface="Arial"/>
              <a:buChar char="•"/>
              <a:defRPr sz="2400" b="0" i="0" u="none" strike="noStrike" cap="none">
                <a:solidFill>
                  <a:srgbClr val="3D372F"/>
                </a:solidFill>
                <a:latin typeface="Gill Sans"/>
                <a:ea typeface="Gill Sans"/>
                <a:cs typeface="Gill Sans"/>
                <a:sym typeface="Gill Sans"/>
              </a:defRPr>
            </a:lvl1pPr>
            <a:lvl2pPr marL="914400" marR="0" lvl="1" indent="-381000" algn="l" rtl="0">
              <a:lnSpc>
                <a:spcPct val="120000"/>
              </a:lnSpc>
              <a:spcBef>
                <a:spcPts val="375"/>
              </a:spcBef>
              <a:spcAft>
                <a:spcPts val="0"/>
              </a:spcAft>
              <a:buClr>
                <a:schemeClr val="accent1"/>
              </a:buClr>
              <a:buSzPts val="2400"/>
              <a:buFont typeface="Arial"/>
              <a:buChar char="•"/>
              <a:defRPr sz="2400" b="0" i="0" u="none" strike="noStrike" cap="none">
                <a:solidFill>
                  <a:srgbClr val="3D372F"/>
                </a:solidFill>
                <a:latin typeface="Gill Sans"/>
                <a:ea typeface="Gill Sans"/>
                <a:cs typeface="Gill Sans"/>
                <a:sym typeface="Gill Sans"/>
              </a:defRPr>
            </a:lvl2pPr>
            <a:lvl3pPr marL="1371600" marR="0" lvl="2" indent="-381000" algn="l" rtl="0">
              <a:lnSpc>
                <a:spcPct val="120000"/>
              </a:lnSpc>
              <a:spcBef>
                <a:spcPts val="375"/>
              </a:spcBef>
              <a:spcAft>
                <a:spcPts val="0"/>
              </a:spcAft>
              <a:buClr>
                <a:schemeClr val="accent1"/>
              </a:buClr>
              <a:buSzPts val="2400"/>
              <a:buFont typeface="Arial"/>
              <a:buChar char="•"/>
              <a:defRPr sz="2400" b="0" i="0" u="none" strike="noStrike" cap="none">
                <a:solidFill>
                  <a:srgbClr val="3D372F"/>
                </a:solidFill>
                <a:latin typeface="Gill Sans"/>
                <a:ea typeface="Gill Sans"/>
                <a:cs typeface="Gill Sans"/>
                <a:sym typeface="Gill Sans"/>
              </a:defRPr>
            </a:lvl3pPr>
            <a:lvl4pPr marL="1828800" marR="0" lvl="3" indent="-381000" algn="l" rtl="0">
              <a:lnSpc>
                <a:spcPct val="120000"/>
              </a:lnSpc>
              <a:spcBef>
                <a:spcPts val="375"/>
              </a:spcBef>
              <a:spcAft>
                <a:spcPts val="0"/>
              </a:spcAft>
              <a:buClr>
                <a:schemeClr val="accent1"/>
              </a:buClr>
              <a:buSzPts val="2400"/>
              <a:buFont typeface="Arial"/>
              <a:buChar char="•"/>
              <a:defRPr sz="2400" b="0" i="0" u="none" strike="noStrike" cap="none">
                <a:solidFill>
                  <a:srgbClr val="3D372F"/>
                </a:solidFill>
                <a:latin typeface="Gill Sans"/>
                <a:ea typeface="Gill Sans"/>
                <a:cs typeface="Gill Sans"/>
                <a:sym typeface="Gill Sans"/>
              </a:defRPr>
            </a:lvl4pPr>
            <a:lvl5pPr marL="2286000" marR="0" lvl="4" indent="-381000" algn="l" rtl="0">
              <a:lnSpc>
                <a:spcPct val="120000"/>
              </a:lnSpc>
              <a:spcBef>
                <a:spcPts val="375"/>
              </a:spcBef>
              <a:spcAft>
                <a:spcPts val="0"/>
              </a:spcAft>
              <a:buClr>
                <a:schemeClr val="accent1"/>
              </a:buClr>
              <a:buSzPts val="2400"/>
              <a:buFont typeface="Arial"/>
              <a:buChar char="•"/>
              <a:defRPr sz="2400" b="0" i="0" u="none" strike="noStrike" cap="none">
                <a:solidFill>
                  <a:srgbClr val="3D372F"/>
                </a:solidFill>
                <a:latin typeface="Gill Sans"/>
                <a:ea typeface="Gill Sans"/>
                <a:cs typeface="Gill Sans"/>
                <a:sym typeface="Gill Sans"/>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Gill Sans"/>
                <a:ea typeface="Gill Sans"/>
                <a:cs typeface="Gill Sans"/>
                <a:sym typeface="Gill Sans"/>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Gill Sans"/>
                <a:ea typeface="Gill Sans"/>
                <a:cs typeface="Gill Sans"/>
                <a:sym typeface="Gill Sans"/>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Gill Sans"/>
                <a:ea typeface="Gill Sans"/>
                <a:cs typeface="Gill Sans"/>
                <a:sym typeface="Gill Sans"/>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Gill Sans"/>
                <a:ea typeface="Gill Sans"/>
                <a:cs typeface="Gill Sans"/>
                <a:sym typeface="Gill Sans"/>
              </a:defRPr>
            </a:lvl9pPr>
          </a:lstStyle>
          <a:p>
            <a:endParaRPr/>
          </a:p>
        </p:txBody>
      </p:sp>
      <p:sp>
        <p:nvSpPr>
          <p:cNvPr id="12" name="Google Shape;12;p33"/>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750" b="0" i="0" u="none" strike="noStrike" cap="none">
                <a:solidFill>
                  <a:srgbClr val="8891AA"/>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3" name="Google Shape;13;p33"/>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050" b="0" i="0" u="none" strike="noStrike" cap="none">
                <a:solidFill>
                  <a:srgbClr val="7F7F7F"/>
                </a:solidFill>
                <a:latin typeface="Gill Sans"/>
                <a:ea typeface="Gill Sans"/>
                <a:cs typeface="Gill Sans"/>
                <a:sym typeface="Gill Sans"/>
              </a:defRPr>
            </a:lvl1pPr>
            <a:lvl2pPr marL="0" marR="0" lvl="1" indent="0" algn="l" rtl="0">
              <a:spcBef>
                <a:spcPts val="0"/>
              </a:spcBef>
              <a:buNone/>
              <a:defRPr sz="1050" b="0" i="0" u="none" strike="noStrike" cap="none">
                <a:solidFill>
                  <a:srgbClr val="7F7F7F"/>
                </a:solidFill>
                <a:latin typeface="Gill Sans"/>
                <a:ea typeface="Gill Sans"/>
                <a:cs typeface="Gill Sans"/>
                <a:sym typeface="Gill Sans"/>
              </a:defRPr>
            </a:lvl2pPr>
            <a:lvl3pPr marL="0" marR="0" lvl="2" indent="0" algn="l" rtl="0">
              <a:spcBef>
                <a:spcPts val="0"/>
              </a:spcBef>
              <a:buNone/>
              <a:defRPr sz="1050" b="0" i="0" u="none" strike="noStrike" cap="none">
                <a:solidFill>
                  <a:srgbClr val="7F7F7F"/>
                </a:solidFill>
                <a:latin typeface="Gill Sans"/>
                <a:ea typeface="Gill Sans"/>
                <a:cs typeface="Gill Sans"/>
                <a:sym typeface="Gill Sans"/>
              </a:defRPr>
            </a:lvl3pPr>
            <a:lvl4pPr marL="0" marR="0" lvl="3" indent="0" algn="l" rtl="0">
              <a:spcBef>
                <a:spcPts val="0"/>
              </a:spcBef>
              <a:buNone/>
              <a:defRPr sz="1050" b="0" i="0" u="none" strike="noStrike" cap="none">
                <a:solidFill>
                  <a:srgbClr val="7F7F7F"/>
                </a:solidFill>
                <a:latin typeface="Gill Sans"/>
                <a:ea typeface="Gill Sans"/>
                <a:cs typeface="Gill Sans"/>
                <a:sym typeface="Gill Sans"/>
              </a:defRPr>
            </a:lvl4pPr>
            <a:lvl5pPr marL="0" marR="0" lvl="4" indent="0" algn="l" rtl="0">
              <a:spcBef>
                <a:spcPts val="0"/>
              </a:spcBef>
              <a:buNone/>
              <a:defRPr sz="1050" b="0" i="0" u="none" strike="noStrike" cap="none">
                <a:solidFill>
                  <a:srgbClr val="7F7F7F"/>
                </a:solidFill>
                <a:latin typeface="Gill Sans"/>
                <a:ea typeface="Gill Sans"/>
                <a:cs typeface="Gill Sans"/>
                <a:sym typeface="Gill Sans"/>
              </a:defRPr>
            </a:lvl5pPr>
            <a:lvl6pPr marL="0" marR="0" lvl="5" indent="0" algn="l" rtl="0">
              <a:spcBef>
                <a:spcPts val="0"/>
              </a:spcBef>
              <a:buNone/>
              <a:defRPr sz="1050" b="0" i="0" u="none" strike="noStrike" cap="none">
                <a:solidFill>
                  <a:srgbClr val="7F7F7F"/>
                </a:solidFill>
                <a:latin typeface="Gill Sans"/>
                <a:ea typeface="Gill Sans"/>
                <a:cs typeface="Gill Sans"/>
                <a:sym typeface="Gill Sans"/>
              </a:defRPr>
            </a:lvl6pPr>
            <a:lvl7pPr marL="0" marR="0" lvl="6" indent="0" algn="l" rtl="0">
              <a:spcBef>
                <a:spcPts val="0"/>
              </a:spcBef>
              <a:buNone/>
              <a:defRPr sz="1050" b="0" i="0" u="none" strike="noStrike" cap="none">
                <a:solidFill>
                  <a:srgbClr val="7F7F7F"/>
                </a:solidFill>
                <a:latin typeface="Gill Sans"/>
                <a:ea typeface="Gill Sans"/>
                <a:cs typeface="Gill Sans"/>
                <a:sym typeface="Gill Sans"/>
              </a:defRPr>
            </a:lvl7pPr>
            <a:lvl8pPr marL="0" marR="0" lvl="7" indent="0" algn="l" rtl="0">
              <a:spcBef>
                <a:spcPts val="0"/>
              </a:spcBef>
              <a:buNone/>
              <a:defRPr sz="1050" b="0" i="0" u="none" strike="noStrike" cap="none">
                <a:solidFill>
                  <a:srgbClr val="7F7F7F"/>
                </a:solidFill>
                <a:latin typeface="Gill Sans"/>
                <a:ea typeface="Gill Sans"/>
                <a:cs typeface="Gill Sans"/>
                <a:sym typeface="Gill Sans"/>
              </a:defRPr>
            </a:lvl8pPr>
            <a:lvl9pPr marL="0" marR="0" lvl="8" indent="0" algn="l" rtl="0">
              <a:spcBef>
                <a:spcPts val="0"/>
              </a:spcBef>
              <a:buNone/>
              <a:defRPr sz="1050" b="0" i="0" u="none" strike="noStrike" cap="none">
                <a:solidFill>
                  <a:srgbClr val="7F7F7F"/>
                </a:solidFill>
                <a:latin typeface="Gill Sans"/>
                <a:ea typeface="Gill Sans"/>
                <a:cs typeface="Gill Sans"/>
                <a:sym typeface="Gill Sans"/>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4" r:id="rId1"/>
    <p:sldLayoutId id="2147483663" r:id="rId2"/>
    <p:sldLayoutId id="2147483664"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creativecommons.org/licenses/by/4.0" TargetMode="External"/><Relationship Id="rId4" Type="http://schemas.openxmlformats.org/officeDocument/2006/relationships/hyperlink" Target="http://asccc-oeri.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0858" y="2394858"/>
            <a:ext cx="7088298" cy="2309754"/>
          </a:xfrm>
        </p:spPr>
        <p:txBody>
          <a:bodyPr>
            <a:noAutofit/>
          </a:bodyPr>
          <a:lstStyle/>
          <a:p>
            <a:r>
              <a:rPr lang="en-US" dirty="0"/>
              <a:t>How Should the California Community Colleges Calculate the Cost Savings Resulting from the Adoption of Open Educational Resources (OER)?</a:t>
            </a:r>
          </a:p>
        </p:txBody>
      </p:sp>
      <p:sp>
        <p:nvSpPr>
          <p:cNvPr id="3" name="Subtitle 2"/>
          <p:cNvSpPr>
            <a:spLocks noGrp="1"/>
          </p:cNvSpPr>
          <p:nvPr>
            <p:ph type="subTitle" idx="1"/>
          </p:nvPr>
        </p:nvSpPr>
        <p:spPr>
          <a:xfrm>
            <a:off x="311727" y="5363775"/>
            <a:ext cx="8327776" cy="1200686"/>
          </a:xfrm>
        </p:spPr>
        <p:txBody>
          <a:bodyPr>
            <a:noAutofit/>
          </a:bodyPr>
          <a:lstStyle/>
          <a:p>
            <a:r>
              <a:rPr lang="en-US" sz="1200" dirty="0">
                <a:latin typeface="Arial" panose="020B0604020202020204" pitchFamily="34" charset="0"/>
                <a:cs typeface="Arial" panose="020B0604020202020204" pitchFamily="34" charset="0"/>
              </a:rPr>
              <a:t>Revised March 12, 2026. OERL Webinar, March 11, 2026, 1:30 pm – 2:30 pm. This work is licensed under a </a:t>
            </a:r>
            <a:r>
              <a:rPr lang="en-US" sz="1200" dirty="0">
                <a:latin typeface="Arial" panose="020B0604020202020204" pitchFamily="34" charset="0"/>
                <a:cs typeface="Arial" panose="020B0604020202020204" pitchFamily="34" charset="0"/>
                <a:hlinkClick r:id="rId3"/>
              </a:rPr>
              <a:t>Creative Commons Attribution 4.0 International License</a:t>
            </a:r>
            <a:r>
              <a:rPr lang="en-US" sz="1200" dirty="0">
                <a:latin typeface="Arial" panose="020B0604020202020204" pitchFamily="34" charset="0"/>
                <a:cs typeface="Arial" panose="020B0604020202020204" pitchFamily="34" charset="0"/>
              </a:rPr>
              <a:t>. </a:t>
            </a:r>
          </a:p>
          <a:p>
            <a:r>
              <a:rPr lang="en-US" sz="1200" dirty="0">
                <a:latin typeface="Arial" panose="020B0604020202020204" pitchFamily="34" charset="0"/>
                <a:cs typeface="Arial" panose="020B0604020202020204" pitchFamily="34" charset="0"/>
              </a:rPr>
              <a:t>Attribute this slide deck as: ”</a:t>
            </a:r>
            <a:r>
              <a:rPr lang="en-US" sz="1200" b="1" dirty="0">
                <a:latin typeface="Arial" panose="020B0604020202020204" pitchFamily="34" charset="0"/>
                <a:cs typeface="Arial" panose="020B0604020202020204" pitchFamily="34" charset="0"/>
              </a:rPr>
              <a:t> How Should the CCCs Calculate the Cost Savins Resulting from the Adoption of OER? </a:t>
            </a:r>
            <a:r>
              <a:rPr lang="en-US" sz="1200" dirty="0">
                <a:latin typeface="Arial" panose="020B0604020202020204" pitchFamily="34" charset="0"/>
                <a:cs typeface="Arial" panose="020B0604020202020204" pitchFamily="34" charset="0"/>
              </a:rPr>
              <a:t>" by </a:t>
            </a:r>
            <a:r>
              <a:rPr lang="en-US" sz="1200" dirty="0">
                <a:latin typeface="Arial" panose="020B0604020202020204" pitchFamily="34" charset="0"/>
                <a:cs typeface="Arial" panose="020B0604020202020204" pitchFamily="34" charset="0"/>
                <a:hlinkClick r:id="rId4"/>
              </a:rPr>
              <a:t>ASCCC OERI</a:t>
            </a:r>
            <a:r>
              <a:rPr lang="en-US" sz="1200" dirty="0">
                <a:latin typeface="Arial" panose="020B0604020202020204" pitchFamily="34" charset="0"/>
                <a:cs typeface="Arial" panose="020B0604020202020204" pitchFamily="34" charset="0"/>
              </a:rPr>
              <a:t> and is licensed under </a:t>
            </a:r>
            <a:r>
              <a:rPr lang="en-US" sz="1200" dirty="0">
                <a:latin typeface="Arial" panose="020B0604020202020204" pitchFamily="34" charset="0"/>
                <a:cs typeface="Arial" panose="020B0604020202020204" pitchFamily="34" charset="0"/>
                <a:hlinkClick r:id="rId5"/>
              </a:rPr>
              <a:t>CC BY 4.0</a:t>
            </a:r>
            <a:r>
              <a:rPr lang="en-US" sz="1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92846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A17F6-C144-66A3-81D1-3A589EE0643D}"/>
              </a:ext>
            </a:extLst>
          </p:cNvPr>
          <p:cNvSpPr>
            <a:spLocks noGrp="1"/>
          </p:cNvSpPr>
          <p:nvPr>
            <p:ph type="title"/>
          </p:nvPr>
        </p:nvSpPr>
        <p:spPr/>
        <p:txBody>
          <a:bodyPr/>
          <a:lstStyle/>
          <a:p>
            <a:r>
              <a:rPr lang="en-US" dirty="0"/>
              <a:t>California Data</a:t>
            </a:r>
          </a:p>
        </p:txBody>
      </p:sp>
      <p:sp>
        <p:nvSpPr>
          <p:cNvPr id="3" name="Text Placeholder 2">
            <a:extLst>
              <a:ext uri="{FF2B5EF4-FFF2-40B4-BE49-F238E27FC236}">
                <a16:creationId xmlns:a16="http://schemas.microsoft.com/office/drawing/2014/main" id="{4DD14D41-15B6-2E9A-19FA-BEAEA2E349D5}"/>
              </a:ext>
            </a:extLst>
          </p:cNvPr>
          <p:cNvSpPr>
            <a:spLocks noGrp="1"/>
          </p:cNvSpPr>
          <p:nvPr>
            <p:ph type="body" idx="1"/>
          </p:nvPr>
        </p:nvSpPr>
        <p:spPr/>
        <p:txBody>
          <a:bodyPr>
            <a:normAutofit lnSpcReduction="10000"/>
          </a:bodyPr>
          <a:lstStyle/>
          <a:p>
            <a:r>
              <a:rPr lang="en-US" dirty="0"/>
              <a:t>California Student Aid Commission - 2026-27 Student Expense Budgets</a:t>
            </a:r>
          </a:p>
          <a:p>
            <a:r>
              <a:rPr lang="en-US" dirty="0">
                <a:highlight>
                  <a:srgbClr val="FFFF00"/>
                </a:highlight>
              </a:rPr>
              <a:t>Books and supplies $1,305/academic year</a:t>
            </a:r>
          </a:p>
          <a:p>
            <a:r>
              <a:rPr lang="en-US" dirty="0"/>
              <a:t>These numbers are based upon average expenses reported by students at the UC, CSU, California independent institutions, and CCCs in the 2024-25 Student Expenses and Resources Survey (SEARS), adjusted for inflation with the 2026-27 CCPI.</a:t>
            </a:r>
          </a:p>
        </p:txBody>
      </p:sp>
    </p:spTree>
    <p:extLst>
      <p:ext uri="{BB962C8B-B14F-4D97-AF65-F5344CB8AC3E}">
        <p14:creationId xmlns:p14="http://schemas.microsoft.com/office/powerpoint/2010/main" val="1317309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4D7F8-4A00-27CC-349E-DFD1C544E932}"/>
              </a:ext>
            </a:extLst>
          </p:cNvPr>
          <p:cNvSpPr>
            <a:spLocks noGrp="1"/>
          </p:cNvSpPr>
          <p:nvPr>
            <p:ph type="title"/>
          </p:nvPr>
        </p:nvSpPr>
        <p:spPr/>
        <p:txBody>
          <a:bodyPr/>
          <a:lstStyle/>
          <a:p>
            <a:r>
              <a:rPr lang="en-US" dirty="0"/>
              <a:t>CA Student Aid Commission – Books and Supplies</a:t>
            </a:r>
          </a:p>
        </p:txBody>
      </p:sp>
      <p:sp>
        <p:nvSpPr>
          <p:cNvPr id="3" name="Text Placeholder 2">
            <a:extLst>
              <a:ext uri="{FF2B5EF4-FFF2-40B4-BE49-F238E27FC236}">
                <a16:creationId xmlns:a16="http://schemas.microsoft.com/office/drawing/2014/main" id="{3B3D1136-03BB-E2BE-7D7F-F7116C904413}"/>
              </a:ext>
            </a:extLst>
          </p:cNvPr>
          <p:cNvSpPr>
            <a:spLocks noGrp="1"/>
          </p:cNvSpPr>
          <p:nvPr>
            <p:ph type="body" idx="1"/>
          </p:nvPr>
        </p:nvSpPr>
        <p:spPr/>
        <p:txBody>
          <a:bodyPr/>
          <a:lstStyle/>
          <a:p>
            <a:r>
              <a:rPr lang="en-US" dirty="0"/>
              <a:t>The breakdown for this category is as follows: books ($603), educational supplies ($162), course material fees ($342), and computer-related expenses ($198), excluding the costs associated with the purchase of a personal computer.</a:t>
            </a:r>
          </a:p>
          <a:p>
            <a:r>
              <a:rPr lang="en-US" dirty="0">
                <a:highlight>
                  <a:srgbClr val="FFFF00"/>
                </a:highlight>
              </a:rPr>
              <a:t>Books - $603</a:t>
            </a:r>
          </a:p>
          <a:p>
            <a:r>
              <a:rPr lang="en-US" dirty="0">
                <a:highlight>
                  <a:srgbClr val="FFFF00"/>
                </a:highlight>
              </a:rPr>
              <a:t>“Course material fees” - $342</a:t>
            </a:r>
          </a:p>
        </p:txBody>
      </p:sp>
    </p:spTree>
    <p:extLst>
      <p:ext uri="{BB962C8B-B14F-4D97-AF65-F5344CB8AC3E}">
        <p14:creationId xmlns:p14="http://schemas.microsoft.com/office/powerpoint/2010/main" val="77084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FD2A-2FB5-8342-480E-6969CC241330}"/>
              </a:ext>
            </a:extLst>
          </p:cNvPr>
          <p:cNvSpPr>
            <a:spLocks noGrp="1"/>
          </p:cNvSpPr>
          <p:nvPr>
            <p:ph type="title"/>
          </p:nvPr>
        </p:nvSpPr>
        <p:spPr/>
        <p:txBody>
          <a:bodyPr/>
          <a:lstStyle/>
          <a:p>
            <a:r>
              <a:rPr lang="en-US" sz="3600" dirty="0"/>
              <a:t>What do those numbers really mean with respect to determining the cost of texts?</a:t>
            </a:r>
          </a:p>
        </p:txBody>
      </p:sp>
      <p:sp>
        <p:nvSpPr>
          <p:cNvPr id="3" name="Text Placeholder 2">
            <a:extLst>
              <a:ext uri="{FF2B5EF4-FFF2-40B4-BE49-F238E27FC236}">
                <a16:creationId xmlns:a16="http://schemas.microsoft.com/office/drawing/2014/main" id="{EE49D55F-24DB-C71B-FD8A-344DD8E9FF46}"/>
              </a:ext>
            </a:extLst>
          </p:cNvPr>
          <p:cNvSpPr>
            <a:spLocks noGrp="1"/>
          </p:cNvSpPr>
          <p:nvPr>
            <p:ph type="body" idx="1"/>
          </p:nvPr>
        </p:nvSpPr>
        <p:spPr/>
        <p:txBody>
          <a:bodyPr/>
          <a:lstStyle/>
          <a:p>
            <a:r>
              <a:rPr lang="en-US" dirty="0"/>
              <a:t>Data are from all higher education segments in California – are we comparable?</a:t>
            </a:r>
          </a:p>
          <a:p>
            <a:r>
              <a:rPr lang="en-US" dirty="0"/>
              <a:t>If students are not procuring all of their required texts, aren’t these figures too low?</a:t>
            </a:r>
          </a:p>
          <a:p>
            <a:r>
              <a:rPr lang="en-US" dirty="0"/>
              <a:t>What is included in “course materials fees”? Other segments are allowed to pass on charges that the CCC’s can’t pass along.</a:t>
            </a:r>
          </a:p>
        </p:txBody>
      </p:sp>
    </p:spTree>
    <p:extLst>
      <p:ext uri="{BB962C8B-B14F-4D97-AF65-F5344CB8AC3E}">
        <p14:creationId xmlns:p14="http://schemas.microsoft.com/office/powerpoint/2010/main" val="3637925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C7479-8196-CC92-7538-2AA0395D4E03}"/>
              </a:ext>
            </a:extLst>
          </p:cNvPr>
          <p:cNvSpPr>
            <a:spLocks noGrp="1"/>
          </p:cNvSpPr>
          <p:nvPr>
            <p:ph type="title"/>
          </p:nvPr>
        </p:nvSpPr>
        <p:spPr/>
        <p:txBody>
          <a:bodyPr/>
          <a:lstStyle/>
          <a:p>
            <a:r>
              <a:rPr lang="en-US" dirty="0"/>
              <a:t>Student Perceptions of Textbooks (December, 2020)</a:t>
            </a:r>
          </a:p>
        </p:txBody>
      </p:sp>
      <p:sp>
        <p:nvSpPr>
          <p:cNvPr id="3" name="Text Placeholder 2">
            <a:extLst>
              <a:ext uri="{FF2B5EF4-FFF2-40B4-BE49-F238E27FC236}">
                <a16:creationId xmlns:a16="http://schemas.microsoft.com/office/drawing/2014/main" id="{F41EF3A3-DC24-68C8-4AA9-D77EFD05F779}"/>
              </a:ext>
            </a:extLst>
          </p:cNvPr>
          <p:cNvSpPr>
            <a:spLocks noGrp="1"/>
          </p:cNvSpPr>
          <p:nvPr>
            <p:ph type="body" idx="1"/>
          </p:nvPr>
        </p:nvSpPr>
        <p:spPr>
          <a:xfrm>
            <a:off x="816543" y="2179021"/>
            <a:ext cx="7202456" cy="4039079"/>
          </a:xfrm>
        </p:spPr>
        <p:txBody>
          <a:bodyPr>
            <a:normAutofit fontScale="85000" lnSpcReduction="20000"/>
          </a:bodyPr>
          <a:lstStyle/>
          <a:p>
            <a:r>
              <a:rPr lang="en-US" dirty="0"/>
              <a:t>Students enrolled in ZTC courses for this study report saving on average $75 - $96 on course materials.</a:t>
            </a:r>
          </a:p>
          <a:p>
            <a:r>
              <a:rPr lang="en-US" dirty="0">
                <a:highlight>
                  <a:srgbClr val="FFFF00"/>
                </a:highlight>
              </a:rPr>
              <a:t>A savings of $75 </a:t>
            </a:r>
            <a:r>
              <a:rPr lang="en-US" dirty="0"/>
              <a:t>is calculated when comparing the median typical semester materials spending with the ZTC semester materials spending. </a:t>
            </a:r>
            <a:r>
              <a:rPr lang="en-US" dirty="0">
                <a:highlight>
                  <a:srgbClr val="FFFF00"/>
                </a:highlight>
              </a:rPr>
              <a:t>A savings of $96 </a:t>
            </a:r>
            <a:r>
              <a:rPr lang="en-US" dirty="0"/>
              <a:t>is calculated when comparing the semester spending means. These savings calculations are consistent with other findings and numbers used by organizations like OpenStax (2018) for quantifying cost savings </a:t>
            </a:r>
            <a:r>
              <a:rPr lang="en-US" dirty="0">
                <a:highlight>
                  <a:srgbClr val="FFFF00"/>
                </a:highlight>
              </a:rPr>
              <a:t>($79.37</a:t>
            </a:r>
            <a:r>
              <a:rPr lang="en-US" dirty="0"/>
              <a:t>) which is based on data from the 2015-16 National Postsecondary Student Aid Study by the National Center for Education Statistics (2018)</a:t>
            </a:r>
          </a:p>
        </p:txBody>
      </p:sp>
    </p:spTree>
    <p:extLst>
      <p:ext uri="{BB962C8B-B14F-4D97-AF65-F5344CB8AC3E}">
        <p14:creationId xmlns:p14="http://schemas.microsoft.com/office/powerpoint/2010/main" val="3507543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DD336-7044-623F-F45F-B8102CF83EE2}"/>
              </a:ext>
            </a:extLst>
          </p:cNvPr>
          <p:cNvSpPr>
            <a:spLocks noGrp="1"/>
          </p:cNvSpPr>
          <p:nvPr>
            <p:ph type="title"/>
          </p:nvPr>
        </p:nvSpPr>
        <p:spPr/>
        <p:txBody>
          <a:bodyPr/>
          <a:lstStyle/>
          <a:p>
            <a:r>
              <a:rPr lang="en-US" dirty="0"/>
              <a:t>Section Cost Data Analysis</a:t>
            </a:r>
          </a:p>
        </p:txBody>
      </p:sp>
      <p:sp>
        <p:nvSpPr>
          <p:cNvPr id="3" name="Text Placeholder 2">
            <a:extLst>
              <a:ext uri="{FF2B5EF4-FFF2-40B4-BE49-F238E27FC236}">
                <a16:creationId xmlns:a16="http://schemas.microsoft.com/office/drawing/2014/main" id="{7FB31807-B88F-0B24-5292-CEA099CF14D7}"/>
              </a:ext>
            </a:extLst>
          </p:cNvPr>
          <p:cNvSpPr>
            <a:spLocks noGrp="1"/>
          </p:cNvSpPr>
          <p:nvPr>
            <p:ph type="body" idx="1"/>
          </p:nvPr>
        </p:nvSpPr>
        <p:spPr/>
        <p:txBody>
          <a:bodyPr>
            <a:normAutofit fontScale="55000" lnSpcReduction="20000"/>
          </a:bodyPr>
          <a:lstStyle/>
          <a:p>
            <a:r>
              <a:rPr lang="en-US" dirty="0"/>
              <a:t>COMM-C1000: Introduction to Public Speaking</a:t>
            </a:r>
          </a:p>
          <a:p>
            <a:r>
              <a:rPr lang="en-US" dirty="0"/>
              <a:t>ENGL-C1000: Academic Reading and Writing</a:t>
            </a:r>
          </a:p>
          <a:p>
            <a:r>
              <a:rPr lang="en-US" dirty="0"/>
              <a:t>ENGL-C1001: Critical Thinking and Writing</a:t>
            </a:r>
          </a:p>
          <a:p>
            <a:r>
              <a:rPr lang="en-US" dirty="0"/>
              <a:t>POLS-C1000: Am Government and Politics</a:t>
            </a:r>
          </a:p>
          <a:p>
            <a:r>
              <a:rPr lang="en-US" dirty="0"/>
              <a:t>PSYC-C1000: Introduction to Psychology</a:t>
            </a:r>
          </a:p>
          <a:p>
            <a:r>
              <a:rPr lang="en-US" dirty="0"/>
              <a:t>STAT-C1000: Introduction to Statistics</a:t>
            </a:r>
          </a:p>
          <a:p>
            <a:r>
              <a:rPr lang="en-US" dirty="0"/>
              <a:t>C-ID BIOL 110B Human Anat w/Lab</a:t>
            </a:r>
          </a:p>
          <a:p>
            <a:r>
              <a:rPr lang="en-US" dirty="0"/>
              <a:t>C-ID BIOL 190 Cell and Molecular</a:t>
            </a:r>
          </a:p>
          <a:p>
            <a:r>
              <a:rPr lang="en-US" dirty="0"/>
              <a:t>C-ID BUS 110 Intro to Business</a:t>
            </a:r>
          </a:p>
          <a:p>
            <a:r>
              <a:rPr lang="en-US" dirty="0"/>
              <a:t>C-ID CHEM 110 Gen Chem for Majors</a:t>
            </a:r>
          </a:p>
          <a:p>
            <a:r>
              <a:rPr lang="en-US" dirty="0"/>
              <a:t>C-ID ECON 201 Principles of Micro</a:t>
            </a:r>
          </a:p>
          <a:p>
            <a:r>
              <a:rPr lang="en-US" dirty="0"/>
              <a:t>C-ID MATH 140 Business Calc</a:t>
            </a:r>
          </a:p>
          <a:p>
            <a:r>
              <a:rPr lang="en-US" dirty="0"/>
              <a:t>C-ID PHYS 205 Calc-Based Physics I</a:t>
            </a:r>
          </a:p>
          <a:p>
            <a:endParaRPr lang="en-US" dirty="0"/>
          </a:p>
        </p:txBody>
      </p:sp>
    </p:spTree>
    <p:extLst>
      <p:ext uri="{BB962C8B-B14F-4D97-AF65-F5344CB8AC3E}">
        <p14:creationId xmlns:p14="http://schemas.microsoft.com/office/powerpoint/2010/main" val="1905149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7A9EE-AAB4-DF54-8980-C07F5EE9DB7F}"/>
              </a:ext>
            </a:extLst>
          </p:cNvPr>
          <p:cNvSpPr>
            <a:spLocks noGrp="1"/>
          </p:cNvSpPr>
          <p:nvPr>
            <p:ph type="title"/>
          </p:nvPr>
        </p:nvSpPr>
        <p:spPr/>
        <p:txBody>
          <a:bodyPr/>
          <a:lstStyle/>
          <a:p>
            <a:r>
              <a:rPr lang="en-US" dirty="0"/>
              <a:t>Colleges</a:t>
            </a:r>
          </a:p>
        </p:txBody>
      </p:sp>
      <p:sp>
        <p:nvSpPr>
          <p:cNvPr id="3" name="Text Placeholder 2">
            <a:extLst>
              <a:ext uri="{FF2B5EF4-FFF2-40B4-BE49-F238E27FC236}">
                <a16:creationId xmlns:a16="http://schemas.microsoft.com/office/drawing/2014/main" id="{132F13C6-ADCA-D05D-AC92-ED9D67854E47}"/>
              </a:ext>
            </a:extLst>
          </p:cNvPr>
          <p:cNvSpPr>
            <a:spLocks noGrp="1"/>
          </p:cNvSpPr>
          <p:nvPr>
            <p:ph type="body" idx="1"/>
          </p:nvPr>
        </p:nvSpPr>
        <p:spPr/>
        <p:txBody>
          <a:bodyPr>
            <a:normAutofit fontScale="92500" lnSpcReduction="10000"/>
          </a:bodyPr>
          <a:lstStyle/>
          <a:p>
            <a:r>
              <a:rPr lang="en-US" dirty="0"/>
              <a:t>Allan Hancock</a:t>
            </a:r>
          </a:p>
          <a:p>
            <a:r>
              <a:rPr lang="en-US" dirty="0"/>
              <a:t>Canada</a:t>
            </a:r>
          </a:p>
          <a:p>
            <a:r>
              <a:rPr lang="en-US" dirty="0"/>
              <a:t>Chabot (English courses excluded)</a:t>
            </a:r>
          </a:p>
          <a:p>
            <a:r>
              <a:rPr lang="en-US" dirty="0"/>
              <a:t>Lassen</a:t>
            </a:r>
          </a:p>
          <a:p>
            <a:r>
              <a:rPr lang="en-US" dirty="0"/>
              <a:t>MiraCosta</a:t>
            </a:r>
          </a:p>
          <a:p>
            <a:r>
              <a:rPr lang="en-US" dirty="0"/>
              <a:t>Rio Hondo</a:t>
            </a:r>
          </a:p>
          <a:p>
            <a:r>
              <a:rPr lang="en-US" dirty="0"/>
              <a:t>Santa Monica</a:t>
            </a:r>
          </a:p>
          <a:p>
            <a:r>
              <a:rPr lang="en-US" dirty="0"/>
              <a:t>Sierra</a:t>
            </a:r>
          </a:p>
          <a:p>
            <a:endParaRPr lang="en-US" dirty="0"/>
          </a:p>
        </p:txBody>
      </p:sp>
    </p:spTree>
    <p:extLst>
      <p:ext uri="{BB962C8B-B14F-4D97-AF65-F5344CB8AC3E}">
        <p14:creationId xmlns:p14="http://schemas.microsoft.com/office/powerpoint/2010/main" val="1992523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D70A0-08A5-FC92-2EBE-E7A22486ED84}"/>
              </a:ext>
            </a:extLst>
          </p:cNvPr>
          <p:cNvSpPr>
            <a:spLocks noGrp="1"/>
          </p:cNvSpPr>
          <p:nvPr>
            <p:ph type="title"/>
          </p:nvPr>
        </p:nvSpPr>
        <p:spPr/>
        <p:txBody>
          <a:bodyPr/>
          <a:lstStyle/>
          <a:p>
            <a:r>
              <a:rPr lang="en-US" dirty="0"/>
              <a:t>COMM-C1000</a:t>
            </a:r>
          </a:p>
        </p:txBody>
      </p:sp>
      <p:sp>
        <p:nvSpPr>
          <p:cNvPr id="3" name="Text Placeholder 2">
            <a:extLst>
              <a:ext uri="{FF2B5EF4-FFF2-40B4-BE49-F238E27FC236}">
                <a16:creationId xmlns:a16="http://schemas.microsoft.com/office/drawing/2014/main" id="{AC9F7BD4-88BF-139F-EE30-0B1D538A7947}"/>
              </a:ext>
            </a:extLst>
          </p:cNvPr>
          <p:cNvSpPr>
            <a:spLocks noGrp="1"/>
          </p:cNvSpPr>
          <p:nvPr>
            <p:ph type="body" idx="1"/>
          </p:nvPr>
        </p:nvSpPr>
        <p:spPr/>
        <p:txBody>
          <a:bodyPr/>
          <a:lstStyle/>
          <a:p>
            <a:r>
              <a:rPr lang="en-US" dirty="0"/>
              <a:t>$0 - $170.65</a:t>
            </a:r>
          </a:p>
          <a:p>
            <a:r>
              <a:rPr lang="en-US" dirty="0"/>
              <a:t>100% ZTC (excludes sections for which no information is available) – AHC, Chabot, Lassen</a:t>
            </a:r>
          </a:p>
          <a:p>
            <a:r>
              <a:rPr lang="en-US" dirty="0"/>
              <a:t>Over 50% ZTC – MiraCosta, RHC, Sierra, SMC</a:t>
            </a:r>
          </a:p>
          <a:p>
            <a:r>
              <a:rPr lang="en-US" dirty="0"/>
              <a:t>Average cost of those sections with a cost: $69.30</a:t>
            </a:r>
          </a:p>
        </p:txBody>
      </p:sp>
    </p:spTree>
    <p:extLst>
      <p:ext uri="{BB962C8B-B14F-4D97-AF65-F5344CB8AC3E}">
        <p14:creationId xmlns:p14="http://schemas.microsoft.com/office/powerpoint/2010/main" val="3679009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14BF0-9FEC-0528-C864-B1BC9BDBD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A911C8-671D-79DB-4E86-793003F4DCCE}"/>
              </a:ext>
            </a:extLst>
          </p:cNvPr>
          <p:cNvSpPr>
            <a:spLocks noGrp="1"/>
          </p:cNvSpPr>
          <p:nvPr>
            <p:ph type="title"/>
          </p:nvPr>
        </p:nvSpPr>
        <p:spPr/>
        <p:txBody>
          <a:bodyPr/>
          <a:lstStyle/>
          <a:p>
            <a:r>
              <a:rPr lang="en-US" dirty="0"/>
              <a:t>ENGL-C1000</a:t>
            </a:r>
          </a:p>
        </p:txBody>
      </p:sp>
      <p:sp>
        <p:nvSpPr>
          <p:cNvPr id="3" name="Text Placeholder 2">
            <a:extLst>
              <a:ext uri="{FF2B5EF4-FFF2-40B4-BE49-F238E27FC236}">
                <a16:creationId xmlns:a16="http://schemas.microsoft.com/office/drawing/2014/main" id="{EA95AE90-E4E4-684D-8A29-C601F1B4C8F5}"/>
              </a:ext>
            </a:extLst>
          </p:cNvPr>
          <p:cNvSpPr>
            <a:spLocks noGrp="1"/>
          </p:cNvSpPr>
          <p:nvPr>
            <p:ph type="body" idx="1"/>
          </p:nvPr>
        </p:nvSpPr>
        <p:spPr/>
        <p:txBody>
          <a:bodyPr/>
          <a:lstStyle/>
          <a:p>
            <a:r>
              <a:rPr lang="en-US" dirty="0"/>
              <a:t>0 - $218.19</a:t>
            </a:r>
          </a:p>
          <a:p>
            <a:r>
              <a:rPr lang="en-US" dirty="0"/>
              <a:t>Over 50% ZTC –RHC, Sierra</a:t>
            </a:r>
          </a:p>
          <a:p>
            <a:r>
              <a:rPr lang="en-US" dirty="0"/>
              <a:t>Average cost of those sections with a cost: $63.77</a:t>
            </a:r>
          </a:p>
          <a:p>
            <a:endParaRPr lang="en-US" dirty="0"/>
          </a:p>
        </p:txBody>
      </p:sp>
    </p:spTree>
    <p:extLst>
      <p:ext uri="{BB962C8B-B14F-4D97-AF65-F5344CB8AC3E}">
        <p14:creationId xmlns:p14="http://schemas.microsoft.com/office/powerpoint/2010/main" val="1758640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E9ECC-42F9-49EE-2470-02A590B532FF}"/>
              </a:ext>
            </a:extLst>
          </p:cNvPr>
          <p:cNvSpPr>
            <a:spLocks noGrp="1"/>
          </p:cNvSpPr>
          <p:nvPr>
            <p:ph type="title"/>
          </p:nvPr>
        </p:nvSpPr>
        <p:spPr/>
        <p:txBody>
          <a:bodyPr/>
          <a:lstStyle/>
          <a:p>
            <a:r>
              <a:rPr lang="en-US" dirty="0"/>
              <a:t>ENGL-C1001</a:t>
            </a:r>
          </a:p>
        </p:txBody>
      </p:sp>
      <p:sp>
        <p:nvSpPr>
          <p:cNvPr id="3" name="Text Placeholder 2">
            <a:extLst>
              <a:ext uri="{FF2B5EF4-FFF2-40B4-BE49-F238E27FC236}">
                <a16:creationId xmlns:a16="http://schemas.microsoft.com/office/drawing/2014/main" id="{51CE2152-48FA-E7F0-202F-133A3F526F34}"/>
              </a:ext>
            </a:extLst>
          </p:cNvPr>
          <p:cNvSpPr>
            <a:spLocks noGrp="1"/>
          </p:cNvSpPr>
          <p:nvPr>
            <p:ph type="body" idx="1"/>
          </p:nvPr>
        </p:nvSpPr>
        <p:spPr/>
        <p:txBody>
          <a:bodyPr/>
          <a:lstStyle/>
          <a:p>
            <a:r>
              <a:rPr lang="en-US" dirty="0"/>
              <a:t>0 - $243.99</a:t>
            </a:r>
          </a:p>
          <a:p>
            <a:r>
              <a:rPr lang="en-US" dirty="0"/>
              <a:t>Over 50% ZTC - MiraCosta, Sierra</a:t>
            </a:r>
          </a:p>
          <a:p>
            <a:r>
              <a:rPr lang="en-US" dirty="0"/>
              <a:t>Average cost of those sections with a cost: $76.87</a:t>
            </a:r>
          </a:p>
          <a:p>
            <a:endParaRPr lang="en-US" dirty="0"/>
          </a:p>
          <a:p>
            <a:endParaRPr lang="en-US" dirty="0"/>
          </a:p>
        </p:txBody>
      </p:sp>
    </p:spTree>
    <p:extLst>
      <p:ext uri="{BB962C8B-B14F-4D97-AF65-F5344CB8AC3E}">
        <p14:creationId xmlns:p14="http://schemas.microsoft.com/office/powerpoint/2010/main" val="2539511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24EC-925C-88F6-BA09-114A046AE21D}"/>
              </a:ext>
            </a:extLst>
          </p:cNvPr>
          <p:cNvSpPr>
            <a:spLocks noGrp="1"/>
          </p:cNvSpPr>
          <p:nvPr>
            <p:ph type="title"/>
          </p:nvPr>
        </p:nvSpPr>
        <p:spPr/>
        <p:txBody>
          <a:bodyPr/>
          <a:lstStyle/>
          <a:p>
            <a:r>
              <a:rPr lang="en-US" dirty="0"/>
              <a:t>POLS-C1000</a:t>
            </a:r>
          </a:p>
        </p:txBody>
      </p:sp>
      <p:sp>
        <p:nvSpPr>
          <p:cNvPr id="3" name="Text Placeholder 2">
            <a:extLst>
              <a:ext uri="{FF2B5EF4-FFF2-40B4-BE49-F238E27FC236}">
                <a16:creationId xmlns:a16="http://schemas.microsoft.com/office/drawing/2014/main" id="{26F57233-3B7E-023D-53B8-46AB80549B8C}"/>
              </a:ext>
            </a:extLst>
          </p:cNvPr>
          <p:cNvSpPr>
            <a:spLocks noGrp="1"/>
          </p:cNvSpPr>
          <p:nvPr>
            <p:ph type="body" idx="1"/>
          </p:nvPr>
        </p:nvSpPr>
        <p:spPr/>
        <p:txBody>
          <a:bodyPr/>
          <a:lstStyle/>
          <a:p>
            <a:r>
              <a:rPr lang="en-US" dirty="0"/>
              <a:t>0 - $270.74</a:t>
            </a:r>
          </a:p>
          <a:p>
            <a:r>
              <a:rPr lang="en-US" dirty="0"/>
              <a:t>Over 50% ZTC – AHC, Canada, Chabot, MiraCosta, RHC</a:t>
            </a:r>
          </a:p>
          <a:p>
            <a:r>
              <a:rPr lang="en-US" dirty="0"/>
              <a:t>Average cost of those sections with a cost: $143.50</a:t>
            </a:r>
          </a:p>
          <a:p>
            <a:endParaRPr lang="en-US" dirty="0"/>
          </a:p>
        </p:txBody>
      </p:sp>
    </p:spTree>
    <p:extLst>
      <p:ext uri="{BB962C8B-B14F-4D97-AF65-F5344CB8AC3E}">
        <p14:creationId xmlns:p14="http://schemas.microsoft.com/office/powerpoint/2010/main" val="85394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mj-lt"/>
              </a:rPr>
              <a:t>Session Description</a:t>
            </a:r>
          </a:p>
        </p:txBody>
      </p:sp>
      <p:sp>
        <p:nvSpPr>
          <p:cNvPr id="5" name="Content Placeholder 4"/>
          <p:cNvSpPr>
            <a:spLocks noGrp="1"/>
          </p:cNvSpPr>
          <p:nvPr>
            <p:ph idx="1"/>
          </p:nvPr>
        </p:nvSpPr>
        <p:spPr>
          <a:xfrm>
            <a:off x="827313" y="2015735"/>
            <a:ext cx="8055429" cy="4039079"/>
          </a:xfrm>
        </p:spPr>
        <p:txBody>
          <a:bodyPr>
            <a:noAutofit/>
          </a:bodyPr>
          <a:lstStyle/>
          <a:p>
            <a:r>
              <a:rPr lang="en-US" sz="2000" dirty="0"/>
              <a:t>Resolution 114.04, Developing a Consistent Method for Calculating Student Cost Savings Resulting from Open Educational Resources Adoption, was adopted at the Academic Senate for California Community Colleges (ASCCC) Plenary Session in Fall 2025. This resolution called on the ASCCC to research and develop a standardized method for calculating the savings associated with OER adoption to be presented for consideration at the Spring 2026 Plenary Session. Join us to learn about our findings and to share your views.</a:t>
            </a:r>
            <a:br>
              <a:rPr lang="en-US" sz="2000" b="1" dirty="0"/>
            </a:br>
            <a:endParaRPr lang="en-US" sz="2000" dirty="0">
              <a:effectLst/>
            </a:endParaRPr>
          </a:p>
        </p:txBody>
      </p:sp>
    </p:spTree>
    <p:extLst>
      <p:ext uri="{BB962C8B-B14F-4D97-AF65-F5344CB8AC3E}">
        <p14:creationId xmlns:p14="http://schemas.microsoft.com/office/powerpoint/2010/main" val="1689155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706F-8AEA-59AE-E0E8-5B21ED2383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0DF40C-C978-0312-6048-0D2DBA25ADC9}"/>
              </a:ext>
            </a:extLst>
          </p:cNvPr>
          <p:cNvSpPr>
            <a:spLocks noGrp="1"/>
          </p:cNvSpPr>
          <p:nvPr>
            <p:ph type="title"/>
          </p:nvPr>
        </p:nvSpPr>
        <p:spPr/>
        <p:txBody>
          <a:bodyPr/>
          <a:lstStyle/>
          <a:p>
            <a:r>
              <a:rPr lang="en-US" dirty="0"/>
              <a:t>PSYC-C1000</a:t>
            </a:r>
          </a:p>
        </p:txBody>
      </p:sp>
      <p:sp>
        <p:nvSpPr>
          <p:cNvPr id="3" name="Text Placeholder 2">
            <a:extLst>
              <a:ext uri="{FF2B5EF4-FFF2-40B4-BE49-F238E27FC236}">
                <a16:creationId xmlns:a16="http://schemas.microsoft.com/office/drawing/2014/main" id="{22F851BE-8745-CF70-CBD3-6AADA6F5EBFE}"/>
              </a:ext>
            </a:extLst>
          </p:cNvPr>
          <p:cNvSpPr>
            <a:spLocks noGrp="1"/>
          </p:cNvSpPr>
          <p:nvPr>
            <p:ph type="body" idx="1"/>
          </p:nvPr>
        </p:nvSpPr>
        <p:spPr/>
        <p:txBody>
          <a:bodyPr/>
          <a:lstStyle/>
          <a:p>
            <a:r>
              <a:rPr lang="en-US" dirty="0"/>
              <a:t>0 – $339.99</a:t>
            </a:r>
          </a:p>
          <a:p>
            <a:r>
              <a:rPr lang="en-US" dirty="0"/>
              <a:t>100% ZTC -  Chabot, Lassen</a:t>
            </a:r>
          </a:p>
          <a:p>
            <a:r>
              <a:rPr lang="en-US" dirty="0"/>
              <a:t>Over 50% ZTC – AHC, MiraCosta, RHC, Sierra, SMC</a:t>
            </a:r>
          </a:p>
          <a:p>
            <a:r>
              <a:rPr lang="en-US" dirty="0"/>
              <a:t>Average cost of those sections with a cost: $116.05</a:t>
            </a:r>
          </a:p>
          <a:p>
            <a:endParaRPr lang="en-US" dirty="0"/>
          </a:p>
        </p:txBody>
      </p:sp>
    </p:spTree>
    <p:extLst>
      <p:ext uri="{BB962C8B-B14F-4D97-AF65-F5344CB8AC3E}">
        <p14:creationId xmlns:p14="http://schemas.microsoft.com/office/powerpoint/2010/main" val="3174989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D2A29-312B-6919-C66A-E3AFE60902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AE05E-7EC6-9098-6D2F-EEB6AEACB8BD}"/>
              </a:ext>
            </a:extLst>
          </p:cNvPr>
          <p:cNvSpPr>
            <a:spLocks noGrp="1"/>
          </p:cNvSpPr>
          <p:nvPr>
            <p:ph type="title"/>
          </p:nvPr>
        </p:nvSpPr>
        <p:spPr/>
        <p:txBody>
          <a:bodyPr/>
          <a:lstStyle/>
          <a:p>
            <a:r>
              <a:rPr lang="en-US" dirty="0"/>
              <a:t>STAT-C1000</a:t>
            </a:r>
          </a:p>
        </p:txBody>
      </p:sp>
      <p:sp>
        <p:nvSpPr>
          <p:cNvPr id="3" name="Text Placeholder 2">
            <a:extLst>
              <a:ext uri="{FF2B5EF4-FFF2-40B4-BE49-F238E27FC236}">
                <a16:creationId xmlns:a16="http://schemas.microsoft.com/office/drawing/2014/main" id="{0DE4E93F-8F2E-0D3E-DDC6-0024BE3D3613}"/>
              </a:ext>
            </a:extLst>
          </p:cNvPr>
          <p:cNvSpPr>
            <a:spLocks noGrp="1"/>
          </p:cNvSpPr>
          <p:nvPr>
            <p:ph type="body" idx="1"/>
          </p:nvPr>
        </p:nvSpPr>
        <p:spPr/>
        <p:txBody>
          <a:bodyPr/>
          <a:lstStyle/>
          <a:p>
            <a:r>
              <a:rPr lang="en-US" dirty="0"/>
              <a:t>0 - $174.55</a:t>
            </a:r>
          </a:p>
          <a:p>
            <a:r>
              <a:rPr lang="en-US" dirty="0"/>
              <a:t>100% ZTC – Lassen</a:t>
            </a:r>
          </a:p>
          <a:p>
            <a:r>
              <a:rPr lang="en-US" dirty="0"/>
              <a:t>Over 50% ZTC – Canada, Chabot, AHC, Sierra</a:t>
            </a:r>
          </a:p>
          <a:p>
            <a:r>
              <a:rPr lang="en-US" dirty="0"/>
              <a:t>Average cost of those sections with a cost: $100.75 </a:t>
            </a:r>
          </a:p>
          <a:p>
            <a:endParaRPr lang="en-US" dirty="0"/>
          </a:p>
        </p:txBody>
      </p:sp>
    </p:spTree>
    <p:extLst>
      <p:ext uri="{BB962C8B-B14F-4D97-AF65-F5344CB8AC3E}">
        <p14:creationId xmlns:p14="http://schemas.microsoft.com/office/powerpoint/2010/main" val="2444515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5115-A7A8-26D2-8304-08C3739FAE88}"/>
              </a:ext>
            </a:extLst>
          </p:cNvPr>
          <p:cNvSpPr>
            <a:spLocks noGrp="1"/>
          </p:cNvSpPr>
          <p:nvPr>
            <p:ph type="title"/>
          </p:nvPr>
        </p:nvSpPr>
        <p:spPr/>
        <p:txBody>
          <a:bodyPr/>
          <a:lstStyle/>
          <a:p>
            <a:r>
              <a:rPr lang="en-US" dirty="0"/>
              <a:t>1</a:t>
            </a:r>
            <a:r>
              <a:rPr lang="en-US" baseline="30000" dirty="0"/>
              <a:t>st</a:t>
            </a:r>
            <a:r>
              <a:rPr lang="en-US" dirty="0"/>
              <a:t> 6 CCN Courses</a:t>
            </a:r>
          </a:p>
        </p:txBody>
      </p:sp>
      <p:sp>
        <p:nvSpPr>
          <p:cNvPr id="3" name="Text Placeholder 2">
            <a:extLst>
              <a:ext uri="{FF2B5EF4-FFF2-40B4-BE49-F238E27FC236}">
                <a16:creationId xmlns:a16="http://schemas.microsoft.com/office/drawing/2014/main" id="{37E3AC39-DF15-6739-AC21-E0B956CFC6BE}"/>
              </a:ext>
            </a:extLst>
          </p:cNvPr>
          <p:cNvSpPr>
            <a:spLocks noGrp="1"/>
          </p:cNvSpPr>
          <p:nvPr>
            <p:ph type="body" idx="1"/>
          </p:nvPr>
        </p:nvSpPr>
        <p:spPr/>
        <p:txBody>
          <a:bodyPr/>
          <a:lstStyle/>
          <a:p>
            <a:r>
              <a:rPr lang="en-US" dirty="0"/>
              <a:t>Average costs range from $63.77 - $143.50</a:t>
            </a:r>
          </a:p>
          <a:p>
            <a:r>
              <a:rPr lang="en-US" dirty="0"/>
              <a:t>Least costly courses – Public Speaking and English Composition</a:t>
            </a:r>
          </a:p>
        </p:txBody>
      </p:sp>
    </p:spTree>
    <p:extLst>
      <p:ext uri="{BB962C8B-B14F-4D97-AF65-F5344CB8AC3E}">
        <p14:creationId xmlns:p14="http://schemas.microsoft.com/office/powerpoint/2010/main" val="769994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43D4A-9822-E6A6-54DF-5EA6ABD713BC}"/>
              </a:ext>
            </a:extLst>
          </p:cNvPr>
          <p:cNvSpPr>
            <a:spLocks noGrp="1"/>
          </p:cNvSpPr>
          <p:nvPr>
            <p:ph type="title"/>
          </p:nvPr>
        </p:nvSpPr>
        <p:spPr/>
        <p:txBody>
          <a:bodyPr/>
          <a:lstStyle/>
          <a:p>
            <a:r>
              <a:rPr lang="en-US" dirty="0"/>
              <a:t>C-ID BIOL 110B – Human Anatomy w/Lab</a:t>
            </a:r>
          </a:p>
        </p:txBody>
      </p:sp>
      <p:sp>
        <p:nvSpPr>
          <p:cNvPr id="3" name="Text Placeholder 2">
            <a:extLst>
              <a:ext uri="{FF2B5EF4-FFF2-40B4-BE49-F238E27FC236}">
                <a16:creationId xmlns:a16="http://schemas.microsoft.com/office/drawing/2014/main" id="{103FACA7-AC2C-96F8-B194-D09EB28B3B90}"/>
              </a:ext>
            </a:extLst>
          </p:cNvPr>
          <p:cNvSpPr>
            <a:spLocks noGrp="1"/>
          </p:cNvSpPr>
          <p:nvPr>
            <p:ph type="body" idx="1"/>
          </p:nvPr>
        </p:nvSpPr>
        <p:spPr/>
        <p:txBody>
          <a:bodyPr>
            <a:normAutofit lnSpcReduction="10000"/>
          </a:bodyPr>
          <a:lstStyle/>
          <a:p>
            <a:r>
              <a:rPr lang="en-US" dirty="0"/>
              <a:t>AHC ($0 – $163.75), 4 ZTC, 25 with a cost</a:t>
            </a:r>
          </a:p>
          <a:p>
            <a:pPr lvl="1"/>
            <a:r>
              <a:rPr lang="en-US" dirty="0"/>
              <a:t>Average $74.98</a:t>
            </a:r>
          </a:p>
          <a:p>
            <a:r>
              <a:rPr lang="en-US" dirty="0"/>
              <a:t>Lassen ($110), 0 ZTC, 3 with a cost</a:t>
            </a:r>
          </a:p>
          <a:p>
            <a:pPr lvl="1"/>
            <a:r>
              <a:rPr lang="en-US" dirty="0"/>
              <a:t>Average $110</a:t>
            </a:r>
          </a:p>
          <a:p>
            <a:r>
              <a:rPr lang="en-US" dirty="0"/>
              <a:t>MiraCosta ($343 – $400), 0 ZTC, 10 with a cost</a:t>
            </a:r>
          </a:p>
          <a:p>
            <a:pPr lvl="1"/>
            <a:r>
              <a:rPr lang="en-US" dirty="0"/>
              <a:t>Average $348.70</a:t>
            </a:r>
          </a:p>
          <a:p>
            <a:r>
              <a:rPr lang="en-US" dirty="0"/>
              <a:t>RHC ($0 – $246.72), 1 ZTC, 22 with a cost</a:t>
            </a:r>
          </a:p>
          <a:p>
            <a:pPr lvl="1"/>
            <a:r>
              <a:rPr lang="en-US" dirty="0"/>
              <a:t>Average $246.72</a:t>
            </a:r>
          </a:p>
          <a:p>
            <a:pPr marL="76200" indent="0">
              <a:buNone/>
            </a:pPr>
            <a:endParaRPr lang="en-US" dirty="0"/>
          </a:p>
          <a:p>
            <a:pPr lvl="1"/>
            <a:endParaRPr lang="en-US" dirty="0"/>
          </a:p>
        </p:txBody>
      </p:sp>
    </p:spTree>
    <p:extLst>
      <p:ext uri="{BB962C8B-B14F-4D97-AF65-F5344CB8AC3E}">
        <p14:creationId xmlns:p14="http://schemas.microsoft.com/office/powerpoint/2010/main" val="3139031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2BCA-4D89-AE51-EE4D-178F116D0BAB}"/>
              </a:ext>
            </a:extLst>
          </p:cNvPr>
          <p:cNvSpPr>
            <a:spLocks noGrp="1"/>
          </p:cNvSpPr>
          <p:nvPr>
            <p:ph type="title"/>
          </p:nvPr>
        </p:nvSpPr>
        <p:spPr/>
        <p:txBody>
          <a:bodyPr/>
          <a:lstStyle/>
          <a:p>
            <a:r>
              <a:rPr lang="en-US" dirty="0"/>
              <a:t>C-ID CHEM 110 Gen Chem for Majors</a:t>
            </a:r>
          </a:p>
        </p:txBody>
      </p:sp>
      <p:sp>
        <p:nvSpPr>
          <p:cNvPr id="3" name="Text Placeholder 2">
            <a:extLst>
              <a:ext uri="{FF2B5EF4-FFF2-40B4-BE49-F238E27FC236}">
                <a16:creationId xmlns:a16="http://schemas.microsoft.com/office/drawing/2014/main" id="{B99C81FB-4AE3-ECB6-B3F8-D09ED376FD7A}"/>
              </a:ext>
            </a:extLst>
          </p:cNvPr>
          <p:cNvSpPr>
            <a:spLocks noGrp="1"/>
          </p:cNvSpPr>
          <p:nvPr>
            <p:ph type="body" idx="1"/>
          </p:nvPr>
        </p:nvSpPr>
        <p:spPr>
          <a:xfrm>
            <a:off x="1088686" y="2007703"/>
            <a:ext cx="7202456" cy="4047111"/>
          </a:xfrm>
        </p:spPr>
        <p:txBody>
          <a:bodyPr>
            <a:normAutofit lnSpcReduction="10000"/>
          </a:bodyPr>
          <a:lstStyle/>
          <a:p>
            <a:r>
              <a:rPr lang="en-US" dirty="0"/>
              <a:t>AHC ($15 – $179.75), 5 with a cost</a:t>
            </a:r>
          </a:p>
          <a:p>
            <a:pPr lvl="1"/>
            <a:r>
              <a:rPr lang="en-US" dirty="0"/>
              <a:t>Average $158.50</a:t>
            </a:r>
          </a:p>
          <a:p>
            <a:r>
              <a:rPr lang="en-US" dirty="0"/>
              <a:t>Lassen ($210), 1 with a cost</a:t>
            </a:r>
          </a:p>
          <a:p>
            <a:pPr lvl="1"/>
            <a:r>
              <a:rPr lang="en-US" dirty="0"/>
              <a:t>Average $210</a:t>
            </a:r>
          </a:p>
          <a:p>
            <a:r>
              <a:rPr lang="en-US" dirty="0"/>
              <a:t>MiraCosta ($94.75 - $363.25), 7 with a cost</a:t>
            </a:r>
          </a:p>
          <a:p>
            <a:pPr lvl="1"/>
            <a:r>
              <a:rPr lang="en-US" dirty="0"/>
              <a:t>Average $274.93</a:t>
            </a:r>
          </a:p>
          <a:p>
            <a:r>
              <a:rPr lang="en-US" dirty="0"/>
              <a:t>RHC ($202.63), 4 with a cost</a:t>
            </a:r>
          </a:p>
          <a:p>
            <a:pPr lvl="1"/>
            <a:r>
              <a:rPr lang="en-US" dirty="0"/>
              <a:t>Average $202.63</a:t>
            </a:r>
          </a:p>
          <a:p>
            <a:endParaRPr lang="en-US" dirty="0"/>
          </a:p>
        </p:txBody>
      </p:sp>
    </p:spTree>
    <p:extLst>
      <p:ext uri="{BB962C8B-B14F-4D97-AF65-F5344CB8AC3E}">
        <p14:creationId xmlns:p14="http://schemas.microsoft.com/office/powerpoint/2010/main" val="2398673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0431C-AF5A-3F02-5981-08BE65931F66}"/>
              </a:ext>
            </a:extLst>
          </p:cNvPr>
          <p:cNvSpPr>
            <a:spLocks noGrp="1"/>
          </p:cNvSpPr>
          <p:nvPr>
            <p:ph type="title"/>
          </p:nvPr>
        </p:nvSpPr>
        <p:spPr/>
        <p:txBody>
          <a:bodyPr/>
          <a:lstStyle/>
          <a:p>
            <a:r>
              <a:rPr lang="en-US" dirty="0"/>
              <a:t>What would a good value?</a:t>
            </a:r>
          </a:p>
        </p:txBody>
      </p:sp>
      <p:sp>
        <p:nvSpPr>
          <p:cNvPr id="3" name="Text Placeholder 2">
            <a:extLst>
              <a:ext uri="{FF2B5EF4-FFF2-40B4-BE49-F238E27FC236}">
                <a16:creationId xmlns:a16="http://schemas.microsoft.com/office/drawing/2014/main" id="{66D4CF19-D9A4-4F9B-2B7C-2BAF23B98CB6}"/>
              </a:ext>
            </a:extLst>
          </p:cNvPr>
          <p:cNvSpPr>
            <a:spLocks noGrp="1"/>
          </p:cNvSpPr>
          <p:nvPr>
            <p:ph type="body" idx="1"/>
          </p:nvPr>
        </p:nvSpPr>
        <p:spPr/>
        <p:txBody>
          <a:bodyPr/>
          <a:lstStyle/>
          <a:p>
            <a:r>
              <a:rPr lang="en-US" dirty="0"/>
              <a:t>Is $100 just right, too high, or too low?</a:t>
            </a:r>
          </a:p>
          <a:p>
            <a:r>
              <a:rPr lang="en-US" dirty="0"/>
              <a:t>What about looking at what students are asked to spend when a college has a wholesale auto-billing program that “backs out” ZTC sections?</a:t>
            </a:r>
          </a:p>
          <a:p>
            <a:r>
              <a:rPr lang="en-US" dirty="0"/>
              <a:t>Santa Monica College $32/unit ($96/3-unit course)</a:t>
            </a:r>
          </a:p>
          <a:p>
            <a:r>
              <a:rPr lang="en-US" dirty="0"/>
              <a:t>San Bernardino Community College District $27.50/unit ($82.50/3-unit course)</a:t>
            </a:r>
          </a:p>
        </p:txBody>
      </p:sp>
    </p:spTree>
    <p:extLst>
      <p:ext uri="{BB962C8B-B14F-4D97-AF65-F5344CB8AC3E}">
        <p14:creationId xmlns:p14="http://schemas.microsoft.com/office/powerpoint/2010/main" val="2826957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latin typeface="+mj-lt"/>
              </a:rPr>
              <a:t>Overview</a:t>
            </a:r>
          </a:p>
        </p:txBody>
      </p:sp>
      <p:sp>
        <p:nvSpPr>
          <p:cNvPr id="3" name="Text Placeholder 2"/>
          <p:cNvSpPr>
            <a:spLocks noGrp="1"/>
          </p:cNvSpPr>
          <p:nvPr>
            <p:ph type="body" idx="1"/>
          </p:nvPr>
        </p:nvSpPr>
        <p:spPr/>
        <p:txBody>
          <a:bodyPr>
            <a:normAutofit/>
          </a:bodyPr>
          <a:lstStyle/>
          <a:p>
            <a:r>
              <a:rPr lang="en-US" dirty="0"/>
              <a:t>Why have a standardized approach to calculating cost savings?</a:t>
            </a:r>
          </a:p>
          <a:p>
            <a:r>
              <a:rPr lang="en-US" dirty="0"/>
              <a:t>Implications of an ASCCC position</a:t>
            </a:r>
          </a:p>
          <a:p>
            <a:r>
              <a:rPr lang="en-US" dirty="0"/>
              <a:t>What do textbooks cost?</a:t>
            </a:r>
          </a:p>
          <a:p>
            <a:r>
              <a:rPr lang="en-US" dirty="0"/>
              <a:t>What’s a good estimate?</a:t>
            </a:r>
          </a:p>
          <a:p>
            <a:r>
              <a:rPr lang="en-US" dirty="0"/>
              <a:t>Next steps..</a:t>
            </a:r>
          </a:p>
          <a:p>
            <a:r>
              <a:rPr lang="en-US" dirty="0"/>
              <a:t>Questions, discussion, observations..</a:t>
            </a:r>
          </a:p>
        </p:txBody>
      </p:sp>
    </p:spTree>
    <p:extLst>
      <p:ext uri="{BB962C8B-B14F-4D97-AF65-F5344CB8AC3E}">
        <p14:creationId xmlns:p14="http://schemas.microsoft.com/office/powerpoint/2010/main" val="68814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54550B7-DF24-317E-DA57-F999EF424D73}"/>
              </a:ext>
            </a:extLst>
          </p:cNvPr>
          <p:cNvSpPr>
            <a:spLocks noGrp="1"/>
          </p:cNvSpPr>
          <p:nvPr>
            <p:ph type="title"/>
          </p:nvPr>
        </p:nvSpPr>
        <p:spPr>
          <a:xfrm>
            <a:off x="1088686" y="1472332"/>
            <a:ext cx="7202456" cy="893111"/>
          </a:xfrm>
        </p:spPr>
        <p:txBody>
          <a:bodyPr/>
          <a:lstStyle/>
          <a:p>
            <a:r>
              <a:rPr lang="en-US" sz="3600" dirty="0"/>
              <a:t>Why have a standardized approach to calculating cost savings?</a:t>
            </a:r>
            <a:br>
              <a:rPr lang="en-US" sz="3600" dirty="0"/>
            </a:br>
            <a:endParaRPr lang="en-US" sz="3600" dirty="0"/>
          </a:p>
        </p:txBody>
      </p:sp>
      <p:sp>
        <p:nvSpPr>
          <p:cNvPr id="6" name="Text Placeholder 5">
            <a:extLst>
              <a:ext uri="{FF2B5EF4-FFF2-40B4-BE49-F238E27FC236}">
                <a16:creationId xmlns:a16="http://schemas.microsoft.com/office/drawing/2014/main" id="{4E026E80-7AA5-C98C-CCD6-693D95AFD266}"/>
              </a:ext>
            </a:extLst>
          </p:cNvPr>
          <p:cNvSpPr>
            <a:spLocks noGrp="1"/>
          </p:cNvSpPr>
          <p:nvPr>
            <p:ph type="body" idx="1"/>
          </p:nvPr>
        </p:nvSpPr>
        <p:spPr/>
        <p:txBody>
          <a:bodyPr/>
          <a:lstStyle/>
          <a:p>
            <a:r>
              <a:rPr lang="en-US" dirty="0"/>
              <a:t>Calculating actual cost-savings is a daunting task.</a:t>
            </a:r>
          </a:p>
          <a:p>
            <a:r>
              <a:rPr lang="en-US" dirty="0"/>
              <a:t>Having 115 or 72 different approaches is not healthy or productive.</a:t>
            </a:r>
          </a:p>
          <a:p>
            <a:r>
              <a:rPr lang="en-US" dirty="0"/>
              <a:t>Ensures comparisons across colleges are comparing “apples to apples”.</a:t>
            </a:r>
          </a:p>
          <a:p>
            <a:r>
              <a:rPr lang="en-US" dirty="0"/>
              <a:t>It just makes life easier.</a:t>
            </a:r>
          </a:p>
        </p:txBody>
      </p:sp>
    </p:spTree>
    <p:extLst>
      <p:ext uri="{BB962C8B-B14F-4D97-AF65-F5344CB8AC3E}">
        <p14:creationId xmlns:p14="http://schemas.microsoft.com/office/powerpoint/2010/main" val="4242642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4BB31-093A-3749-68F5-77370BA68774}"/>
              </a:ext>
            </a:extLst>
          </p:cNvPr>
          <p:cNvSpPr>
            <a:spLocks noGrp="1"/>
          </p:cNvSpPr>
          <p:nvPr>
            <p:ph type="title"/>
          </p:nvPr>
        </p:nvSpPr>
        <p:spPr/>
        <p:txBody>
          <a:bodyPr/>
          <a:lstStyle/>
          <a:p>
            <a:r>
              <a:rPr lang="en-US" sz="3600" dirty="0"/>
              <a:t>Useful Principles When Calculating Cost Savings (Gallant, 2022)</a:t>
            </a:r>
          </a:p>
        </p:txBody>
      </p:sp>
      <p:sp>
        <p:nvSpPr>
          <p:cNvPr id="3" name="Text Placeholder 2">
            <a:extLst>
              <a:ext uri="{FF2B5EF4-FFF2-40B4-BE49-F238E27FC236}">
                <a16:creationId xmlns:a16="http://schemas.microsoft.com/office/drawing/2014/main" id="{72AB2C44-CFF4-45BC-AF0D-CA3B67F09F56}"/>
              </a:ext>
            </a:extLst>
          </p:cNvPr>
          <p:cNvSpPr>
            <a:spLocks noGrp="1"/>
          </p:cNvSpPr>
          <p:nvPr>
            <p:ph type="body" idx="1"/>
          </p:nvPr>
        </p:nvSpPr>
        <p:spPr/>
        <p:txBody>
          <a:bodyPr/>
          <a:lstStyle/>
          <a:p>
            <a:r>
              <a:rPr lang="en-US" dirty="0"/>
              <a:t>Be able to say “it’s </a:t>
            </a:r>
            <a:r>
              <a:rPr lang="en-US" i="1" dirty="0"/>
              <a:t>at least</a:t>
            </a:r>
            <a:r>
              <a:rPr lang="en-US" dirty="0"/>
              <a:t> this much.” </a:t>
            </a:r>
          </a:p>
          <a:p>
            <a:pPr lvl="1"/>
            <a:r>
              <a:rPr lang="en-US" dirty="0"/>
              <a:t>Ensure chosen value can’t be criticized as too high.</a:t>
            </a:r>
          </a:p>
          <a:p>
            <a:r>
              <a:rPr lang="en-US" dirty="0"/>
              <a:t>Use transparent methods whenever possible. </a:t>
            </a:r>
          </a:p>
          <a:p>
            <a:pPr lvl="1"/>
            <a:r>
              <a:rPr lang="en-US" dirty="0"/>
              <a:t>Explain methodology – and use actual values, when possible and feasible.</a:t>
            </a:r>
          </a:p>
          <a:p>
            <a:r>
              <a:rPr lang="en-US" dirty="0"/>
              <a:t>Adapt your methods to the needs of your stakeholders. </a:t>
            </a:r>
          </a:p>
        </p:txBody>
      </p:sp>
    </p:spTree>
    <p:extLst>
      <p:ext uri="{BB962C8B-B14F-4D97-AF65-F5344CB8AC3E}">
        <p14:creationId xmlns:p14="http://schemas.microsoft.com/office/powerpoint/2010/main" val="1356791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14121-8943-4322-3E9C-6FDDE7F874E2}"/>
              </a:ext>
            </a:extLst>
          </p:cNvPr>
          <p:cNvSpPr>
            <a:spLocks noGrp="1"/>
          </p:cNvSpPr>
          <p:nvPr>
            <p:ph type="title"/>
          </p:nvPr>
        </p:nvSpPr>
        <p:spPr/>
        <p:txBody>
          <a:bodyPr/>
          <a:lstStyle/>
          <a:p>
            <a:r>
              <a:rPr lang="en-US" dirty="0"/>
              <a:t>Implications of an Adopted ASCCC Position</a:t>
            </a:r>
          </a:p>
        </p:txBody>
      </p:sp>
      <p:sp>
        <p:nvSpPr>
          <p:cNvPr id="3" name="Text Placeholder 2">
            <a:extLst>
              <a:ext uri="{FF2B5EF4-FFF2-40B4-BE49-F238E27FC236}">
                <a16:creationId xmlns:a16="http://schemas.microsoft.com/office/drawing/2014/main" id="{AC4BC175-DB2F-41F6-17BE-3B7C5F1EF720}"/>
              </a:ext>
            </a:extLst>
          </p:cNvPr>
          <p:cNvSpPr>
            <a:spLocks noGrp="1"/>
          </p:cNvSpPr>
          <p:nvPr>
            <p:ph type="body" idx="1"/>
          </p:nvPr>
        </p:nvSpPr>
        <p:spPr/>
        <p:txBody>
          <a:bodyPr/>
          <a:lstStyle/>
          <a:p>
            <a:r>
              <a:rPr lang="en-US" dirty="0"/>
              <a:t>A suggestion/recommendation – no obligation to adopt locally</a:t>
            </a:r>
          </a:p>
          <a:p>
            <a:r>
              <a:rPr lang="en-US" dirty="0"/>
              <a:t>May be adopted by the CCCCO</a:t>
            </a:r>
          </a:p>
          <a:p>
            <a:r>
              <a:rPr lang="en-US" dirty="0"/>
              <a:t>Current recommendation from the RP group for estimating cost savings is $100</a:t>
            </a:r>
          </a:p>
          <a:p>
            <a:r>
              <a:rPr lang="en-US" dirty="0"/>
              <a:t>$100 has it’s appeal</a:t>
            </a:r>
          </a:p>
        </p:txBody>
      </p:sp>
    </p:spTree>
    <p:extLst>
      <p:ext uri="{BB962C8B-B14F-4D97-AF65-F5344CB8AC3E}">
        <p14:creationId xmlns:p14="http://schemas.microsoft.com/office/powerpoint/2010/main" val="1013578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4BB0F2-4238-33DB-33FE-377E5F0E8FD8}"/>
              </a:ext>
            </a:extLst>
          </p:cNvPr>
          <p:cNvSpPr>
            <a:spLocks noGrp="1"/>
          </p:cNvSpPr>
          <p:nvPr>
            <p:ph type="title"/>
          </p:nvPr>
        </p:nvSpPr>
        <p:spPr/>
        <p:txBody>
          <a:bodyPr/>
          <a:lstStyle/>
          <a:p>
            <a:r>
              <a:rPr lang="en-US" dirty="0"/>
              <a:t>Why $100? Kansas summarizes things nicely..</a:t>
            </a:r>
          </a:p>
        </p:txBody>
      </p:sp>
      <p:sp>
        <p:nvSpPr>
          <p:cNvPr id="5" name="Text Placeholder 4">
            <a:extLst>
              <a:ext uri="{FF2B5EF4-FFF2-40B4-BE49-F238E27FC236}">
                <a16:creationId xmlns:a16="http://schemas.microsoft.com/office/drawing/2014/main" id="{4C9E9553-066A-206A-EFAD-8366A7469294}"/>
              </a:ext>
            </a:extLst>
          </p:cNvPr>
          <p:cNvSpPr>
            <a:spLocks noGrp="1"/>
          </p:cNvSpPr>
          <p:nvPr>
            <p:ph type="body" idx="1"/>
          </p:nvPr>
        </p:nvSpPr>
        <p:spPr/>
        <p:txBody>
          <a:bodyPr>
            <a:normAutofit fontScale="70000" lnSpcReduction="20000"/>
          </a:bodyPr>
          <a:lstStyle/>
          <a:p>
            <a:r>
              <a:rPr lang="en-US" dirty="0"/>
              <a:t>There are a number of standards for estimating savings, each with their own reasonable arguments and critiques. These estimates range from </a:t>
            </a:r>
            <a:r>
              <a:rPr lang="en-US" dirty="0">
                <a:highlight>
                  <a:srgbClr val="FFFF00"/>
                </a:highlight>
              </a:rPr>
              <a:t>OpenStax’ $79.37 </a:t>
            </a:r>
            <a:r>
              <a:rPr lang="en-US" dirty="0"/>
              <a:t>per student impacted to </a:t>
            </a:r>
            <a:r>
              <a:rPr lang="en-US" dirty="0">
                <a:highlight>
                  <a:srgbClr val="FFFF00"/>
                </a:highlight>
              </a:rPr>
              <a:t>SPARC’s $116.94 per student</a:t>
            </a:r>
            <a:r>
              <a:rPr lang="en-US" dirty="0"/>
              <a:t>. Some have advocated for estimating savings based on actual costs, or an average of high and low cost of a given textbook. </a:t>
            </a:r>
            <a:r>
              <a:rPr lang="en-US" dirty="0">
                <a:highlight>
                  <a:srgbClr val="FFFF00"/>
                </a:highlight>
              </a:rPr>
              <a:t>However, most agree that $100 is a reasonable figure that is clear and relatively simple to implement. </a:t>
            </a:r>
            <a:r>
              <a:rPr lang="en-US" dirty="0"/>
              <a:t>The Open Education Network recommends $100, and numerous institutions have embraced it, including several Kansas Regents institutions. </a:t>
            </a:r>
          </a:p>
          <a:p>
            <a:r>
              <a:rPr lang="en-US" dirty="0"/>
              <a:t>Given the arguments for estimating savings and recognizing the limitations of estimates, the KBOR OER Steering Committee recommends the following formula for estimating savings resulting from OER use in the System: </a:t>
            </a:r>
          </a:p>
          <a:p>
            <a:r>
              <a:rPr lang="en-US" dirty="0"/>
              <a:t>[# of students impacted] x $100 = [savings estimate] </a:t>
            </a:r>
          </a:p>
          <a:p>
            <a:endParaRPr lang="en-US" dirty="0"/>
          </a:p>
        </p:txBody>
      </p:sp>
    </p:spTree>
    <p:extLst>
      <p:ext uri="{BB962C8B-B14F-4D97-AF65-F5344CB8AC3E}">
        <p14:creationId xmlns:p14="http://schemas.microsoft.com/office/powerpoint/2010/main" val="1733280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F362A-DE45-6056-65FB-480D7F0894E9}"/>
              </a:ext>
            </a:extLst>
          </p:cNvPr>
          <p:cNvSpPr>
            <a:spLocks noGrp="1"/>
          </p:cNvSpPr>
          <p:nvPr>
            <p:ph type="title"/>
          </p:nvPr>
        </p:nvSpPr>
        <p:spPr/>
        <p:txBody>
          <a:bodyPr/>
          <a:lstStyle/>
          <a:p>
            <a:r>
              <a:rPr lang="en-US" dirty="0"/>
              <a:t>What do textbooks cost?</a:t>
            </a:r>
          </a:p>
        </p:txBody>
      </p:sp>
      <p:sp>
        <p:nvSpPr>
          <p:cNvPr id="3" name="Text Placeholder 2">
            <a:extLst>
              <a:ext uri="{FF2B5EF4-FFF2-40B4-BE49-F238E27FC236}">
                <a16:creationId xmlns:a16="http://schemas.microsoft.com/office/drawing/2014/main" id="{AD7DEA78-46C6-A01D-6B2B-39398F14CB57}"/>
              </a:ext>
            </a:extLst>
          </p:cNvPr>
          <p:cNvSpPr>
            <a:spLocks noGrp="1"/>
          </p:cNvSpPr>
          <p:nvPr>
            <p:ph type="body" idx="1"/>
          </p:nvPr>
        </p:nvSpPr>
        <p:spPr/>
        <p:txBody>
          <a:bodyPr/>
          <a:lstStyle/>
          <a:p>
            <a:r>
              <a:rPr lang="en-US" dirty="0"/>
              <a:t>National data</a:t>
            </a:r>
          </a:p>
          <a:p>
            <a:r>
              <a:rPr lang="en-US" dirty="0"/>
              <a:t>California data</a:t>
            </a:r>
          </a:p>
          <a:p>
            <a:r>
              <a:rPr lang="en-US" dirty="0"/>
              <a:t>System data </a:t>
            </a:r>
          </a:p>
          <a:p>
            <a:r>
              <a:rPr lang="en-US" dirty="0"/>
              <a:t>District data</a:t>
            </a:r>
          </a:p>
          <a:p>
            <a:r>
              <a:rPr lang="en-US" dirty="0"/>
              <a:t>College data </a:t>
            </a:r>
          </a:p>
          <a:p>
            <a:r>
              <a:rPr lang="en-US" dirty="0"/>
              <a:t>Social sciences and humanities Vs STEM</a:t>
            </a:r>
          </a:p>
          <a:p>
            <a:r>
              <a:rPr lang="en-US" dirty="0"/>
              <a:t>Actual course/section data</a:t>
            </a:r>
          </a:p>
        </p:txBody>
      </p:sp>
    </p:spTree>
    <p:extLst>
      <p:ext uri="{BB962C8B-B14F-4D97-AF65-F5344CB8AC3E}">
        <p14:creationId xmlns:p14="http://schemas.microsoft.com/office/powerpoint/2010/main" val="698687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BC90C-BDE6-A6CE-112A-C0B3AEADF4E2}"/>
              </a:ext>
            </a:extLst>
          </p:cNvPr>
          <p:cNvSpPr>
            <a:spLocks noGrp="1"/>
          </p:cNvSpPr>
          <p:nvPr>
            <p:ph type="title"/>
          </p:nvPr>
        </p:nvSpPr>
        <p:spPr/>
        <p:txBody>
          <a:bodyPr/>
          <a:lstStyle/>
          <a:p>
            <a:r>
              <a:rPr lang="en-US" dirty="0"/>
              <a:t>Data Challenges</a:t>
            </a:r>
          </a:p>
        </p:txBody>
      </p:sp>
      <p:sp>
        <p:nvSpPr>
          <p:cNvPr id="3" name="Text Placeholder 2">
            <a:extLst>
              <a:ext uri="{FF2B5EF4-FFF2-40B4-BE49-F238E27FC236}">
                <a16:creationId xmlns:a16="http://schemas.microsoft.com/office/drawing/2014/main" id="{B6DFF177-5A08-6DE7-465D-0A147A4BC50A}"/>
              </a:ext>
            </a:extLst>
          </p:cNvPr>
          <p:cNvSpPr>
            <a:spLocks noGrp="1"/>
          </p:cNvSpPr>
          <p:nvPr>
            <p:ph type="body" idx="1"/>
          </p:nvPr>
        </p:nvSpPr>
        <p:spPr/>
        <p:txBody>
          <a:bodyPr/>
          <a:lstStyle/>
          <a:p>
            <a:r>
              <a:rPr lang="en-US" dirty="0"/>
              <a:t>Biased approaches</a:t>
            </a:r>
          </a:p>
          <a:p>
            <a:r>
              <a:rPr lang="en-US" dirty="0"/>
              <a:t>What costs should be used - how much are students asked to spend or how much they do spend?</a:t>
            </a:r>
          </a:p>
          <a:p>
            <a:r>
              <a:rPr lang="en-US" dirty="0"/>
              <a:t>Even if you have actual costs, what should you use – costs associated with ownership or rental? Print or digital?</a:t>
            </a:r>
          </a:p>
        </p:txBody>
      </p:sp>
    </p:spTree>
    <p:extLst>
      <p:ext uri="{BB962C8B-B14F-4D97-AF65-F5344CB8AC3E}">
        <p14:creationId xmlns:p14="http://schemas.microsoft.com/office/powerpoint/2010/main" val="1606429335"/>
      </p:ext>
    </p:extLst>
  </p:cSld>
  <p:clrMapOvr>
    <a:masterClrMapping/>
  </p:clrMapOvr>
</p:sld>
</file>

<file path=ppt/theme/theme1.xml><?xml version="1.0" encoding="utf-8"?>
<a:theme xmlns:a="http://schemas.openxmlformats.org/drawingml/2006/main" name="Gallery">
  <a:themeElements>
    <a:clrScheme name="OER">
      <a:dk1>
        <a:srgbClr val="00417E"/>
      </a:dk1>
      <a:lt1>
        <a:srgbClr val="FFFFFF"/>
      </a:lt1>
      <a:dk2>
        <a:srgbClr val="454545"/>
      </a:dk2>
      <a:lt2>
        <a:srgbClr val="DFDBD5"/>
      </a:lt2>
      <a:accent1>
        <a:srgbClr val="DE1F37"/>
      </a:accent1>
      <a:accent2>
        <a:srgbClr val="9FADCD"/>
      </a:accent2>
      <a:accent3>
        <a:srgbClr val="007B8D"/>
      </a:accent3>
      <a:accent4>
        <a:srgbClr val="AB1F3F"/>
      </a:accent4>
      <a:accent5>
        <a:srgbClr val="70AC46"/>
      </a:accent5>
      <a:accent6>
        <a:srgbClr val="FF8232"/>
      </a:accent6>
      <a:hlink>
        <a:srgbClr val="DE1F37"/>
      </a:hlink>
      <a:folHlink>
        <a:srgbClr val="AB1F3F"/>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8578</TotalTime>
  <Words>1619</Words>
  <Application>Microsoft Office PowerPoint</Application>
  <PresentationFormat>On-screen Show (4:3)</PresentationFormat>
  <Paragraphs>164</Paragraphs>
  <Slides>25</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vt:lpstr>
      <vt:lpstr>Calibri</vt:lpstr>
      <vt:lpstr>Gill Sans</vt:lpstr>
      <vt:lpstr>Gallery</vt:lpstr>
      <vt:lpstr>How Should the California Community Colleges Calculate the Cost Savings Resulting from the Adoption of Open Educational Resources (OER)?</vt:lpstr>
      <vt:lpstr>Session Description</vt:lpstr>
      <vt:lpstr>Overview</vt:lpstr>
      <vt:lpstr>Why have a standardized approach to calculating cost savings? </vt:lpstr>
      <vt:lpstr>Useful Principles When Calculating Cost Savings (Gallant, 2022)</vt:lpstr>
      <vt:lpstr>Implications of an Adopted ASCCC Position</vt:lpstr>
      <vt:lpstr>Why $100? Kansas summarizes things nicely..</vt:lpstr>
      <vt:lpstr>What do textbooks cost?</vt:lpstr>
      <vt:lpstr>Data Challenges</vt:lpstr>
      <vt:lpstr>California Data</vt:lpstr>
      <vt:lpstr>CA Student Aid Commission – Books and Supplies</vt:lpstr>
      <vt:lpstr>What do those numbers really mean with respect to determining the cost of texts?</vt:lpstr>
      <vt:lpstr>Student Perceptions of Textbooks (December, 2020)</vt:lpstr>
      <vt:lpstr>Section Cost Data Analysis</vt:lpstr>
      <vt:lpstr>Colleges</vt:lpstr>
      <vt:lpstr>COMM-C1000</vt:lpstr>
      <vt:lpstr>ENGL-C1000</vt:lpstr>
      <vt:lpstr>ENGL-C1001</vt:lpstr>
      <vt:lpstr>POLS-C1000</vt:lpstr>
      <vt:lpstr>PSYC-C1000</vt:lpstr>
      <vt:lpstr>STAT-C1000</vt:lpstr>
      <vt:lpstr>1st 6 CCN Courses</vt:lpstr>
      <vt:lpstr>C-ID BIOL 110B – Human Anatomy w/Lab</vt:lpstr>
      <vt:lpstr>C-ID CHEM 110 Gen Chem for Majors</vt:lpstr>
      <vt:lpstr>What would a good value?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Spring OER Liaisons Orientation</dc:title>
  <dc:creator>Katie Nash</dc:creator>
  <cp:lastModifiedBy>ASCCC1</cp:lastModifiedBy>
  <cp:revision>79</cp:revision>
  <cp:lastPrinted>2022-10-30T21:35:31Z</cp:lastPrinted>
  <dcterms:created xsi:type="dcterms:W3CDTF">2019-11-21T17:05:59Z</dcterms:created>
  <dcterms:modified xsi:type="dcterms:W3CDTF">2026-03-17T23:10:47Z</dcterms:modified>
</cp:coreProperties>
</file>