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jG0KinEcBaLDueHEc0/9SJSUUh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9" autoAdjust="0"/>
    <p:restoredTop sz="86358" autoAdjust="0"/>
  </p:normalViewPr>
  <p:slideViewPr>
    <p:cSldViewPr snapToGrid="0">
      <p:cViewPr varScale="1">
        <p:scale>
          <a:sx n="97" d="100"/>
          <a:sy n="97" d="100"/>
        </p:scale>
        <p:origin x="426" y="108"/>
      </p:cViewPr>
      <p:guideLst/>
    </p:cSldViewPr>
  </p:slideViewPr>
  <p:outlineViewPr>
    <p:cViewPr>
      <p:scale>
        <a:sx n="33" d="100"/>
        <a:sy n="33" d="100"/>
      </p:scale>
      <p:origin x="0" y="-37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4" name="Google Shape;124;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c4f0d10fce_0_18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c4f0d10fce_0_18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457200" lvl="0"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Require local, dynamic, or “class‑specific” content</a:t>
            </a:r>
            <a:br>
              <a:rPr lang="en-US">
                <a:latin typeface="Georgia"/>
                <a:ea typeface="Georgia"/>
                <a:cs typeface="Georgia"/>
                <a:sym typeface="Georgia"/>
              </a:rPr>
            </a:br>
            <a:r>
              <a:rPr lang="en-US">
                <a:latin typeface="Georgia"/>
                <a:ea typeface="Georgia"/>
                <a:cs typeface="Georgia"/>
                <a:sym typeface="Georgia"/>
              </a:rPr>
              <a:t>Use prompts that reference:</a:t>
            </a:r>
            <a:endParaRPr>
              <a:latin typeface="Georgia"/>
              <a:ea typeface="Georgia"/>
              <a:cs typeface="Georgia"/>
              <a:sym typeface="Georgia"/>
            </a:endParaRPr>
          </a:p>
          <a:p>
            <a:pPr marL="914400" lvl="1"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Your college context, current campus issues, or class‑generated data</a:t>
            </a:r>
            <a:endParaRPr>
              <a:latin typeface="Georgia"/>
              <a:ea typeface="Georgia"/>
              <a:cs typeface="Georgia"/>
              <a:sym typeface="Georgia"/>
            </a:endParaRPr>
          </a:p>
          <a:p>
            <a:pPr marL="914400" lvl="1"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In‑class activities, case studies, or discussions</a:t>
            </a:r>
            <a:br>
              <a:rPr lang="en-US">
                <a:latin typeface="Georgia"/>
                <a:ea typeface="Georgia"/>
                <a:cs typeface="Georgia"/>
                <a:sym typeface="Georgia"/>
              </a:rPr>
            </a:br>
            <a:r>
              <a:rPr lang="en-US">
                <a:latin typeface="Georgia"/>
                <a:ea typeface="Georgia"/>
                <a:cs typeface="Georgia"/>
                <a:sym typeface="Georgia"/>
              </a:rPr>
              <a:t>Generic AI can’t easily “know” your classroom history.</a:t>
            </a:r>
            <a:endParaRPr>
              <a:latin typeface="Georgia"/>
              <a:ea typeface="Georgia"/>
              <a:cs typeface="Georgia"/>
              <a:sym typeface="Georgia"/>
            </a:endParaRPr>
          </a:p>
          <a:p>
            <a:pPr marL="0" lvl="0" indent="0" algn="l" rtl="0">
              <a:lnSpc>
                <a:spcPct val="115000"/>
              </a:lnSpc>
              <a:spcBef>
                <a:spcPts val="900"/>
              </a:spcBef>
              <a:spcAft>
                <a:spcPts val="0"/>
              </a:spcAft>
              <a:buNone/>
            </a:pPr>
            <a:endParaRPr>
              <a:latin typeface="Georgia"/>
              <a:ea typeface="Georgia"/>
              <a:cs typeface="Georgia"/>
              <a:sym typeface="Georgia"/>
            </a:endParaRPr>
          </a:p>
          <a:p>
            <a:pPr marL="457200" lvl="0"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Build in structured, evidence-based reflection</a:t>
            </a:r>
            <a:br>
              <a:rPr lang="en-US">
                <a:latin typeface="Georgia"/>
                <a:ea typeface="Georgia"/>
                <a:cs typeface="Georgia"/>
                <a:sym typeface="Georgia"/>
              </a:rPr>
            </a:br>
            <a:r>
              <a:rPr lang="en-US">
                <a:latin typeface="Georgia"/>
                <a:ea typeface="Georgia"/>
                <a:cs typeface="Georgia"/>
                <a:sym typeface="Georgia"/>
              </a:rPr>
              <a:t>After group work, students must:</a:t>
            </a:r>
            <a:endParaRPr>
              <a:latin typeface="Georgia"/>
              <a:ea typeface="Georgia"/>
              <a:cs typeface="Georgia"/>
              <a:sym typeface="Georgia"/>
            </a:endParaRPr>
          </a:p>
          <a:p>
            <a:pPr marL="914400" lvl="1"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Connect experiences to specific theories/concepts</a:t>
            </a:r>
            <a:endParaRPr>
              <a:latin typeface="Georgia"/>
              <a:ea typeface="Georgia"/>
              <a:cs typeface="Georgia"/>
              <a:sym typeface="Georgia"/>
            </a:endParaRPr>
          </a:p>
          <a:p>
            <a:pPr marL="914400" lvl="1"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Cite course OER chapters</a:t>
            </a:r>
            <a:endParaRPr>
              <a:latin typeface="Georgia"/>
              <a:ea typeface="Georgia"/>
              <a:cs typeface="Georgia"/>
              <a:sym typeface="Georgia"/>
            </a:endParaRPr>
          </a:p>
          <a:p>
            <a:pPr marL="914400" lvl="1" indent="-304800" algn="l" rtl="0">
              <a:lnSpc>
                <a:spcPct val="115000"/>
              </a:lnSpc>
              <a:spcBef>
                <a:spcPts val="0"/>
              </a:spcBef>
              <a:spcAft>
                <a:spcPts val="0"/>
              </a:spcAft>
              <a:buClr>
                <a:schemeClr val="dk1"/>
              </a:buClr>
              <a:buSzPts val="1200"/>
              <a:buFont typeface="Georgia"/>
              <a:buChar char="●"/>
            </a:pPr>
            <a:r>
              <a:rPr lang="en-US">
                <a:latin typeface="Georgia"/>
                <a:ea typeface="Georgia"/>
                <a:cs typeface="Georgia"/>
                <a:sym typeface="Georgia"/>
              </a:rPr>
              <a:t>Reference specific group moments (quotes, decisions, conflicts)</a:t>
            </a:r>
            <a:br>
              <a:rPr lang="en-US">
                <a:latin typeface="Georgia"/>
                <a:ea typeface="Georgia"/>
                <a:cs typeface="Georgia"/>
                <a:sym typeface="Georgia"/>
              </a:rPr>
            </a:br>
            <a:r>
              <a:rPr lang="en-US">
                <a:latin typeface="Georgia"/>
                <a:ea typeface="Georgia"/>
                <a:cs typeface="Georgia"/>
                <a:sym typeface="Georgia"/>
              </a:rPr>
              <a:t>AI can’t convincingly fabricate detailed lived experiences over time.</a:t>
            </a:r>
            <a:endParaRPr>
              <a:latin typeface="Georgia"/>
              <a:ea typeface="Georgia"/>
              <a:cs typeface="Georgia"/>
              <a:sym typeface="Georgia"/>
            </a:endParaRPr>
          </a:p>
          <a:p>
            <a:pPr marL="0" lvl="0" indent="0" algn="l" rtl="0">
              <a:lnSpc>
                <a:spcPct val="120000"/>
              </a:lnSpc>
              <a:spcBef>
                <a:spcPts val="900"/>
              </a:spcBef>
              <a:spcAft>
                <a:spcPts val="1000"/>
              </a:spcAft>
              <a:buNone/>
            </a:pPr>
            <a:endParaRPr sz="1600">
              <a:solidFill>
                <a:srgbClr val="181612"/>
              </a:solidFill>
              <a:latin typeface="Arial"/>
              <a:ea typeface="Arial"/>
              <a:cs typeface="Arial"/>
              <a:sym typeface="Arial"/>
            </a:endParaRPr>
          </a:p>
        </p:txBody>
      </p:sp>
      <p:sp>
        <p:nvSpPr>
          <p:cNvPr id="201" name="Google Shape;201;g3c4f0d10fce_0_18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c4f0d10fce_0_19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c4f0d10fce_0_19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8" name="Google Shape;208;g3c4f0d10fce_0_19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c4f0d10fce_0_20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3c4f0d10fce_0_20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Clear communication about AI expectations builds trust and reduces anxiety — for both you and your students</a:t>
            </a:r>
            <a:endParaRPr sz="1100">
              <a:latin typeface="Arial"/>
              <a:ea typeface="Arial"/>
              <a:cs typeface="Arial"/>
              <a:sym typeface="Arial"/>
            </a:endParaRPr>
          </a:p>
          <a:p>
            <a:pPr marL="0" lvl="0" indent="0" algn="l" rtl="0">
              <a:spcBef>
                <a:spcPts val="1200"/>
              </a:spcBef>
              <a:spcAft>
                <a:spcPts val="0"/>
              </a:spcAft>
              <a:buNone/>
            </a:pPr>
            <a:endParaRPr/>
          </a:p>
        </p:txBody>
      </p:sp>
      <p:sp>
        <p:nvSpPr>
          <p:cNvPr id="215" name="Google Shape;215;g3c4f0d10fce_0_20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c4f0d10fce_0_2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3c4f0d10fce_0_2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457200" lvl="0" indent="-298450" algn="l" rtl="0">
              <a:lnSpc>
                <a:spcPct val="115000"/>
              </a:lnSpc>
              <a:spcBef>
                <a:spcPts val="1200"/>
              </a:spcBef>
              <a:spcAft>
                <a:spcPts val="0"/>
              </a:spcAft>
              <a:buSzPts val="1100"/>
              <a:buFont typeface="Arial"/>
              <a:buAutoNum type="arabicPeriod"/>
            </a:pPr>
            <a:r>
              <a:rPr lang="en-US" sz="1100">
                <a:latin typeface="Arial"/>
                <a:ea typeface="Arial"/>
                <a:cs typeface="Arial"/>
                <a:sym typeface="Arial"/>
              </a:rPr>
              <a:t>Choose one "stale" assessment — an assignment that feels vulnerable to AI shortcuts or no longer engages students the way it once did.</a:t>
            </a:r>
            <a:endParaRPr sz="1100">
              <a:latin typeface="Arial"/>
              <a:ea typeface="Arial"/>
              <a:cs typeface="Arial"/>
              <a:sym typeface="Arial"/>
            </a:endParaRPr>
          </a:p>
          <a:p>
            <a:pPr marL="457200" lvl="0" indent="-298450" algn="l" rtl="0">
              <a:lnSpc>
                <a:spcPct val="115000"/>
              </a:lnSpc>
              <a:spcBef>
                <a:spcPts val="0"/>
              </a:spcBef>
              <a:spcAft>
                <a:spcPts val="0"/>
              </a:spcAft>
              <a:buSzPts val="1100"/>
              <a:buAutoNum type="arabicPeriod"/>
            </a:pPr>
            <a:r>
              <a:rPr lang="en-US" sz="1100">
                <a:latin typeface="Arial"/>
                <a:ea typeface="Arial"/>
                <a:cs typeface="Arial"/>
                <a:sym typeface="Arial"/>
              </a:rPr>
              <a:t>Apply one authentic check— Person, Process, or Product — to refresh the assignment with minimal effort and maximum impact.</a:t>
            </a:r>
            <a:endParaRPr sz="1100">
              <a:latin typeface="Arial"/>
              <a:ea typeface="Arial"/>
              <a:cs typeface="Arial"/>
              <a:sym typeface="Arial"/>
            </a:endParaRPr>
          </a:p>
          <a:p>
            <a:pPr marL="457200" lvl="0" indent="-298450" algn="l" rtl="0">
              <a:lnSpc>
                <a:spcPct val="115000"/>
              </a:lnSpc>
              <a:spcBef>
                <a:spcPts val="0"/>
              </a:spcBef>
              <a:spcAft>
                <a:spcPts val="0"/>
              </a:spcAft>
              <a:buSzPts val="1100"/>
              <a:buAutoNum type="arabicPeriod"/>
            </a:pPr>
            <a:r>
              <a:rPr lang="en-US" sz="1100">
                <a:latin typeface="Arial"/>
                <a:ea typeface="Arial"/>
                <a:cs typeface="Arial"/>
                <a:sym typeface="Arial"/>
              </a:rPr>
              <a:t>Add a policy or reflection element: an AI use declaration, a self-assessment, or updated rubric language that sets clear expectations.</a:t>
            </a:r>
            <a:endParaRPr sz="1100">
              <a:latin typeface="Arial"/>
              <a:ea typeface="Arial"/>
              <a:cs typeface="Arial"/>
              <a:sym typeface="Arial"/>
            </a:endParaRPr>
          </a:p>
        </p:txBody>
      </p:sp>
      <p:sp>
        <p:nvSpPr>
          <p:cNvPr id="222" name="Google Shape;222;g3c4f0d10fce_0_2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3" name="Google Shape;233;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g3c4f0d10fce_0_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9" name="Google Shape;239;g3c4f0d10fce_0_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sz="1800">
                <a:solidFill>
                  <a:srgbClr val="FF0000"/>
                </a:solidFill>
              </a:rPr>
              <a:t>Liz</a:t>
            </a:r>
            <a:endParaRPr sz="1800">
              <a:solidFill>
                <a:srgbClr val="FF0000"/>
              </a:solidFill>
            </a:endParaRPr>
          </a:p>
        </p:txBody>
      </p:sp>
      <p:sp>
        <p:nvSpPr>
          <p:cNvPr id="240" name="Google Shape;240;g3c4f0d10fce_0_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Calibri"/>
              <a:buNone/>
            </a:pPr>
            <a:endParaRPr sz="1700">
              <a:solidFill>
                <a:srgbClr val="FF0000"/>
              </a:solidFill>
            </a:endParaRPr>
          </a:p>
        </p:txBody>
      </p:sp>
      <p:sp>
        <p:nvSpPr>
          <p:cNvPr id="130" name="Google Shape;130;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Calibri"/>
              <a:buNone/>
            </a:pPr>
            <a:r>
              <a:rPr lang="en-US"/>
              <a:t>A description of the presentation is included in the slide deck so that the purpose of the slide deck is established – and to inform anyone viewing the presentation as to what was planned.</a:t>
            </a:r>
            <a:endParaRPr/>
          </a:p>
        </p:txBody>
      </p:sp>
      <p:sp>
        <p:nvSpPr>
          <p:cNvPr id="136" name="Google Shape;13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2" name="Google Shape;142;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Presenters can be included following the description or the overview. Where images are used, they should include an attribution (Photo by…) and appropriate alternative text should be used (or the image marked decorative).</a:t>
            </a:r>
            <a:endParaRPr/>
          </a:p>
        </p:txBody>
      </p:sp>
      <p:sp>
        <p:nvSpPr>
          <p:cNvPr id="143" name="Google Shape;143;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1" name="Google Shape;151;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rmAutofit/>
          </a:bodyPr>
          <a:lstStyle/>
          <a:p>
            <a:pPr marL="0" lvl="0" indent="0" algn="l" rtl="0">
              <a:lnSpc>
                <a:spcPct val="115000"/>
              </a:lnSpc>
              <a:spcBef>
                <a:spcPts val="1200"/>
              </a:spcBef>
              <a:spcAft>
                <a:spcPts val="1200"/>
              </a:spcAft>
              <a:buClr>
                <a:schemeClr val="dk1"/>
              </a:buClr>
              <a:buSzPts val="1100"/>
              <a:buFont typeface="Arial"/>
              <a:buNone/>
            </a:pPr>
            <a:r>
              <a:rPr lang="en-US"/>
              <a:t>We'll move through four focused segments designed to build on each other — from understanding the landscape to walking away with an actionable plan.</a:t>
            </a:r>
            <a:endParaRPr/>
          </a:p>
        </p:txBody>
      </p:sp>
      <p:sp>
        <p:nvSpPr>
          <p:cNvPr id="152" name="Google Shape;152;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chemeClr val="dk1"/>
              </a:buClr>
              <a:buSzPts val="1200"/>
              <a:buFont typeface="Calibri"/>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c4f0d10fce_0_1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c4f0d10fce_0_13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t>The rise of generative AI — from ChatGPT to Copilot to increasingly autonomous agentic tools — has fundamentally reshaped how content is created and how students approach writing, research, and even speech preparation.</a:t>
            </a:r>
            <a:endParaRPr/>
          </a:p>
          <a:p>
            <a:pPr marL="0" lvl="0" indent="0" algn="l" rtl="0">
              <a:lnSpc>
                <a:spcPct val="115000"/>
              </a:lnSpc>
              <a:spcBef>
                <a:spcPts val="1200"/>
              </a:spcBef>
              <a:spcAft>
                <a:spcPts val="1200"/>
              </a:spcAft>
              <a:buNone/>
            </a:pPr>
            <a:r>
              <a:rPr lang="en-US"/>
              <a:t>For instructors, the pressure to adapt can feel relentless. But the goal isn't constant course overhauls. Instead, we should aim for assignments that are resilient, authentic, and adaptable</a:t>
            </a:r>
            <a:endParaRPr/>
          </a:p>
        </p:txBody>
      </p:sp>
      <p:sp>
        <p:nvSpPr>
          <p:cNvPr id="166" name="Google Shape;166;g3c4f0d10fce_0_13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c4f0d10fce_0_15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c4f0d10fce_0_15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1600">
                <a:solidFill>
                  <a:srgbClr val="454545"/>
                </a:solidFill>
                <a:latin typeface="Arial"/>
                <a:ea typeface="Arial"/>
                <a:cs typeface="Arial"/>
                <a:sym typeface="Arial"/>
              </a:rPr>
              <a:t>Communication Studies sits at a unique intersection. Our discipline prizes skills that are deeply human — and that's both our challenge and our advantage in the age of AI.</a:t>
            </a:r>
            <a:endParaRPr sz="1600">
              <a:solidFill>
                <a:srgbClr val="454545"/>
              </a:solidFill>
              <a:latin typeface="Arial"/>
              <a:ea typeface="Arial"/>
              <a:cs typeface="Arial"/>
              <a:sym typeface="Arial"/>
            </a:endParaRPr>
          </a:p>
          <a:p>
            <a:pPr marL="0" lvl="0" indent="0" algn="l" rtl="0">
              <a:lnSpc>
                <a:spcPct val="115000"/>
              </a:lnSpc>
              <a:spcBef>
                <a:spcPts val="1200"/>
              </a:spcBef>
              <a:spcAft>
                <a:spcPts val="0"/>
              </a:spcAft>
              <a:buNone/>
            </a:pPr>
            <a:r>
              <a:rPr lang="en-US" sz="1100">
                <a:latin typeface="Arial"/>
                <a:ea typeface="Arial"/>
                <a:cs typeface="Arial"/>
                <a:sym typeface="Arial"/>
              </a:rPr>
              <a:t>Chat Prompt -  Which skill in Communication Studies do you think AI </a:t>
            </a:r>
            <a:r>
              <a:rPr lang="en-US" sz="1100" b="1" u="sng">
                <a:latin typeface="Arial"/>
                <a:ea typeface="Arial"/>
                <a:cs typeface="Arial"/>
                <a:sym typeface="Arial"/>
              </a:rPr>
              <a:t>can</a:t>
            </a:r>
            <a:r>
              <a:rPr lang="en-US" sz="1100" b="1">
                <a:latin typeface="Arial"/>
                <a:ea typeface="Arial"/>
                <a:cs typeface="Arial"/>
                <a:sym typeface="Arial"/>
              </a:rPr>
              <a:t> </a:t>
            </a:r>
            <a:r>
              <a:rPr lang="en-US" sz="1100">
                <a:latin typeface="Arial"/>
                <a:ea typeface="Arial"/>
                <a:cs typeface="Arial"/>
                <a:sym typeface="Arial"/>
              </a:rPr>
              <a:t>authentically replicate?</a:t>
            </a:r>
            <a:endParaRPr sz="1100">
              <a:latin typeface="Arial"/>
              <a:ea typeface="Arial"/>
              <a:cs typeface="Arial"/>
              <a:sym typeface="Arial"/>
            </a:endParaRPr>
          </a:p>
          <a:p>
            <a:pPr marL="0" lvl="0" indent="0" algn="l" rtl="0">
              <a:lnSpc>
                <a:spcPct val="115000"/>
              </a:lnSpc>
              <a:spcBef>
                <a:spcPts val="1200"/>
              </a:spcBef>
              <a:spcAft>
                <a:spcPts val="1200"/>
              </a:spcAft>
              <a:buNone/>
            </a:pPr>
            <a:endParaRPr sz="1600">
              <a:solidFill>
                <a:srgbClr val="454545"/>
              </a:solidFill>
              <a:latin typeface="Arial"/>
              <a:ea typeface="Arial"/>
              <a:cs typeface="Arial"/>
              <a:sym typeface="Arial"/>
            </a:endParaRPr>
          </a:p>
        </p:txBody>
      </p:sp>
      <p:sp>
        <p:nvSpPr>
          <p:cNvPr id="180" name="Google Shape;180;g3c4f0d10fce_0_15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3c4f0d10fce_0_16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3c4f0d10fce_0_16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sz="1100">
                <a:latin typeface="Arial"/>
                <a:ea typeface="Arial"/>
                <a:cs typeface="Arial"/>
                <a:sym typeface="Arial"/>
              </a:rPr>
              <a:t>Authentic assessments are naturally more resistant to AI shortcuts. When we design assignments that invite </a:t>
            </a:r>
            <a:r>
              <a:rPr lang="en-US" sz="1100" b="1">
                <a:latin typeface="Arial"/>
                <a:ea typeface="Arial"/>
                <a:cs typeface="Arial"/>
                <a:sym typeface="Arial"/>
              </a:rPr>
              <a:t>context</a:t>
            </a:r>
            <a:r>
              <a:rPr lang="en-US" sz="1100">
                <a:latin typeface="Arial"/>
                <a:ea typeface="Arial"/>
                <a:cs typeface="Arial"/>
                <a:sym typeface="Arial"/>
              </a:rPr>
              <a:t>, </a:t>
            </a:r>
            <a:r>
              <a:rPr lang="en-US" sz="1100" b="1">
                <a:latin typeface="Arial"/>
                <a:ea typeface="Arial"/>
                <a:cs typeface="Arial"/>
                <a:sym typeface="Arial"/>
              </a:rPr>
              <a:t>personal perspective</a:t>
            </a:r>
            <a:r>
              <a:rPr lang="en-US" sz="1100">
                <a:latin typeface="Arial"/>
                <a:ea typeface="Arial"/>
                <a:cs typeface="Arial"/>
                <a:sym typeface="Arial"/>
              </a:rPr>
              <a:t>, and </a:t>
            </a:r>
            <a:r>
              <a:rPr lang="en-US" sz="1100" b="1">
                <a:latin typeface="Arial"/>
                <a:ea typeface="Arial"/>
                <a:cs typeface="Arial"/>
                <a:sym typeface="Arial"/>
              </a:rPr>
              <a:t>transfer skills</a:t>
            </a:r>
            <a:r>
              <a:rPr lang="en-US" sz="1100">
                <a:latin typeface="Arial"/>
                <a:ea typeface="Arial"/>
                <a:cs typeface="Arial"/>
                <a:sym typeface="Arial"/>
              </a:rPr>
              <a:t>, we create learning experiences that AI-generated text simply can't fake. And because OER gives us the freedom to </a:t>
            </a:r>
            <a:r>
              <a:rPr lang="en-US" sz="1100" b="1">
                <a:latin typeface="Arial"/>
                <a:ea typeface="Arial"/>
                <a:cs typeface="Arial"/>
                <a:sym typeface="Arial"/>
              </a:rPr>
              <a:t>revise and remix</a:t>
            </a:r>
            <a:r>
              <a:rPr lang="en-US" sz="1100">
                <a:latin typeface="Arial"/>
                <a:ea typeface="Arial"/>
                <a:cs typeface="Arial"/>
                <a:sym typeface="Arial"/>
              </a:rPr>
              <a:t> at will, we can continuously refresh our materials — no publisher timelines, no cost barriers, no permission hoops.</a:t>
            </a:r>
            <a:endParaRPr sz="1100">
              <a:latin typeface="Arial"/>
              <a:ea typeface="Arial"/>
              <a:cs typeface="Arial"/>
              <a:sym typeface="Arial"/>
            </a:endParaRPr>
          </a:p>
          <a:p>
            <a:pPr marL="0" lvl="0" indent="0" algn="l" rtl="0">
              <a:lnSpc>
                <a:spcPct val="115000"/>
              </a:lnSpc>
              <a:spcBef>
                <a:spcPts val="1200"/>
              </a:spcBef>
              <a:spcAft>
                <a:spcPts val="0"/>
              </a:spcAft>
              <a:buNone/>
            </a:pPr>
            <a:r>
              <a:rPr lang="en-US" sz="1100" b="1">
                <a:latin typeface="Arial"/>
                <a:ea typeface="Arial"/>
                <a:cs typeface="Arial"/>
                <a:sym typeface="Arial"/>
              </a:rPr>
              <a:t>Authenticity - </a:t>
            </a:r>
            <a:r>
              <a:rPr lang="en-US" sz="1100">
                <a:latin typeface="Arial"/>
                <a:ea typeface="Arial"/>
                <a:cs typeface="Arial"/>
                <a:sym typeface="Arial"/>
              </a:rPr>
              <a:t>Grounds work in real contexts and lived experience</a:t>
            </a:r>
            <a:endParaRPr sz="1100">
              <a:latin typeface="Arial"/>
              <a:ea typeface="Arial"/>
              <a:cs typeface="Arial"/>
              <a:sym typeface="Arial"/>
            </a:endParaRPr>
          </a:p>
          <a:p>
            <a:pPr marL="0" lvl="0" indent="0" algn="l" rtl="0">
              <a:lnSpc>
                <a:spcPct val="115000"/>
              </a:lnSpc>
              <a:spcBef>
                <a:spcPts val="1200"/>
              </a:spcBef>
              <a:spcAft>
                <a:spcPts val="0"/>
              </a:spcAft>
              <a:buNone/>
            </a:pPr>
            <a:r>
              <a:rPr lang="en-US" sz="1100" b="1">
                <a:latin typeface="Arial"/>
                <a:ea typeface="Arial"/>
                <a:cs typeface="Arial"/>
                <a:sym typeface="Arial"/>
              </a:rPr>
              <a:t>Process - </a:t>
            </a:r>
            <a:r>
              <a:rPr lang="en-US" sz="1100">
                <a:latin typeface="Arial"/>
                <a:ea typeface="Arial"/>
                <a:cs typeface="Arial"/>
                <a:sym typeface="Arial"/>
              </a:rPr>
              <a:t>Emphasizes drafting, reflection, and iteration over polished products</a:t>
            </a:r>
            <a:endParaRPr sz="1100">
              <a:latin typeface="Arial"/>
              <a:ea typeface="Arial"/>
              <a:cs typeface="Arial"/>
              <a:sym typeface="Arial"/>
            </a:endParaRPr>
          </a:p>
          <a:p>
            <a:pPr marL="0" lvl="0" indent="0" algn="l" rtl="0">
              <a:lnSpc>
                <a:spcPct val="115000"/>
              </a:lnSpc>
              <a:spcBef>
                <a:spcPts val="1200"/>
              </a:spcBef>
              <a:spcAft>
                <a:spcPts val="0"/>
              </a:spcAft>
              <a:buNone/>
            </a:pPr>
            <a:r>
              <a:rPr lang="en-US" sz="1100" b="1">
                <a:latin typeface="Arial"/>
                <a:ea typeface="Arial"/>
                <a:cs typeface="Arial"/>
                <a:sym typeface="Arial"/>
              </a:rPr>
              <a:t>Reflection - </a:t>
            </a:r>
            <a:r>
              <a:rPr lang="en-US" sz="1100">
                <a:latin typeface="Arial"/>
                <a:ea typeface="Arial"/>
                <a:cs typeface="Arial"/>
                <a:sym typeface="Arial"/>
              </a:rPr>
              <a:t>Asks students to connect learning to personal growth and identity</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endParaRPr sz="1100">
              <a:latin typeface="Arial"/>
              <a:ea typeface="Arial"/>
              <a:cs typeface="Arial"/>
              <a:sym typeface="Arial"/>
            </a:endParaRPr>
          </a:p>
          <a:p>
            <a:pPr marL="0" lvl="0" indent="0" algn="l" rtl="0">
              <a:spcBef>
                <a:spcPts val="1200"/>
              </a:spcBef>
              <a:spcAft>
                <a:spcPts val="0"/>
              </a:spcAft>
              <a:buNone/>
            </a:pPr>
            <a:endParaRPr/>
          </a:p>
        </p:txBody>
      </p:sp>
      <p:sp>
        <p:nvSpPr>
          <p:cNvPr id="187" name="Google Shape;187;g3c4f0d10fce_0_16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c4f0d10fce_0_17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c4f0d10fce_0_17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457200" lvl="0" indent="-330200" algn="l" rtl="0">
              <a:lnSpc>
                <a:spcPct val="120000"/>
              </a:lnSpc>
              <a:spcBef>
                <a:spcPts val="750"/>
              </a:spcBef>
              <a:spcAft>
                <a:spcPts val="0"/>
              </a:spcAft>
              <a:buClr>
                <a:srgbClr val="DE1F37"/>
              </a:buClr>
              <a:buSzPts val="1600"/>
              <a:buChar char="•"/>
            </a:pPr>
            <a:r>
              <a:rPr lang="en-US" sz="1600">
                <a:solidFill>
                  <a:srgbClr val="181612"/>
                </a:solidFill>
                <a:latin typeface="Arial"/>
                <a:ea typeface="Arial"/>
                <a:cs typeface="Arial"/>
                <a:sym typeface="Arial"/>
              </a:rPr>
              <a:t>Metacognitive exercises are process-based grading systems that reward reflection to deepen learning </a:t>
            </a:r>
            <a:endParaRPr sz="1600">
              <a:solidFill>
                <a:srgbClr val="181612"/>
              </a:solidFill>
              <a:latin typeface="Arial"/>
              <a:ea typeface="Arial"/>
              <a:cs typeface="Arial"/>
              <a:sym typeface="Arial"/>
            </a:endParaRPr>
          </a:p>
          <a:p>
            <a:pPr marL="914400" lvl="1" indent="-317500" algn="l" rtl="0">
              <a:lnSpc>
                <a:spcPct val="120000"/>
              </a:lnSpc>
              <a:spcBef>
                <a:spcPts val="1000"/>
              </a:spcBef>
              <a:spcAft>
                <a:spcPts val="0"/>
              </a:spcAft>
              <a:buClr>
                <a:srgbClr val="DE1F37"/>
              </a:buClr>
              <a:buSzPts val="1400"/>
              <a:buChar char="•"/>
            </a:pPr>
            <a:r>
              <a:rPr lang="en-US" sz="1400">
                <a:solidFill>
                  <a:srgbClr val="181612"/>
                </a:solidFill>
                <a:latin typeface="Arial"/>
                <a:ea typeface="Arial"/>
                <a:cs typeface="Arial"/>
                <a:sym typeface="Arial"/>
              </a:rPr>
              <a:t>Metacognitive exercises require students to make the thinking process more important than the final outfit. Key strategies include process documentation, outlining, brainstorming, and engaging in the “why’s” </a:t>
            </a:r>
            <a:endParaRPr sz="1400">
              <a:solidFill>
                <a:srgbClr val="181612"/>
              </a:solidFill>
              <a:latin typeface="Arial"/>
              <a:ea typeface="Arial"/>
              <a:cs typeface="Arial"/>
              <a:sym typeface="Arial"/>
            </a:endParaRPr>
          </a:p>
          <a:p>
            <a:pPr marL="457200" lvl="0" indent="-330200" algn="l" rtl="0">
              <a:lnSpc>
                <a:spcPct val="120000"/>
              </a:lnSpc>
              <a:spcBef>
                <a:spcPts val="1000"/>
              </a:spcBef>
              <a:spcAft>
                <a:spcPts val="0"/>
              </a:spcAft>
              <a:buClr>
                <a:srgbClr val="DE1F37"/>
              </a:buClr>
              <a:buSzPts val="1600"/>
              <a:buChar char="•"/>
            </a:pPr>
            <a:r>
              <a:rPr lang="en-US" sz="1600">
                <a:solidFill>
                  <a:srgbClr val="181612"/>
                </a:solidFill>
                <a:latin typeface="Arial"/>
                <a:ea typeface="Arial"/>
                <a:cs typeface="Arial"/>
                <a:sym typeface="Arial"/>
              </a:rPr>
              <a:t>Foster revision and multiple attempts</a:t>
            </a:r>
            <a:endParaRPr sz="1600">
              <a:solidFill>
                <a:srgbClr val="181612"/>
              </a:solidFill>
              <a:latin typeface="Arial"/>
              <a:ea typeface="Arial"/>
              <a:cs typeface="Arial"/>
              <a:sym typeface="Arial"/>
            </a:endParaRPr>
          </a:p>
          <a:p>
            <a:pPr marL="914400" lvl="1" indent="-317500" algn="l" rtl="0">
              <a:lnSpc>
                <a:spcPct val="120000"/>
              </a:lnSpc>
              <a:spcBef>
                <a:spcPts val="1000"/>
              </a:spcBef>
              <a:spcAft>
                <a:spcPts val="0"/>
              </a:spcAft>
              <a:buClr>
                <a:srgbClr val="DE1F37"/>
              </a:buClr>
              <a:buSzPts val="1400"/>
              <a:buChar char="•"/>
            </a:pPr>
            <a:r>
              <a:rPr lang="en-US" sz="1400">
                <a:solidFill>
                  <a:srgbClr val="181612"/>
                </a:solidFill>
                <a:latin typeface="Arial"/>
                <a:ea typeface="Arial"/>
                <a:cs typeface="Arial"/>
                <a:sym typeface="Arial"/>
              </a:rPr>
              <a:t>By allowing students to revise and resubmit work without penalty, the focus shifts from meeting deadlines to learning from mistakes. This encourages students to analyze feedback and refine their understanding to improve their work</a:t>
            </a:r>
            <a:endParaRPr sz="1400">
              <a:solidFill>
                <a:srgbClr val="181612"/>
              </a:solidFill>
              <a:latin typeface="Arial"/>
              <a:ea typeface="Arial"/>
              <a:cs typeface="Arial"/>
              <a:sym typeface="Arial"/>
            </a:endParaRPr>
          </a:p>
          <a:p>
            <a:pPr marL="457200" lvl="0" indent="-330200" algn="l" rtl="0">
              <a:lnSpc>
                <a:spcPct val="120000"/>
              </a:lnSpc>
              <a:spcBef>
                <a:spcPts val="1000"/>
              </a:spcBef>
              <a:spcAft>
                <a:spcPts val="0"/>
              </a:spcAft>
              <a:buClr>
                <a:srgbClr val="DE1F37"/>
              </a:buClr>
              <a:buSzPts val="1600"/>
              <a:buChar char="•"/>
            </a:pPr>
            <a:r>
              <a:rPr lang="en-US" sz="1600">
                <a:solidFill>
                  <a:srgbClr val="181612"/>
                </a:solidFill>
                <a:latin typeface="Arial"/>
                <a:ea typeface="Arial"/>
                <a:cs typeface="Arial"/>
                <a:sym typeface="Arial"/>
              </a:rPr>
              <a:t>Increase Formative over Summative Assessments</a:t>
            </a:r>
            <a:endParaRPr sz="1600">
              <a:solidFill>
                <a:srgbClr val="181612"/>
              </a:solidFill>
              <a:latin typeface="Arial"/>
              <a:ea typeface="Arial"/>
              <a:cs typeface="Arial"/>
              <a:sym typeface="Arial"/>
            </a:endParaRPr>
          </a:p>
          <a:p>
            <a:pPr marL="914400" lvl="1" indent="-317500" algn="l" rtl="0">
              <a:lnSpc>
                <a:spcPct val="120000"/>
              </a:lnSpc>
              <a:spcBef>
                <a:spcPts val="1000"/>
              </a:spcBef>
              <a:spcAft>
                <a:spcPts val="1000"/>
              </a:spcAft>
              <a:buClr>
                <a:srgbClr val="DE1F37"/>
              </a:buClr>
              <a:buSzPts val="1400"/>
              <a:buChar char="•"/>
            </a:pPr>
            <a:r>
              <a:rPr lang="en-US" sz="1400">
                <a:solidFill>
                  <a:srgbClr val="181612"/>
                </a:solidFill>
                <a:latin typeface="Arial"/>
                <a:ea typeface="Arial"/>
                <a:cs typeface="Arial"/>
                <a:sym typeface="Arial"/>
              </a:rPr>
              <a:t>Emphasizing low-stakes drafts, peer reviews, and scaffolded assignments builds on-going active learning, as oppose to fewer high stakes summative assignments that can be easily outsourced. </a:t>
            </a:r>
            <a:endParaRPr/>
          </a:p>
        </p:txBody>
      </p:sp>
      <p:sp>
        <p:nvSpPr>
          <p:cNvPr id="193" name="Google Shape;193;g3c4f0d10fce_0_17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with photo">
  <p:cSld name="Title Slide with photo">
    <p:spTree>
      <p:nvGrpSpPr>
        <p:cNvPr id="1" name="Shape 14"/>
        <p:cNvGrpSpPr/>
        <p:nvPr/>
      </p:nvGrpSpPr>
      <p:grpSpPr>
        <a:xfrm>
          <a:off x="0" y="0"/>
          <a:ext cx="0" cy="0"/>
          <a:chOff x="0" y="0"/>
          <a:chExt cx="0" cy="0"/>
        </a:xfrm>
      </p:grpSpPr>
      <p:pic>
        <p:nvPicPr>
          <p:cNvPr id="15" name="Google Shape;15;p11"/>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16" name="Google Shape;16;p11"/>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1"/>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18" name="Google Shape;18;p11"/>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19" name="Google Shape;19;p11"/>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itle only" type="titleOnly">
  <p:cSld name="TITLE_ONLY">
    <p:spTree>
      <p:nvGrpSpPr>
        <p:cNvPr id="1" name="Shape 75"/>
        <p:cNvGrpSpPr/>
        <p:nvPr/>
      </p:nvGrpSpPr>
      <p:grpSpPr>
        <a:xfrm>
          <a:off x="0" y="0"/>
          <a:ext cx="0" cy="0"/>
          <a:chOff x="0" y="0"/>
          <a:chExt cx="0" cy="0"/>
        </a:xfrm>
      </p:grpSpPr>
      <p:sp>
        <p:nvSpPr>
          <p:cNvPr id="76" name="Google Shape;76;p20"/>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77" name="Google Shape;77;p20"/>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78" name="Google Shape;78;p20"/>
          <p:cNvSpPr txBox="1">
            <a:spLocks noGrp="1"/>
          </p:cNvSpPr>
          <p:nvPr>
            <p:ph type="title"/>
          </p:nvPr>
        </p:nvSpPr>
        <p:spPr>
          <a:xfrm>
            <a:off x="1088686" y="810377"/>
            <a:ext cx="7202456" cy="94730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2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Side Header with content" type="objTx">
  <p:cSld name="OBJECT_WITH_CAPTION_TEXT">
    <p:spTree>
      <p:nvGrpSpPr>
        <p:cNvPr id="1" name="Shape 81"/>
        <p:cNvGrpSpPr/>
        <p:nvPr/>
      </p:nvGrpSpPr>
      <p:grpSpPr>
        <a:xfrm>
          <a:off x="0" y="0"/>
          <a:ext cx="0" cy="0"/>
          <a:chOff x="0" y="0"/>
          <a:chExt cx="0" cy="0"/>
        </a:xfrm>
      </p:grpSpPr>
      <p:sp>
        <p:nvSpPr>
          <p:cNvPr id="82" name="Google Shape;82;p21"/>
          <p:cNvSpPr/>
          <p:nvPr/>
        </p:nvSpPr>
        <p:spPr>
          <a:xfrm>
            <a:off x="0" y="798973"/>
            <a:ext cx="3648174"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83" name="Google Shape;83;p21"/>
          <p:cNvCxnSpPr/>
          <p:nvPr/>
        </p:nvCxnSpPr>
        <p:spPr>
          <a:xfrm rot="10800000" flipH="1">
            <a:off x="2" y="3119532"/>
            <a:ext cx="3644507" cy="6261"/>
          </a:xfrm>
          <a:prstGeom prst="straightConnector1">
            <a:avLst/>
          </a:prstGeom>
          <a:noFill/>
          <a:ln w="31750" cap="flat" cmpd="sng">
            <a:solidFill>
              <a:schemeClr val="accent1"/>
            </a:solidFill>
            <a:prstDash val="solid"/>
            <a:round/>
            <a:headEnd type="none" w="sm" len="sm"/>
            <a:tailEnd type="none" w="sm" len="sm"/>
          </a:ln>
        </p:spPr>
      </p:cxnSp>
      <p:sp>
        <p:nvSpPr>
          <p:cNvPr id="84" name="Google Shape;84;p21"/>
          <p:cNvSpPr txBox="1">
            <a:spLocks noGrp="1"/>
          </p:cNvSpPr>
          <p:nvPr>
            <p:ph type="title"/>
          </p:nvPr>
        </p:nvSpPr>
        <p:spPr>
          <a:xfrm>
            <a:off x="1083504" y="798973"/>
            <a:ext cx="2456260" cy="224711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21"/>
          <p:cNvSpPr txBox="1">
            <a:spLocks noGrp="1"/>
          </p:cNvSpPr>
          <p:nvPr>
            <p:ph type="body" idx="1"/>
          </p:nvPr>
        </p:nvSpPr>
        <p:spPr>
          <a:xfrm>
            <a:off x="3782786" y="798976"/>
            <a:ext cx="4509353" cy="5255837"/>
          </a:xfrm>
          <a:prstGeom prst="rect">
            <a:avLst/>
          </a:prstGeom>
          <a:noFill/>
          <a:ln>
            <a:noFill/>
          </a:ln>
        </p:spPr>
        <p:txBody>
          <a:bodyPr spcFirstLastPara="1" wrap="square" lIns="91425" tIns="45700" rIns="91425" bIns="45700" anchor="ctr"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86" name="Google Shape;86;p21"/>
          <p:cNvSpPr txBox="1">
            <a:spLocks noGrp="1"/>
          </p:cNvSpPr>
          <p:nvPr>
            <p:ph type="body" idx="2"/>
          </p:nvPr>
        </p:nvSpPr>
        <p:spPr>
          <a:xfrm>
            <a:off x="1083504" y="3205494"/>
            <a:ext cx="2456260" cy="2849319"/>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87" name="Google Shape;87;p21"/>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1"/>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Side Header with picture" type="picTx">
  <p:cSld name="PICTURE_WITH_CAPTION_TEXT">
    <p:spTree>
      <p:nvGrpSpPr>
        <p:cNvPr id="1" name="Shape 89"/>
        <p:cNvGrpSpPr/>
        <p:nvPr/>
      </p:nvGrpSpPr>
      <p:grpSpPr>
        <a:xfrm>
          <a:off x="0" y="0"/>
          <a:ext cx="0" cy="0"/>
          <a:chOff x="0" y="0"/>
          <a:chExt cx="0" cy="0"/>
        </a:xfrm>
      </p:grpSpPr>
      <p:sp>
        <p:nvSpPr>
          <p:cNvPr id="90" name="Google Shape;90;p22"/>
          <p:cNvSpPr/>
          <p:nvPr/>
        </p:nvSpPr>
        <p:spPr>
          <a:xfrm>
            <a:off x="-1" y="798973"/>
            <a:ext cx="5231050" cy="232681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91" name="Google Shape;91;p22"/>
          <p:cNvCxnSpPr/>
          <p:nvPr/>
        </p:nvCxnSpPr>
        <p:spPr>
          <a:xfrm rot="10800000" flipH="1">
            <a:off x="1" y="3116401"/>
            <a:ext cx="5225792" cy="9393"/>
          </a:xfrm>
          <a:prstGeom prst="straightConnector1">
            <a:avLst/>
          </a:prstGeom>
          <a:noFill/>
          <a:ln w="31750" cap="flat" cmpd="sng">
            <a:solidFill>
              <a:schemeClr val="accent1"/>
            </a:solidFill>
            <a:prstDash val="solid"/>
            <a:round/>
            <a:headEnd type="none" w="sm" len="sm"/>
            <a:tailEnd type="none" w="sm" len="sm"/>
          </a:ln>
        </p:spPr>
      </p:cxnSp>
      <p:sp>
        <p:nvSpPr>
          <p:cNvPr id="92" name="Google Shape;92;p22"/>
          <p:cNvSpPr txBox="1">
            <a:spLocks noGrp="1"/>
          </p:cNvSpPr>
          <p:nvPr>
            <p:ph type="title"/>
          </p:nvPr>
        </p:nvSpPr>
        <p:spPr>
          <a:xfrm>
            <a:off x="1088405" y="1129513"/>
            <a:ext cx="4149246" cy="183058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2600"/>
              <a:buFont typeface="Arial"/>
              <a:buNone/>
              <a:defRPr sz="2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3" name="Google Shape;93;p22"/>
          <p:cNvSpPr>
            <a:spLocks noGrp="1"/>
          </p:cNvSpPr>
          <p:nvPr>
            <p:ph type="pic" idx="2"/>
          </p:nvPr>
        </p:nvSpPr>
        <p:spPr>
          <a:xfrm>
            <a:off x="5449305" y="797578"/>
            <a:ext cx="2841836" cy="5248677"/>
          </a:xfrm>
          <a:prstGeom prst="rect">
            <a:avLst/>
          </a:prstGeom>
          <a:solidFill>
            <a:srgbClr val="D8D8D8"/>
          </a:solidFill>
          <a:ln>
            <a:noFill/>
          </a:ln>
        </p:spPr>
      </p:sp>
      <p:sp>
        <p:nvSpPr>
          <p:cNvPr id="94" name="Google Shape;94;p22"/>
          <p:cNvSpPr txBox="1">
            <a:spLocks noGrp="1"/>
          </p:cNvSpPr>
          <p:nvPr>
            <p:ph type="body" idx="1"/>
          </p:nvPr>
        </p:nvSpPr>
        <p:spPr>
          <a:xfrm>
            <a:off x="1087748" y="3145994"/>
            <a:ext cx="4143303" cy="2900261"/>
          </a:xfrm>
          <a:prstGeom prst="rect">
            <a:avLst/>
          </a:prstGeom>
          <a:noFill/>
          <a:ln>
            <a:noFill/>
          </a:ln>
        </p:spPr>
        <p:txBody>
          <a:bodyPr spcFirstLastPara="1" wrap="square" lIns="91425" tIns="45700" rIns="91425" bIns="45700" anchor="t" anchorCtr="0">
            <a:normAutofit/>
          </a:bodyPr>
          <a:lstStyle>
            <a:lvl1pPr marL="457200" lvl="0" indent="-228600" algn="l">
              <a:lnSpc>
                <a:spcPct val="120000"/>
              </a:lnSpc>
              <a:spcBef>
                <a:spcPts val="750"/>
              </a:spcBef>
              <a:spcAft>
                <a:spcPts val="0"/>
              </a:spcAft>
              <a:buSzPts val="1600"/>
              <a:buNone/>
              <a:defRPr sz="1600">
                <a:solidFill>
                  <a:schemeClr val="dk2"/>
                </a:solidFill>
              </a:defRPr>
            </a:lvl1pPr>
            <a:lvl2pPr marL="914400" lvl="1" indent="-228600" algn="l">
              <a:lnSpc>
                <a:spcPct val="120000"/>
              </a:lnSpc>
              <a:spcBef>
                <a:spcPts val="375"/>
              </a:spcBef>
              <a:spcAft>
                <a:spcPts val="0"/>
              </a:spcAft>
              <a:buSzPts val="1050"/>
              <a:buNone/>
              <a:defRPr sz="1050"/>
            </a:lvl2pPr>
            <a:lvl3pPr marL="1371600" lvl="2" indent="-228600" algn="l">
              <a:lnSpc>
                <a:spcPct val="120000"/>
              </a:lnSpc>
              <a:spcBef>
                <a:spcPts val="375"/>
              </a:spcBef>
              <a:spcAft>
                <a:spcPts val="0"/>
              </a:spcAft>
              <a:buSzPts val="900"/>
              <a:buNone/>
              <a:defRPr sz="900"/>
            </a:lvl3pPr>
            <a:lvl4pPr marL="1828800" lvl="3" indent="-228600" algn="l">
              <a:lnSpc>
                <a:spcPct val="120000"/>
              </a:lnSpc>
              <a:spcBef>
                <a:spcPts val="375"/>
              </a:spcBef>
              <a:spcAft>
                <a:spcPts val="0"/>
              </a:spcAft>
              <a:buSzPts val="750"/>
              <a:buNone/>
              <a:defRPr sz="750"/>
            </a:lvl4pPr>
            <a:lvl5pPr marL="2286000" lvl="4" indent="-228600" algn="l">
              <a:lnSpc>
                <a:spcPct val="120000"/>
              </a:lnSpc>
              <a:spcBef>
                <a:spcPts val="375"/>
              </a:spcBef>
              <a:spcAft>
                <a:spcPts val="0"/>
              </a:spcAft>
              <a:buSzPts val="750"/>
              <a:buNone/>
              <a:defRPr sz="750"/>
            </a:lvl5pPr>
            <a:lvl6pPr marL="2743200" lvl="5" indent="-228600" algn="l">
              <a:lnSpc>
                <a:spcPct val="120000"/>
              </a:lnSpc>
              <a:spcBef>
                <a:spcPts val="375"/>
              </a:spcBef>
              <a:spcAft>
                <a:spcPts val="0"/>
              </a:spcAft>
              <a:buSzPts val="750"/>
              <a:buNone/>
              <a:defRPr sz="750"/>
            </a:lvl6pPr>
            <a:lvl7pPr marL="3200400" lvl="6" indent="-228600" algn="l">
              <a:lnSpc>
                <a:spcPct val="120000"/>
              </a:lnSpc>
              <a:spcBef>
                <a:spcPts val="375"/>
              </a:spcBef>
              <a:spcAft>
                <a:spcPts val="0"/>
              </a:spcAft>
              <a:buSzPts val="750"/>
              <a:buNone/>
              <a:defRPr sz="750"/>
            </a:lvl7pPr>
            <a:lvl8pPr marL="3657600" lvl="7" indent="-228600" algn="l">
              <a:lnSpc>
                <a:spcPct val="120000"/>
              </a:lnSpc>
              <a:spcBef>
                <a:spcPts val="375"/>
              </a:spcBef>
              <a:spcAft>
                <a:spcPts val="0"/>
              </a:spcAft>
              <a:buSzPts val="750"/>
              <a:buNone/>
              <a:defRPr sz="750"/>
            </a:lvl8pPr>
            <a:lvl9pPr marL="4114800" lvl="8" indent="-228600" algn="l">
              <a:lnSpc>
                <a:spcPct val="120000"/>
              </a:lnSpc>
              <a:spcBef>
                <a:spcPts val="375"/>
              </a:spcBef>
              <a:spcAft>
                <a:spcPts val="0"/>
              </a:spcAft>
              <a:buSzPts val="750"/>
              <a:buNone/>
              <a:defRPr sz="750"/>
            </a:lvl9pPr>
          </a:lstStyle>
          <a:p>
            <a:endParaRPr/>
          </a:p>
        </p:txBody>
      </p:sp>
      <p:sp>
        <p:nvSpPr>
          <p:cNvPr id="95" name="Google Shape;95;p2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6" name="Google Shape;96;p2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slide black">
  <p:cSld name="section slide black">
    <p:spTree>
      <p:nvGrpSpPr>
        <p:cNvPr id="1" name="Shape 97"/>
        <p:cNvGrpSpPr/>
        <p:nvPr/>
      </p:nvGrpSpPr>
      <p:grpSpPr>
        <a:xfrm>
          <a:off x="0" y="0"/>
          <a:ext cx="0" cy="0"/>
          <a:chOff x="0" y="0"/>
          <a:chExt cx="0" cy="0"/>
        </a:xfrm>
      </p:grpSpPr>
      <p:sp>
        <p:nvSpPr>
          <p:cNvPr id="98" name="Google Shape;98;p23"/>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99" name="Google Shape;99;p23"/>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0"/>
        <p:cNvGrpSpPr/>
        <p:nvPr/>
      </p:nvGrpSpPr>
      <p:grpSpPr>
        <a:xfrm>
          <a:off x="0" y="0"/>
          <a:ext cx="0" cy="0"/>
          <a:chOff x="0" y="0"/>
          <a:chExt cx="0" cy="0"/>
        </a:xfrm>
      </p:grpSpPr>
      <p:sp>
        <p:nvSpPr>
          <p:cNvPr id="101" name="Google Shape;101;p24"/>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4"/>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3" name="Google Shape;103;p24"/>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4" name="Google Shape;104;p24"/>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105" name="Google Shape;105;p24"/>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with 2 columns">
  <p:cSld name="Title with 2 columns">
    <p:spTree>
      <p:nvGrpSpPr>
        <p:cNvPr id="1" name="Shape 106"/>
        <p:cNvGrpSpPr/>
        <p:nvPr/>
      </p:nvGrpSpPr>
      <p:grpSpPr>
        <a:xfrm>
          <a:off x="0" y="0"/>
          <a:ext cx="0" cy="0"/>
          <a:chOff x="0" y="0"/>
          <a:chExt cx="0" cy="0"/>
        </a:xfrm>
      </p:grpSpPr>
      <p:cxnSp>
        <p:nvCxnSpPr>
          <p:cNvPr id="107" name="Google Shape;107;p25"/>
          <p:cNvCxnSpPr/>
          <p:nvPr/>
        </p:nvCxnSpPr>
        <p:spPr>
          <a:xfrm>
            <a:off x="1085500" y="1847088"/>
            <a:ext cx="7205642" cy="0"/>
          </a:xfrm>
          <a:prstGeom prst="straightConnector1">
            <a:avLst/>
          </a:prstGeom>
          <a:noFill/>
          <a:ln w="31750" cap="flat" cmpd="sng">
            <a:solidFill>
              <a:schemeClr val="accent1"/>
            </a:solidFill>
            <a:prstDash val="solid"/>
            <a:round/>
            <a:headEnd type="none" w="sm" len="sm"/>
            <a:tailEnd type="none" w="sm" len="sm"/>
          </a:ln>
        </p:spPr>
      </p:cxnSp>
      <p:sp>
        <p:nvSpPr>
          <p:cNvPr id="108" name="Google Shape;108;p25"/>
          <p:cNvSpPr txBox="1">
            <a:spLocks noGrp="1"/>
          </p:cNvSpPr>
          <p:nvPr>
            <p:ph type="body" idx="1"/>
          </p:nvPr>
        </p:nvSpPr>
        <p:spPr>
          <a:xfrm>
            <a:off x="1085498" y="2010878"/>
            <a:ext cx="3260991" cy="405711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09" name="Google Shape;109;p25"/>
          <p:cNvSpPr txBox="1">
            <a:spLocks noGrp="1"/>
          </p:cNvSpPr>
          <p:nvPr>
            <p:ph type="body" idx="2"/>
          </p:nvPr>
        </p:nvSpPr>
        <p:spPr>
          <a:xfrm>
            <a:off x="4810328" y="2017342"/>
            <a:ext cx="3483864" cy="4050650"/>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0" name="Google Shape;110;p2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1" name="Google Shape;111;p2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12" name="Google Shape;112;p2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with Comparison">
  <p:cSld name="Title with Comparison">
    <p:spTree>
      <p:nvGrpSpPr>
        <p:cNvPr id="1" name="Shape 113"/>
        <p:cNvGrpSpPr/>
        <p:nvPr/>
      </p:nvGrpSpPr>
      <p:grpSpPr>
        <a:xfrm>
          <a:off x="0" y="0"/>
          <a:ext cx="0" cy="0"/>
          <a:chOff x="0" y="0"/>
          <a:chExt cx="0" cy="0"/>
        </a:xfrm>
      </p:grpSpPr>
      <p:cxnSp>
        <p:nvCxnSpPr>
          <p:cNvPr id="114" name="Google Shape;114;p26"/>
          <p:cNvCxnSpPr/>
          <p:nvPr/>
        </p:nvCxnSpPr>
        <p:spPr>
          <a:xfrm>
            <a:off x="1085395" y="1847088"/>
            <a:ext cx="7205747" cy="0"/>
          </a:xfrm>
          <a:prstGeom prst="straightConnector1">
            <a:avLst/>
          </a:prstGeom>
          <a:noFill/>
          <a:ln w="31750" cap="flat" cmpd="sng">
            <a:solidFill>
              <a:schemeClr val="accent1"/>
            </a:solidFill>
            <a:prstDash val="solid"/>
            <a:round/>
            <a:headEnd type="none" w="sm" len="sm"/>
            <a:tailEnd type="none" w="sm" len="sm"/>
          </a:ln>
        </p:spPr>
      </p:cxnSp>
      <p:sp>
        <p:nvSpPr>
          <p:cNvPr id="115" name="Google Shape;115;p26"/>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6" name="Google Shape;116;p26"/>
          <p:cNvSpPr txBox="1">
            <a:spLocks noGrp="1"/>
          </p:cNvSpPr>
          <p:nvPr>
            <p:ph type="body" idx="2"/>
          </p:nvPr>
        </p:nvSpPr>
        <p:spPr>
          <a:xfrm>
            <a:off x="1085393" y="2824272"/>
            <a:ext cx="3483864" cy="3218185"/>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7" name="Google Shape;117;p26"/>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118" name="Google Shape;118;p26"/>
          <p:cNvSpPr txBox="1">
            <a:spLocks noGrp="1"/>
          </p:cNvSpPr>
          <p:nvPr>
            <p:ph type="body" idx="4"/>
          </p:nvPr>
        </p:nvSpPr>
        <p:spPr>
          <a:xfrm>
            <a:off x="4809272" y="2821494"/>
            <a:ext cx="3483864" cy="3220963"/>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119" name="Google Shape;119;p2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2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
        <p:nvSpPr>
          <p:cNvPr id="121" name="Google Shape;121;p2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with content" type="obj">
  <p:cSld name="OBJECT">
    <p:spTree>
      <p:nvGrpSpPr>
        <p:cNvPr id="1" name="Shape 20"/>
        <p:cNvGrpSpPr/>
        <p:nvPr/>
      </p:nvGrpSpPr>
      <p:grpSpPr>
        <a:xfrm>
          <a:off x="0" y="0"/>
          <a:ext cx="0" cy="0"/>
          <a:chOff x="0" y="0"/>
          <a:chExt cx="0" cy="0"/>
        </a:xfrm>
      </p:grpSpPr>
      <p:sp>
        <p:nvSpPr>
          <p:cNvPr id="21" name="Google Shape;21;p12"/>
          <p:cNvSpPr/>
          <p:nvPr/>
        </p:nvSpPr>
        <p:spPr>
          <a:xfrm>
            <a:off x="892142" y="-21176"/>
            <a:ext cx="7606015" cy="18787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22" name="Google Shape;22;p12"/>
          <p:cNvCxnSpPr/>
          <p:nvPr/>
        </p:nvCxnSpPr>
        <p:spPr>
          <a:xfrm>
            <a:off x="892142" y="1859611"/>
            <a:ext cx="7606015" cy="0"/>
          </a:xfrm>
          <a:prstGeom prst="straightConnector1">
            <a:avLst/>
          </a:prstGeom>
          <a:noFill/>
          <a:ln w="31750" cap="flat" cmpd="sng">
            <a:solidFill>
              <a:schemeClr val="accent1"/>
            </a:solidFill>
            <a:prstDash val="solid"/>
            <a:round/>
            <a:headEnd type="none" w="sm" len="sm"/>
            <a:tailEnd type="none" w="sm" len="sm"/>
          </a:ln>
        </p:spPr>
      </p:cxnSp>
      <p:sp>
        <p:nvSpPr>
          <p:cNvPr id="23" name="Google Shape;23;p12"/>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2"/>
          <p:cNvSpPr txBox="1">
            <a:spLocks noGrp="1"/>
          </p:cNvSpPr>
          <p:nvPr>
            <p:ph type="body" idx="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25" name="Google Shape;25;p12"/>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2"/>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7"/>
        <p:cNvGrpSpPr/>
        <p:nvPr/>
      </p:nvGrpSpPr>
      <p:grpSpPr>
        <a:xfrm>
          <a:off x="0" y="0"/>
          <a:ext cx="0" cy="0"/>
          <a:chOff x="0" y="0"/>
          <a:chExt cx="0" cy="0"/>
        </a:xfrm>
      </p:grpSpPr>
      <p:sp>
        <p:nvSpPr>
          <p:cNvPr id="28" name="Google Shape;28;p13"/>
          <p:cNvSpPr/>
          <p:nvPr/>
        </p:nvSpPr>
        <p:spPr>
          <a:xfrm>
            <a:off x="0" y="1527142"/>
            <a:ext cx="9144000" cy="365785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sp>
        <p:nvSpPr>
          <p:cNvPr id="29" name="Google Shape;29;p13"/>
          <p:cNvSpPr txBox="1">
            <a:spLocks noGrp="1"/>
          </p:cNvSpPr>
          <p:nvPr>
            <p:ph type="ctrTitle"/>
          </p:nvPr>
        </p:nvSpPr>
        <p:spPr>
          <a:xfrm>
            <a:off x="1813336" y="3233396"/>
            <a:ext cx="6477803" cy="1769453"/>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cap="none">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3"/>
          <p:cNvSpPr txBox="1">
            <a:spLocks noGrp="1"/>
          </p:cNvSpPr>
          <p:nvPr>
            <p:ph type="subTitle" idx="1"/>
          </p:nvPr>
        </p:nvSpPr>
        <p:spPr>
          <a:xfrm>
            <a:off x="1813335" y="519032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rgbClr val="18161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31" name="Google Shape;31;p13"/>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32" name="Google Shape;32;p13"/>
          <p:cNvPicPr preferRelativeResize="0"/>
          <p:nvPr/>
        </p:nvPicPr>
        <p:blipFill rotWithShape="1">
          <a:blip r:embed="rId2">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with photo">
  <p:cSld name="1_Title Slide with photo">
    <p:spTree>
      <p:nvGrpSpPr>
        <p:cNvPr id="1" name="Shape 33"/>
        <p:cNvGrpSpPr/>
        <p:nvPr/>
      </p:nvGrpSpPr>
      <p:grpSpPr>
        <a:xfrm>
          <a:off x="0" y="0"/>
          <a:ext cx="0" cy="0"/>
          <a:chOff x="0" y="0"/>
          <a:chExt cx="0" cy="0"/>
        </a:xfrm>
      </p:grpSpPr>
      <p:pic>
        <p:nvPicPr>
          <p:cNvPr id="34" name="Google Shape;34;p14"/>
          <p:cNvPicPr preferRelativeResize="0"/>
          <p:nvPr/>
        </p:nvPicPr>
        <p:blipFill rotWithShape="1">
          <a:blip r:embed="rId2">
            <a:alphaModFix/>
          </a:blip>
          <a:srcRect/>
          <a:stretch/>
        </p:blipFill>
        <p:spPr>
          <a:xfrm>
            <a:off x="0" y="1532004"/>
            <a:ext cx="9144000" cy="3657600"/>
          </a:xfrm>
          <a:prstGeom prst="rect">
            <a:avLst/>
          </a:prstGeom>
          <a:noFill/>
          <a:ln>
            <a:noFill/>
          </a:ln>
        </p:spPr>
      </p:pic>
      <p:sp>
        <p:nvSpPr>
          <p:cNvPr id="35" name="Google Shape;35;p14"/>
          <p:cNvSpPr txBox="1">
            <a:spLocks noGrp="1"/>
          </p:cNvSpPr>
          <p:nvPr>
            <p:ph type="ctrTitle"/>
          </p:nvPr>
        </p:nvSpPr>
        <p:spPr>
          <a:xfrm>
            <a:off x="1813336" y="3464560"/>
            <a:ext cx="6477803" cy="1538289"/>
          </a:xfrm>
          <a:prstGeom prst="rect">
            <a:avLst/>
          </a:prstGeom>
          <a:noFill/>
          <a:ln>
            <a:noFill/>
          </a:ln>
        </p:spPr>
        <p:txBody>
          <a:bodyPr spcFirstLastPara="1" wrap="square" lIns="91425" tIns="45700" rIns="91425" bIns="0" anchor="b" anchorCtr="0">
            <a:normAutofit/>
          </a:bodyPr>
          <a:lstStyle>
            <a:lvl1pPr lvl="0" algn="l">
              <a:lnSpc>
                <a:spcPct val="90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4"/>
          <p:cNvSpPr txBox="1">
            <a:spLocks noGrp="1"/>
          </p:cNvSpPr>
          <p:nvPr>
            <p:ph type="subTitle" idx="1"/>
          </p:nvPr>
        </p:nvSpPr>
        <p:spPr>
          <a:xfrm>
            <a:off x="1813335" y="5189604"/>
            <a:ext cx="6477804" cy="977621"/>
          </a:xfrm>
          <a:prstGeom prst="rect">
            <a:avLst/>
          </a:prstGeom>
          <a:noFill/>
          <a:ln>
            <a:noFill/>
          </a:ln>
        </p:spPr>
        <p:txBody>
          <a:bodyPr spcFirstLastPara="1" wrap="square" lIns="91425" tIns="91425" rIns="91425" bIns="91425" anchor="t" anchorCtr="0">
            <a:normAutofit/>
          </a:bodyPr>
          <a:lstStyle>
            <a:lvl1pPr lvl="0" algn="l">
              <a:lnSpc>
                <a:spcPct val="120000"/>
              </a:lnSpc>
              <a:spcBef>
                <a:spcPts val="750"/>
              </a:spcBef>
              <a:spcAft>
                <a:spcPts val="0"/>
              </a:spcAft>
              <a:buSzPts val="1600"/>
              <a:buNone/>
              <a:defRPr sz="1600" b="0" cap="none">
                <a:solidFill>
                  <a:schemeClr val="dk2"/>
                </a:solidFill>
              </a:defRPr>
            </a:lvl1pPr>
            <a:lvl2pPr lvl="1" algn="ctr">
              <a:lnSpc>
                <a:spcPct val="120000"/>
              </a:lnSpc>
              <a:spcBef>
                <a:spcPts val="375"/>
              </a:spcBef>
              <a:spcAft>
                <a:spcPts val="0"/>
              </a:spcAft>
              <a:buSzPts val="1350"/>
              <a:buNone/>
              <a:defRPr sz="1350"/>
            </a:lvl2pPr>
            <a:lvl3pPr lvl="2" algn="ctr">
              <a:lnSpc>
                <a:spcPct val="120000"/>
              </a:lnSpc>
              <a:spcBef>
                <a:spcPts val="375"/>
              </a:spcBef>
              <a:spcAft>
                <a:spcPts val="0"/>
              </a:spcAft>
              <a:buSzPts val="1350"/>
              <a:buNone/>
              <a:defRPr sz="1350"/>
            </a:lvl3pPr>
            <a:lvl4pPr lvl="3" algn="ctr">
              <a:lnSpc>
                <a:spcPct val="120000"/>
              </a:lnSpc>
              <a:spcBef>
                <a:spcPts val="375"/>
              </a:spcBef>
              <a:spcAft>
                <a:spcPts val="0"/>
              </a:spcAft>
              <a:buSzPts val="1200"/>
              <a:buNone/>
              <a:defRPr sz="1200"/>
            </a:lvl4pPr>
            <a:lvl5pPr lvl="4" algn="ctr">
              <a:lnSpc>
                <a:spcPct val="120000"/>
              </a:lnSpc>
              <a:spcBef>
                <a:spcPts val="375"/>
              </a:spcBef>
              <a:spcAft>
                <a:spcPts val="0"/>
              </a:spcAft>
              <a:buSzPts val="1200"/>
              <a:buNone/>
              <a:defRPr sz="1200"/>
            </a:lvl5pPr>
            <a:lvl6pPr lvl="5" algn="ctr">
              <a:lnSpc>
                <a:spcPct val="120000"/>
              </a:lnSpc>
              <a:spcBef>
                <a:spcPts val="375"/>
              </a:spcBef>
              <a:spcAft>
                <a:spcPts val="0"/>
              </a:spcAft>
              <a:buSzPts val="1200"/>
              <a:buNone/>
              <a:defRPr sz="1200"/>
            </a:lvl6pPr>
            <a:lvl7pPr lvl="6" algn="ctr">
              <a:lnSpc>
                <a:spcPct val="120000"/>
              </a:lnSpc>
              <a:spcBef>
                <a:spcPts val="375"/>
              </a:spcBef>
              <a:spcAft>
                <a:spcPts val="0"/>
              </a:spcAft>
              <a:buSzPts val="1200"/>
              <a:buNone/>
              <a:defRPr sz="1200"/>
            </a:lvl7pPr>
            <a:lvl8pPr lvl="7" algn="ctr">
              <a:lnSpc>
                <a:spcPct val="120000"/>
              </a:lnSpc>
              <a:spcBef>
                <a:spcPts val="375"/>
              </a:spcBef>
              <a:spcAft>
                <a:spcPts val="0"/>
              </a:spcAft>
              <a:buSzPts val="1200"/>
              <a:buNone/>
              <a:defRPr sz="1200"/>
            </a:lvl8pPr>
            <a:lvl9pPr lvl="8" algn="ctr">
              <a:lnSpc>
                <a:spcPct val="120000"/>
              </a:lnSpc>
              <a:spcBef>
                <a:spcPts val="375"/>
              </a:spcBef>
              <a:spcAft>
                <a:spcPts val="0"/>
              </a:spcAft>
              <a:buSzPts val="1200"/>
              <a:buNone/>
              <a:defRPr sz="1200"/>
            </a:lvl9pPr>
          </a:lstStyle>
          <a:p>
            <a:endParaRPr/>
          </a:p>
        </p:txBody>
      </p:sp>
      <p:cxnSp>
        <p:nvCxnSpPr>
          <p:cNvPr id="37" name="Google Shape;37;p14"/>
          <p:cNvCxnSpPr/>
          <p:nvPr/>
        </p:nvCxnSpPr>
        <p:spPr>
          <a:xfrm>
            <a:off x="0" y="5187659"/>
            <a:ext cx="9144000" cy="0"/>
          </a:xfrm>
          <a:prstGeom prst="straightConnector1">
            <a:avLst/>
          </a:prstGeom>
          <a:noFill/>
          <a:ln w="31750" cap="flat" cmpd="sng">
            <a:solidFill>
              <a:schemeClr val="accent1"/>
            </a:solidFill>
            <a:prstDash val="solid"/>
            <a:round/>
            <a:headEnd type="none" w="sm" len="sm"/>
            <a:tailEnd type="none" w="sm" len="sm"/>
          </a:ln>
        </p:spPr>
      </p:cxnSp>
      <p:pic>
        <p:nvPicPr>
          <p:cNvPr id="38" name="Google Shape;38;p14"/>
          <p:cNvPicPr preferRelativeResize="0"/>
          <p:nvPr/>
        </p:nvPicPr>
        <p:blipFill rotWithShape="1">
          <a:blip r:embed="rId3">
            <a:alphaModFix/>
          </a:blip>
          <a:srcRect/>
          <a:stretch/>
        </p:blipFill>
        <p:spPr>
          <a:xfrm>
            <a:off x="1695177" y="585230"/>
            <a:ext cx="4360183" cy="135025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p:cSld name="1_Title and Content">
    <p:spTree>
      <p:nvGrpSpPr>
        <p:cNvPr id="1" name="Shape 39"/>
        <p:cNvGrpSpPr/>
        <p:nvPr/>
      </p:nvGrpSpPr>
      <p:grpSpPr>
        <a:xfrm>
          <a:off x="0" y="0"/>
          <a:ext cx="0" cy="0"/>
          <a:chOff x="0" y="0"/>
          <a:chExt cx="0" cy="0"/>
        </a:xfrm>
      </p:grpSpPr>
      <p:sp>
        <p:nvSpPr>
          <p:cNvPr id="40" name="Google Shape;40;p15"/>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600"/>
              <a:buFont typeface="Arial"/>
              <a:buNone/>
              <a:defRPr sz="2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15"/>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chemeClr val="dk2"/>
                </a:solidFill>
              </a:defRPr>
            </a:lvl1pPr>
            <a:lvl2pPr marL="914400" lvl="1" indent="-317500" algn="l">
              <a:lnSpc>
                <a:spcPct val="120000"/>
              </a:lnSpc>
              <a:spcBef>
                <a:spcPts val="375"/>
              </a:spcBef>
              <a:spcAft>
                <a:spcPts val="0"/>
              </a:spcAft>
              <a:buSzPts val="1400"/>
              <a:buChar char="•"/>
              <a:defRPr>
                <a:solidFill>
                  <a:schemeClr val="dk2"/>
                </a:solidFill>
              </a:defRPr>
            </a:lvl2pPr>
            <a:lvl3pPr marL="1371600" lvl="2" indent="-304800" algn="l">
              <a:lnSpc>
                <a:spcPct val="120000"/>
              </a:lnSpc>
              <a:spcBef>
                <a:spcPts val="375"/>
              </a:spcBef>
              <a:spcAft>
                <a:spcPts val="0"/>
              </a:spcAft>
              <a:buSzPts val="1200"/>
              <a:buChar char="•"/>
              <a:defRPr>
                <a:solidFill>
                  <a:schemeClr val="dk2"/>
                </a:solidFill>
              </a:defRPr>
            </a:lvl3pPr>
            <a:lvl4pPr marL="1828800" lvl="3" indent="-295275" algn="l">
              <a:lnSpc>
                <a:spcPct val="120000"/>
              </a:lnSpc>
              <a:spcBef>
                <a:spcPts val="375"/>
              </a:spcBef>
              <a:spcAft>
                <a:spcPts val="0"/>
              </a:spcAft>
              <a:buSzPts val="1050"/>
              <a:buChar char="•"/>
              <a:defRPr>
                <a:solidFill>
                  <a:schemeClr val="dk2"/>
                </a:solidFill>
              </a:defRPr>
            </a:lvl4pPr>
            <a:lvl5pPr marL="2286000" lvl="4" indent="-285750" algn="l">
              <a:lnSpc>
                <a:spcPct val="120000"/>
              </a:lnSpc>
              <a:spcBef>
                <a:spcPts val="375"/>
              </a:spcBef>
              <a:spcAft>
                <a:spcPts val="0"/>
              </a:spcAft>
              <a:buSzPts val="9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42" name="Google Shape;42;p15"/>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43" name="Google Shape;43;p15"/>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44" name="Google Shape;44;p15"/>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Content">
  <p:cSld name="1_Title and Content 2">
    <p:spTree>
      <p:nvGrpSpPr>
        <p:cNvPr id="1" name="Shape 45"/>
        <p:cNvGrpSpPr/>
        <p:nvPr/>
      </p:nvGrpSpPr>
      <p:grpSpPr>
        <a:xfrm>
          <a:off x="0" y="0"/>
          <a:ext cx="0" cy="0"/>
          <a:chOff x="0" y="0"/>
          <a:chExt cx="0" cy="0"/>
        </a:xfrm>
      </p:grpSpPr>
      <p:sp>
        <p:nvSpPr>
          <p:cNvPr id="46" name="Google Shape;46;p16"/>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lvl1pPr marL="457200" lvl="0" indent="-381000" algn="l">
              <a:lnSpc>
                <a:spcPct val="120000"/>
              </a:lnSpc>
              <a:spcBef>
                <a:spcPts val="750"/>
              </a:spcBef>
              <a:spcAft>
                <a:spcPts val="0"/>
              </a:spcAft>
              <a:buSzPts val="2400"/>
              <a:buChar char="•"/>
              <a:defRPr>
                <a:solidFill>
                  <a:schemeClr val="dk2"/>
                </a:solidFill>
              </a:defRPr>
            </a:lvl1pPr>
            <a:lvl2pPr marL="914400" lvl="1" indent="-381000" algn="l">
              <a:lnSpc>
                <a:spcPct val="120000"/>
              </a:lnSpc>
              <a:spcBef>
                <a:spcPts val="375"/>
              </a:spcBef>
              <a:spcAft>
                <a:spcPts val="0"/>
              </a:spcAft>
              <a:buSzPts val="2400"/>
              <a:buChar char="•"/>
              <a:defRPr>
                <a:solidFill>
                  <a:schemeClr val="dk2"/>
                </a:solidFill>
              </a:defRPr>
            </a:lvl2pPr>
            <a:lvl3pPr marL="1371600" lvl="2" indent="-381000" algn="l">
              <a:lnSpc>
                <a:spcPct val="120000"/>
              </a:lnSpc>
              <a:spcBef>
                <a:spcPts val="375"/>
              </a:spcBef>
              <a:spcAft>
                <a:spcPts val="0"/>
              </a:spcAft>
              <a:buSzPts val="2400"/>
              <a:buChar char="•"/>
              <a:defRPr>
                <a:solidFill>
                  <a:schemeClr val="dk2"/>
                </a:solidFill>
              </a:defRPr>
            </a:lvl3pPr>
            <a:lvl4pPr marL="1828800" lvl="3" indent="-381000" algn="l">
              <a:lnSpc>
                <a:spcPct val="120000"/>
              </a:lnSpc>
              <a:spcBef>
                <a:spcPts val="375"/>
              </a:spcBef>
              <a:spcAft>
                <a:spcPts val="0"/>
              </a:spcAft>
              <a:buSzPts val="2400"/>
              <a:buChar char="•"/>
              <a:defRPr>
                <a:solidFill>
                  <a:schemeClr val="dk2"/>
                </a:solidFill>
              </a:defRPr>
            </a:lvl4pPr>
            <a:lvl5pPr marL="2286000" lvl="4" indent="-381000" algn="l">
              <a:lnSpc>
                <a:spcPct val="120000"/>
              </a:lnSpc>
              <a:spcBef>
                <a:spcPts val="375"/>
              </a:spcBef>
              <a:spcAft>
                <a:spcPts val="0"/>
              </a:spcAft>
              <a:buSzPts val="2400"/>
              <a:buChar char="•"/>
              <a:defRPr>
                <a:solidFill>
                  <a:schemeClr val="dk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47" name="Google Shape;47;p16"/>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Clr>
                <a:srgbClr val="8891AA"/>
              </a:buClr>
              <a:buSzPts val="1400"/>
              <a:buFont typeface="Arial"/>
              <a:buNone/>
              <a:defRPr/>
            </a:lvl1pPr>
            <a:lvl2pPr lvl="1" algn="l">
              <a:lnSpc>
                <a:spcPct val="100000"/>
              </a:lnSpc>
              <a:spcBef>
                <a:spcPts val="0"/>
              </a:spcBef>
              <a:spcAft>
                <a:spcPts val="0"/>
              </a:spcAft>
              <a:buClr>
                <a:schemeClr val="dk1"/>
              </a:buClr>
              <a:buSzPts val="1400"/>
              <a:buFont typeface="Arial"/>
              <a:buNone/>
              <a:defRPr/>
            </a:lvl2pPr>
            <a:lvl3pPr lvl="2" algn="l">
              <a:lnSpc>
                <a:spcPct val="100000"/>
              </a:lnSpc>
              <a:spcBef>
                <a:spcPts val="0"/>
              </a:spcBef>
              <a:spcAft>
                <a:spcPts val="0"/>
              </a:spcAft>
              <a:buClr>
                <a:schemeClr val="dk1"/>
              </a:buClr>
              <a:buSzPts val="1400"/>
              <a:buFont typeface="Arial"/>
              <a:buNone/>
              <a:defRPr/>
            </a:lvl3pPr>
            <a:lvl4pPr lvl="3" algn="l">
              <a:lnSpc>
                <a:spcPct val="100000"/>
              </a:lnSpc>
              <a:spcBef>
                <a:spcPts val="0"/>
              </a:spcBef>
              <a:spcAft>
                <a:spcPts val="0"/>
              </a:spcAft>
              <a:buClr>
                <a:schemeClr val="dk1"/>
              </a:buClr>
              <a:buSzPts val="1400"/>
              <a:buFont typeface="Arial"/>
              <a:buNone/>
              <a:defRPr/>
            </a:lvl4pPr>
            <a:lvl5pPr lvl="4" algn="l">
              <a:lnSpc>
                <a:spcPct val="100000"/>
              </a:lnSpc>
              <a:spcBef>
                <a:spcPts val="0"/>
              </a:spcBef>
              <a:spcAft>
                <a:spcPts val="0"/>
              </a:spcAft>
              <a:buClr>
                <a:schemeClr val="dk1"/>
              </a:buClr>
              <a:buSzPts val="1400"/>
              <a:buFont typeface="Arial"/>
              <a:buNone/>
              <a:defRPr/>
            </a:lvl5pPr>
            <a:lvl6pPr lvl="5" algn="l">
              <a:lnSpc>
                <a:spcPct val="100000"/>
              </a:lnSpc>
              <a:spcBef>
                <a:spcPts val="0"/>
              </a:spcBef>
              <a:spcAft>
                <a:spcPts val="0"/>
              </a:spcAft>
              <a:buClr>
                <a:schemeClr val="dk1"/>
              </a:buClr>
              <a:buSzPts val="1400"/>
              <a:buFont typeface="Arial"/>
              <a:buNone/>
              <a:defRPr/>
            </a:lvl6pPr>
            <a:lvl7pPr lvl="6" algn="l">
              <a:lnSpc>
                <a:spcPct val="100000"/>
              </a:lnSpc>
              <a:spcBef>
                <a:spcPts val="0"/>
              </a:spcBef>
              <a:spcAft>
                <a:spcPts val="0"/>
              </a:spcAft>
              <a:buClr>
                <a:schemeClr val="dk1"/>
              </a:buClr>
              <a:buSzPts val="1400"/>
              <a:buFont typeface="Arial"/>
              <a:buNone/>
              <a:defRPr/>
            </a:lvl7pPr>
            <a:lvl8pPr lvl="7" algn="l">
              <a:lnSpc>
                <a:spcPct val="100000"/>
              </a:lnSpc>
              <a:spcBef>
                <a:spcPts val="0"/>
              </a:spcBef>
              <a:spcAft>
                <a:spcPts val="0"/>
              </a:spcAft>
              <a:buClr>
                <a:schemeClr val="dk1"/>
              </a:buClr>
              <a:buSzPts val="1400"/>
              <a:buFont typeface="Arial"/>
              <a:buNone/>
              <a:defRPr/>
            </a:lvl8pPr>
            <a:lvl9pPr lvl="8" algn="l">
              <a:lnSpc>
                <a:spcPct val="100000"/>
              </a:lnSpc>
              <a:spcBef>
                <a:spcPts val="0"/>
              </a:spcBef>
              <a:spcAft>
                <a:spcPts val="0"/>
              </a:spcAft>
              <a:buClr>
                <a:schemeClr val="dk1"/>
              </a:buClr>
              <a:buSzPts val="1400"/>
              <a:buFont typeface="Arial"/>
              <a:buNone/>
              <a:defRPr/>
            </a:lvl9pPr>
          </a:lstStyle>
          <a:p>
            <a:endParaRPr/>
          </a:p>
        </p:txBody>
      </p:sp>
      <p:sp>
        <p:nvSpPr>
          <p:cNvPr id="48" name="Google Shape;48;p16"/>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cxnSp>
        <p:nvCxnSpPr>
          <p:cNvPr id="49" name="Google Shape;49;p16"/>
          <p:cNvCxnSpPr/>
          <p:nvPr/>
        </p:nvCxnSpPr>
        <p:spPr>
          <a:xfrm>
            <a:off x="1088686" y="1859432"/>
            <a:ext cx="7202456" cy="0"/>
          </a:xfrm>
          <a:prstGeom prst="straightConnector1">
            <a:avLst/>
          </a:prstGeom>
          <a:noFill/>
          <a:ln w="31750" cap="flat" cmpd="sng">
            <a:solidFill>
              <a:schemeClr val="accent1"/>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0"/>
        <p:cNvGrpSpPr/>
        <p:nvPr/>
      </p:nvGrpSpPr>
      <p:grpSpPr>
        <a:xfrm>
          <a:off x="0" y="0"/>
          <a:ext cx="0" cy="0"/>
          <a:chOff x="0" y="0"/>
          <a:chExt cx="0" cy="0"/>
        </a:xfrm>
      </p:grpSpPr>
      <p:sp>
        <p:nvSpPr>
          <p:cNvPr id="51" name="Google Shape;51;p17"/>
          <p:cNvSpPr/>
          <p:nvPr/>
        </p:nvSpPr>
        <p:spPr>
          <a:xfrm>
            <a:off x="897905" y="0"/>
            <a:ext cx="6839998" cy="3803776"/>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52" name="Google Shape;52;p17"/>
          <p:cNvCxnSpPr/>
          <p:nvPr/>
        </p:nvCxnSpPr>
        <p:spPr>
          <a:xfrm>
            <a:off x="892142" y="3816299"/>
            <a:ext cx="6845761" cy="0"/>
          </a:xfrm>
          <a:prstGeom prst="straightConnector1">
            <a:avLst/>
          </a:prstGeom>
          <a:noFill/>
          <a:ln w="31750" cap="flat" cmpd="sng">
            <a:solidFill>
              <a:schemeClr val="accent1"/>
            </a:solidFill>
            <a:prstDash val="solid"/>
            <a:round/>
            <a:headEnd type="none" w="sm" len="sm"/>
            <a:tailEnd type="none" w="sm" len="sm"/>
          </a:ln>
        </p:spPr>
      </p:cxnSp>
      <p:sp>
        <p:nvSpPr>
          <p:cNvPr id="53" name="Google Shape;53;p17"/>
          <p:cNvSpPr txBox="1">
            <a:spLocks noGrp="1"/>
          </p:cNvSpPr>
          <p:nvPr>
            <p:ph type="title"/>
          </p:nvPr>
        </p:nvSpPr>
        <p:spPr>
          <a:xfrm>
            <a:off x="1090680" y="2168168"/>
            <a:ext cx="6482366" cy="147591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7"/>
          <p:cNvSpPr txBox="1">
            <a:spLocks noGrp="1"/>
          </p:cNvSpPr>
          <p:nvPr>
            <p:ph type="body" idx="1"/>
          </p:nvPr>
        </p:nvSpPr>
        <p:spPr>
          <a:xfrm>
            <a:off x="1090680" y="3806198"/>
            <a:ext cx="6472835" cy="1012929"/>
          </a:xfrm>
          <a:prstGeom prst="rect">
            <a:avLst/>
          </a:prstGeom>
          <a:noFill/>
          <a:ln>
            <a:noFill/>
          </a:ln>
        </p:spPr>
        <p:txBody>
          <a:bodyPr spcFirstLastPara="1" wrap="square" lIns="91425" tIns="91425" rIns="91425" bIns="45700" anchor="t" anchorCtr="0">
            <a:normAutofit/>
          </a:bodyPr>
          <a:lstStyle>
            <a:lvl1pPr marL="457200" lvl="0" indent="-228600" algn="l">
              <a:lnSpc>
                <a:spcPct val="120000"/>
              </a:lnSpc>
              <a:spcBef>
                <a:spcPts val="750"/>
              </a:spcBef>
              <a:spcAft>
                <a:spcPts val="0"/>
              </a:spcAft>
              <a:buSzPts val="1600"/>
              <a:buNone/>
              <a:defRPr sz="1600">
                <a:solidFill>
                  <a:srgbClr val="222222"/>
                </a:solidFill>
              </a:defRPr>
            </a:lvl1pPr>
            <a:lvl2pPr marL="914400" lvl="1" indent="-228600" algn="l">
              <a:lnSpc>
                <a:spcPct val="120000"/>
              </a:lnSpc>
              <a:spcBef>
                <a:spcPts val="375"/>
              </a:spcBef>
              <a:spcAft>
                <a:spcPts val="0"/>
              </a:spcAft>
              <a:buSzPts val="1350"/>
              <a:buNone/>
              <a:defRPr sz="1350">
                <a:solidFill>
                  <a:srgbClr val="8891AA"/>
                </a:solidFill>
              </a:defRPr>
            </a:lvl2pPr>
            <a:lvl3pPr marL="1371600" lvl="2" indent="-228600" algn="l">
              <a:lnSpc>
                <a:spcPct val="120000"/>
              </a:lnSpc>
              <a:spcBef>
                <a:spcPts val="375"/>
              </a:spcBef>
              <a:spcAft>
                <a:spcPts val="0"/>
              </a:spcAft>
              <a:buSzPts val="1350"/>
              <a:buNone/>
              <a:defRPr sz="1350">
                <a:solidFill>
                  <a:srgbClr val="8891AA"/>
                </a:solidFill>
              </a:defRPr>
            </a:lvl3pPr>
            <a:lvl4pPr marL="1828800" lvl="3" indent="-228600" algn="l">
              <a:lnSpc>
                <a:spcPct val="120000"/>
              </a:lnSpc>
              <a:spcBef>
                <a:spcPts val="375"/>
              </a:spcBef>
              <a:spcAft>
                <a:spcPts val="0"/>
              </a:spcAft>
              <a:buSzPts val="1200"/>
              <a:buNone/>
              <a:defRPr sz="1200">
                <a:solidFill>
                  <a:srgbClr val="8891AA"/>
                </a:solidFill>
              </a:defRPr>
            </a:lvl4pPr>
            <a:lvl5pPr marL="2286000" lvl="4" indent="-228600" algn="l">
              <a:lnSpc>
                <a:spcPct val="120000"/>
              </a:lnSpc>
              <a:spcBef>
                <a:spcPts val="375"/>
              </a:spcBef>
              <a:spcAft>
                <a:spcPts val="0"/>
              </a:spcAft>
              <a:buSzPts val="1200"/>
              <a:buNone/>
              <a:defRPr sz="1200">
                <a:solidFill>
                  <a:srgbClr val="8891AA"/>
                </a:solidFill>
              </a:defRPr>
            </a:lvl5pPr>
            <a:lvl6pPr marL="2743200" lvl="5" indent="-228600" algn="l">
              <a:lnSpc>
                <a:spcPct val="120000"/>
              </a:lnSpc>
              <a:spcBef>
                <a:spcPts val="375"/>
              </a:spcBef>
              <a:spcAft>
                <a:spcPts val="0"/>
              </a:spcAft>
              <a:buSzPts val="1200"/>
              <a:buNone/>
              <a:defRPr sz="1200">
                <a:solidFill>
                  <a:srgbClr val="8891AA"/>
                </a:solidFill>
              </a:defRPr>
            </a:lvl6pPr>
            <a:lvl7pPr marL="3200400" lvl="6" indent="-228600" algn="l">
              <a:lnSpc>
                <a:spcPct val="120000"/>
              </a:lnSpc>
              <a:spcBef>
                <a:spcPts val="375"/>
              </a:spcBef>
              <a:spcAft>
                <a:spcPts val="0"/>
              </a:spcAft>
              <a:buSzPts val="1200"/>
              <a:buNone/>
              <a:defRPr sz="1200">
                <a:solidFill>
                  <a:srgbClr val="8891AA"/>
                </a:solidFill>
              </a:defRPr>
            </a:lvl7pPr>
            <a:lvl8pPr marL="3657600" lvl="7" indent="-228600" algn="l">
              <a:lnSpc>
                <a:spcPct val="120000"/>
              </a:lnSpc>
              <a:spcBef>
                <a:spcPts val="375"/>
              </a:spcBef>
              <a:spcAft>
                <a:spcPts val="0"/>
              </a:spcAft>
              <a:buSzPts val="1200"/>
              <a:buNone/>
              <a:defRPr sz="1200">
                <a:solidFill>
                  <a:srgbClr val="8891AA"/>
                </a:solidFill>
              </a:defRPr>
            </a:lvl8pPr>
            <a:lvl9pPr marL="4114800" lvl="8" indent="-228600" algn="l">
              <a:lnSpc>
                <a:spcPct val="120000"/>
              </a:lnSpc>
              <a:spcBef>
                <a:spcPts val="375"/>
              </a:spcBef>
              <a:spcAft>
                <a:spcPts val="0"/>
              </a:spcAft>
              <a:buSzPts val="1200"/>
              <a:buNone/>
              <a:defRPr sz="1200">
                <a:solidFill>
                  <a:srgbClr val="8891AA"/>
                </a:solidFill>
              </a:defRPr>
            </a:lvl9pPr>
          </a:lstStyle>
          <a:p>
            <a:endParaRPr/>
          </a:p>
        </p:txBody>
      </p:sp>
      <p:sp>
        <p:nvSpPr>
          <p:cNvPr id="55" name="Google Shape;55;p17"/>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7"/>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with 2 columns" type="twoObj">
  <p:cSld name="TWO_OBJECTS">
    <p:spTree>
      <p:nvGrpSpPr>
        <p:cNvPr id="1" name="Shape 57"/>
        <p:cNvGrpSpPr/>
        <p:nvPr/>
      </p:nvGrpSpPr>
      <p:grpSpPr>
        <a:xfrm>
          <a:off x="0" y="0"/>
          <a:ext cx="0" cy="0"/>
          <a:chOff x="0" y="0"/>
          <a:chExt cx="0" cy="0"/>
        </a:xfrm>
      </p:grpSpPr>
      <p:sp>
        <p:nvSpPr>
          <p:cNvPr id="58" name="Google Shape;58;p18"/>
          <p:cNvSpPr/>
          <p:nvPr/>
        </p:nvSpPr>
        <p:spPr>
          <a:xfrm>
            <a:off x="897905" y="0"/>
            <a:ext cx="7557940" cy="1847088"/>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59" name="Google Shape;59;p18"/>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60" name="Google Shape;60;p18"/>
          <p:cNvSpPr txBox="1">
            <a:spLocks noGrp="1"/>
          </p:cNvSpPr>
          <p:nvPr>
            <p:ph type="title"/>
          </p:nvPr>
        </p:nvSpPr>
        <p:spPr>
          <a:xfrm>
            <a:off x="1086913" y="804890"/>
            <a:ext cx="7204226" cy="903456"/>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8"/>
          <p:cNvSpPr txBox="1">
            <a:spLocks noGrp="1"/>
          </p:cNvSpPr>
          <p:nvPr>
            <p:ph type="body" idx="1"/>
          </p:nvPr>
        </p:nvSpPr>
        <p:spPr>
          <a:xfrm>
            <a:off x="1085498" y="2010878"/>
            <a:ext cx="3483864" cy="4049804"/>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2" name="Google Shape;62;p18"/>
          <p:cNvSpPr txBox="1">
            <a:spLocks noGrp="1"/>
          </p:cNvSpPr>
          <p:nvPr>
            <p:ph type="body" idx="2"/>
          </p:nvPr>
        </p:nvSpPr>
        <p:spPr>
          <a:xfrm>
            <a:off x="4810328" y="2017345"/>
            <a:ext cx="3483864" cy="4043339"/>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63" name="Google Shape;63;p18"/>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8"/>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with Comparison" type="twoTxTwoObj">
  <p:cSld name="TWO_OBJECTS_WITH_TEXT">
    <p:spTree>
      <p:nvGrpSpPr>
        <p:cNvPr id="1" name="Shape 65"/>
        <p:cNvGrpSpPr/>
        <p:nvPr/>
      </p:nvGrpSpPr>
      <p:grpSpPr>
        <a:xfrm>
          <a:off x="0" y="0"/>
          <a:ext cx="0" cy="0"/>
          <a:chOff x="0" y="0"/>
          <a:chExt cx="0" cy="0"/>
        </a:xfrm>
      </p:grpSpPr>
      <p:sp>
        <p:nvSpPr>
          <p:cNvPr id="66" name="Google Shape;66;p19"/>
          <p:cNvSpPr/>
          <p:nvPr/>
        </p:nvSpPr>
        <p:spPr>
          <a:xfrm>
            <a:off x="897905" y="0"/>
            <a:ext cx="7557940" cy="1844314"/>
          </a:xfrm>
          <a:prstGeom prst="rect">
            <a:avLst/>
          </a:prstGeom>
          <a:solidFill>
            <a:schemeClr val="dk1"/>
          </a:solidFill>
          <a:ln w="15875" cap="flat" cmpd="sng">
            <a:solidFill>
              <a:srgbClr val="002F5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350"/>
              <a:buFont typeface="Arial"/>
              <a:buNone/>
            </a:pPr>
            <a:endParaRPr sz="1350" b="0" i="0" u="none" strike="noStrike" cap="none">
              <a:solidFill>
                <a:schemeClr val="lt1"/>
              </a:solidFill>
              <a:latin typeface="Arial"/>
              <a:ea typeface="Arial"/>
              <a:cs typeface="Arial"/>
              <a:sym typeface="Arial"/>
            </a:endParaRPr>
          </a:p>
        </p:txBody>
      </p:sp>
      <p:cxnSp>
        <p:nvCxnSpPr>
          <p:cNvPr id="67" name="Google Shape;67;p19"/>
          <p:cNvCxnSpPr/>
          <p:nvPr/>
        </p:nvCxnSpPr>
        <p:spPr>
          <a:xfrm rot="10800000" flipH="1">
            <a:off x="892142" y="1847089"/>
            <a:ext cx="7563703" cy="12523"/>
          </a:xfrm>
          <a:prstGeom prst="straightConnector1">
            <a:avLst/>
          </a:prstGeom>
          <a:noFill/>
          <a:ln w="31750" cap="flat" cmpd="sng">
            <a:solidFill>
              <a:schemeClr val="accent1"/>
            </a:solidFill>
            <a:prstDash val="solid"/>
            <a:round/>
            <a:headEnd type="none" w="sm" len="sm"/>
            <a:tailEnd type="none" w="sm" len="sm"/>
          </a:ln>
        </p:spPr>
      </p:cxnSp>
      <p:sp>
        <p:nvSpPr>
          <p:cNvPr id="68" name="Google Shape;68;p19"/>
          <p:cNvSpPr txBox="1">
            <a:spLocks noGrp="1"/>
          </p:cNvSpPr>
          <p:nvPr>
            <p:ph type="title"/>
          </p:nvPr>
        </p:nvSpPr>
        <p:spPr>
          <a:xfrm>
            <a:off x="1085394" y="804167"/>
            <a:ext cx="7205746" cy="879528"/>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9"/>
          <p:cNvSpPr txBox="1">
            <a:spLocks noGrp="1"/>
          </p:cNvSpPr>
          <p:nvPr>
            <p:ph type="body" idx="1"/>
          </p:nvPr>
        </p:nvSpPr>
        <p:spPr>
          <a:xfrm>
            <a:off x="1085393" y="2019552"/>
            <a:ext cx="3483864" cy="801943"/>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0" name="Google Shape;70;p19"/>
          <p:cNvSpPr txBox="1">
            <a:spLocks noGrp="1"/>
          </p:cNvSpPr>
          <p:nvPr>
            <p:ph type="body" idx="2"/>
          </p:nvPr>
        </p:nvSpPr>
        <p:spPr>
          <a:xfrm>
            <a:off x="1085393" y="2824270"/>
            <a:ext cx="3483864" cy="3230542"/>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181612"/>
                </a:solidFill>
              </a:defRPr>
            </a:lvl1pPr>
            <a:lvl2pPr marL="914400" lvl="1" indent="-317500" algn="l">
              <a:lnSpc>
                <a:spcPct val="120000"/>
              </a:lnSpc>
              <a:spcBef>
                <a:spcPts val="375"/>
              </a:spcBef>
              <a:spcAft>
                <a:spcPts val="0"/>
              </a:spcAft>
              <a:buSzPts val="1400"/>
              <a:buChar char="•"/>
              <a:defRPr>
                <a:solidFill>
                  <a:srgbClr val="181612"/>
                </a:solidFill>
              </a:defRPr>
            </a:lvl2pPr>
            <a:lvl3pPr marL="1371600" lvl="2" indent="-304800" algn="l">
              <a:lnSpc>
                <a:spcPct val="120000"/>
              </a:lnSpc>
              <a:spcBef>
                <a:spcPts val="375"/>
              </a:spcBef>
              <a:spcAft>
                <a:spcPts val="0"/>
              </a:spcAft>
              <a:buSzPts val="1200"/>
              <a:buChar char="•"/>
              <a:defRPr>
                <a:solidFill>
                  <a:srgbClr val="181612"/>
                </a:solidFill>
              </a:defRPr>
            </a:lvl3pPr>
            <a:lvl4pPr marL="1828800" lvl="3" indent="-295275" algn="l">
              <a:lnSpc>
                <a:spcPct val="120000"/>
              </a:lnSpc>
              <a:spcBef>
                <a:spcPts val="375"/>
              </a:spcBef>
              <a:spcAft>
                <a:spcPts val="0"/>
              </a:spcAft>
              <a:buSzPts val="1050"/>
              <a:buChar char="•"/>
              <a:defRPr>
                <a:solidFill>
                  <a:srgbClr val="181612"/>
                </a:solidFill>
              </a:defRPr>
            </a:lvl4pPr>
            <a:lvl5pPr marL="2286000" lvl="4" indent="-285750" algn="l">
              <a:lnSpc>
                <a:spcPct val="120000"/>
              </a:lnSpc>
              <a:spcBef>
                <a:spcPts val="375"/>
              </a:spcBef>
              <a:spcAft>
                <a:spcPts val="0"/>
              </a:spcAft>
              <a:buSzPts val="900"/>
              <a:buChar char="•"/>
              <a:defRPr>
                <a:solidFill>
                  <a:srgbClr val="18161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1" name="Google Shape;71;p19"/>
          <p:cNvSpPr txBox="1">
            <a:spLocks noGrp="1"/>
          </p:cNvSpPr>
          <p:nvPr>
            <p:ph type="body" idx="3"/>
          </p:nvPr>
        </p:nvSpPr>
        <p:spPr>
          <a:xfrm>
            <a:off x="4809272" y="2023006"/>
            <a:ext cx="3483864" cy="80223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750"/>
              </a:spcBef>
              <a:spcAft>
                <a:spcPts val="0"/>
              </a:spcAft>
              <a:buSzPts val="2000"/>
              <a:buNone/>
              <a:defRPr sz="2000" b="0" cap="none">
                <a:solidFill>
                  <a:schemeClr val="dk1"/>
                </a:solidFill>
              </a:defRPr>
            </a:lvl1pPr>
            <a:lvl2pPr marL="914400" lvl="1" indent="-228600" algn="l">
              <a:lnSpc>
                <a:spcPct val="120000"/>
              </a:lnSpc>
              <a:spcBef>
                <a:spcPts val="375"/>
              </a:spcBef>
              <a:spcAft>
                <a:spcPts val="0"/>
              </a:spcAft>
              <a:buSzPts val="1500"/>
              <a:buNone/>
              <a:defRPr sz="1500" b="1"/>
            </a:lvl2pPr>
            <a:lvl3pPr marL="1371600" lvl="2" indent="-228600" algn="l">
              <a:lnSpc>
                <a:spcPct val="120000"/>
              </a:lnSpc>
              <a:spcBef>
                <a:spcPts val="375"/>
              </a:spcBef>
              <a:spcAft>
                <a:spcPts val="0"/>
              </a:spcAft>
              <a:buSzPts val="1350"/>
              <a:buNone/>
              <a:defRPr sz="1350" b="1"/>
            </a:lvl3pPr>
            <a:lvl4pPr marL="1828800" lvl="3" indent="-228600" algn="l">
              <a:lnSpc>
                <a:spcPct val="120000"/>
              </a:lnSpc>
              <a:spcBef>
                <a:spcPts val="375"/>
              </a:spcBef>
              <a:spcAft>
                <a:spcPts val="0"/>
              </a:spcAft>
              <a:buSzPts val="1200"/>
              <a:buNone/>
              <a:defRPr sz="1200" b="1"/>
            </a:lvl4pPr>
            <a:lvl5pPr marL="2286000" lvl="4" indent="-228600" algn="l">
              <a:lnSpc>
                <a:spcPct val="120000"/>
              </a:lnSpc>
              <a:spcBef>
                <a:spcPts val="375"/>
              </a:spcBef>
              <a:spcAft>
                <a:spcPts val="0"/>
              </a:spcAft>
              <a:buSzPts val="1200"/>
              <a:buNone/>
              <a:defRPr sz="1200" b="1"/>
            </a:lvl5pPr>
            <a:lvl6pPr marL="2743200" lvl="5" indent="-228600" algn="l">
              <a:lnSpc>
                <a:spcPct val="120000"/>
              </a:lnSpc>
              <a:spcBef>
                <a:spcPts val="375"/>
              </a:spcBef>
              <a:spcAft>
                <a:spcPts val="0"/>
              </a:spcAft>
              <a:buSzPts val="1200"/>
              <a:buNone/>
              <a:defRPr sz="1200" b="1"/>
            </a:lvl6pPr>
            <a:lvl7pPr marL="3200400" lvl="6" indent="-228600" algn="l">
              <a:lnSpc>
                <a:spcPct val="120000"/>
              </a:lnSpc>
              <a:spcBef>
                <a:spcPts val="375"/>
              </a:spcBef>
              <a:spcAft>
                <a:spcPts val="0"/>
              </a:spcAft>
              <a:buSzPts val="1200"/>
              <a:buNone/>
              <a:defRPr sz="1200" b="1"/>
            </a:lvl7pPr>
            <a:lvl8pPr marL="3657600" lvl="7" indent="-228600" algn="l">
              <a:lnSpc>
                <a:spcPct val="120000"/>
              </a:lnSpc>
              <a:spcBef>
                <a:spcPts val="375"/>
              </a:spcBef>
              <a:spcAft>
                <a:spcPts val="0"/>
              </a:spcAft>
              <a:buSzPts val="1200"/>
              <a:buNone/>
              <a:defRPr sz="1200" b="1"/>
            </a:lvl8pPr>
            <a:lvl9pPr marL="4114800" lvl="8" indent="-228600" algn="l">
              <a:lnSpc>
                <a:spcPct val="120000"/>
              </a:lnSpc>
              <a:spcBef>
                <a:spcPts val="375"/>
              </a:spcBef>
              <a:spcAft>
                <a:spcPts val="0"/>
              </a:spcAft>
              <a:buSzPts val="1200"/>
              <a:buNone/>
              <a:defRPr sz="1200" b="1"/>
            </a:lvl9pPr>
          </a:lstStyle>
          <a:p>
            <a:endParaRPr/>
          </a:p>
        </p:txBody>
      </p:sp>
      <p:sp>
        <p:nvSpPr>
          <p:cNvPr id="72" name="Google Shape;72;p19"/>
          <p:cNvSpPr txBox="1">
            <a:spLocks noGrp="1"/>
          </p:cNvSpPr>
          <p:nvPr>
            <p:ph type="body" idx="4"/>
          </p:nvPr>
        </p:nvSpPr>
        <p:spPr>
          <a:xfrm>
            <a:off x="4809272" y="2821494"/>
            <a:ext cx="3483864" cy="3233321"/>
          </a:xfrm>
          <a:prstGeom prst="rect">
            <a:avLst/>
          </a:prstGeom>
          <a:noFill/>
          <a:ln>
            <a:noFill/>
          </a:ln>
        </p:spPr>
        <p:txBody>
          <a:bodyPr spcFirstLastPara="1" wrap="square" lIns="91425" tIns="45700" rIns="91425" bIns="45700" anchor="t" anchorCtr="0">
            <a:normAutofit/>
          </a:bodyPr>
          <a:lstStyle>
            <a:lvl1pPr marL="457200" lvl="0" indent="-330200" algn="l">
              <a:lnSpc>
                <a:spcPct val="120000"/>
              </a:lnSpc>
              <a:spcBef>
                <a:spcPts val="750"/>
              </a:spcBef>
              <a:spcAft>
                <a:spcPts val="0"/>
              </a:spcAft>
              <a:buSzPts val="1600"/>
              <a:buChar char="•"/>
              <a:defRPr>
                <a:solidFill>
                  <a:srgbClr val="222222"/>
                </a:solidFill>
              </a:defRPr>
            </a:lvl1pPr>
            <a:lvl2pPr marL="914400" lvl="1" indent="-317500" algn="l">
              <a:lnSpc>
                <a:spcPct val="120000"/>
              </a:lnSpc>
              <a:spcBef>
                <a:spcPts val="375"/>
              </a:spcBef>
              <a:spcAft>
                <a:spcPts val="0"/>
              </a:spcAft>
              <a:buSzPts val="1400"/>
              <a:buChar char="•"/>
              <a:defRPr>
                <a:solidFill>
                  <a:srgbClr val="222222"/>
                </a:solidFill>
              </a:defRPr>
            </a:lvl2pPr>
            <a:lvl3pPr marL="1371600" lvl="2" indent="-304800" algn="l">
              <a:lnSpc>
                <a:spcPct val="120000"/>
              </a:lnSpc>
              <a:spcBef>
                <a:spcPts val="375"/>
              </a:spcBef>
              <a:spcAft>
                <a:spcPts val="0"/>
              </a:spcAft>
              <a:buSzPts val="1200"/>
              <a:buChar char="•"/>
              <a:defRPr>
                <a:solidFill>
                  <a:srgbClr val="222222"/>
                </a:solidFill>
              </a:defRPr>
            </a:lvl3pPr>
            <a:lvl4pPr marL="1828800" lvl="3" indent="-295275" algn="l">
              <a:lnSpc>
                <a:spcPct val="120000"/>
              </a:lnSpc>
              <a:spcBef>
                <a:spcPts val="375"/>
              </a:spcBef>
              <a:spcAft>
                <a:spcPts val="0"/>
              </a:spcAft>
              <a:buSzPts val="1050"/>
              <a:buChar char="•"/>
              <a:defRPr>
                <a:solidFill>
                  <a:srgbClr val="222222"/>
                </a:solidFill>
              </a:defRPr>
            </a:lvl4pPr>
            <a:lvl5pPr marL="2286000" lvl="4" indent="-285750" algn="l">
              <a:lnSpc>
                <a:spcPct val="120000"/>
              </a:lnSpc>
              <a:spcBef>
                <a:spcPts val="375"/>
              </a:spcBef>
              <a:spcAft>
                <a:spcPts val="0"/>
              </a:spcAft>
              <a:buSzPts val="900"/>
              <a:buChar char="•"/>
              <a:defRPr>
                <a:solidFill>
                  <a:srgbClr val="222222"/>
                </a:solidFill>
              </a:defRPr>
            </a:lvl5pPr>
            <a:lvl6pPr marL="2743200" lvl="5" indent="-342900" algn="l">
              <a:lnSpc>
                <a:spcPct val="120000"/>
              </a:lnSpc>
              <a:spcBef>
                <a:spcPts val="375"/>
              </a:spcBef>
              <a:spcAft>
                <a:spcPts val="0"/>
              </a:spcAft>
              <a:buSzPts val="1800"/>
              <a:buChar char="•"/>
              <a:defRPr/>
            </a:lvl6pPr>
            <a:lvl7pPr marL="3200400" lvl="6" indent="-342900" algn="l">
              <a:lnSpc>
                <a:spcPct val="120000"/>
              </a:lnSpc>
              <a:spcBef>
                <a:spcPts val="375"/>
              </a:spcBef>
              <a:spcAft>
                <a:spcPts val="0"/>
              </a:spcAft>
              <a:buSzPts val="1800"/>
              <a:buChar char="•"/>
              <a:defRPr/>
            </a:lvl7pPr>
            <a:lvl8pPr marL="3657600" lvl="7" indent="-342900" algn="l">
              <a:lnSpc>
                <a:spcPct val="120000"/>
              </a:lnSpc>
              <a:spcBef>
                <a:spcPts val="375"/>
              </a:spcBef>
              <a:spcAft>
                <a:spcPts val="0"/>
              </a:spcAft>
              <a:buSzPts val="1800"/>
              <a:buChar char="•"/>
              <a:defRPr/>
            </a:lvl8pPr>
            <a:lvl9pPr marL="4114800" lvl="8" indent="-342900" algn="l">
              <a:lnSpc>
                <a:spcPct val="120000"/>
              </a:lnSpc>
              <a:spcBef>
                <a:spcPts val="375"/>
              </a:spcBef>
              <a:spcAft>
                <a:spcPts val="0"/>
              </a:spcAft>
              <a:buSzPts val="1800"/>
              <a:buChar char="•"/>
              <a:defRPr/>
            </a:lvl9pPr>
          </a:lstStyle>
          <a:p>
            <a:endParaRPr/>
          </a:p>
        </p:txBody>
      </p:sp>
      <p:sp>
        <p:nvSpPr>
          <p:cNvPr id="73" name="Google Shape;73;p19"/>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9"/>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
          <p:cNvSpPr txBox="1">
            <a:spLocks noGrp="1"/>
          </p:cNvSpPr>
          <p:nvPr>
            <p:ph type="title"/>
          </p:nvPr>
        </p:nvSpPr>
        <p:spPr>
          <a:xfrm>
            <a:off x="1088686" y="804522"/>
            <a:ext cx="7202456" cy="104923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0"/>
          <p:cNvSpPr txBox="1">
            <a:spLocks noGrp="1"/>
          </p:cNvSpPr>
          <p:nvPr>
            <p:ph type="body" idx="1"/>
          </p:nvPr>
        </p:nvSpPr>
        <p:spPr>
          <a:xfrm>
            <a:off x="1088686" y="2015734"/>
            <a:ext cx="7202456" cy="3450613"/>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120000"/>
              </a:lnSpc>
              <a:spcBef>
                <a:spcPts val="750"/>
              </a:spcBef>
              <a:spcAft>
                <a:spcPts val="0"/>
              </a:spcAft>
              <a:buClr>
                <a:schemeClr val="accent1"/>
              </a:buClr>
              <a:buSzPts val="1600"/>
              <a:buFont typeface="Arial"/>
              <a:buChar char="•"/>
              <a:defRPr sz="1600" b="0" i="0" u="none" strike="noStrike" cap="none">
                <a:solidFill>
                  <a:srgbClr val="181612"/>
                </a:solidFill>
                <a:latin typeface="Arial"/>
                <a:ea typeface="Arial"/>
                <a:cs typeface="Arial"/>
                <a:sym typeface="Arial"/>
              </a:defRPr>
            </a:lvl1pPr>
            <a:lvl2pPr marL="914400" marR="0" lvl="1" indent="-317500" algn="l" rtl="0">
              <a:lnSpc>
                <a:spcPct val="120000"/>
              </a:lnSpc>
              <a:spcBef>
                <a:spcPts val="375"/>
              </a:spcBef>
              <a:spcAft>
                <a:spcPts val="0"/>
              </a:spcAft>
              <a:buClr>
                <a:schemeClr val="accent1"/>
              </a:buClr>
              <a:buSzPts val="1400"/>
              <a:buFont typeface="Arial"/>
              <a:buChar char="•"/>
              <a:defRPr sz="1400" b="0" i="0" u="none" strike="noStrike" cap="none">
                <a:solidFill>
                  <a:srgbClr val="181612"/>
                </a:solidFill>
                <a:latin typeface="Arial"/>
                <a:ea typeface="Arial"/>
                <a:cs typeface="Arial"/>
                <a:sym typeface="Arial"/>
              </a:defRPr>
            </a:lvl2pPr>
            <a:lvl3pPr marL="1371600" marR="0" lvl="2" indent="-304800" algn="l" rtl="0">
              <a:lnSpc>
                <a:spcPct val="120000"/>
              </a:lnSpc>
              <a:spcBef>
                <a:spcPts val="375"/>
              </a:spcBef>
              <a:spcAft>
                <a:spcPts val="0"/>
              </a:spcAft>
              <a:buClr>
                <a:schemeClr val="accent1"/>
              </a:buClr>
              <a:buSzPts val="1200"/>
              <a:buFont typeface="Arial"/>
              <a:buChar char="•"/>
              <a:defRPr sz="1200" b="0" i="0" u="none" strike="noStrike" cap="none">
                <a:solidFill>
                  <a:srgbClr val="181612"/>
                </a:solidFill>
                <a:latin typeface="Arial"/>
                <a:ea typeface="Arial"/>
                <a:cs typeface="Arial"/>
                <a:sym typeface="Arial"/>
              </a:defRPr>
            </a:lvl3pPr>
            <a:lvl4pPr marL="1828800" marR="0" lvl="3" indent="-295275" algn="l" rtl="0">
              <a:lnSpc>
                <a:spcPct val="120000"/>
              </a:lnSpc>
              <a:spcBef>
                <a:spcPts val="375"/>
              </a:spcBef>
              <a:spcAft>
                <a:spcPts val="0"/>
              </a:spcAft>
              <a:buClr>
                <a:schemeClr val="accent1"/>
              </a:buClr>
              <a:buSzPts val="1050"/>
              <a:buFont typeface="Arial"/>
              <a:buChar char="•"/>
              <a:defRPr sz="1050" b="0" i="0" u="none" strike="noStrike" cap="none">
                <a:solidFill>
                  <a:srgbClr val="181612"/>
                </a:solidFill>
                <a:latin typeface="Arial"/>
                <a:ea typeface="Arial"/>
                <a:cs typeface="Arial"/>
                <a:sym typeface="Arial"/>
              </a:defRPr>
            </a:lvl4pPr>
            <a:lvl5pPr marL="2286000" marR="0" lvl="4" indent="-285750" algn="l" rtl="0">
              <a:lnSpc>
                <a:spcPct val="120000"/>
              </a:lnSpc>
              <a:spcBef>
                <a:spcPts val="375"/>
              </a:spcBef>
              <a:spcAft>
                <a:spcPts val="0"/>
              </a:spcAft>
              <a:buClr>
                <a:schemeClr val="accent1"/>
              </a:buClr>
              <a:buSzPts val="900"/>
              <a:buFont typeface="Arial"/>
              <a:buChar char="•"/>
              <a:defRPr sz="900" b="0" i="0" u="none" strike="noStrike" cap="none">
                <a:solidFill>
                  <a:srgbClr val="181612"/>
                </a:solidFill>
                <a:latin typeface="Arial"/>
                <a:ea typeface="Arial"/>
                <a:cs typeface="Arial"/>
                <a:sym typeface="Arial"/>
              </a:defRPr>
            </a:lvl5pPr>
            <a:lvl6pPr marL="2743200" marR="0" lvl="5"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6pPr>
            <a:lvl7pPr marL="3200400" marR="0" lvl="6"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7pPr>
            <a:lvl8pPr marL="3657600" marR="0" lvl="7"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8pPr>
            <a:lvl9pPr marL="4114800" marR="0" lvl="8" indent="-285750" algn="l" rtl="0">
              <a:lnSpc>
                <a:spcPct val="120000"/>
              </a:lnSpc>
              <a:spcBef>
                <a:spcPts val="375"/>
              </a:spcBef>
              <a:spcAft>
                <a:spcPts val="0"/>
              </a:spcAft>
              <a:buClr>
                <a:schemeClr val="accent1"/>
              </a:buClr>
              <a:buSzPts val="900"/>
              <a:buFont typeface="Arial"/>
              <a:buChar char="•"/>
              <a:defRPr sz="900" b="0" i="0" u="none" strike="noStrike" cap="none">
                <a:solidFill>
                  <a:schemeClr val="dk1"/>
                </a:solidFill>
                <a:latin typeface="Arial"/>
                <a:ea typeface="Arial"/>
                <a:cs typeface="Arial"/>
                <a:sym typeface="Arial"/>
              </a:defRPr>
            </a:lvl9pPr>
          </a:lstStyle>
          <a:p>
            <a:endParaRPr/>
          </a:p>
        </p:txBody>
      </p:sp>
      <p:sp>
        <p:nvSpPr>
          <p:cNvPr id="12" name="Google Shape;12;p10"/>
          <p:cNvSpPr txBox="1">
            <a:spLocks noGrp="1"/>
          </p:cNvSpPr>
          <p:nvPr>
            <p:ph type="dt" idx="10"/>
          </p:nvPr>
        </p:nvSpPr>
        <p:spPr>
          <a:xfrm>
            <a:off x="7490462" y="6213011"/>
            <a:ext cx="800680" cy="308138"/>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Clr>
                <a:srgbClr val="000000"/>
              </a:buClr>
              <a:buSzPts val="1400"/>
              <a:buFont typeface="Arial"/>
              <a:buNone/>
              <a:defRPr sz="750" b="0" i="0" u="none" strike="noStrike" cap="none">
                <a:solidFill>
                  <a:srgbClr val="8891AA"/>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3" name="Google Shape;13;p10"/>
          <p:cNvSpPr txBox="1">
            <a:spLocks noGrp="1"/>
          </p:cNvSpPr>
          <p:nvPr>
            <p:ph type="sldNum" idx="12"/>
          </p:nvPr>
        </p:nvSpPr>
        <p:spPr>
          <a:xfrm>
            <a:off x="1088686" y="6211950"/>
            <a:ext cx="511109" cy="309201"/>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1pPr>
            <a:lvl2pPr marL="0" marR="0" lvl="1"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2pPr>
            <a:lvl3pPr marL="0" marR="0" lvl="2"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3pPr>
            <a:lvl4pPr marL="0" marR="0" lvl="3"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4pPr>
            <a:lvl5pPr marL="0" marR="0" lvl="4"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5pPr>
            <a:lvl6pPr marL="0" marR="0" lvl="5"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6pPr>
            <a:lvl7pPr marL="0" marR="0" lvl="6"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7pPr>
            <a:lvl8pPr marL="0" marR="0" lvl="7"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8pPr>
            <a:lvl9pPr marL="0" marR="0" lvl="8" indent="0" algn="l" rtl="0">
              <a:lnSpc>
                <a:spcPct val="100000"/>
              </a:lnSpc>
              <a:spcBef>
                <a:spcPts val="0"/>
              </a:spcBef>
              <a:spcAft>
                <a:spcPts val="0"/>
              </a:spcAft>
              <a:buClr>
                <a:srgbClr val="000000"/>
              </a:buClr>
              <a:buSzPts val="1050"/>
              <a:buFont typeface="Arial"/>
              <a:buNone/>
              <a:defRPr sz="1050" b="0" i="0" u="none" strike="noStrike" cap="none">
                <a:solidFill>
                  <a:srgbClr val="7F7F7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sccc-oeri.org/about-us/"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http://creativecommons.org/licenses/by/4.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s://mitsloanedtech.mit.edu/ai/teach/4-steps-to-design-an-ai-resilient-learning-experienc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learningcenter.unc.edu/tips-and-tools/metacognitive-study-strategies/#:~:text=Talk%20through%20your%20material.,is%20confusing%20about%20this%20topic" TargetMode="External"/><Relationship Id="rId5" Type="http://schemas.openxmlformats.org/officeDocument/2006/relationships/hyperlink" Target="https://ccconlineed.instructure.com/courses/5561/" TargetMode="External"/><Relationship Id="rId4" Type="http://schemas.openxmlformats.org/officeDocument/2006/relationships/hyperlink" Target="https://ecampus.oregonstate.edu/faculty/artificial-intelligence-tools/blooms-taxonomy-revisited/"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hyperlink" Target="https://unsplash.com/photos/low-angle-photo-of-pink-and-orange-balloons-uGP_6CAD-14?utm_source=unsplash&amp;utm_medium=referral&amp;utm_content=creditCopyText" TargetMode="External"/><Relationship Id="rId4" Type="http://schemas.openxmlformats.org/officeDocument/2006/relationships/hyperlink" Target="https://unsplash.com/@artbyhybrid?utm_source=unsplash&amp;utm_medium=referral&amp;utm_content=creditCopyTex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asccc-oeri.org/webinars-and-event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hyperlink" Target="https://unsplash.com/photos/yellow-smiley-emoji-on-gray-textile-8R-mXppeakM?utm_source=unsplash&amp;utm_medium=referral&amp;utm_content=creditCopyText" TargetMode="External"/><Relationship Id="rId4" Type="http://schemas.openxmlformats.org/officeDocument/2006/relationships/hyperlink" Target="https://unsplash.com/@timmossholder?utm_source=unsplash&amp;utm_medium=referral&amp;utm_content=creditCopyText"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ecampus.oregonstate.edu/faculty/artificial-intelligence-tools/blooms-taxonomy-revisited-v2-2024.pdf"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4"/>
          <p:cNvSpPr txBox="1">
            <a:spLocks noGrp="1"/>
          </p:cNvSpPr>
          <p:nvPr>
            <p:ph type="ctrTitle"/>
          </p:nvPr>
        </p:nvSpPr>
        <p:spPr>
          <a:xfrm>
            <a:off x="858600" y="2292250"/>
            <a:ext cx="7426800" cy="2460000"/>
          </a:xfrm>
          <a:prstGeom prst="rect">
            <a:avLst/>
          </a:prstGeom>
          <a:noFill/>
          <a:ln>
            <a:noFill/>
          </a:ln>
        </p:spPr>
        <p:txBody>
          <a:bodyPr spcFirstLastPara="1" wrap="square" lIns="91425" tIns="45700" rIns="91425" bIns="0" anchor="b" anchorCtr="0">
            <a:normAutofit/>
          </a:bodyPr>
          <a:lstStyle/>
          <a:p>
            <a:pPr marL="0" lvl="0" indent="0" algn="l" rtl="0">
              <a:lnSpc>
                <a:spcPct val="90000"/>
              </a:lnSpc>
              <a:spcBef>
                <a:spcPts val="0"/>
              </a:spcBef>
              <a:spcAft>
                <a:spcPts val="0"/>
              </a:spcAft>
              <a:buClr>
                <a:schemeClr val="lt1"/>
              </a:buClr>
              <a:buSzPts val="3600"/>
              <a:buFont typeface="Arial"/>
              <a:buNone/>
            </a:pPr>
            <a:r>
              <a:rPr lang="en-US" sz="4200" dirty="0"/>
              <a:t>Fresh and Easy? </a:t>
            </a:r>
            <a:endParaRPr sz="4200" dirty="0"/>
          </a:p>
          <a:p>
            <a:pPr marL="0" lvl="0" indent="0" algn="l" rtl="0">
              <a:lnSpc>
                <a:spcPct val="90000"/>
              </a:lnSpc>
              <a:spcBef>
                <a:spcPts val="0"/>
              </a:spcBef>
              <a:spcAft>
                <a:spcPts val="0"/>
              </a:spcAft>
              <a:buClr>
                <a:schemeClr val="lt1"/>
              </a:buClr>
              <a:buSzPts val="3600"/>
              <a:buFont typeface="Arial"/>
              <a:buNone/>
            </a:pPr>
            <a:r>
              <a:rPr lang="en-US" sz="4200" dirty="0"/>
              <a:t>Authentic Assessment for the Communication Studies OER Classroom in the Age of AI</a:t>
            </a:r>
            <a:endParaRPr sz="4200" dirty="0"/>
          </a:p>
        </p:txBody>
      </p:sp>
      <p:sp>
        <p:nvSpPr>
          <p:cNvPr id="127" name="Google Shape;127;p4"/>
          <p:cNvSpPr txBox="1">
            <a:spLocks noGrp="1"/>
          </p:cNvSpPr>
          <p:nvPr>
            <p:ph type="subTitle" idx="1"/>
          </p:nvPr>
        </p:nvSpPr>
        <p:spPr>
          <a:xfrm>
            <a:off x="135776" y="5456500"/>
            <a:ext cx="8807700" cy="977700"/>
          </a:xfrm>
          <a:prstGeom prst="rect">
            <a:avLst/>
          </a:prstGeom>
          <a:noFill/>
          <a:ln>
            <a:noFill/>
          </a:ln>
        </p:spPr>
        <p:txBody>
          <a:bodyPr spcFirstLastPara="1" wrap="square" lIns="91425" tIns="91425" rIns="91425" bIns="91425" anchor="t" anchorCtr="0">
            <a:normAutofit fontScale="92500" lnSpcReduction="10000"/>
          </a:bodyPr>
          <a:lstStyle/>
          <a:p>
            <a:pPr marL="0" lvl="0" indent="0" algn="l" rtl="0">
              <a:lnSpc>
                <a:spcPct val="120000"/>
              </a:lnSpc>
              <a:spcBef>
                <a:spcPts val="0"/>
              </a:spcBef>
              <a:spcAft>
                <a:spcPts val="0"/>
              </a:spcAft>
              <a:buSzPts val="1600"/>
              <a:buNone/>
            </a:pPr>
            <a:r>
              <a:rPr lang="en-US"/>
              <a:t>Communication Studies Discipline Lead Webinar, March 4, 2026 2 PM </a:t>
            </a:r>
            <a:endParaRPr/>
          </a:p>
          <a:p>
            <a:pPr marL="0" lvl="0" indent="0" algn="l" rtl="0">
              <a:lnSpc>
                <a:spcPct val="120000"/>
              </a:lnSpc>
              <a:spcBef>
                <a:spcPts val="0"/>
              </a:spcBef>
              <a:spcAft>
                <a:spcPts val="0"/>
              </a:spcAft>
              <a:buSzPts val="1600"/>
              <a:buNone/>
            </a:pPr>
            <a:r>
              <a:rPr lang="en-US"/>
              <a:t>This powerpoint was created by </a:t>
            </a:r>
            <a:r>
              <a:rPr lang="en-US" u="sng">
                <a:solidFill>
                  <a:schemeClr val="hlink"/>
                </a:solidFill>
                <a:hlinkClick r:id="rId3"/>
              </a:rPr>
              <a:t>Liz Encarnacion</a:t>
            </a:r>
            <a:r>
              <a:rPr lang="en-US"/>
              <a:t> and is licensed under a </a:t>
            </a:r>
            <a:r>
              <a:rPr lang="en-US" u="sng">
                <a:solidFill>
                  <a:schemeClr val="hlink"/>
                </a:solidFill>
                <a:hlinkClick r:id="rId4"/>
              </a:rPr>
              <a:t>Creative Commons Attribution 4.0 International License</a:t>
            </a:r>
            <a:r>
              <a:rPr lang="en-US"/>
              <a:t>.)</a:t>
            </a:r>
            <a:endParaRPr cap="none"/>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c4f0d10fce_0_187"/>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3500" dirty="0"/>
              <a:t>Leverage What You Already Have </a:t>
            </a:r>
            <a:r>
              <a:rPr lang="en-US" sz="3000" dirty="0"/>
              <a:t>(Cont.)</a:t>
            </a:r>
            <a:endParaRPr sz="3000" dirty="0"/>
          </a:p>
        </p:txBody>
      </p:sp>
      <p:sp>
        <p:nvSpPr>
          <p:cNvPr id="204" name="Google Shape;204;g3c4f0d10fce_0_187"/>
          <p:cNvSpPr txBox="1"/>
          <p:nvPr/>
        </p:nvSpPr>
        <p:spPr>
          <a:xfrm>
            <a:off x="1088675" y="2066363"/>
            <a:ext cx="7202400" cy="3115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b="1" u="sng">
                <a:solidFill>
                  <a:srgbClr val="181612"/>
                </a:solidFill>
              </a:rPr>
              <a:t>Interpersonal Communication (C-ID COMM 130)</a:t>
            </a:r>
            <a:endParaRPr sz="1800" b="1" u="sng">
              <a:solidFill>
                <a:srgbClr val="181612"/>
              </a:solidFill>
            </a:endParaRPr>
          </a:p>
          <a:p>
            <a:pPr marL="457200" lvl="0" indent="-342900" algn="l" rtl="0">
              <a:lnSpc>
                <a:spcPct val="115000"/>
              </a:lnSpc>
              <a:spcBef>
                <a:spcPts val="1200"/>
              </a:spcBef>
              <a:spcAft>
                <a:spcPts val="0"/>
              </a:spcAft>
              <a:buClr>
                <a:srgbClr val="181612"/>
              </a:buClr>
              <a:buSzPts val="1800"/>
              <a:buChar char="●"/>
            </a:pPr>
            <a:r>
              <a:rPr lang="en-US" sz="1800">
                <a:solidFill>
                  <a:srgbClr val="181612"/>
                </a:solidFill>
              </a:rPr>
              <a:t>Self-assessments are ideal for reflective practice</a:t>
            </a:r>
            <a:endParaRPr sz="1800">
              <a:solidFill>
                <a:srgbClr val="181612"/>
              </a:solidFill>
            </a:endParaRPr>
          </a:p>
          <a:p>
            <a:pPr marL="457200" lvl="0" indent="-342900" algn="l" rtl="0">
              <a:spcBef>
                <a:spcPts val="1000"/>
              </a:spcBef>
              <a:spcAft>
                <a:spcPts val="0"/>
              </a:spcAft>
              <a:buClr>
                <a:srgbClr val="181612"/>
              </a:buClr>
              <a:buSzPts val="1800"/>
              <a:buChar char="●"/>
            </a:pPr>
            <a:r>
              <a:rPr lang="en-US" sz="1800">
                <a:solidFill>
                  <a:srgbClr val="181612"/>
                </a:solidFill>
              </a:rPr>
              <a:t>Higher-levels of application based learning opportunities as opposed to recall and memorization strategies. </a:t>
            </a:r>
            <a:endParaRPr sz="1800">
              <a:solidFill>
                <a:srgbClr val="181612"/>
              </a:solidFill>
            </a:endParaRPr>
          </a:p>
          <a:p>
            <a:pPr marL="0" lvl="0" indent="0" algn="l" rtl="0">
              <a:spcBef>
                <a:spcPts val="1000"/>
              </a:spcBef>
              <a:spcAft>
                <a:spcPts val="0"/>
              </a:spcAft>
              <a:buNone/>
            </a:pPr>
            <a:r>
              <a:rPr lang="en-US" sz="1800" b="1" u="sng">
                <a:solidFill>
                  <a:srgbClr val="181612"/>
                </a:solidFill>
              </a:rPr>
              <a:t>Small Group Communication (C-ID COMM 140)</a:t>
            </a:r>
            <a:endParaRPr sz="1800" b="1" u="sng">
              <a:solidFill>
                <a:srgbClr val="181612"/>
              </a:solidFill>
            </a:endParaRPr>
          </a:p>
          <a:p>
            <a:pPr marL="457200" lvl="0" indent="-342900" algn="l" rtl="0">
              <a:spcBef>
                <a:spcPts val="1000"/>
              </a:spcBef>
              <a:spcAft>
                <a:spcPts val="0"/>
              </a:spcAft>
              <a:buClr>
                <a:srgbClr val="181612"/>
              </a:buClr>
              <a:buSzPts val="1800"/>
              <a:buChar char="●"/>
            </a:pPr>
            <a:r>
              <a:rPr lang="en-US" sz="1800">
                <a:solidFill>
                  <a:srgbClr val="181612"/>
                </a:solidFill>
              </a:rPr>
              <a:t>Focus on real groups doing real work</a:t>
            </a:r>
            <a:endParaRPr sz="1800">
              <a:solidFill>
                <a:srgbClr val="181612"/>
              </a:solidFill>
            </a:endParaRPr>
          </a:p>
          <a:p>
            <a:pPr marL="914400" lvl="1" indent="-342900" algn="l" rtl="0">
              <a:spcBef>
                <a:spcPts val="0"/>
              </a:spcBef>
              <a:spcAft>
                <a:spcPts val="0"/>
              </a:spcAft>
              <a:buClr>
                <a:srgbClr val="181612"/>
              </a:buClr>
              <a:buSzPts val="1800"/>
              <a:buChar char="○"/>
            </a:pPr>
            <a:r>
              <a:rPr lang="en-US" sz="1800">
                <a:solidFill>
                  <a:srgbClr val="181612"/>
                </a:solidFill>
              </a:rPr>
              <a:t>Perfect for open pedagogy principles to become reality!</a:t>
            </a:r>
            <a:endParaRPr sz="1800">
              <a:solidFill>
                <a:srgbClr val="181612"/>
              </a:solidFill>
            </a:endParaRPr>
          </a:p>
          <a:p>
            <a:pPr marL="914400" lvl="1" indent="-342900" algn="l" rtl="0">
              <a:spcBef>
                <a:spcPts val="0"/>
              </a:spcBef>
              <a:spcAft>
                <a:spcPts val="0"/>
              </a:spcAft>
              <a:buClr>
                <a:srgbClr val="181612"/>
              </a:buClr>
              <a:buSzPts val="1800"/>
              <a:buChar char="○"/>
            </a:pPr>
            <a:r>
              <a:rPr lang="en-US" sz="1800">
                <a:solidFill>
                  <a:srgbClr val="181612"/>
                </a:solidFill>
              </a:rPr>
              <a:t>Focus on local, dynamic, or “class-specific” content</a:t>
            </a:r>
            <a:endParaRPr sz="1800">
              <a:solidFill>
                <a:srgbClr val="181612"/>
              </a:solidFill>
            </a:endParaRPr>
          </a:p>
          <a:p>
            <a:pPr marL="457200" lvl="0" indent="-342900" algn="l" rtl="0">
              <a:spcBef>
                <a:spcPts val="0"/>
              </a:spcBef>
              <a:spcAft>
                <a:spcPts val="0"/>
              </a:spcAft>
              <a:buClr>
                <a:srgbClr val="181612"/>
              </a:buClr>
              <a:buSzPts val="1800"/>
              <a:buChar char="●"/>
            </a:pPr>
            <a:r>
              <a:rPr lang="en-US" sz="1800">
                <a:solidFill>
                  <a:srgbClr val="181612"/>
                </a:solidFill>
              </a:rPr>
              <a:t>Layer process, product, and reflection opportunities throughout the group engagement sessions in order to build individual accountability while fostering team dynamics. </a:t>
            </a:r>
            <a:endParaRPr sz="1800">
              <a:solidFill>
                <a:srgbClr val="181612"/>
              </a:solidFill>
            </a:endParaRPr>
          </a:p>
          <a:p>
            <a:pPr marL="914400" lvl="1" indent="-342900" algn="l" rtl="0">
              <a:spcBef>
                <a:spcPts val="0"/>
              </a:spcBef>
              <a:spcAft>
                <a:spcPts val="0"/>
              </a:spcAft>
              <a:buClr>
                <a:srgbClr val="181612"/>
              </a:buClr>
              <a:buSzPts val="1800"/>
              <a:buChar char="○"/>
            </a:pPr>
            <a:r>
              <a:rPr lang="en-US" sz="1800">
                <a:solidFill>
                  <a:srgbClr val="181612"/>
                </a:solidFill>
              </a:rPr>
              <a:t>Process can include recorded meetings, process logs, revision/decision paths that make it harder to unethically include AI use</a:t>
            </a:r>
            <a:endParaRPr sz="1800">
              <a:solidFill>
                <a:srgbClr val="18161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g3c4f0d10fce_0_196"/>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3500" dirty="0"/>
              <a:t>Authenticity Checks for </a:t>
            </a:r>
            <a:endParaRPr sz="3500" dirty="0"/>
          </a:p>
          <a:p>
            <a:pPr marL="0" lvl="0" indent="0" algn="l" rtl="0">
              <a:spcBef>
                <a:spcPts val="0"/>
              </a:spcBef>
              <a:spcAft>
                <a:spcPts val="0"/>
              </a:spcAft>
              <a:buNone/>
            </a:pPr>
            <a:r>
              <a:rPr lang="en-US" sz="3500" dirty="0"/>
              <a:t>A Quick Reset</a:t>
            </a:r>
            <a:endParaRPr sz="3500" dirty="0"/>
          </a:p>
        </p:txBody>
      </p:sp>
      <p:sp>
        <p:nvSpPr>
          <p:cNvPr id="211" name="Google Shape;211;g3c4f0d10fce_0_196"/>
          <p:cNvSpPr txBox="1">
            <a:spLocks noGrp="1"/>
          </p:cNvSpPr>
          <p:nvPr>
            <p:ph type="body" idx="1"/>
          </p:nvPr>
        </p:nvSpPr>
        <p:spPr>
          <a:xfrm>
            <a:off x="1088686" y="2015732"/>
            <a:ext cx="7202400" cy="4039800"/>
          </a:xfrm>
          <a:prstGeom prst="rect">
            <a:avLst/>
          </a:prstGeom>
        </p:spPr>
        <p:txBody>
          <a:bodyPr spcFirstLastPara="1" wrap="square" lIns="91425" tIns="45700" rIns="91425" bIns="45700" anchor="t" anchorCtr="0">
            <a:normAutofit/>
          </a:bodyPr>
          <a:lstStyle/>
          <a:p>
            <a:pPr marL="0" lvl="0" indent="0" algn="l" rtl="0">
              <a:lnSpc>
                <a:spcPct val="115000"/>
              </a:lnSpc>
              <a:spcBef>
                <a:spcPts val="1200"/>
              </a:spcBef>
              <a:spcAft>
                <a:spcPts val="0"/>
              </a:spcAft>
              <a:buNone/>
            </a:pPr>
            <a:r>
              <a:rPr lang="en-US">
                <a:solidFill>
                  <a:srgbClr val="434343"/>
                </a:solidFill>
              </a:rPr>
              <a:t>These three authenticity checks offer simple, strategic ways to make any assessment more authentic: </a:t>
            </a:r>
            <a:endParaRPr>
              <a:solidFill>
                <a:srgbClr val="434343"/>
              </a:solidFill>
            </a:endParaRPr>
          </a:p>
          <a:p>
            <a:pPr marL="457200" lvl="0" indent="-368300" algn="l" rtl="0">
              <a:lnSpc>
                <a:spcPct val="115000"/>
              </a:lnSpc>
              <a:spcBef>
                <a:spcPts val="1200"/>
              </a:spcBef>
              <a:spcAft>
                <a:spcPts val="0"/>
              </a:spcAft>
              <a:buClr>
                <a:schemeClr val="accent5"/>
              </a:buClr>
              <a:buSzPts val="2200"/>
              <a:buChar char="❏"/>
            </a:pPr>
            <a:r>
              <a:rPr lang="en-US" sz="1800" b="1">
                <a:solidFill>
                  <a:srgbClr val="000000"/>
                </a:solidFill>
              </a:rPr>
              <a:t>Person. </a:t>
            </a:r>
            <a:r>
              <a:rPr lang="en-US" sz="1800">
                <a:solidFill>
                  <a:srgbClr val="000000"/>
                </a:solidFill>
              </a:rPr>
              <a:t>Connect to student experience, identity, or community.</a:t>
            </a:r>
            <a:endParaRPr sz="1800">
              <a:solidFill>
                <a:srgbClr val="000000"/>
              </a:solidFill>
            </a:endParaRPr>
          </a:p>
          <a:p>
            <a:pPr marL="457200" lvl="0" indent="-368300" algn="l" rtl="0">
              <a:lnSpc>
                <a:spcPct val="115000"/>
              </a:lnSpc>
              <a:spcBef>
                <a:spcPts val="1000"/>
              </a:spcBef>
              <a:spcAft>
                <a:spcPts val="0"/>
              </a:spcAft>
              <a:buClr>
                <a:schemeClr val="accent5"/>
              </a:buClr>
              <a:buSzPts val="2200"/>
              <a:buChar char="❏"/>
            </a:pPr>
            <a:r>
              <a:rPr lang="en-US" sz="1800" b="1">
                <a:solidFill>
                  <a:srgbClr val="000000"/>
                </a:solidFill>
              </a:rPr>
              <a:t>Process. </a:t>
            </a:r>
            <a:r>
              <a:rPr lang="en-US" sz="1800">
                <a:solidFill>
                  <a:srgbClr val="000000"/>
                </a:solidFill>
              </a:rPr>
              <a:t>Include visible stages. Process-oriented work reveals learning in motion.</a:t>
            </a:r>
            <a:endParaRPr sz="1800">
              <a:solidFill>
                <a:srgbClr val="000000"/>
              </a:solidFill>
            </a:endParaRPr>
          </a:p>
          <a:p>
            <a:pPr marL="457200" lvl="0" indent="-368300" algn="l" rtl="0">
              <a:lnSpc>
                <a:spcPct val="115000"/>
              </a:lnSpc>
              <a:spcBef>
                <a:spcPts val="1000"/>
              </a:spcBef>
              <a:spcAft>
                <a:spcPts val="0"/>
              </a:spcAft>
              <a:buClr>
                <a:schemeClr val="accent5"/>
              </a:buClr>
              <a:buSzPts val="2200"/>
              <a:buChar char="❏"/>
            </a:pPr>
            <a:r>
              <a:rPr lang="en-US" sz="1800" b="1">
                <a:solidFill>
                  <a:srgbClr val="000000"/>
                </a:solidFill>
              </a:rPr>
              <a:t>Product. </a:t>
            </a:r>
            <a:r>
              <a:rPr lang="en-US" sz="1800">
                <a:solidFill>
                  <a:srgbClr val="000000"/>
                </a:solidFill>
              </a:rPr>
              <a:t>Encourage diverse formats (video, audio, live presentations). Multimodal work is harder to outsource to AI.</a:t>
            </a:r>
            <a:endParaRPr sz="1800">
              <a:solidFill>
                <a:srgbClr val="000000"/>
              </a:solidFill>
            </a:endParaRPr>
          </a:p>
          <a:p>
            <a:pPr marL="0" lvl="0" indent="0" algn="l" rtl="0">
              <a:spcBef>
                <a:spcPts val="100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3c4f0d10fce_0_206"/>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3500"/>
              <a:t>Communicating Your AI Expectations</a:t>
            </a:r>
            <a:endParaRPr sz="3500"/>
          </a:p>
        </p:txBody>
      </p:sp>
      <p:sp>
        <p:nvSpPr>
          <p:cNvPr id="218" name="Google Shape;218;g3c4f0d10fce_0_206"/>
          <p:cNvSpPr txBox="1">
            <a:spLocks noGrp="1"/>
          </p:cNvSpPr>
          <p:nvPr>
            <p:ph type="body" idx="1"/>
          </p:nvPr>
        </p:nvSpPr>
        <p:spPr>
          <a:xfrm>
            <a:off x="522850" y="2015725"/>
            <a:ext cx="8290500" cy="4039800"/>
          </a:xfrm>
          <a:prstGeom prst="rect">
            <a:avLst/>
          </a:prstGeom>
        </p:spPr>
        <p:txBody>
          <a:bodyPr spcFirstLastPara="1" wrap="square" lIns="91425" tIns="45700" rIns="91425" bIns="45700" anchor="t" anchorCtr="0">
            <a:noAutofit/>
          </a:bodyPr>
          <a:lstStyle/>
          <a:p>
            <a:pPr marL="0" lvl="0" indent="0" algn="ctr" rtl="0">
              <a:lnSpc>
                <a:spcPct val="115000"/>
              </a:lnSpc>
              <a:spcBef>
                <a:spcPts val="1200"/>
              </a:spcBef>
              <a:spcAft>
                <a:spcPts val="0"/>
              </a:spcAft>
              <a:buNone/>
            </a:pPr>
            <a:r>
              <a:rPr lang="en-US" sz="1800" b="1">
                <a:solidFill>
                  <a:schemeClr val="accent4"/>
                </a:solidFill>
              </a:rPr>
              <a:t>Build Transparency and Trust!</a:t>
            </a:r>
            <a:endParaRPr sz="1800" b="1">
              <a:solidFill>
                <a:schemeClr val="accent4"/>
              </a:solidFill>
            </a:endParaRPr>
          </a:p>
          <a:p>
            <a:pPr marL="0" lvl="0" indent="0" algn="l" rtl="0">
              <a:lnSpc>
                <a:spcPct val="115000"/>
              </a:lnSpc>
              <a:spcBef>
                <a:spcPts val="1200"/>
              </a:spcBef>
              <a:spcAft>
                <a:spcPts val="0"/>
              </a:spcAft>
              <a:buNone/>
            </a:pPr>
            <a:r>
              <a:rPr lang="en-US" b="1">
                <a:solidFill>
                  <a:srgbClr val="000000"/>
                </a:solidFill>
              </a:rPr>
              <a:t>Syllabi &amp; Rubrics</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Incorporate AI policy language directly into your syllabus, your homepage, welcome week module and assignment rubrics.</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Equal Expectation Setting</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Disclose if you as the instructor will be using AI through presentation building, AI detection software, plagiarism checkers, etc. Set the same expectations for students as you do yourself to model positive and ethical behaviors in the profession. </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Collaborative Revision</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OER makes it possible for faculty and students to collaboratively revise policies and share best practices for each classroom. Setting boundaries and expectations together helps to bring students into the norm setting experience to deepen the ground rules framing and context. </a:t>
            </a:r>
            <a:endParaRPr>
              <a:solidFill>
                <a:srgbClr val="000000"/>
              </a:solidFill>
            </a:endParaRPr>
          </a:p>
          <a:p>
            <a:pPr marL="0" lvl="0" indent="0" algn="l" rtl="0">
              <a:spcBef>
                <a:spcPts val="120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c4f0d10fce_0_213"/>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sz="3500" dirty="0"/>
              <a:t>Plan Your Refresh</a:t>
            </a:r>
            <a:endParaRPr sz="3500" dirty="0"/>
          </a:p>
        </p:txBody>
      </p:sp>
      <p:sp>
        <p:nvSpPr>
          <p:cNvPr id="225" name="Google Shape;225;g3c4f0d10fce_0_213"/>
          <p:cNvSpPr txBox="1">
            <a:spLocks noGrp="1"/>
          </p:cNvSpPr>
          <p:nvPr>
            <p:ph type="body" idx="1"/>
          </p:nvPr>
        </p:nvSpPr>
        <p:spPr>
          <a:xfrm>
            <a:off x="1088675" y="2194790"/>
            <a:ext cx="7202400" cy="1425900"/>
          </a:xfrm>
          <a:prstGeom prst="rect">
            <a:avLst/>
          </a:prstGeom>
        </p:spPr>
        <p:txBody>
          <a:bodyPr spcFirstLastPara="1" wrap="square" lIns="91425" tIns="45700" rIns="91425" bIns="45700" anchor="t" anchorCtr="0">
            <a:normAutofit/>
          </a:bodyPr>
          <a:lstStyle/>
          <a:p>
            <a:pPr marL="0" lvl="0" indent="0" algn="ctr" rtl="0">
              <a:lnSpc>
                <a:spcPct val="115000"/>
              </a:lnSpc>
              <a:spcBef>
                <a:spcPts val="1200"/>
              </a:spcBef>
              <a:spcAft>
                <a:spcPts val="0"/>
              </a:spcAft>
              <a:buNone/>
            </a:pPr>
            <a:r>
              <a:rPr lang="en-US" sz="2000" b="1">
                <a:solidFill>
                  <a:schemeClr val="accent4"/>
                </a:solidFill>
              </a:rPr>
              <a:t>Reflection: </a:t>
            </a:r>
            <a:r>
              <a:rPr lang="en-US" sz="2000">
                <a:solidFill>
                  <a:schemeClr val="accent4"/>
                </a:solidFill>
              </a:rPr>
              <a:t>What's one small change you can apply in your current courses or before next semester?</a:t>
            </a:r>
            <a:endParaRPr sz="2000">
              <a:solidFill>
                <a:schemeClr val="accent4"/>
              </a:solidFill>
            </a:endParaRPr>
          </a:p>
          <a:p>
            <a:pPr marL="0" lvl="0" indent="0" algn="l" rtl="0">
              <a:spcBef>
                <a:spcPts val="1200"/>
              </a:spcBef>
              <a:spcAft>
                <a:spcPts val="0"/>
              </a:spcAft>
              <a:buNone/>
            </a:pPr>
            <a:endParaRPr/>
          </a:p>
        </p:txBody>
      </p:sp>
      <p:sp>
        <p:nvSpPr>
          <p:cNvPr id="226" name="Google Shape;226;g3c4f0d10fce_0_213"/>
          <p:cNvSpPr txBox="1"/>
          <p:nvPr/>
        </p:nvSpPr>
        <p:spPr>
          <a:xfrm>
            <a:off x="286500" y="3348423"/>
            <a:ext cx="2584500" cy="17532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1800" b="1"/>
              <a:t>Step 1: Identify</a:t>
            </a:r>
            <a:endParaRPr sz="1800" b="1"/>
          </a:p>
          <a:p>
            <a:pPr marL="0" lvl="0" indent="0" algn="l" rtl="0">
              <a:lnSpc>
                <a:spcPct val="115000"/>
              </a:lnSpc>
              <a:spcBef>
                <a:spcPts val="1200"/>
              </a:spcBef>
              <a:spcAft>
                <a:spcPts val="200"/>
              </a:spcAft>
              <a:buNone/>
            </a:pPr>
            <a:r>
              <a:rPr lang="en-US" sz="1600"/>
              <a:t>One assignment that feels vulnerable to AI shortcuts or no longer engages students the way it use to. </a:t>
            </a:r>
            <a:endParaRPr sz="1100"/>
          </a:p>
        </p:txBody>
      </p:sp>
      <p:sp>
        <p:nvSpPr>
          <p:cNvPr id="229" name="Google Shape;229;g3c4f0d10fce_0_213" descr="arrow pointing right"/>
          <p:cNvSpPr/>
          <p:nvPr/>
        </p:nvSpPr>
        <p:spPr>
          <a:xfrm>
            <a:off x="2871006" y="4242123"/>
            <a:ext cx="447600" cy="859500"/>
          </a:xfrm>
          <a:prstGeom prst="chevron">
            <a:avLst>
              <a:gd name="adj" fmla="val 50000"/>
            </a:avLst>
          </a:pr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7" name="Google Shape;227;g3c4f0d10fce_0_213"/>
          <p:cNvSpPr txBox="1"/>
          <p:nvPr/>
        </p:nvSpPr>
        <p:spPr>
          <a:xfrm>
            <a:off x="3315562" y="4196787"/>
            <a:ext cx="2584500" cy="14700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1800" b="1"/>
              <a:t>Step 2: Revise</a:t>
            </a:r>
            <a:endParaRPr sz="1800" b="1"/>
          </a:p>
          <a:p>
            <a:pPr marL="0" lvl="0" indent="0" algn="l" rtl="0">
              <a:lnSpc>
                <a:spcPct val="115000"/>
              </a:lnSpc>
              <a:spcBef>
                <a:spcPts val="1200"/>
              </a:spcBef>
              <a:spcAft>
                <a:spcPts val="200"/>
              </a:spcAft>
              <a:buNone/>
            </a:pPr>
            <a:r>
              <a:rPr lang="en-US" sz="1600"/>
              <a:t>Using one authentic check: person, process, or product.</a:t>
            </a:r>
            <a:endParaRPr sz="1100"/>
          </a:p>
        </p:txBody>
      </p:sp>
      <p:sp>
        <p:nvSpPr>
          <p:cNvPr id="230" name="Google Shape;230;g3c4f0d10fce_0_213" descr="arrow pointing right"/>
          <p:cNvSpPr/>
          <p:nvPr/>
        </p:nvSpPr>
        <p:spPr>
          <a:xfrm>
            <a:off x="5900068" y="4807287"/>
            <a:ext cx="447600" cy="859500"/>
          </a:xfrm>
          <a:prstGeom prst="chevron">
            <a:avLst>
              <a:gd name="adj" fmla="val 50000"/>
            </a:avLst>
          </a:prstGeom>
          <a:solidFill>
            <a:schemeClr val="accent5"/>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228" name="Google Shape;228;g3c4f0d10fce_0_213"/>
          <p:cNvSpPr txBox="1"/>
          <p:nvPr/>
        </p:nvSpPr>
        <p:spPr>
          <a:xfrm>
            <a:off x="6344624" y="4852527"/>
            <a:ext cx="2584500" cy="1470000"/>
          </a:xfrm>
          <a:prstGeom prst="rect">
            <a:avLst/>
          </a:prstGeom>
          <a:noFill/>
          <a:ln w="9525" cap="flat" cmpd="sng">
            <a:solidFill>
              <a:schemeClr val="accent2"/>
            </a:solidFill>
            <a:prstDash val="solid"/>
            <a:round/>
            <a:headEnd type="none" w="sm" len="sm"/>
            <a:tailEnd type="none" w="sm" len="sm"/>
          </a:ln>
        </p:spPr>
        <p:txBody>
          <a:bodyPr spcFirstLastPara="1" wrap="square" lIns="91425" tIns="91425" rIns="91425" bIns="91425" anchor="t" anchorCtr="0">
            <a:spAutoFit/>
          </a:bodyPr>
          <a:lstStyle/>
          <a:p>
            <a:pPr marL="0" lvl="0" indent="0" algn="l" rtl="0">
              <a:lnSpc>
                <a:spcPct val="115000"/>
              </a:lnSpc>
              <a:spcBef>
                <a:spcPts val="1200"/>
              </a:spcBef>
              <a:spcAft>
                <a:spcPts val="0"/>
              </a:spcAft>
              <a:buNone/>
            </a:pPr>
            <a:r>
              <a:rPr lang="en-US" sz="1800" b="1"/>
              <a:t>Step 3: Reinforce</a:t>
            </a:r>
            <a:endParaRPr sz="1800" b="1"/>
          </a:p>
          <a:p>
            <a:pPr marL="0" lvl="0" indent="0" algn="l" rtl="0">
              <a:lnSpc>
                <a:spcPct val="115000"/>
              </a:lnSpc>
              <a:spcBef>
                <a:spcPts val="1200"/>
              </a:spcBef>
              <a:spcAft>
                <a:spcPts val="200"/>
              </a:spcAft>
              <a:buNone/>
            </a:pPr>
            <a:r>
              <a:rPr lang="en-US" sz="1600"/>
              <a:t>Through a policy or reflection element that sets clear expectations. </a:t>
            </a:r>
            <a:endParaRPr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9"/>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chemeClr val="lt1"/>
              </a:buClr>
              <a:buSzPts val="3400"/>
              <a:buFont typeface="Arial"/>
              <a:buNone/>
            </a:pPr>
            <a:r>
              <a:rPr lang="en-US" sz="3400"/>
              <a:t>Resources and Notes</a:t>
            </a:r>
            <a:endParaRPr sz="3400"/>
          </a:p>
        </p:txBody>
      </p:sp>
      <p:sp>
        <p:nvSpPr>
          <p:cNvPr id="236" name="Google Shape;236;p9"/>
          <p:cNvSpPr txBox="1">
            <a:spLocks noGrp="1"/>
          </p:cNvSpPr>
          <p:nvPr>
            <p:ph type="body" idx="1"/>
          </p:nvPr>
        </p:nvSpPr>
        <p:spPr>
          <a:xfrm>
            <a:off x="1088686" y="2015735"/>
            <a:ext cx="7202456" cy="4039079"/>
          </a:xfrm>
          <a:prstGeom prst="rect">
            <a:avLst/>
          </a:prstGeom>
          <a:noFill/>
          <a:ln>
            <a:noFill/>
          </a:ln>
        </p:spPr>
        <p:txBody>
          <a:bodyPr spcFirstLastPara="1" wrap="square" lIns="91425" tIns="45700" rIns="91425" bIns="45700" anchor="t" anchorCtr="0">
            <a:normAutofit/>
          </a:bodyPr>
          <a:lstStyle/>
          <a:p>
            <a:pPr marL="171446" lvl="0" indent="-171446" algn="l" rtl="0">
              <a:lnSpc>
                <a:spcPct val="120000"/>
              </a:lnSpc>
              <a:spcBef>
                <a:spcPts val="0"/>
              </a:spcBef>
              <a:spcAft>
                <a:spcPts val="0"/>
              </a:spcAft>
              <a:buSzPts val="2400"/>
              <a:buChar char="•"/>
            </a:pPr>
            <a:r>
              <a:rPr lang="en-US" sz="2400" u="sng">
                <a:solidFill>
                  <a:schemeClr val="hlink"/>
                </a:solidFill>
                <a:hlinkClick r:id="rId3"/>
              </a:rPr>
              <a:t> 4 Steps to Design an AI-Resilient Learning Experience, MIT</a:t>
            </a:r>
            <a:endParaRPr sz="2400"/>
          </a:p>
          <a:p>
            <a:pPr marL="171446" lvl="0" indent="-171446" algn="l" rtl="0">
              <a:lnSpc>
                <a:spcPct val="120000"/>
              </a:lnSpc>
              <a:spcBef>
                <a:spcPts val="0"/>
              </a:spcBef>
              <a:spcAft>
                <a:spcPts val="0"/>
              </a:spcAft>
              <a:buSzPts val="2400"/>
              <a:buChar char="•"/>
            </a:pPr>
            <a:r>
              <a:rPr lang="en-US" sz="2400"/>
              <a:t> </a:t>
            </a:r>
            <a:r>
              <a:rPr lang="en-US" sz="2400" u="sng">
                <a:solidFill>
                  <a:schemeClr val="hlink"/>
                </a:solidFill>
                <a:hlinkClick r:id="rId4"/>
              </a:rPr>
              <a:t>Oregon State University ECampus - Bloom’s Taxonomy Revisted</a:t>
            </a:r>
            <a:endParaRPr sz="2400"/>
          </a:p>
          <a:p>
            <a:pPr marL="171446" lvl="0" indent="-171446" algn="l" rtl="0">
              <a:lnSpc>
                <a:spcPct val="120000"/>
              </a:lnSpc>
              <a:spcBef>
                <a:spcPts val="0"/>
              </a:spcBef>
              <a:spcAft>
                <a:spcPts val="0"/>
              </a:spcAft>
              <a:buSzPts val="2400"/>
              <a:buChar char="•"/>
            </a:pPr>
            <a:r>
              <a:rPr lang="en-US" sz="2400" u="sng">
                <a:solidFill>
                  <a:schemeClr val="hlink"/>
                </a:solidFill>
                <a:hlinkClick r:id="rId5"/>
              </a:rPr>
              <a:t>Public Speaking (C-ID Comm 110) Canvas Shell of OER Resources</a:t>
            </a:r>
            <a:endParaRPr sz="2400"/>
          </a:p>
          <a:p>
            <a:pPr marL="171446" lvl="0" indent="-171446" algn="l" rtl="0">
              <a:lnSpc>
                <a:spcPct val="120000"/>
              </a:lnSpc>
              <a:spcBef>
                <a:spcPts val="0"/>
              </a:spcBef>
              <a:spcAft>
                <a:spcPts val="0"/>
              </a:spcAft>
              <a:buSzPts val="2400"/>
              <a:buChar char="•"/>
            </a:pPr>
            <a:r>
              <a:rPr lang="en-US" sz="2400" u="sng">
                <a:solidFill>
                  <a:schemeClr val="hlink"/>
                </a:solidFill>
                <a:hlinkClick r:id="rId6"/>
              </a:rPr>
              <a:t>Metacognitive Study Strategies</a:t>
            </a:r>
            <a:endParaRPr sz="2400"/>
          </a:p>
          <a:p>
            <a:pPr marL="171446" lvl="0" indent="-19046" algn="l" rtl="0">
              <a:lnSpc>
                <a:spcPct val="120000"/>
              </a:lnSpc>
              <a:spcBef>
                <a:spcPts val="750"/>
              </a:spcBef>
              <a:spcAft>
                <a:spcPts val="0"/>
              </a:spcAft>
              <a:buSzPts val="2400"/>
              <a:buNone/>
            </a:pPr>
            <a:endParaRPr sz="2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g3c4f0d10fce_0_3"/>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4000"/>
              <a:t>Discussion, Questions, and Other Considerations</a:t>
            </a:r>
            <a:endParaRPr sz="4000"/>
          </a:p>
        </p:txBody>
      </p:sp>
      <p:pic>
        <p:nvPicPr>
          <p:cNvPr id="243" name="Google Shape;243;g3c4f0d10fce_0_3" descr="balloons with happy and sad faces " title="madison-oren-uGP_6CAD-14-unsplash.jpg"/>
          <p:cNvPicPr preferRelativeResize="0"/>
          <p:nvPr/>
        </p:nvPicPr>
        <p:blipFill>
          <a:blip r:embed="rId3">
            <a:alphaModFix/>
          </a:blip>
          <a:stretch>
            <a:fillRect/>
          </a:stretch>
        </p:blipFill>
        <p:spPr>
          <a:xfrm>
            <a:off x="1929437" y="2196794"/>
            <a:ext cx="5285125" cy="3522550"/>
          </a:xfrm>
          <a:prstGeom prst="rect">
            <a:avLst/>
          </a:prstGeom>
          <a:noFill/>
          <a:ln>
            <a:noFill/>
          </a:ln>
        </p:spPr>
      </p:pic>
      <p:sp>
        <p:nvSpPr>
          <p:cNvPr id="244" name="Google Shape;244;g3c4f0d10fce_0_3"/>
          <p:cNvSpPr txBox="1"/>
          <p:nvPr/>
        </p:nvSpPr>
        <p:spPr>
          <a:xfrm>
            <a:off x="3152075" y="5719350"/>
            <a:ext cx="3075600" cy="369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200"/>
              <a:t>Photo by</a:t>
            </a:r>
            <a:r>
              <a:rPr lang="en-US" sz="1200">
                <a:uFill>
                  <a:noFill/>
                </a:uFill>
                <a:hlinkClick r:id="rId4"/>
              </a:rPr>
              <a:t> </a:t>
            </a:r>
            <a:r>
              <a:rPr lang="en-US" sz="1200" u="sng">
                <a:solidFill>
                  <a:schemeClr val="hlink"/>
                </a:solidFill>
                <a:hlinkClick r:id="rId4"/>
              </a:rPr>
              <a:t>Madison Oren</a:t>
            </a:r>
            <a:r>
              <a:rPr lang="en-US" sz="1200"/>
              <a:t> on</a:t>
            </a:r>
            <a:r>
              <a:rPr lang="en-US" sz="1200">
                <a:uFill>
                  <a:noFill/>
                </a:uFill>
                <a:hlinkClick r:id="rId5"/>
              </a:rPr>
              <a:t> </a:t>
            </a:r>
            <a:r>
              <a:rPr lang="en-US" sz="1200" u="sng">
                <a:solidFill>
                  <a:schemeClr val="hlink"/>
                </a:solidFill>
                <a:hlinkClick r:id="rId5"/>
              </a:rPr>
              <a:t>Unsplash</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3"/>
          <p:cNvSpPr txBox="1">
            <a:spLocks noGrp="1"/>
          </p:cNvSpPr>
          <p:nvPr>
            <p:ph type="title"/>
          </p:nvPr>
        </p:nvSpPr>
        <p:spPr>
          <a:xfrm>
            <a:off x="1088686" y="808303"/>
            <a:ext cx="7202456" cy="893111"/>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lt1"/>
              </a:buClr>
              <a:buSzPts val="4800"/>
              <a:buFont typeface="Arial"/>
              <a:buNone/>
            </a:pPr>
            <a:r>
              <a:rPr lang="en-US" sz="4800">
                <a:latin typeface="Arial"/>
                <a:ea typeface="Arial"/>
                <a:cs typeface="Arial"/>
                <a:sym typeface="Arial"/>
              </a:rPr>
              <a:t>Welcome!</a:t>
            </a:r>
            <a:endParaRPr sz="4800">
              <a:latin typeface="Arial"/>
              <a:ea typeface="Arial"/>
              <a:cs typeface="Arial"/>
              <a:sym typeface="Arial"/>
            </a:endParaRPr>
          </a:p>
        </p:txBody>
      </p:sp>
      <p:sp>
        <p:nvSpPr>
          <p:cNvPr id="133" name="Google Shape;133;p3"/>
          <p:cNvSpPr txBox="1">
            <a:spLocks noGrp="1"/>
          </p:cNvSpPr>
          <p:nvPr>
            <p:ph type="body" idx="1"/>
          </p:nvPr>
        </p:nvSpPr>
        <p:spPr>
          <a:xfrm>
            <a:off x="660750" y="2015725"/>
            <a:ext cx="7953900" cy="3729900"/>
          </a:xfrm>
          <a:prstGeom prst="rect">
            <a:avLst/>
          </a:prstGeom>
          <a:noFill/>
          <a:ln>
            <a:noFill/>
          </a:ln>
        </p:spPr>
        <p:txBody>
          <a:bodyPr spcFirstLastPara="1" wrap="square" lIns="91425" tIns="45700" rIns="91425" bIns="45700" anchor="t" anchorCtr="0">
            <a:noAutofit/>
          </a:bodyPr>
          <a:lstStyle/>
          <a:p>
            <a:pPr marL="171446" lvl="0" indent="-171446" algn="l" rtl="0">
              <a:lnSpc>
                <a:spcPct val="120000"/>
              </a:lnSpc>
              <a:spcBef>
                <a:spcPts val="0"/>
              </a:spcBef>
              <a:spcAft>
                <a:spcPts val="0"/>
              </a:spcAft>
              <a:buSzPts val="2359"/>
              <a:buChar char="•"/>
            </a:pPr>
            <a:r>
              <a:rPr lang="en-US" sz="2000"/>
              <a:t>On behalf of the ASCCC OERI, we are pleased to have you here with us </a:t>
            </a:r>
            <a:r>
              <a:rPr lang="en-US" sz="2000">
                <a:latin typeface="arial"/>
                <a:ea typeface="arial"/>
                <a:cs typeface="arial"/>
                <a:sym typeface="arial"/>
              </a:rPr>
              <a:t>for the Communication Studies Discipline Lead Webinar</a:t>
            </a:r>
            <a:endParaRPr sz="2000">
              <a:latin typeface="arial"/>
              <a:ea typeface="arial"/>
              <a:cs typeface="arial"/>
              <a:sym typeface="arial"/>
            </a:endParaRPr>
          </a:p>
          <a:p>
            <a:pPr marL="171446" lvl="0" indent="-171446" algn="l" rtl="0">
              <a:lnSpc>
                <a:spcPct val="120000"/>
              </a:lnSpc>
              <a:spcBef>
                <a:spcPts val="750"/>
              </a:spcBef>
              <a:spcAft>
                <a:spcPts val="0"/>
              </a:spcAft>
              <a:buSzPts val="2359"/>
              <a:buChar char="•"/>
            </a:pPr>
            <a:r>
              <a:rPr lang="en-US" sz="2000"/>
              <a:t>If you are not already muted, please mute yourself upon arrival.</a:t>
            </a:r>
            <a:endParaRPr/>
          </a:p>
          <a:p>
            <a:pPr marL="171446" lvl="0" indent="-171446" algn="l" rtl="0">
              <a:lnSpc>
                <a:spcPct val="120000"/>
              </a:lnSpc>
              <a:spcBef>
                <a:spcPts val="750"/>
              </a:spcBef>
              <a:spcAft>
                <a:spcPts val="0"/>
              </a:spcAft>
              <a:buSzPts val="2359"/>
              <a:buChar char="•"/>
            </a:pPr>
            <a:r>
              <a:rPr lang="en-US" sz="2000"/>
              <a:t>Please note that you are encouraged to use the Zoom “chat” feature for questions and comments.</a:t>
            </a:r>
            <a:endParaRPr/>
          </a:p>
          <a:p>
            <a:pPr marL="171446" lvl="0" indent="-171446" algn="l" rtl="0">
              <a:lnSpc>
                <a:spcPct val="120000"/>
              </a:lnSpc>
              <a:spcBef>
                <a:spcPts val="750"/>
              </a:spcBef>
              <a:spcAft>
                <a:spcPts val="0"/>
              </a:spcAft>
              <a:buSzPts val="2359"/>
              <a:buChar char="•"/>
            </a:pPr>
            <a:r>
              <a:rPr lang="en-US" sz="2000"/>
              <a:t>You’re invited to introduce yourself in the chat – please provide your name, college, discipline/role</a:t>
            </a:r>
            <a:endParaRPr/>
          </a:p>
          <a:p>
            <a:pPr marL="171446" lvl="0" indent="-171446" algn="l" rtl="0">
              <a:lnSpc>
                <a:spcPct val="120000"/>
              </a:lnSpc>
              <a:spcBef>
                <a:spcPts val="750"/>
              </a:spcBef>
              <a:spcAft>
                <a:spcPts val="0"/>
              </a:spcAft>
              <a:buSzPts val="2359"/>
              <a:buChar char="•"/>
            </a:pPr>
            <a:r>
              <a:rPr lang="en-US" sz="2000"/>
              <a:t>This event will be recorded. Archives of all ASCCC OERI events are available at asccc-oeri.org &gt; </a:t>
            </a:r>
            <a:r>
              <a:rPr lang="en-US" sz="2000" u="sng">
                <a:solidFill>
                  <a:schemeClr val="hlink"/>
                </a:solidFill>
                <a:hlinkClick r:id="rId3"/>
              </a:rPr>
              <a:t>Webinars and Events</a:t>
            </a:r>
            <a:endParaRPr sz="2000"/>
          </a:p>
          <a:p>
            <a:pPr marL="171446" lvl="0" indent="-171446" algn="l" rtl="0">
              <a:lnSpc>
                <a:spcPct val="120000"/>
              </a:lnSpc>
              <a:spcBef>
                <a:spcPts val="750"/>
              </a:spcBef>
              <a:spcAft>
                <a:spcPts val="0"/>
              </a:spcAft>
              <a:buSzPts val="2162"/>
              <a:buNone/>
            </a:pP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6"/>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a:t>Description</a:t>
            </a:r>
            <a:endParaRPr sz="4800"/>
          </a:p>
        </p:txBody>
      </p:sp>
      <p:sp>
        <p:nvSpPr>
          <p:cNvPr id="139" name="Google Shape;139;p6"/>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750"/>
              </a:spcBef>
              <a:spcAft>
                <a:spcPts val="0"/>
              </a:spcAft>
              <a:buNone/>
            </a:pPr>
            <a:r>
              <a:rPr lang="en-US" sz="2200"/>
              <a:t>The current surge of generative and agentic AI can mean having to shift gears constantly as an instructor. </a:t>
            </a:r>
            <a:endParaRPr sz="2200"/>
          </a:p>
          <a:p>
            <a:pPr marL="0" lvl="0" indent="0" algn="l" rtl="0">
              <a:lnSpc>
                <a:spcPct val="100000"/>
              </a:lnSpc>
              <a:spcBef>
                <a:spcPts val="750"/>
              </a:spcBef>
              <a:spcAft>
                <a:spcPts val="0"/>
              </a:spcAft>
              <a:buNone/>
            </a:pPr>
            <a:r>
              <a:rPr lang="en-US" sz="2200"/>
              <a:t>No matter the course and no matter the AI policy, this session will help support you in your OER classroom to find low-lift ways to refresh content, revise assessments, and identify boundaries or policies that align with your educational philosophy without having to overhaul your entire course.</a:t>
            </a:r>
            <a:endParaRPr sz="2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7"/>
          <p:cNvSpPr txBox="1">
            <a:spLocks noGrp="1"/>
          </p:cNvSpPr>
          <p:nvPr>
            <p:ph type="title"/>
          </p:nvPr>
        </p:nvSpPr>
        <p:spPr>
          <a:xfrm>
            <a:off x="1088686" y="804520"/>
            <a:ext cx="7202456" cy="8986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2600"/>
              <a:buFont typeface="Arial"/>
              <a:buNone/>
            </a:pPr>
            <a:r>
              <a:rPr lang="en-US" sz="4800" dirty="0"/>
              <a:t>Presenters</a:t>
            </a:r>
            <a:endParaRPr dirty="0"/>
          </a:p>
        </p:txBody>
      </p:sp>
      <p:sp>
        <p:nvSpPr>
          <p:cNvPr id="146" name="Google Shape;146;p7"/>
          <p:cNvSpPr txBox="1">
            <a:spLocks noGrp="1"/>
          </p:cNvSpPr>
          <p:nvPr>
            <p:ph type="body" idx="1"/>
          </p:nvPr>
        </p:nvSpPr>
        <p:spPr>
          <a:xfrm>
            <a:off x="1088686" y="2015732"/>
            <a:ext cx="7202456" cy="4039916"/>
          </a:xfrm>
          <a:prstGeom prst="rect">
            <a:avLst/>
          </a:prstGeom>
          <a:noFill/>
          <a:ln>
            <a:noFill/>
          </a:ln>
        </p:spPr>
        <p:txBody>
          <a:bodyPr spcFirstLastPara="1" wrap="square" lIns="91425" tIns="45700" rIns="91425" bIns="45700" anchor="t" anchorCtr="0">
            <a:normAutofit/>
          </a:bodyPr>
          <a:lstStyle/>
          <a:p>
            <a:pPr marL="457200" lvl="0" indent="-330200" algn="l" rtl="0">
              <a:lnSpc>
                <a:spcPct val="120000"/>
              </a:lnSpc>
              <a:spcBef>
                <a:spcPts val="750"/>
              </a:spcBef>
              <a:spcAft>
                <a:spcPts val="0"/>
              </a:spcAft>
              <a:buSzPts val="1600"/>
              <a:buChar char="•"/>
            </a:pPr>
            <a:r>
              <a:rPr lang="en-US" sz="1800"/>
              <a:t>Liz Encarnacion (they/she), ASCCC OERI Communication Studies Discipline Lead</a:t>
            </a:r>
            <a:endParaRPr/>
          </a:p>
          <a:p>
            <a:pPr marL="914400" lvl="1" indent="-317500" algn="l" rtl="0">
              <a:lnSpc>
                <a:spcPct val="120000"/>
              </a:lnSpc>
              <a:spcBef>
                <a:spcPts val="375"/>
              </a:spcBef>
              <a:spcAft>
                <a:spcPts val="0"/>
              </a:spcAft>
              <a:buSzPts val="1400"/>
              <a:buChar char="•"/>
            </a:pPr>
            <a:r>
              <a:rPr lang="en-US" sz="1800"/>
              <a:t>Communication Studies, Chaffey College</a:t>
            </a:r>
            <a:endParaRPr/>
          </a:p>
          <a:p>
            <a:pPr marL="914400" lvl="1" indent="-228600" algn="l" rtl="0">
              <a:lnSpc>
                <a:spcPct val="120000"/>
              </a:lnSpc>
              <a:spcBef>
                <a:spcPts val="375"/>
              </a:spcBef>
              <a:spcAft>
                <a:spcPts val="0"/>
              </a:spcAft>
              <a:buSzPts val="1400"/>
              <a:buNone/>
            </a:pPr>
            <a:endParaRPr sz="1800"/>
          </a:p>
        </p:txBody>
      </p:sp>
      <p:pic>
        <p:nvPicPr>
          <p:cNvPr id="147" name="Google Shape;147;p7" descr="happy balloon faces " title="tim-mossholder-8R-mXppeakM-unsplash.jpg"/>
          <p:cNvPicPr preferRelativeResize="0"/>
          <p:nvPr/>
        </p:nvPicPr>
        <p:blipFill>
          <a:blip r:embed="rId3">
            <a:alphaModFix/>
          </a:blip>
          <a:stretch>
            <a:fillRect/>
          </a:stretch>
        </p:blipFill>
        <p:spPr>
          <a:xfrm>
            <a:off x="4643800" y="3623150"/>
            <a:ext cx="3862001" cy="2574025"/>
          </a:xfrm>
          <a:prstGeom prst="rect">
            <a:avLst/>
          </a:prstGeom>
          <a:noFill/>
          <a:ln>
            <a:noFill/>
          </a:ln>
        </p:spPr>
      </p:pic>
      <p:sp>
        <p:nvSpPr>
          <p:cNvPr id="148" name="Google Shape;148;p7" title="Decorative image"/>
          <p:cNvSpPr/>
          <p:nvPr/>
        </p:nvSpPr>
        <p:spPr>
          <a:xfrm>
            <a:off x="5129399" y="6291100"/>
            <a:ext cx="2890800" cy="307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200"/>
              <a:t>Photo by</a:t>
            </a:r>
            <a:r>
              <a:rPr lang="en-US" sz="1200">
                <a:uFill>
                  <a:noFill/>
                </a:uFill>
                <a:hlinkClick r:id="rId4"/>
              </a:rPr>
              <a:t> </a:t>
            </a:r>
            <a:r>
              <a:rPr lang="en-US" sz="1200" u="sng">
                <a:solidFill>
                  <a:srgbClr val="DE1F37"/>
                </a:solidFill>
                <a:hlinkClick r:id="rId4">
                  <a:extLst>
                    <a:ext uri="{A12FA001-AC4F-418D-AE19-62706E023703}">
                      <ahyp:hlinkClr xmlns:ahyp="http://schemas.microsoft.com/office/drawing/2018/hyperlinkcolor" val="tx"/>
                    </a:ext>
                  </a:extLst>
                </a:hlinkClick>
              </a:rPr>
              <a:t>Tim Mossholder</a:t>
            </a:r>
            <a:r>
              <a:rPr lang="en-US" sz="1200"/>
              <a:t> on</a:t>
            </a:r>
            <a:r>
              <a:rPr lang="en-US" sz="1200">
                <a:uFill>
                  <a:noFill/>
                </a:uFill>
                <a:hlinkClick r:id="rId5"/>
              </a:rPr>
              <a:t> </a:t>
            </a:r>
            <a:r>
              <a:rPr lang="en-US" sz="1200" u="sng">
                <a:solidFill>
                  <a:srgbClr val="DE1F37"/>
                </a:solidFill>
                <a:hlinkClick r:id="rId5">
                  <a:extLst>
                    <a:ext uri="{A12FA001-AC4F-418D-AE19-62706E023703}">
                      <ahyp:hlinkClr xmlns:ahyp="http://schemas.microsoft.com/office/drawing/2018/hyperlinkcolor" val="tx"/>
                    </a:ext>
                  </a:extLst>
                </a:hlinkClick>
              </a:rPr>
              <a:t>Unsplash</a:t>
            </a:r>
            <a:endParaRPr sz="12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8"/>
          <p:cNvSpPr txBox="1">
            <a:spLocks noGrp="1"/>
          </p:cNvSpPr>
          <p:nvPr>
            <p:ph type="title" idx="4294967295"/>
          </p:nvPr>
        </p:nvSpPr>
        <p:spPr>
          <a:xfrm>
            <a:off x="1941513" y="804863"/>
            <a:ext cx="7202487" cy="898525"/>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4400"/>
              <a:buFont typeface="Gill Sans"/>
              <a:buNone/>
            </a:pPr>
            <a:r>
              <a:rPr lang="en-US" sz="4000" dirty="0">
                <a:latin typeface="Arial"/>
                <a:ea typeface="Arial"/>
                <a:cs typeface="Arial"/>
                <a:sym typeface="Arial"/>
              </a:rPr>
              <a:t>Overview</a:t>
            </a:r>
            <a:endParaRPr sz="2400" dirty="0">
              <a:latin typeface="Arial"/>
              <a:ea typeface="Arial"/>
              <a:cs typeface="Arial"/>
              <a:sym typeface="Arial"/>
            </a:endParaRPr>
          </a:p>
        </p:txBody>
      </p:sp>
      <p:sp>
        <p:nvSpPr>
          <p:cNvPr id="157" name="Google Shape;157;p8"/>
          <p:cNvSpPr txBox="1">
            <a:spLocks noGrp="1"/>
          </p:cNvSpPr>
          <p:nvPr>
            <p:ph type="body" idx="1"/>
          </p:nvPr>
        </p:nvSpPr>
        <p:spPr>
          <a:xfrm>
            <a:off x="735195" y="2317902"/>
            <a:ext cx="36063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a:pPr>
            <a:r>
              <a:rPr lang="en-US" sz="1800" b="1">
                <a:solidFill>
                  <a:srgbClr val="000000"/>
                </a:solidFill>
              </a:rPr>
              <a:t>Humans vs. Robots</a:t>
            </a:r>
            <a:endParaRPr sz="1800" b="1">
              <a:solidFill>
                <a:srgbClr val="000000"/>
              </a:solidFill>
            </a:endParaRPr>
          </a:p>
          <a:p>
            <a:pPr marL="914400" lvl="1" indent="-330200" algn="l" rtl="0">
              <a:lnSpc>
                <a:spcPct val="115000"/>
              </a:lnSpc>
              <a:spcBef>
                <a:spcPts val="1000"/>
              </a:spcBef>
              <a:spcAft>
                <a:spcPts val="1000"/>
              </a:spcAft>
              <a:buClr>
                <a:srgbClr val="000000"/>
              </a:buClr>
              <a:buSzPts val="1600"/>
              <a:buAutoNum type="alphaLcPeriod"/>
            </a:pPr>
            <a:r>
              <a:rPr lang="en-US" sz="1600">
                <a:solidFill>
                  <a:srgbClr val="181612"/>
                </a:solidFill>
              </a:rPr>
              <a:t>Recognize where Communication Studies stands in relation to AI within education. </a:t>
            </a:r>
            <a:endParaRPr sz="1600">
              <a:solidFill>
                <a:srgbClr val="181612"/>
              </a:solidFill>
            </a:endParaRPr>
          </a:p>
        </p:txBody>
      </p:sp>
      <p:sp>
        <p:nvSpPr>
          <p:cNvPr id="155" name="Google Shape;155;p8"/>
          <p:cNvSpPr txBox="1">
            <a:spLocks noGrp="1"/>
          </p:cNvSpPr>
          <p:nvPr>
            <p:ph type="body" idx="1"/>
          </p:nvPr>
        </p:nvSpPr>
        <p:spPr>
          <a:xfrm>
            <a:off x="4714400" y="2302228"/>
            <a:ext cx="40992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2"/>
            </a:pPr>
            <a:r>
              <a:rPr lang="en-US" sz="1800" b="1">
                <a:solidFill>
                  <a:srgbClr val="000000"/>
                </a:solidFill>
              </a:rPr>
              <a:t>Refresh Assessment with OER</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Discover practical ways to update assignments using the flexibility of open educational resources.</a:t>
            </a:r>
            <a:endParaRPr sz="1600">
              <a:solidFill>
                <a:srgbClr val="000000"/>
              </a:solidFill>
            </a:endParaRPr>
          </a:p>
        </p:txBody>
      </p:sp>
      <p:cxnSp>
        <p:nvCxnSpPr>
          <p:cNvPr id="156" name="Google Shape;156;p8">
            <a:extLst>
              <a:ext uri="{C183D7F6-B498-43B3-948B-1728B52AA6E4}">
                <adec:decorative xmlns:adec="http://schemas.microsoft.com/office/drawing/2017/decorative" val="1"/>
              </a:ext>
            </a:extLst>
          </p:cNvPr>
          <p:cNvCxnSpPr/>
          <p:nvPr/>
        </p:nvCxnSpPr>
        <p:spPr>
          <a:xfrm rot="10800000" flipH="1">
            <a:off x="4820300" y="2675274"/>
            <a:ext cx="3885600" cy="35700"/>
          </a:xfrm>
          <a:prstGeom prst="straightConnector1">
            <a:avLst/>
          </a:prstGeom>
          <a:noFill/>
          <a:ln w="38100" cap="flat" cmpd="sng">
            <a:solidFill>
              <a:schemeClr val="accent2"/>
            </a:solidFill>
            <a:prstDash val="solid"/>
            <a:round/>
            <a:headEnd type="none" w="med" len="med"/>
            <a:tailEnd type="none" w="med" len="med"/>
          </a:ln>
        </p:spPr>
      </p:cxnSp>
      <p:cxnSp>
        <p:nvCxnSpPr>
          <p:cNvPr id="158" name="Google Shape;158;p8">
            <a:extLst>
              <a:ext uri="{C183D7F6-B498-43B3-948B-1728B52AA6E4}">
                <adec:decorative xmlns:adec="http://schemas.microsoft.com/office/drawing/2017/decorative" val="1"/>
              </a:ext>
            </a:extLst>
          </p:cNvPr>
          <p:cNvCxnSpPr/>
          <p:nvPr/>
        </p:nvCxnSpPr>
        <p:spPr>
          <a:xfrm>
            <a:off x="858545" y="2690826"/>
            <a:ext cx="3509400" cy="0"/>
          </a:xfrm>
          <a:prstGeom prst="straightConnector1">
            <a:avLst/>
          </a:prstGeom>
          <a:noFill/>
          <a:ln w="38100" cap="flat" cmpd="sng">
            <a:solidFill>
              <a:schemeClr val="accent2"/>
            </a:solidFill>
            <a:prstDash val="solid"/>
            <a:round/>
            <a:headEnd type="none" w="med" len="med"/>
            <a:tailEnd type="none" w="med" len="med"/>
          </a:ln>
        </p:spPr>
      </p:cxnSp>
      <p:sp>
        <p:nvSpPr>
          <p:cNvPr id="159" name="Google Shape;159;p8"/>
          <p:cNvSpPr txBox="1">
            <a:spLocks noGrp="1"/>
          </p:cNvSpPr>
          <p:nvPr>
            <p:ph type="body" idx="1"/>
          </p:nvPr>
        </p:nvSpPr>
        <p:spPr>
          <a:xfrm>
            <a:off x="735200" y="4343900"/>
            <a:ext cx="38661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3"/>
            </a:pPr>
            <a:r>
              <a:rPr lang="en-US" sz="1800" b="1">
                <a:solidFill>
                  <a:srgbClr val="000000"/>
                </a:solidFill>
              </a:rPr>
              <a:t>AI Boundaries and Policies</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Explore a spectrum of instructor and student centered approaches for setting clear, trust-building AI expectations.</a:t>
            </a:r>
            <a:endParaRPr sz="1600">
              <a:solidFill>
                <a:srgbClr val="000000"/>
              </a:solidFill>
            </a:endParaRPr>
          </a:p>
        </p:txBody>
      </p:sp>
      <p:cxnSp>
        <p:nvCxnSpPr>
          <p:cNvPr id="160" name="Google Shape;160;p8">
            <a:extLst>
              <a:ext uri="{C183D7F6-B498-43B3-948B-1728B52AA6E4}">
                <adec:decorative xmlns:adec="http://schemas.microsoft.com/office/drawing/2017/decorative" val="1"/>
              </a:ext>
            </a:extLst>
          </p:cNvPr>
          <p:cNvCxnSpPr/>
          <p:nvPr/>
        </p:nvCxnSpPr>
        <p:spPr>
          <a:xfrm>
            <a:off x="858545" y="4752626"/>
            <a:ext cx="3509400" cy="0"/>
          </a:xfrm>
          <a:prstGeom prst="straightConnector1">
            <a:avLst/>
          </a:prstGeom>
          <a:noFill/>
          <a:ln w="38100" cap="flat" cmpd="sng">
            <a:solidFill>
              <a:schemeClr val="accent2"/>
            </a:solidFill>
            <a:prstDash val="solid"/>
            <a:round/>
            <a:headEnd type="none" w="med" len="med"/>
            <a:tailEnd type="none" w="med" len="med"/>
          </a:ln>
        </p:spPr>
      </p:cxnSp>
      <p:sp>
        <p:nvSpPr>
          <p:cNvPr id="161" name="Google Shape;161;p8"/>
          <p:cNvSpPr txBox="1">
            <a:spLocks noGrp="1"/>
          </p:cNvSpPr>
          <p:nvPr>
            <p:ph type="body" idx="1"/>
          </p:nvPr>
        </p:nvSpPr>
        <p:spPr>
          <a:xfrm>
            <a:off x="4776076" y="4343900"/>
            <a:ext cx="4037400" cy="1411500"/>
          </a:xfrm>
          <a:prstGeom prst="rect">
            <a:avLst/>
          </a:prstGeom>
          <a:noFill/>
          <a:ln>
            <a:noFill/>
          </a:ln>
        </p:spPr>
        <p:txBody>
          <a:bodyPr spcFirstLastPara="1" wrap="square" lIns="91425" tIns="45700" rIns="91425" bIns="45700" anchor="t" anchorCtr="0">
            <a:noAutofit/>
          </a:bodyPr>
          <a:lstStyle/>
          <a:p>
            <a:pPr marL="457200" lvl="0" indent="-342900" algn="l" rtl="0">
              <a:lnSpc>
                <a:spcPct val="115000"/>
              </a:lnSpc>
              <a:spcBef>
                <a:spcPts val="0"/>
              </a:spcBef>
              <a:spcAft>
                <a:spcPts val="0"/>
              </a:spcAft>
              <a:buClr>
                <a:srgbClr val="000000"/>
              </a:buClr>
              <a:buSzPts val="1800"/>
              <a:buAutoNum type="arabicPeriod" startAt="4"/>
            </a:pPr>
            <a:r>
              <a:rPr lang="en-US" sz="1800" b="1">
                <a:solidFill>
                  <a:srgbClr val="000000"/>
                </a:solidFill>
              </a:rPr>
              <a:t>Create An Easy Refresh Plan</a:t>
            </a:r>
            <a:endParaRPr sz="1800" b="1">
              <a:solidFill>
                <a:srgbClr val="000000"/>
              </a:solidFill>
            </a:endParaRPr>
          </a:p>
          <a:p>
            <a:pPr marL="914400" lvl="1" indent="-330200" algn="l" rtl="0">
              <a:lnSpc>
                <a:spcPct val="115000"/>
              </a:lnSpc>
              <a:spcBef>
                <a:spcPts val="1000"/>
              </a:spcBef>
              <a:spcAft>
                <a:spcPts val="0"/>
              </a:spcAft>
              <a:buClr>
                <a:srgbClr val="000000"/>
              </a:buClr>
              <a:buSzPts val="1600"/>
              <a:buAutoNum type="alphaLcPeriod"/>
            </a:pPr>
            <a:r>
              <a:rPr lang="en-US" sz="1600">
                <a:solidFill>
                  <a:srgbClr val="000000"/>
                </a:solidFill>
              </a:rPr>
              <a:t>Utilize concrete skills and methods to practice on a current assessment or rubric. </a:t>
            </a:r>
            <a:endParaRPr sz="1600">
              <a:solidFill>
                <a:srgbClr val="000000"/>
              </a:solidFill>
            </a:endParaRPr>
          </a:p>
        </p:txBody>
      </p:sp>
      <p:cxnSp>
        <p:nvCxnSpPr>
          <p:cNvPr id="162" name="Google Shape;162;p8">
            <a:extLst>
              <a:ext uri="{C183D7F6-B498-43B3-948B-1728B52AA6E4}">
                <adec:decorative xmlns:adec="http://schemas.microsoft.com/office/drawing/2017/decorative" val="1"/>
              </a:ext>
            </a:extLst>
          </p:cNvPr>
          <p:cNvCxnSpPr/>
          <p:nvPr/>
        </p:nvCxnSpPr>
        <p:spPr>
          <a:xfrm>
            <a:off x="4953138" y="4752626"/>
            <a:ext cx="3509400" cy="0"/>
          </a:xfrm>
          <a:prstGeom prst="straightConnector1">
            <a:avLst/>
          </a:prstGeom>
          <a:noFill/>
          <a:ln w="38100" cap="flat" cmpd="sng">
            <a:solidFill>
              <a:schemeClr val="accent2"/>
            </a:solidFill>
            <a:prstDash val="solid"/>
            <a:round/>
            <a:headEnd type="none"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g3c4f0d10fce_0_137"/>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sz="3500" dirty="0"/>
              <a:t>AI Is Changing (Almost) Everything</a:t>
            </a:r>
            <a:endParaRPr sz="3500" dirty="0"/>
          </a:p>
        </p:txBody>
      </p:sp>
      <p:sp>
        <p:nvSpPr>
          <p:cNvPr id="175" name="Google Shape;175;g3c4f0d10fce_0_137"/>
          <p:cNvSpPr txBox="1"/>
          <p:nvPr/>
        </p:nvSpPr>
        <p:spPr>
          <a:xfrm>
            <a:off x="397525" y="2084250"/>
            <a:ext cx="8021700" cy="898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000"/>
              <a:t>Technological changes to education are inevitable, but the framework that guides learning does not have to. </a:t>
            </a:r>
            <a:endParaRPr sz="2000"/>
          </a:p>
        </p:txBody>
      </p:sp>
      <p:sp>
        <p:nvSpPr>
          <p:cNvPr id="176" name="Google Shape;176;g3c4f0d10fce_0_137"/>
          <p:cNvSpPr txBox="1"/>
          <p:nvPr/>
        </p:nvSpPr>
        <p:spPr>
          <a:xfrm>
            <a:off x="325900" y="3087000"/>
            <a:ext cx="4011000" cy="245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2000"/>
              <a:t>Teaching critical thinking, how to apply expertise, ways to utilize personal experience and professional judgement to support problem solving will continue to be prioritized in human connection and social capital. </a:t>
            </a:r>
            <a:endParaRPr sz="2000"/>
          </a:p>
          <a:p>
            <a:pPr marL="0" lvl="0" indent="0" algn="l" rtl="0">
              <a:spcBef>
                <a:spcPts val="0"/>
              </a:spcBef>
              <a:spcAft>
                <a:spcPts val="0"/>
              </a:spcAft>
              <a:buNone/>
            </a:pPr>
            <a:endParaRPr sz="1600">
              <a:solidFill>
                <a:srgbClr val="181612"/>
              </a:solidFill>
            </a:endParaRPr>
          </a:p>
        </p:txBody>
      </p:sp>
      <p:sp>
        <p:nvSpPr>
          <p:cNvPr id="169" name="Google Shape;169;g3c4f0d10fce_0_137" descr="orange circle"/>
          <p:cNvSpPr/>
          <p:nvPr/>
        </p:nvSpPr>
        <p:spPr>
          <a:xfrm>
            <a:off x="5072063" y="3363975"/>
            <a:ext cx="1993800" cy="1932900"/>
          </a:xfrm>
          <a:prstGeom prst="ellipse">
            <a:avLst/>
          </a:prstGeom>
          <a:noFill/>
          <a:ln w="76450" cap="flat" cmpd="sng">
            <a:solidFill>
              <a:schemeClr val="accent6"/>
            </a:solidFill>
            <a:prstDash val="solid"/>
            <a:round/>
            <a:headEnd type="none" w="sm" len="sm"/>
            <a:tailEnd type="none" w="sm" len="sm"/>
          </a:ln>
        </p:spPr>
        <p:txBody>
          <a:bodyPr spcFirstLastPara="1" wrap="square" lIns="91725" tIns="91725" rIns="91725" bIns="91725" anchor="ctr" anchorCtr="0">
            <a:noAutofit/>
          </a:bodyPr>
          <a:lstStyle/>
          <a:p>
            <a:pPr marL="0" lvl="0" indent="0" algn="ctr" rtl="0">
              <a:spcBef>
                <a:spcPts val="0"/>
              </a:spcBef>
              <a:spcAft>
                <a:spcPts val="0"/>
              </a:spcAft>
              <a:buNone/>
            </a:pPr>
            <a:endParaRPr sz="1404"/>
          </a:p>
        </p:txBody>
      </p:sp>
      <p:sp>
        <p:nvSpPr>
          <p:cNvPr id="170" name="Google Shape;170;g3c4f0d10fce_0_137"/>
          <p:cNvSpPr txBox="1"/>
          <p:nvPr/>
        </p:nvSpPr>
        <p:spPr>
          <a:xfrm>
            <a:off x="5233733" y="3651546"/>
            <a:ext cx="1760100" cy="901200"/>
          </a:xfrm>
          <a:prstGeom prst="rect">
            <a:avLst/>
          </a:prstGeom>
          <a:noFill/>
          <a:ln>
            <a:noFill/>
          </a:ln>
        </p:spPr>
        <p:txBody>
          <a:bodyPr spcFirstLastPara="1" wrap="square" lIns="91725" tIns="91725" rIns="91725" bIns="91725" anchor="t" anchorCtr="0">
            <a:noAutofit/>
          </a:bodyPr>
          <a:lstStyle/>
          <a:p>
            <a:pPr marL="0" lvl="0" indent="0" algn="l" rtl="0">
              <a:spcBef>
                <a:spcPts val="0"/>
              </a:spcBef>
              <a:spcAft>
                <a:spcPts val="0"/>
              </a:spcAft>
              <a:buNone/>
            </a:pPr>
            <a:r>
              <a:rPr lang="en-US" sz="2808"/>
              <a:t>Resilient</a:t>
            </a:r>
            <a:endParaRPr sz="2808"/>
          </a:p>
        </p:txBody>
      </p:sp>
      <p:sp>
        <p:nvSpPr>
          <p:cNvPr id="171" name="Google Shape;171;g3c4f0d10fce_0_137" descr="green circle"/>
          <p:cNvSpPr/>
          <p:nvPr/>
        </p:nvSpPr>
        <p:spPr>
          <a:xfrm>
            <a:off x="6798774" y="3363975"/>
            <a:ext cx="1993800" cy="1932900"/>
          </a:xfrm>
          <a:prstGeom prst="ellipse">
            <a:avLst/>
          </a:prstGeom>
          <a:noFill/>
          <a:ln w="76450" cap="flat" cmpd="sng">
            <a:solidFill>
              <a:schemeClr val="accent5"/>
            </a:solidFill>
            <a:prstDash val="solid"/>
            <a:round/>
            <a:headEnd type="none" w="sm" len="sm"/>
            <a:tailEnd type="none" w="sm" len="sm"/>
          </a:ln>
        </p:spPr>
        <p:txBody>
          <a:bodyPr spcFirstLastPara="1" wrap="square" lIns="91725" tIns="91725" rIns="91725" bIns="91725" anchor="ctr" anchorCtr="0">
            <a:noAutofit/>
          </a:bodyPr>
          <a:lstStyle/>
          <a:p>
            <a:pPr marL="0" lvl="0" indent="0" algn="ctr" rtl="0">
              <a:spcBef>
                <a:spcPts val="0"/>
              </a:spcBef>
              <a:spcAft>
                <a:spcPts val="0"/>
              </a:spcAft>
              <a:buNone/>
            </a:pPr>
            <a:endParaRPr sz="1404"/>
          </a:p>
        </p:txBody>
      </p:sp>
      <p:sp>
        <p:nvSpPr>
          <p:cNvPr id="172" name="Google Shape;172;g3c4f0d10fce_0_137"/>
          <p:cNvSpPr txBox="1"/>
          <p:nvPr/>
        </p:nvSpPr>
        <p:spPr>
          <a:xfrm>
            <a:off x="6796197" y="3633591"/>
            <a:ext cx="1890900" cy="901200"/>
          </a:xfrm>
          <a:prstGeom prst="rect">
            <a:avLst/>
          </a:prstGeom>
          <a:noFill/>
          <a:ln>
            <a:noFill/>
          </a:ln>
        </p:spPr>
        <p:txBody>
          <a:bodyPr spcFirstLastPara="1" wrap="square" lIns="91725" tIns="91725" rIns="91725" bIns="91725" anchor="t" anchorCtr="0">
            <a:noAutofit/>
          </a:bodyPr>
          <a:lstStyle/>
          <a:p>
            <a:pPr marL="0" lvl="0" indent="0" algn="r" rtl="0">
              <a:spcBef>
                <a:spcPts val="0"/>
              </a:spcBef>
              <a:spcAft>
                <a:spcPts val="0"/>
              </a:spcAft>
              <a:buNone/>
            </a:pPr>
            <a:r>
              <a:rPr lang="en-US" sz="2808"/>
              <a:t>Authentic</a:t>
            </a:r>
            <a:endParaRPr sz="2808"/>
          </a:p>
        </p:txBody>
      </p:sp>
      <p:sp>
        <p:nvSpPr>
          <p:cNvPr id="173" name="Google Shape;173;g3c4f0d10fce_0_137" descr="blue circle"/>
          <p:cNvSpPr/>
          <p:nvPr/>
        </p:nvSpPr>
        <p:spPr>
          <a:xfrm>
            <a:off x="5927841" y="4516911"/>
            <a:ext cx="1993800" cy="1932900"/>
          </a:xfrm>
          <a:prstGeom prst="ellipse">
            <a:avLst/>
          </a:prstGeom>
          <a:noFill/>
          <a:ln w="76450" cap="flat" cmpd="sng">
            <a:solidFill>
              <a:schemeClr val="dk1"/>
            </a:solidFill>
            <a:prstDash val="solid"/>
            <a:round/>
            <a:headEnd type="none" w="sm" len="sm"/>
            <a:tailEnd type="none" w="sm" len="sm"/>
          </a:ln>
        </p:spPr>
        <p:txBody>
          <a:bodyPr spcFirstLastPara="1" wrap="square" lIns="91725" tIns="91725" rIns="91725" bIns="91725" anchor="ctr" anchorCtr="0">
            <a:noAutofit/>
          </a:bodyPr>
          <a:lstStyle/>
          <a:p>
            <a:pPr marL="0" lvl="0" indent="0" algn="ctr" rtl="0">
              <a:spcBef>
                <a:spcPts val="0"/>
              </a:spcBef>
              <a:spcAft>
                <a:spcPts val="0"/>
              </a:spcAft>
              <a:buNone/>
            </a:pPr>
            <a:endParaRPr sz="1404"/>
          </a:p>
        </p:txBody>
      </p:sp>
      <p:sp>
        <p:nvSpPr>
          <p:cNvPr id="174" name="Google Shape;174;g3c4f0d10fce_0_137"/>
          <p:cNvSpPr txBox="1"/>
          <p:nvPr/>
        </p:nvSpPr>
        <p:spPr>
          <a:xfrm>
            <a:off x="5925264" y="5379259"/>
            <a:ext cx="1890900" cy="901200"/>
          </a:xfrm>
          <a:prstGeom prst="rect">
            <a:avLst/>
          </a:prstGeom>
          <a:noFill/>
          <a:ln>
            <a:noFill/>
          </a:ln>
        </p:spPr>
        <p:txBody>
          <a:bodyPr spcFirstLastPara="1" wrap="square" lIns="91725" tIns="91725" rIns="91725" bIns="91725" anchor="t" anchorCtr="0">
            <a:noAutofit/>
          </a:bodyPr>
          <a:lstStyle/>
          <a:p>
            <a:pPr marL="0" lvl="0" indent="0" algn="r" rtl="0">
              <a:spcBef>
                <a:spcPts val="0"/>
              </a:spcBef>
              <a:spcAft>
                <a:spcPts val="0"/>
              </a:spcAft>
              <a:buNone/>
            </a:pPr>
            <a:r>
              <a:rPr lang="en-US" sz="2808"/>
              <a:t>Adaptable</a:t>
            </a:r>
            <a:endParaRPr sz="2808"/>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g3c4f0d10fce_0_152"/>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sz="3500"/>
              <a:t>The Human versus the Robot</a:t>
            </a:r>
            <a:endParaRPr sz="3500"/>
          </a:p>
        </p:txBody>
      </p:sp>
      <p:sp>
        <p:nvSpPr>
          <p:cNvPr id="183" name="Google Shape;183;g3c4f0d10fce_0_152"/>
          <p:cNvSpPr txBox="1">
            <a:spLocks noGrp="1"/>
          </p:cNvSpPr>
          <p:nvPr>
            <p:ph type="body" idx="1"/>
          </p:nvPr>
        </p:nvSpPr>
        <p:spPr>
          <a:xfrm>
            <a:off x="1088675" y="2015725"/>
            <a:ext cx="7202400" cy="4491300"/>
          </a:xfrm>
          <a:prstGeom prst="rect">
            <a:avLst/>
          </a:prstGeom>
        </p:spPr>
        <p:txBody>
          <a:bodyPr spcFirstLastPara="1" wrap="square" lIns="91425" tIns="45700" rIns="91425" bIns="45700" anchor="t" anchorCtr="0">
            <a:normAutofit lnSpcReduction="10000"/>
          </a:bodyPr>
          <a:lstStyle/>
          <a:p>
            <a:pPr marL="457200" lvl="0" indent="-368300" algn="l" rtl="0">
              <a:lnSpc>
                <a:spcPct val="115000"/>
              </a:lnSpc>
              <a:spcBef>
                <a:spcPts val="0"/>
              </a:spcBef>
              <a:spcAft>
                <a:spcPts val="0"/>
              </a:spcAft>
              <a:buClr>
                <a:schemeClr val="accent5"/>
              </a:buClr>
              <a:buSzPts val="2200"/>
              <a:buChar char="★"/>
            </a:pPr>
            <a:r>
              <a:rPr lang="en-US" sz="1800" b="1">
                <a:solidFill>
                  <a:schemeClr val="accent4"/>
                </a:solidFill>
              </a:rPr>
              <a:t>Critical Thinking</a:t>
            </a:r>
            <a:endParaRPr sz="1800" b="1">
              <a:solidFill>
                <a:schemeClr val="accent4"/>
              </a:solidFill>
            </a:endParaRPr>
          </a:p>
          <a:p>
            <a:pPr marL="914400" lvl="1" indent="-330200" algn="l" rtl="0">
              <a:lnSpc>
                <a:spcPct val="115000"/>
              </a:lnSpc>
              <a:spcBef>
                <a:spcPts val="1000"/>
              </a:spcBef>
              <a:spcAft>
                <a:spcPts val="0"/>
              </a:spcAft>
              <a:buClr>
                <a:srgbClr val="000000"/>
              </a:buClr>
              <a:buSzPts val="1600"/>
              <a:buChar char="○"/>
            </a:pPr>
            <a:r>
              <a:rPr lang="en-US" sz="1600">
                <a:solidFill>
                  <a:srgbClr val="000000"/>
                </a:solidFill>
              </a:rPr>
              <a:t>Evaluating evidence, questioning assumptions, and constructing reasoned arguments remain</a:t>
            </a:r>
            <a:r>
              <a:rPr lang="en-US" sz="1600" b="1">
                <a:solidFill>
                  <a:srgbClr val="000000"/>
                </a:solidFill>
              </a:rPr>
              <a:t> distinctly human </a:t>
            </a:r>
            <a:r>
              <a:rPr lang="en-US" sz="1600">
                <a:solidFill>
                  <a:srgbClr val="000000"/>
                </a:solidFill>
              </a:rPr>
              <a:t>competencies.</a:t>
            </a:r>
            <a:endParaRPr sz="1600">
              <a:solidFill>
                <a:srgbClr val="000000"/>
              </a:solidFill>
            </a:endParaRPr>
          </a:p>
          <a:p>
            <a:pPr marL="457200" lvl="0" indent="-355600" algn="l" rtl="0">
              <a:lnSpc>
                <a:spcPct val="115000"/>
              </a:lnSpc>
              <a:spcBef>
                <a:spcPts val="1000"/>
              </a:spcBef>
              <a:spcAft>
                <a:spcPts val="0"/>
              </a:spcAft>
              <a:buClr>
                <a:schemeClr val="accent5"/>
              </a:buClr>
              <a:buSzPts val="2000"/>
              <a:buChar char="★"/>
            </a:pPr>
            <a:r>
              <a:rPr lang="en-US" b="1">
                <a:solidFill>
                  <a:schemeClr val="accent4"/>
                </a:solidFill>
              </a:rPr>
              <a:t>Interpersonal Awareness</a:t>
            </a:r>
            <a:endParaRPr b="1">
              <a:solidFill>
                <a:schemeClr val="accent4"/>
              </a:solidFill>
            </a:endParaRPr>
          </a:p>
          <a:p>
            <a:pPr marL="914400" lvl="1" indent="-330200" algn="l" rtl="0">
              <a:lnSpc>
                <a:spcPct val="115000"/>
              </a:lnSpc>
              <a:spcBef>
                <a:spcPts val="1000"/>
              </a:spcBef>
              <a:spcAft>
                <a:spcPts val="0"/>
              </a:spcAft>
              <a:buClr>
                <a:srgbClr val="000000"/>
              </a:buClr>
              <a:buSzPts val="1600"/>
              <a:buChar char="○"/>
            </a:pPr>
            <a:r>
              <a:rPr lang="en-US" sz="1600">
                <a:solidFill>
                  <a:srgbClr val="000000"/>
                </a:solidFill>
              </a:rPr>
              <a:t>Reading nonverbal cues, navigating conflict, and building empathy </a:t>
            </a:r>
            <a:r>
              <a:rPr lang="en-US" sz="1600" b="1">
                <a:solidFill>
                  <a:srgbClr val="000000"/>
                </a:solidFill>
              </a:rPr>
              <a:t>require lived relational experience</a:t>
            </a:r>
            <a:r>
              <a:rPr lang="en-US" sz="1600">
                <a:solidFill>
                  <a:srgbClr val="000000"/>
                </a:solidFill>
              </a:rPr>
              <a:t>.</a:t>
            </a:r>
            <a:endParaRPr sz="1600">
              <a:solidFill>
                <a:srgbClr val="000000"/>
              </a:solidFill>
            </a:endParaRPr>
          </a:p>
          <a:p>
            <a:pPr marL="457200" lvl="0" indent="-355600" algn="l" rtl="0">
              <a:lnSpc>
                <a:spcPct val="115000"/>
              </a:lnSpc>
              <a:spcBef>
                <a:spcPts val="1000"/>
              </a:spcBef>
              <a:spcAft>
                <a:spcPts val="0"/>
              </a:spcAft>
              <a:buClr>
                <a:schemeClr val="accent5"/>
              </a:buClr>
              <a:buSzPts val="2000"/>
              <a:buChar char="★"/>
            </a:pPr>
            <a:r>
              <a:rPr lang="en-US" b="1">
                <a:solidFill>
                  <a:schemeClr val="accent4"/>
                </a:solidFill>
              </a:rPr>
              <a:t>Rhetorical Strategy</a:t>
            </a:r>
            <a:endParaRPr b="1">
              <a:solidFill>
                <a:schemeClr val="accent4"/>
              </a:solidFill>
            </a:endParaRPr>
          </a:p>
          <a:p>
            <a:pPr marL="914400" lvl="1" indent="-330200" algn="l" rtl="0">
              <a:lnSpc>
                <a:spcPct val="115000"/>
              </a:lnSpc>
              <a:spcBef>
                <a:spcPts val="1000"/>
              </a:spcBef>
              <a:spcAft>
                <a:spcPts val="0"/>
              </a:spcAft>
              <a:buClr>
                <a:srgbClr val="000000"/>
              </a:buClr>
              <a:buSzPts val="1600"/>
              <a:buChar char="○"/>
            </a:pPr>
            <a:r>
              <a:rPr lang="en-US" sz="1600">
                <a:solidFill>
                  <a:srgbClr val="000000"/>
                </a:solidFill>
              </a:rPr>
              <a:t>Crafting persuasive messages that resonate with specific audiences demands contextual judgment</a:t>
            </a:r>
            <a:r>
              <a:rPr lang="en-US" sz="1600" b="1">
                <a:solidFill>
                  <a:srgbClr val="000000"/>
                </a:solidFill>
              </a:rPr>
              <a:t> AI cannot replicate</a:t>
            </a:r>
            <a:r>
              <a:rPr lang="en-US" sz="1600">
                <a:solidFill>
                  <a:srgbClr val="000000"/>
                </a:solidFill>
              </a:rPr>
              <a:t>.</a:t>
            </a:r>
            <a:endParaRPr sz="1600">
              <a:solidFill>
                <a:srgbClr val="000000"/>
              </a:solidFill>
            </a:endParaRPr>
          </a:p>
          <a:p>
            <a:pPr marL="457200" lvl="0" indent="-355600" algn="l" rtl="0">
              <a:lnSpc>
                <a:spcPct val="115000"/>
              </a:lnSpc>
              <a:spcBef>
                <a:spcPts val="1000"/>
              </a:spcBef>
              <a:spcAft>
                <a:spcPts val="0"/>
              </a:spcAft>
              <a:buClr>
                <a:schemeClr val="accent5"/>
              </a:buClr>
              <a:buSzPts val="2000"/>
              <a:buChar char="★"/>
            </a:pPr>
            <a:r>
              <a:rPr lang="en-US" b="1">
                <a:solidFill>
                  <a:schemeClr val="accent4"/>
                </a:solidFill>
              </a:rPr>
              <a:t>Audience Adaptation</a:t>
            </a:r>
            <a:endParaRPr b="1">
              <a:solidFill>
                <a:schemeClr val="accent4"/>
              </a:solidFill>
            </a:endParaRPr>
          </a:p>
          <a:p>
            <a:pPr marL="914400" lvl="1" indent="-330200" algn="l" rtl="0">
              <a:lnSpc>
                <a:spcPct val="115000"/>
              </a:lnSpc>
              <a:spcBef>
                <a:spcPts val="1000"/>
              </a:spcBef>
              <a:spcAft>
                <a:spcPts val="1000"/>
              </a:spcAft>
              <a:buClr>
                <a:srgbClr val="000000"/>
              </a:buClr>
              <a:buSzPts val="1600"/>
              <a:buChar char="○"/>
            </a:pPr>
            <a:r>
              <a:rPr lang="en-US" sz="1600">
                <a:solidFill>
                  <a:srgbClr val="000000"/>
                </a:solidFill>
              </a:rPr>
              <a:t>Adjusting communication in real-time based on audience feedback is an </a:t>
            </a:r>
            <a:r>
              <a:rPr lang="en-US" sz="1600" b="1">
                <a:solidFill>
                  <a:srgbClr val="000000"/>
                </a:solidFill>
              </a:rPr>
              <a:t>emotionally intelligent </a:t>
            </a:r>
            <a:r>
              <a:rPr lang="en-US" sz="1600">
                <a:solidFill>
                  <a:srgbClr val="000000"/>
                </a:solidFill>
              </a:rPr>
              <a:t>skill.</a:t>
            </a:r>
            <a:endParaRPr sz="16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3" name="Google Shape;195;g3c4f0d10fce_0_175">
            <a:extLst>
              <a:ext uri="{FF2B5EF4-FFF2-40B4-BE49-F238E27FC236}">
                <a16:creationId xmlns:a16="http://schemas.microsoft.com/office/drawing/2014/main" id="{1DAD8898-EDEA-4FD3-A341-856D359DCA5D}"/>
              </a:ext>
            </a:extLst>
          </p:cNvPr>
          <p:cNvSpPr txBox="1">
            <a:spLocks noGrp="1"/>
          </p:cNvSpPr>
          <p:nvPr>
            <p:ph type="title" idx="4294967295"/>
          </p:nvPr>
        </p:nvSpPr>
        <p:spPr>
          <a:xfrm>
            <a:off x="331602" y="-109880"/>
            <a:ext cx="7202400" cy="8985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b" anchorCtr="0" forceAA="0" compatLnSpc="1">
            <a:prstTxWarp prst="textNoShape">
              <a:avLst/>
            </a:prstTxWarp>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dirty="0">
                <a:ln>
                  <a:noFill/>
                </a:ln>
                <a:solidFill>
                  <a:schemeClr val="tx1"/>
                </a:solidFill>
                <a:effectLst/>
                <a:uLnTx/>
                <a:uFillTx/>
                <a:latin typeface="Arial"/>
                <a:ea typeface="Arial"/>
                <a:cs typeface="Arial"/>
                <a:sym typeface="Arial"/>
              </a:rPr>
              <a:t>Authentic Assessments </a:t>
            </a:r>
          </a:p>
        </p:txBody>
      </p:sp>
      <p:pic>
        <p:nvPicPr>
          <p:cNvPr id="189" name="Google Shape;189;g3c4f0d10fce_0_166" descr="Blooms Taxonomy Revisited with Distinctive Human Skills and Gen AI Supplement Learning">
            <a:hlinkClick r:id="rId3"/>
          </p:cNvPr>
          <p:cNvPicPr preferRelativeResize="0"/>
          <p:nvPr/>
        </p:nvPicPr>
        <p:blipFill rotWithShape="1">
          <a:blip r:embed="rId4">
            <a:alphaModFix/>
          </a:blip>
          <a:srcRect t="4666" b="4865"/>
          <a:stretch/>
        </p:blipFill>
        <p:spPr>
          <a:xfrm>
            <a:off x="501445" y="788620"/>
            <a:ext cx="8508104" cy="575966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g3c4f0d10fce_0_175"/>
          <p:cNvSpPr txBox="1">
            <a:spLocks noGrp="1"/>
          </p:cNvSpPr>
          <p:nvPr>
            <p:ph type="title"/>
          </p:nvPr>
        </p:nvSpPr>
        <p:spPr>
          <a:xfrm>
            <a:off x="1088686" y="804520"/>
            <a:ext cx="7202400" cy="898500"/>
          </a:xfrm>
          <a:prstGeom prst="rect">
            <a:avLst/>
          </a:prstGeom>
        </p:spPr>
        <p:txBody>
          <a:bodyPr spcFirstLastPara="1" wrap="square" lIns="91425" tIns="45700" rIns="91425" bIns="45700" anchor="b" anchorCtr="0">
            <a:normAutofit/>
          </a:bodyPr>
          <a:lstStyle/>
          <a:p>
            <a:pPr marL="0" lvl="0" indent="0" algn="l" rtl="0">
              <a:spcBef>
                <a:spcPts val="0"/>
              </a:spcBef>
              <a:spcAft>
                <a:spcPts val="0"/>
              </a:spcAft>
              <a:buNone/>
            </a:pPr>
            <a:r>
              <a:rPr lang="en-US" sz="3500" dirty="0"/>
              <a:t>Leverage What You Already Have</a:t>
            </a:r>
            <a:endParaRPr sz="3500" dirty="0"/>
          </a:p>
        </p:txBody>
      </p:sp>
      <p:sp>
        <p:nvSpPr>
          <p:cNvPr id="196" name="Google Shape;196;g3c4f0d10fce_0_175"/>
          <p:cNvSpPr txBox="1">
            <a:spLocks noGrp="1"/>
          </p:cNvSpPr>
          <p:nvPr>
            <p:ph type="body" idx="1"/>
          </p:nvPr>
        </p:nvSpPr>
        <p:spPr>
          <a:xfrm>
            <a:off x="1088675" y="2015730"/>
            <a:ext cx="7202400" cy="898500"/>
          </a:xfrm>
          <a:prstGeom prst="rect">
            <a:avLst/>
          </a:prstGeom>
        </p:spPr>
        <p:txBody>
          <a:bodyPr spcFirstLastPara="1" wrap="square" lIns="91425" tIns="45700" rIns="91425" bIns="45700" anchor="t" anchorCtr="0">
            <a:normAutofit fontScale="77500" lnSpcReduction="20000"/>
          </a:bodyPr>
          <a:lstStyle/>
          <a:p>
            <a:pPr marL="0" lvl="0" indent="0" algn="l" rtl="0">
              <a:lnSpc>
                <a:spcPct val="115000"/>
              </a:lnSpc>
              <a:spcBef>
                <a:spcPts val="1200"/>
              </a:spcBef>
              <a:spcAft>
                <a:spcPts val="1200"/>
              </a:spcAft>
              <a:buNone/>
            </a:pPr>
            <a:r>
              <a:rPr lang="en-US">
                <a:solidFill>
                  <a:srgbClr val="000000"/>
                </a:solidFill>
              </a:rPr>
              <a:t>The Communication Studies OER “world” already offers strong foundational content that's ready for adaptation. None of us need to be starting from scratch when we can</a:t>
            </a:r>
            <a:r>
              <a:rPr lang="en-US" b="1">
                <a:solidFill>
                  <a:srgbClr val="000000"/>
                </a:solidFill>
              </a:rPr>
              <a:t> </a:t>
            </a:r>
            <a:r>
              <a:rPr lang="en-US" b="1">
                <a:solidFill>
                  <a:schemeClr val="accent4"/>
                </a:solidFill>
              </a:rPr>
              <a:t>remix with intention.</a:t>
            </a:r>
            <a:endParaRPr b="1">
              <a:solidFill>
                <a:schemeClr val="accent4"/>
              </a:solidFill>
            </a:endParaRPr>
          </a:p>
        </p:txBody>
      </p:sp>
      <p:sp>
        <p:nvSpPr>
          <p:cNvPr id="197" name="Google Shape;197;g3c4f0d10fce_0_175"/>
          <p:cNvSpPr txBox="1"/>
          <p:nvPr/>
        </p:nvSpPr>
        <p:spPr>
          <a:xfrm>
            <a:off x="1088825" y="3176525"/>
            <a:ext cx="7202400" cy="3115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800" b="1" u="sng">
                <a:solidFill>
                  <a:srgbClr val="181612"/>
                </a:solidFill>
              </a:rPr>
              <a:t>Public Speaking (C-ID COMM-110)</a:t>
            </a:r>
            <a:endParaRPr sz="1800" b="1" u="sng">
              <a:solidFill>
                <a:srgbClr val="181612"/>
              </a:solidFill>
            </a:endParaRPr>
          </a:p>
          <a:p>
            <a:pPr marL="457200" lvl="0" indent="-342900" algn="l" rtl="0">
              <a:spcBef>
                <a:spcPts val="1000"/>
              </a:spcBef>
              <a:spcAft>
                <a:spcPts val="0"/>
              </a:spcAft>
              <a:buClr>
                <a:srgbClr val="181612"/>
              </a:buClr>
              <a:buSzPts val="1800"/>
              <a:buChar char="●"/>
            </a:pPr>
            <a:r>
              <a:rPr lang="en-US" sz="1800">
                <a:solidFill>
                  <a:srgbClr val="181612"/>
                </a:solidFill>
              </a:rPr>
              <a:t>Speech outlines are highly adaptable for contemporary issues and context. </a:t>
            </a:r>
            <a:endParaRPr sz="1800">
              <a:solidFill>
                <a:srgbClr val="181612"/>
              </a:solidFill>
            </a:endParaRPr>
          </a:p>
          <a:p>
            <a:pPr marL="457200" lvl="0" indent="-342900" algn="l" rtl="0">
              <a:spcBef>
                <a:spcPts val="1000"/>
              </a:spcBef>
              <a:spcAft>
                <a:spcPts val="1000"/>
              </a:spcAft>
              <a:buClr>
                <a:srgbClr val="181612"/>
              </a:buClr>
              <a:buSzPts val="1800"/>
              <a:buChar char="●"/>
            </a:pPr>
            <a:r>
              <a:rPr lang="en-US" sz="1800">
                <a:solidFill>
                  <a:srgbClr val="181612"/>
                </a:solidFill>
              </a:rPr>
              <a:t>Scaffolding speech drafting process into smaller assignments builds on the theory of metacognitive exercise and process-based grading systems. </a:t>
            </a:r>
            <a:endParaRPr sz="1800">
              <a:solidFill>
                <a:srgbClr val="181612"/>
              </a:solidFill>
            </a:endParaRPr>
          </a:p>
        </p:txBody>
      </p:sp>
    </p:spTree>
  </p:cSld>
  <p:clrMapOvr>
    <a:masterClrMapping/>
  </p:clrMapOvr>
</p:sld>
</file>

<file path=ppt/theme/theme1.xml><?xml version="1.0" encoding="utf-8"?>
<a:theme xmlns:a="http://schemas.openxmlformats.org/drawingml/2006/main" name="Gallery">
  <a:themeElements>
    <a:clrScheme name="Custom 1">
      <a:dk1>
        <a:srgbClr val="00417E"/>
      </a:dk1>
      <a:lt1>
        <a:srgbClr val="FFFFFF"/>
      </a:lt1>
      <a:dk2>
        <a:srgbClr val="454545"/>
      </a:dk2>
      <a:lt2>
        <a:srgbClr val="DFDBD5"/>
      </a:lt2>
      <a:accent1>
        <a:srgbClr val="DE1F37"/>
      </a:accent1>
      <a:accent2>
        <a:srgbClr val="9FADCD"/>
      </a:accent2>
      <a:accent3>
        <a:srgbClr val="007B8D"/>
      </a:accent3>
      <a:accent4>
        <a:srgbClr val="AB1F3F"/>
      </a:accent4>
      <a:accent5>
        <a:srgbClr val="70AC46"/>
      </a:accent5>
      <a:accent6>
        <a:srgbClr val="FF8232"/>
      </a:accent6>
      <a:hlink>
        <a:srgbClr val="DE1F37"/>
      </a:hlink>
      <a:folHlink>
        <a:srgbClr val="1822A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1599</Words>
  <Application>Microsoft Office PowerPoint</Application>
  <PresentationFormat>On-screen Show (4:3)</PresentationFormat>
  <Paragraphs>126</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vt:lpstr>
      <vt:lpstr>Calibri</vt:lpstr>
      <vt:lpstr>Georgia</vt:lpstr>
      <vt:lpstr>Gill Sans</vt:lpstr>
      <vt:lpstr>Gallery</vt:lpstr>
      <vt:lpstr>Fresh and Easy?  Authentic Assessment for the Communication Studies OER Classroom in the Age of AI</vt:lpstr>
      <vt:lpstr>Welcome!</vt:lpstr>
      <vt:lpstr>Description</vt:lpstr>
      <vt:lpstr>Presenters</vt:lpstr>
      <vt:lpstr>Overview</vt:lpstr>
      <vt:lpstr>AI Is Changing (Almost) Everything</vt:lpstr>
      <vt:lpstr>The Human versus the Robot</vt:lpstr>
      <vt:lpstr>Authentic Assessments </vt:lpstr>
      <vt:lpstr>Leverage What You Already Have</vt:lpstr>
      <vt:lpstr>Leverage What You Already Have (Cont.)</vt:lpstr>
      <vt:lpstr>Authenticity Checks for  A Quick Reset</vt:lpstr>
      <vt:lpstr>Communicating Your AI Expectations</vt:lpstr>
      <vt:lpstr>Plan Your Refresh</vt:lpstr>
      <vt:lpstr>Resources and Notes</vt:lpstr>
      <vt:lpstr>Discussion, Questions, and Other Considerations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Fresh and Easy?  Authentic Assessment for the Communication Studies OER Classroom in the Age of AI</dc:title>
  <dc:creator>Katie Nash</dc:creator>
  <cp:lastModifiedBy>Elizabeth Encarnacion</cp:lastModifiedBy>
  <cp:revision>3</cp:revision>
  <dcterms:created xsi:type="dcterms:W3CDTF">2019-09-18T18:31:08Z</dcterms:created>
  <dcterms:modified xsi:type="dcterms:W3CDTF">2026-03-04T21:01:11Z</dcterms:modified>
</cp:coreProperties>
</file>