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embeddedFontLst>
    <p:embeddedFont>
      <p:font typeface="Montserrat" panose="000005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JvZNS0+CZltrwe/n7UHUa1G5T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46B050-63B8-424A-9F1F-5309B8443777}">
  <a:tblStyle styleId="{0246B050-63B8-424A-9F1F-5309B844377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9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ites.google.com/apps.losrios.edu/crc-ztc/how-to/share-ztc-info?authuser=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ites.google.com/apps.losrios.edu/crc-oer-ztc-toolkit/home/student-outreach?authuser=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sccc-oeri.org/ztc-degree-feasibility-study-student-survey-sharing-request/"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docs.google.com/document/d/10SxjxEvTLZZhuPZS9hGatmV7rgFMSSg7M1rH-GWRzCU/edit?tab=t.0" TargetMode="External"/><Relationship Id="rId4" Type="http://schemas.openxmlformats.org/officeDocument/2006/relationships/hyperlink" Target="https://asccc-oeri.org/marketing-oer-and-ztc-bookmark-template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Open Washington Open Attribution Builder is a handy tool for creating your attributions, if you’d like to indicate how your work should be attributed or if you are using resources that require attribution. https://www.openwa.org/attrib-builder/ Including how your presentation is licensed on your title slide is an effective way of making this clear. OERI resources are most commonly licensed CC BY, allowing others to use and modify them – but requiring that they be properly attributed.</a:t>
            </a:r>
            <a:endParaRPr/>
          </a:p>
        </p:txBody>
      </p:sp>
      <p:sp>
        <p:nvSpPr>
          <p:cNvPr id="125" name="Google Shape;12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c350786d60_0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3c350786d60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g3c350786d60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c350786d60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3c350786d60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7" name="Google Shape;207;g3c350786d60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c47ff828a6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c47ff828a6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7" name="Google Shape;217;g3c47ff828a6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c47ff828a6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c47ff828a6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27" name="Google Shape;227;g3c47ff828a6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cbf7a6a2ed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cbf7a6a2ed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3cbf7a6a2ed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c350786d60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c350786d60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5" name="Google Shape;245;g3c350786d60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cbf7a6a2ed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3cbf7a6a2ed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5" name="Google Shape;255;g3cbf7a6a2ed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c350786d60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c350786d60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g3c350786d60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cbf7a6a2ed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cbf7a6a2ed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3cbf7a6a2ed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c350786d60_1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c350786d60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g3c350786d60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131" name="Google Shape;131;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cbf2f1322a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cbf2f1322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3cbf2f1322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cbf7a6a2ed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cbf7a6a2ed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https://sites.google.com/apps.losrios.edu/crc-ztc/how-to/share-ztc-info?authuser=0</a:t>
            </a:r>
            <a:r>
              <a:rPr lang="en-US"/>
              <a:t> </a:t>
            </a:r>
            <a:endParaRPr/>
          </a:p>
        </p:txBody>
      </p:sp>
      <p:sp>
        <p:nvSpPr>
          <p:cNvPr id="304" name="Google Shape;304;g3cbf7a6a2ed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c350786d60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3c350786d60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https://sites.google.com/apps.losrios.edu/crc-oer-ztc-toolkit/home/student-outreach?authuser=0</a:t>
            </a:r>
            <a:endParaRPr/>
          </a:p>
          <a:p>
            <a:pPr marL="0" lvl="0" indent="0" algn="l" rtl="0">
              <a:lnSpc>
                <a:spcPct val="100000"/>
              </a:lnSpc>
              <a:spcBef>
                <a:spcPts val="0"/>
              </a:spcBef>
              <a:spcAft>
                <a:spcPts val="0"/>
              </a:spcAft>
              <a:buSzPts val="1400"/>
              <a:buNone/>
            </a:pPr>
            <a:endParaRPr/>
          </a:p>
        </p:txBody>
      </p:sp>
      <p:sp>
        <p:nvSpPr>
          <p:cNvPr id="311" name="Google Shape;311;g3c350786d60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dirty="0">
                <a:solidFill>
                  <a:schemeClr val="hlink"/>
                </a:solidFill>
                <a:hlinkClick r:id="rId3"/>
              </a:rPr>
              <a:t>https://asccc-oeri.org/ztc-degree-feasibility-study-student-survey-sharing-request/</a:t>
            </a:r>
            <a:endParaRPr dirty="0"/>
          </a:p>
          <a:p>
            <a:pPr marL="0" lvl="0" indent="0" algn="l" rtl="0">
              <a:lnSpc>
                <a:spcPct val="100000"/>
              </a:lnSpc>
              <a:spcBef>
                <a:spcPts val="0"/>
              </a:spcBef>
              <a:spcAft>
                <a:spcPts val="0"/>
              </a:spcAft>
              <a:buSzPts val="1400"/>
              <a:buNone/>
            </a:pPr>
            <a:r>
              <a:rPr lang="en-US" u="sng" dirty="0">
                <a:solidFill>
                  <a:schemeClr val="hlink"/>
                </a:solidFill>
                <a:hlinkClick r:id="rId4"/>
              </a:rPr>
              <a:t>https://asccc-oeri.org/marketing-oer-and-ztc-bookmark-templates/</a:t>
            </a:r>
            <a:endParaRPr dirty="0"/>
          </a:p>
          <a:p>
            <a:pPr marL="0" lvl="0" indent="0" algn="l" rtl="0">
              <a:lnSpc>
                <a:spcPct val="100000"/>
              </a:lnSpc>
              <a:spcBef>
                <a:spcPts val="0"/>
              </a:spcBef>
              <a:spcAft>
                <a:spcPts val="0"/>
              </a:spcAft>
              <a:buSzPts val="1400"/>
              <a:buNone/>
            </a:pPr>
            <a:r>
              <a:rPr lang="en-US" u="sng" dirty="0">
                <a:solidFill>
                  <a:schemeClr val="hlink"/>
                </a:solidFill>
                <a:hlinkClick r:id="rId5"/>
              </a:rPr>
              <a:t>https://docs.google.com/document/d/10SxjxEvTLZZhuPZS9hGatmV7rgFMSSg7M1rH-GWRzCU/edit?tab=t.0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17" name="Google Shape;317;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c350786d60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c350786d60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3c350786d60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cbf7a6a2ed_0_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cbf7a6a2ed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3cbf7a6a2ed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41" name="Google Shape;34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 description of the presentation is included in the slide deck so that the purpose of the slide deck is established – and to inform anyone viewing the presentation as to what was planned.</a:t>
            </a:r>
            <a:endParaRPr/>
          </a:p>
        </p:txBody>
      </p:sp>
      <p:sp>
        <p:nvSpPr>
          <p:cNvPr id="145" name="Google Shape;14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2" name="Google Shape;15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1" name="Google Shape;1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8" name="Google Shape;16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c350786d60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3c350786d60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7" name="Google Shape;177;g3c350786d60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c350786d60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3c350786d60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7" name="Google Shape;187;g3c350786d60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photo">
  <p:cSld name="Title Slide with photo">
    <p:spTree>
      <p:nvGrpSpPr>
        <p:cNvPr id="1" name="Shape 14"/>
        <p:cNvGrpSpPr/>
        <p:nvPr/>
      </p:nvGrpSpPr>
      <p:grpSpPr>
        <a:xfrm>
          <a:off x="0" y="0"/>
          <a:ext cx="0" cy="0"/>
          <a:chOff x="0" y="0"/>
          <a:chExt cx="0" cy="0"/>
        </a:xfrm>
      </p:grpSpPr>
      <p:pic>
        <p:nvPicPr>
          <p:cNvPr id="15" name="Google Shape;15;p11"/>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16" name="Google Shape;16;p11"/>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18" name="Google Shape;18;p11"/>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19" name="Google Shape;19;p11"/>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itle only" type="titleOnly">
  <p:cSld name="TITLE_ONLY">
    <p:spTree>
      <p:nvGrpSpPr>
        <p:cNvPr id="1" name="Shape 75"/>
        <p:cNvGrpSpPr/>
        <p:nvPr/>
      </p:nvGrpSpPr>
      <p:grpSpPr>
        <a:xfrm>
          <a:off x="0" y="0"/>
          <a:ext cx="0" cy="0"/>
          <a:chOff x="0" y="0"/>
          <a:chExt cx="0" cy="0"/>
        </a:xfrm>
      </p:grpSpPr>
      <p:sp>
        <p:nvSpPr>
          <p:cNvPr id="76" name="Google Shape;76;p20"/>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77" name="Google Shape;77;p20"/>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78" name="Google Shape;78;p20"/>
          <p:cNvSpPr txBox="1">
            <a:spLocks noGrp="1"/>
          </p:cNvSpPr>
          <p:nvPr>
            <p:ph type="title"/>
          </p:nvPr>
        </p:nvSpPr>
        <p:spPr>
          <a:xfrm>
            <a:off x="1088686" y="810377"/>
            <a:ext cx="7202456" cy="94730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81"/>
        <p:cNvGrpSpPr/>
        <p:nvPr/>
      </p:nvGrpSpPr>
      <p:grpSpPr>
        <a:xfrm>
          <a:off x="0" y="0"/>
          <a:ext cx="0" cy="0"/>
          <a:chOff x="0" y="0"/>
          <a:chExt cx="0" cy="0"/>
        </a:xfrm>
      </p:grpSpPr>
      <p:sp>
        <p:nvSpPr>
          <p:cNvPr id="82" name="Google Shape;82;p21"/>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83" name="Google Shape;83;p21"/>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84" name="Google Shape;84;p21"/>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1"/>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86" name="Google Shape;86;p21"/>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7" name="Google Shape;87;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89"/>
        <p:cNvGrpSpPr/>
        <p:nvPr/>
      </p:nvGrpSpPr>
      <p:grpSpPr>
        <a:xfrm>
          <a:off x="0" y="0"/>
          <a:ext cx="0" cy="0"/>
          <a:chOff x="0" y="0"/>
          <a:chExt cx="0" cy="0"/>
        </a:xfrm>
      </p:grpSpPr>
      <p:sp>
        <p:nvSpPr>
          <p:cNvPr id="90" name="Google Shape;90;p2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91" name="Google Shape;91;p2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92" name="Google Shape;92;p2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2"/>
          <p:cNvSpPr>
            <a:spLocks noGrp="1"/>
          </p:cNvSpPr>
          <p:nvPr>
            <p:ph type="pic" idx="2"/>
          </p:nvPr>
        </p:nvSpPr>
        <p:spPr>
          <a:xfrm>
            <a:off x="5449305" y="797578"/>
            <a:ext cx="2841836" cy="5248677"/>
          </a:xfrm>
          <a:prstGeom prst="rect">
            <a:avLst/>
          </a:prstGeom>
          <a:solidFill>
            <a:srgbClr val="D8D8D8"/>
          </a:solidFill>
          <a:ln>
            <a:noFill/>
          </a:ln>
        </p:spPr>
      </p:sp>
      <p:sp>
        <p:nvSpPr>
          <p:cNvPr id="94" name="Google Shape;94;p2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95" name="Google Shape;95;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black">
  <p:cSld name="section slide black">
    <p:spTree>
      <p:nvGrpSpPr>
        <p:cNvPr id="1" name="Shape 97"/>
        <p:cNvGrpSpPr/>
        <p:nvPr/>
      </p:nvGrpSpPr>
      <p:grpSpPr>
        <a:xfrm>
          <a:off x="0" y="0"/>
          <a:ext cx="0" cy="0"/>
          <a:chOff x="0" y="0"/>
          <a:chExt cx="0" cy="0"/>
        </a:xfrm>
      </p:grpSpPr>
      <p:sp>
        <p:nvSpPr>
          <p:cNvPr id="98" name="Google Shape;98;p23"/>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p23"/>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0"/>
        <p:cNvGrpSpPr/>
        <p:nvPr/>
      </p:nvGrpSpPr>
      <p:grpSpPr>
        <a:xfrm>
          <a:off x="0" y="0"/>
          <a:ext cx="0" cy="0"/>
          <a:chOff x="0" y="0"/>
          <a:chExt cx="0" cy="0"/>
        </a:xfrm>
      </p:grpSpPr>
      <p:sp>
        <p:nvSpPr>
          <p:cNvPr id="101" name="Google Shape;101;p2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4"/>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3" name="Google Shape;103;p2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05" name="Google Shape;105;p24"/>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106"/>
        <p:cNvGrpSpPr/>
        <p:nvPr/>
      </p:nvGrpSpPr>
      <p:grpSpPr>
        <a:xfrm>
          <a:off x="0" y="0"/>
          <a:ext cx="0" cy="0"/>
          <a:chOff x="0" y="0"/>
          <a:chExt cx="0" cy="0"/>
        </a:xfrm>
      </p:grpSpPr>
      <p:cxnSp>
        <p:nvCxnSpPr>
          <p:cNvPr id="107" name="Google Shape;107;p25"/>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108" name="Google Shape;108;p25"/>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9" name="Google Shape;109;p25"/>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0" name="Google Shape;110;p2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2" name="Google Shape;112;p2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113"/>
        <p:cNvGrpSpPr/>
        <p:nvPr/>
      </p:nvGrpSpPr>
      <p:grpSpPr>
        <a:xfrm>
          <a:off x="0" y="0"/>
          <a:ext cx="0" cy="0"/>
          <a:chOff x="0" y="0"/>
          <a:chExt cx="0" cy="0"/>
        </a:xfrm>
      </p:grpSpPr>
      <p:cxnSp>
        <p:nvCxnSpPr>
          <p:cNvPr id="114" name="Google Shape;114;p26"/>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115" name="Google Shape;115;p26"/>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16" name="Google Shape;116;p26"/>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222222"/>
                </a:solidFill>
              </a:defRPr>
            </a:lvl1pPr>
            <a:lvl2pPr marL="914400" lvl="1" indent="-317500" algn="l">
              <a:lnSpc>
                <a:spcPct val="120000"/>
              </a:lnSpc>
              <a:spcBef>
                <a:spcPts val="375"/>
              </a:spcBef>
              <a:spcAft>
                <a:spcPts val="0"/>
              </a:spcAft>
              <a:buSzPts val="1400"/>
              <a:buChar char="•"/>
              <a:defRPr>
                <a:solidFill>
                  <a:srgbClr val="222222"/>
                </a:solidFill>
              </a:defRPr>
            </a:lvl2pPr>
            <a:lvl3pPr marL="1371600" lvl="2" indent="-304800" algn="l">
              <a:lnSpc>
                <a:spcPct val="120000"/>
              </a:lnSpc>
              <a:spcBef>
                <a:spcPts val="375"/>
              </a:spcBef>
              <a:spcAft>
                <a:spcPts val="0"/>
              </a:spcAft>
              <a:buSzPts val="1200"/>
              <a:buChar char="•"/>
              <a:defRPr>
                <a:solidFill>
                  <a:srgbClr val="222222"/>
                </a:solidFill>
              </a:defRPr>
            </a:lvl3pPr>
            <a:lvl4pPr marL="1828800" lvl="3" indent="-295275" algn="l">
              <a:lnSpc>
                <a:spcPct val="120000"/>
              </a:lnSpc>
              <a:spcBef>
                <a:spcPts val="375"/>
              </a:spcBef>
              <a:spcAft>
                <a:spcPts val="0"/>
              </a:spcAft>
              <a:buSzPts val="1050"/>
              <a:buChar char="•"/>
              <a:defRPr>
                <a:solidFill>
                  <a:srgbClr val="222222"/>
                </a:solidFill>
              </a:defRPr>
            </a:lvl4pPr>
            <a:lvl5pPr marL="2286000" lvl="4" indent="-285750" algn="l">
              <a:lnSpc>
                <a:spcPct val="120000"/>
              </a:lnSpc>
              <a:spcBef>
                <a:spcPts val="375"/>
              </a:spcBef>
              <a:spcAft>
                <a:spcPts val="0"/>
              </a:spcAft>
              <a:buSzPts val="900"/>
              <a:buChar char="•"/>
              <a:defRPr>
                <a:solidFill>
                  <a:srgbClr val="22222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7" name="Google Shape;117;p26"/>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18" name="Google Shape;118;p26"/>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9" name="Google Shape;119;p26"/>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6"/>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1" name="Google Shape;121;p26"/>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20"/>
        <p:cNvGrpSpPr/>
        <p:nvPr/>
      </p:nvGrpSpPr>
      <p:grpSpPr>
        <a:xfrm>
          <a:off x="0" y="0"/>
          <a:ext cx="0" cy="0"/>
          <a:chOff x="0" y="0"/>
          <a:chExt cx="0" cy="0"/>
        </a:xfrm>
      </p:grpSpPr>
      <p:sp>
        <p:nvSpPr>
          <p:cNvPr id="21" name="Google Shape;21;p1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2" name="Google Shape;22;p1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23" name="Google Shape;23;p1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5" name="Google Shape;25;p1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13"/>
          <p:cNvSpPr/>
          <p:nvPr/>
        </p:nvSpPr>
        <p:spPr>
          <a:xfrm>
            <a:off x="0" y="1527142"/>
            <a:ext cx="9144000" cy="365785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9" name="Google Shape;29;p13"/>
          <p:cNvSpPr txBox="1">
            <a:spLocks noGrp="1"/>
          </p:cNvSpPr>
          <p:nvPr>
            <p:ph type="ctrTitle"/>
          </p:nvPr>
        </p:nvSpPr>
        <p:spPr>
          <a:xfrm>
            <a:off x="1813336" y="3233396"/>
            <a:ext cx="6477803" cy="1769453"/>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
          <p:cNvSpPr txBox="1">
            <a:spLocks noGrp="1"/>
          </p:cNvSpPr>
          <p:nvPr>
            <p:ph type="subTitle" idx="1"/>
          </p:nvPr>
        </p:nvSpPr>
        <p:spPr>
          <a:xfrm>
            <a:off x="1813335" y="519032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31" name="Google Shape;31;p13"/>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32" name="Google Shape;32;p13"/>
          <p:cNvPicPr preferRelativeResize="0"/>
          <p:nvPr/>
        </p:nvPicPr>
        <p:blipFill rotWithShape="1">
          <a:blip r:embed="rId2">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with photo">
  <p:cSld name="1_Title Slide with photo">
    <p:spTree>
      <p:nvGrpSpPr>
        <p:cNvPr id="1" name="Shape 33"/>
        <p:cNvGrpSpPr/>
        <p:nvPr/>
      </p:nvGrpSpPr>
      <p:grpSpPr>
        <a:xfrm>
          <a:off x="0" y="0"/>
          <a:ext cx="0" cy="0"/>
          <a:chOff x="0" y="0"/>
          <a:chExt cx="0" cy="0"/>
        </a:xfrm>
      </p:grpSpPr>
      <p:pic>
        <p:nvPicPr>
          <p:cNvPr id="34" name="Google Shape;34;p14"/>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35" name="Google Shape;35;p14"/>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37" name="Google Shape;37;p14"/>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38" name="Google Shape;38;p14"/>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9"/>
        <p:cNvGrpSpPr/>
        <p:nvPr/>
      </p:nvGrpSpPr>
      <p:grpSpPr>
        <a:xfrm>
          <a:off x="0" y="0"/>
          <a:ext cx="0" cy="0"/>
          <a:chOff x="0" y="0"/>
          <a:chExt cx="0" cy="0"/>
        </a:xfrm>
      </p:grpSpPr>
      <p:sp>
        <p:nvSpPr>
          <p:cNvPr id="40" name="Google Shape;40;p1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5"/>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2" name="Google Shape;42;p1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3" name="Google Shape;43;p1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44" name="Google Shape;44;p15"/>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1_Title and Content 2">
    <p:spTree>
      <p:nvGrpSpPr>
        <p:cNvPr id="1" name="Shape 45"/>
        <p:cNvGrpSpPr/>
        <p:nvPr/>
      </p:nvGrpSpPr>
      <p:grpSpPr>
        <a:xfrm>
          <a:off x="0" y="0"/>
          <a:ext cx="0" cy="0"/>
          <a:chOff x="0" y="0"/>
          <a:chExt cx="0" cy="0"/>
        </a:xfrm>
      </p:grpSpPr>
      <p:sp>
        <p:nvSpPr>
          <p:cNvPr id="46" name="Google Shape;46;p16"/>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7" name="Google Shape;47;p16"/>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8" name="Google Shape;48;p16"/>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49" name="Google Shape;49;p16"/>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17"/>
          <p:cNvSpPr/>
          <p:nvPr/>
        </p:nvSpPr>
        <p:spPr>
          <a:xfrm>
            <a:off x="897905" y="0"/>
            <a:ext cx="6839998"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52" name="Google Shape;52;p17"/>
          <p:cNvCxnSpPr/>
          <p:nvPr/>
        </p:nvCxnSpPr>
        <p:spPr>
          <a:xfrm>
            <a:off x="892142" y="3816299"/>
            <a:ext cx="6845761" cy="0"/>
          </a:xfrm>
          <a:prstGeom prst="straightConnector1">
            <a:avLst/>
          </a:prstGeom>
          <a:noFill/>
          <a:ln w="31750" cap="flat" cmpd="sng">
            <a:solidFill>
              <a:schemeClr val="accent1"/>
            </a:solidFill>
            <a:prstDash val="solid"/>
            <a:round/>
            <a:headEnd type="none" w="sm" len="sm"/>
            <a:tailEnd type="none" w="sm" len="sm"/>
          </a:ln>
        </p:spPr>
      </p:cxnSp>
      <p:sp>
        <p:nvSpPr>
          <p:cNvPr id="53" name="Google Shape;53;p17"/>
          <p:cNvSpPr txBox="1">
            <a:spLocks noGrp="1"/>
          </p:cNvSpPr>
          <p:nvPr>
            <p:ph type="title"/>
          </p:nvPr>
        </p:nvSpPr>
        <p:spPr>
          <a:xfrm>
            <a:off x="1090680" y="2168168"/>
            <a:ext cx="6482366" cy="14759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7"/>
          <p:cNvSpPr txBox="1">
            <a:spLocks noGrp="1"/>
          </p:cNvSpPr>
          <p:nvPr>
            <p:ph type="body" idx="1"/>
          </p:nvPr>
        </p:nvSpPr>
        <p:spPr>
          <a:xfrm>
            <a:off x="1090680" y="3806198"/>
            <a:ext cx="6472835"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600"/>
              <a:buNone/>
              <a:defRPr sz="1600">
                <a:solidFill>
                  <a:srgbClr val="22222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55" name="Google Shape;55;p17"/>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57"/>
        <p:cNvGrpSpPr/>
        <p:nvPr/>
      </p:nvGrpSpPr>
      <p:grpSpPr>
        <a:xfrm>
          <a:off x="0" y="0"/>
          <a:ext cx="0" cy="0"/>
          <a:chOff x="0" y="0"/>
          <a:chExt cx="0" cy="0"/>
        </a:xfrm>
      </p:grpSpPr>
      <p:sp>
        <p:nvSpPr>
          <p:cNvPr id="58" name="Google Shape;58;p18"/>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59" name="Google Shape;59;p18"/>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60" name="Google Shape;60;p18"/>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8"/>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2" name="Google Shape;62;p18"/>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3" name="Google Shape;63;p1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with Comparison" type="twoTxTwoObj">
  <p:cSld name="TWO_OBJECTS_WITH_TEXT">
    <p:spTree>
      <p:nvGrpSpPr>
        <p:cNvPr id="1" name="Shape 65"/>
        <p:cNvGrpSpPr/>
        <p:nvPr/>
      </p:nvGrpSpPr>
      <p:grpSpPr>
        <a:xfrm>
          <a:off x="0" y="0"/>
          <a:ext cx="0" cy="0"/>
          <a:chOff x="0" y="0"/>
          <a:chExt cx="0" cy="0"/>
        </a:xfrm>
      </p:grpSpPr>
      <p:sp>
        <p:nvSpPr>
          <p:cNvPr id="66" name="Google Shape;66;p19"/>
          <p:cNvSpPr/>
          <p:nvPr/>
        </p:nvSpPr>
        <p:spPr>
          <a:xfrm>
            <a:off x="897905" y="0"/>
            <a:ext cx="7557940" cy="18443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67" name="Google Shape;67;p1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68" name="Google Shape;68;p19"/>
          <p:cNvSpPr txBox="1">
            <a:spLocks noGrp="1"/>
          </p:cNvSpPr>
          <p:nvPr>
            <p:ph type="title"/>
          </p:nvPr>
        </p:nvSpPr>
        <p:spPr>
          <a:xfrm>
            <a:off x="1085394" y="804167"/>
            <a:ext cx="7205746" cy="8795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70" name="Google Shape;70;p19"/>
          <p:cNvSpPr txBox="1">
            <a:spLocks noGrp="1"/>
          </p:cNvSpPr>
          <p:nvPr>
            <p:ph type="body" idx="2"/>
          </p:nvPr>
        </p:nvSpPr>
        <p:spPr>
          <a:xfrm>
            <a:off x="1085393" y="2824270"/>
            <a:ext cx="3483864" cy="3230542"/>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1" name="Google Shape;71;p19"/>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72" name="Google Shape;72;p19"/>
          <p:cNvSpPr txBox="1">
            <a:spLocks noGrp="1"/>
          </p:cNvSpPr>
          <p:nvPr>
            <p:ph type="body" idx="4"/>
          </p:nvPr>
        </p:nvSpPr>
        <p:spPr>
          <a:xfrm>
            <a:off x="4809272" y="2821494"/>
            <a:ext cx="3483864" cy="3233321"/>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222222"/>
                </a:solidFill>
              </a:defRPr>
            </a:lvl1pPr>
            <a:lvl2pPr marL="914400" lvl="1" indent="-317500" algn="l">
              <a:lnSpc>
                <a:spcPct val="120000"/>
              </a:lnSpc>
              <a:spcBef>
                <a:spcPts val="375"/>
              </a:spcBef>
              <a:spcAft>
                <a:spcPts val="0"/>
              </a:spcAft>
              <a:buSzPts val="1400"/>
              <a:buChar char="•"/>
              <a:defRPr>
                <a:solidFill>
                  <a:srgbClr val="222222"/>
                </a:solidFill>
              </a:defRPr>
            </a:lvl2pPr>
            <a:lvl3pPr marL="1371600" lvl="2" indent="-304800" algn="l">
              <a:lnSpc>
                <a:spcPct val="120000"/>
              </a:lnSpc>
              <a:spcBef>
                <a:spcPts val="375"/>
              </a:spcBef>
              <a:spcAft>
                <a:spcPts val="0"/>
              </a:spcAft>
              <a:buSzPts val="1200"/>
              <a:buChar char="•"/>
              <a:defRPr>
                <a:solidFill>
                  <a:srgbClr val="222222"/>
                </a:solidFill>
              </a:defRPr>
            </a:lvl3pPr>
            <a:lvl4pPr marL="1828800" lvl="3" indent="-295275" algn="l">
              <a:lnSpc>
                <a:spcPct val="120000"/>
              </a:lnSpc>
              <a:spcBef>
                <a:spcPts val="375"/>
              </a:spcBef>
              <a:spcAft>
                <a:spcPts val="0"/>
              </a:spcAft>
              <a:buSzPts val="1050"/>
              <a:buChar char="•"/>
              <a:defRPr>
                <a:solidFill>
                  <a:srgbClr val="222222"/>
                </a:solidFill>
              </a:defRPr>
            </a:lvl4pPr>
            <a:lvl5pPr marL="2286000" lvl="4" indent="-285750" algn="l">
              <a:lnSpc>
                <a:spcPct val="120000"/>
              </a:lnSpc>
              <a:spcBef>
                <a:spcPts val="375"/>
              </a:spcBef>
              <a:spcAft>
                <a:spcPts val="0"/>
              </a:spcAft>
              <a:buSzPts val="900"/>
              <a:buChar char="•"/>
              <a:defRPr>
                <a:solidFill>
                  <a:srgbClr val="22222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3" name="Google Shape;73;p1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181612"/>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181612"/>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181612"/>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181612"/>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181612"/>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1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8891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sccc-oeri.org/ztc-degree-feasibility-study-student-survey-sharing-reques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hyperlink" Target="https://creativecommons.org/licenses/by-nc-sa/4.0/" TargetMode="External"/><Relationship Id="rId5" Type="http://schemas.openxmlformats.org/officeDocument/2006/relationships/hyperlink" Target="https://docs.google.com/forms/d/e/1FAIpQLSfjPmmI-zoiAdotKk-jNTs9eKCwfbr7VkAroz4k2C7AO_eKYQ/viewform"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hyperlink" Target="https://creativecommons.org/licenses/by-nc-sa/4.0/" TargetMode="External"/><Relationship Id="rId5" Type="http://schemas.openxmlformats.org/officeDocument/2006/relationships/hyperlink" Target="https://docs.google.com/forms/d/e/1FAIpQLSfjPmmI-zoiAdotKk-jNTs9eKCwfbr7VkAroz4k2C7AO_eKYQ/viewform"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s://asccc-oeri.org/webinars-and-event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sccc-oeri.org/ztc-degree-feasibility-study-student-survey-sharing-request/" TargetMode="External"/><Relationship Id="rId7" Type="http://schemas.openxmlformats.org/officeDocument/2006/relationships/hyperlink" Target="https://docs.google.com/document/d/10SxjxEvTLZZhuPZS9hGatmV7rgFMSSg7M1rH-GWRzCU/edit?tab=t.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asccc-oeri.org/marketing-oer-and-ztc-bookmark-template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sccc-oeri.org/oer-and-student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hyperlink" Target="https://asccc-oeri.org/2026/02/20/pathways-to-zero-partnering-with-counselors-to-promote-the-visibility-of-zero-textbook-cost-ztc-and-open-educational-resources-oe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cccconfer.zoom.us/meeting/register/uEOGoaRkTZyaXvRPVm7irw"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rfleming@ivc.edu"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creativecommons.org/licenses/by/4.0/" TargetMode="External"/><Relationship Id="rId4" Type="http://schemas.openxmlformats.org/officeDocument/2006/relationships/hyperlink" Target="mailto:cmoon@chabotcollege.edu"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unsplash.com/s/photos/reading?utm_source=unsplash&amp;utm_medium=referral&amp;utm_content=creditCopyText" TargetMode="External"/><Relationship Id="rId4" Type="http://schemas.openxmlformats.org/officeDocument/2006/relationships/hyperlink" Target="https://unsplash.com/@siora18?utm_source=unsplash&amp;utm_medium=referral&amp;utm_content=creditCopyTex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a:t>ASCCC OERI OERL Webinar: Engaging Students: Surveys, Bookmarks, and Tools for OER Momentum at Your College! </a:t>
            </a:r>
            <a:endParaRPr/>
          </a:p>
        </p:txBody>
      </p:sp>
      <p:sp>
        <p:nvSpPr>
          <p:cNvPr id="128" name="Google Shape;128;p1"/>
          <p:cNvSpPr txBox="1">
            <a:spLocks noGrp="1"/>
          </p:cNvSpPr>
          <p:nvPr>
            <p:ph type="subTitle" idx="1"/>
          </p:nvPr>
        </p:nvSpPr>
        <p:spPr>
          <a:xfrm>
            <a:off x="311727" y="5189604"/>
            <a:ext cx="7979412" cy="977621"/>
          </a:xfrm>
          <a:prstGeom prst="rect">
            <a:avLst/>
          </a:prstGeom>
          <a:noFill/>
          <a:ln>
            <a:noFill/>
          </a:ln>
        </p:spPr>
        <p:txBody>
          <a:bodyPr spcFirstLastPara="1" wrap="square" lIns="91425" tIns="91425" rIns="91425" bIns="91425" anchor="t" anchorCtr="0">
            <a:normAutofit fontScale="77500"/>
          </a:bodyPr>
          <a:lstStyle/>
          <a:p>
            <a:pPr marL="0" lvl="0" indent="0" algn="l" rtl="0">
              <a:lnSpc>
                <a:spcPct val="120000"/>
              </a:lnSpc>
              <a:spcBef>
                <a:spcPts val="0"/>
              </a:spcBef>
              <a:spcAft>
                <a:spcPts val="0"/>
              </a:spcAft>
              <a:buSzPct val="100000"/>
              <a:buNone/>
            </a:pPr>
            <a:r>
              <a:rPr lang="en-US" sz="2000"/>
              <a:t>Revised 2/28/2026</a:t>
            </a:r>
            <a:endParaRPr/>
          </a:p>
          <a:p>
            <a:pPr marL="0" lvl="0" indent="0" algn="l" rtl="0">
              <a:lnSpc>
                <a:spcPct val="120000"/>
              </a:lnSpc>
              <a:spcBef>
                <a:spcPts val="750"/>
              </a:spcBef>
              <a:spcAft>
                <a:spcPts val="0"/>
              </a:spcAft>
              <a:buSzPct val="100000"/>
              <a:buNone/>
            </a:pPr>
            <a:r>
              <a:rPr lang="en-US" sz="2000"/>
              <a:t>This work is licensed under a </a:t>
            </a:r>
            <a:r>
              <a:rPr lang="en-US" sz="2000" u="sng">
                <a:solidFill>
                  <a:schemeClr val="hlink"/>
                </a:solidFill>
                <a:hlinkClick r:id="rId3"/>
              </a:rPr>
              <a:t>Creative Commons Attribution 4.0 International License</a:t>
            </a:r>
            <a:r>
              <a:rPr lang="en-US" sz="2000"/>
              <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3c350786d60_0_35"/>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sz="2500"/>
              <a:t>Credibility &amp; Clout: </a:t>
            </a:r>
            <a:r>
              <a:rPr lang="en-US" sz="25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Getting Big Names &amp; Faces to show up to Events with OER and ZTC visible and celebrated! </a:t>
            </a:r>
            <a:endParaRPr/>
          </a:p>
        </p:txBody>
      </p:sp>
      <p:sp>
        <p:nvSpPr>
          <p:cNvPr id="200" name="Google Shape;200;g3c350786d60_0_35"/>
          <p:cNvSpPr txBox="1">
            <a:spLocks noGrp="1"/>
          </p:cNvSpPr>
          <p:nvPr>
            <p:ph type="body" idx="1"/>
          </p:nvPr>
        </p:nvSpPr>
        <p:spPr>
          <a:xfrm>
            <a:off x="916650" y="2015725"/>
            <a:ext cx="7101900" cy="1697100"/>
          </a:xfrm>
          <a:prstGeom prst="rect">
            <a:avLst/>
          </a:prstGeom>
          <a:noFill/>
          <a:ln>
            <a:noFill/>
          </a:ln>
        </p:spPr>
        <p:txBody>
          <a:bodyPr spcFirstLastPara="1" wrap="square" lIns="91425" tIns="45700" rIns="91425" bIns="45700" anchor="t" anchorCtr="0">
            <a:noAutofit/>
          </a:bodyPr>
          <a:lstStyle/>
          <a:p>
            <a:pPr marL="457200" lvl="0" indent="-317500" algn="l" rtl="0">
              <a:spcBef>
                <a:spcPts val="750"/>
              </a:spcBef>
              <a:spcAft>
                <a:spcPts val="0"/>
              </a:spcAft>
              <a:buClr>
                <a:srgbClr val="000000"/>
              </a:buClr>
              <a:buSzPts val="1400"/>
              <a:buChar char="•"/>
            </a:pPr>
            <a:r>
              <a:rPr lang="en-US" sz="1400" b="1">
                <a:solidFill>
                  <a:srgbClr val="000000"/>
                </a:solidFill>
              </a:rPr>
              <a:t>Visibility matters</a:t>
            </a:r>
            <a:r>
              <a:rPr lang="en-US" sz="1400">
                <a:solidFill>
                  <a:srgbClr val="000000"/>
                </a:solidFill>
              </a:rPr>
              <a:t>: leadership presence signals “this is real, supported, and worth joining”</a:t>
            </a:r>
            <a:endParaRPr sz="1400">
              <a:solidFill>
                <a:srgbClr val="000000"/>
              </a:solidFill>
            </a:endParaRPr>
          </a:p>
          <a:p>
            <a:pPr marL="457200" lvl="0" indent="-317500" algn="l" rtl="0">
              <a:spcBef>
                <a:spcPts val="0"/>
              </a:spcBef>
              <a:spcAft>
                <a:spcPts val="0"/>
              </a:spcAft>
              <a:buClr>
                <a:srgbClr val="000000"/>
              </a:buClr>
              <a:buSzPts val="1400"/>
              <a:buChar char="•"/>
            </a:pPr>
            <a:r>
              <a:rPr lang="en-US" sz="1400" b="1">
                <a:solidFill>
                  <a:srgbClr val="000000"/>
                </a:solidFill>
              </a:rPr>
              <a:t>Make it easy to say yes</a:t>
            </a:r>
            <a:r>
              <a:rPr lang="en-US" sz="1400">
                <a:solidFill>
                  <a:srgbClr val="000000"/>
                </a:solidFill>
              </a:rPr>
              <a:t>: short time ask, clear role, clear photo moment, clear talking point</a:t>
            </a:r>
            <a:endParaRPr sz="1400">
              <a:solidFill>
                <a:srgbClr val="000000"/>
              </a:solidFill>
            </a:endParaRPr>
          </a:p>
          <a:p>
            <a:pPr marL="457200" lvl="0" indent="-317500" algn="l" rtl="0">
              <a:spcBef>
                <a:spcPts val="0"/>
              </a:spcBef>
              <a:spcAft>
                <a:spcPts val="0"/>
              </a:spcAft>
              <a:buClr>
                <a:srgbClr val="000000"/>
              </a:buClr>
              <a:buSzPts val="1400"/>
              <a:buChar char="•"/>
            </a:pPr>
            <a:r>
              <a:rPr lang="en-US" sz="1400" b="1">
                <a:solidFill>
                  <a:srgbClr val="000000"/>
                </a:solidFill>
              </a:rPr>
              <a:t>Give them what they already want</a:t>
            </a:r>
            <a:r>
              <a:rPr lang="en-US" sz="1400">
                <a:solidFill>
                  <a:srgbClr val="000000"/>
                </a:solidFill>
              </a:rPr>
              <a:t>: a positive student-centered story + a photo for campus comms/social</a:t>
            </a:r>
            <a:endParaRPr sz="1400">
              <a:solidFill>
                <a:srgbClr val="000000"/>
              </a:solidFill>
            </a:endParaRPr>
          </a:p>
          <a:p>
            <a:pPr marL="0" lvl="0" indent="0" algn="l" rtl="0">
              <a:spcBef>
                <a:spcPts val="750"/>
              </a:spcBef>
              <a:spcAft>
                <a:spcPts val="0"/>
              </a:spcAft>
              <a:buNone/>
            </a:pPr>
            <a:endParaRPr sz="1400">
              <a:solidFill>
                <a:srgbClr val="000000"/>
              </a:solidFill>
            </a:endParaRPr>
          </a:p>
          <a:p>
            <a:pPr marL="0" lvl="0" indent="0" algn="l" rtl="0">
              <a:lnSpc>
                <a:spcPct val="120000"/>
              </a:lnSpc>
              <a:spcBef>
                <a:spcPts val="750"/>
              </a:spcBef>
              <a:spcAft>
                <a:spcPts val="0"/>
              </a:spcAft>
              <a:buNone/>
            </a:pPr>
            <a:endParaRPr/>
          </a:p>
        </p:txBody>
      </p:sp>
      <p:sp>
        <p:nvSpPr>
          <p:cNvPr id="202" name="Google Shape;202;g3c350786d60_0_35"/>
          <p:cNvSpPr txBox="1"/>
          <p:nvPr/>
        </p:nvSpPr>
        <p:spPr>
          <a:xfrm>
            <a:off x="875250" y="3658575"/>
            <a:ext cx="4450800" cy="2469000"/>
          </a:xfrm>
          <a:prstGeom prst="rect">
            <a:avLst/>
          </a:prstGeom>
          <a:noFill/>
          <a:ln>
            <a:noFill/>
          </a:ln>
        </p:spPr>
        <p:txBody>
          <a:bodyPr spcFirstLastPara="1" wrap="square" lIns="91425" tIns="91425" rIns="91425" bIns="91425" anchor="t" anchorCtr="0">
            <a:spAutoFit/>
          </a:bodyPr>
          <a:lstStyle/>
          <a:p>
            <a:pPr marL="457200" lvl="0" indent="-317500" algn="l" rtl="0">
              <a:lnSpc>
                <a:spcPct val="120000"/>
              </a:lnSpc>
              <a:spcBef>
                <a:spcPts val="750"/>
              </a:spcBef>
              <a:spcAft>
                <a:spcPts val="0"/>
              </a:spcAft>
              <a:buClr>
                <a:srgbClr val="000000"/>
              </a:buClr>
              <a:buSzPts val="1400"/>
              <a:buChar char="•"/>
            </a:pPr>
            <a:r>
              <a:rPr lang="en-US" b="1"/>
              <a:t>Design the “photo-proof” moment</a:t>
            </a:r>
            <a:r>
              <a:rPr lang="en-US"/>
              <a:t>: branded slide/sign, bookmark display, student quote board, “ZTC Saves $$” prop</a:t>
            </a:r>
            <a:endParaRPr/>
          </a:p>
          <a:p>
            <a:pPr marL="457200" lvl="0" indent="-317500" algn="l" rtl="0">
              <a:lnSpc>
                <a:spcPct val="120000"/>
              </a:lnSpc>
              <a:spcBef>
                <a:spcPts val="0"/>
              </a:spcBef>
              <a:spcAft>
                <a:spcPts val="0"/>
              </a:spcAft>
              <a:buClr>
                <a:srgbClr val="000000"/>
              </a:buClr>
              <a:buSzPts val="1400"/>
              <a:buChar char="•"/>
            </a:pPr>
            <a:r>
              <a:rPr lang="en-US" b="1"/>
              <a:t>Use students as the centerpiece</a:t>
            </a:r>
            <a:r>
              <a:rPr lang="en-US"/>
              <a:t>: a quick student thank-you or 30-second quote makes it authentic</a:t>
            </a:r>
            <a:endParaRPr/>
          </a:p>
          <a:p>
            <a:pPr marL="457200" lvl="0" indent="-317500" algn="l" rtl="0">
              <a:lnSpc>
                <a:spcPct val="120000"/>
              </a:lnSpc>
              <a:spcBef>
                <a:spcPts val="0"/>
              </a:spcBef>
              <a:spcAft>
                <a:spcPts val="0"/>
              </a:spcAft>
              <a:buClr>
                <a:srgbClr val="000000"/>
              </a:buClr>
              <a:buSzPts val="1400"/>
              <a:buChar char="•"/>
            </a:pPr>
            <a:r>
              <a:rPr lang="en-US" b="1"/>
              <a:t>Follow-up amplifies momentum</a:t>
            </a:r>
            <a:r>
              <a:rPr lang="en-US"/>
              <a:t>: post-event photos + a link/QR (“Find ZTC classes”) keeps OER visible after the event</a:t>
            </a:r>
            <a:endParaRPr/>
          </a:p>
        </p:txBody>
      </p:sp>
      <p:pic>
        <p:nvPicPr>
          <p:cNvPr id="201" name="Google Shape;201;g3c350786d60_0_35" descr="AI-generated image of campus leadership getting their photos taken"/>
          <p:cNvPicPr preferRelativeResize="0"/>
          <p:nvPr/>
        </p:nvPicPr>
        <p:blipFill>
          <a:blip r:embed="rId3">
            <a:alphaModFix/>
          </a:blip>
          <a:stretch>
            <a:fillRect/>
          </a:stretch>
        </p:blipFill>
        <p:spPr>
          <a:xfrm>
            <a:off x="5326054" y="3821253"/>
            <a:ext cx="3171920" cy="1971566"/>
          </a:xfrm>
          <a:prstGeom prst="rect">
            <a:avLst/>
          </a:prstGeom>
          <a:noFill/>
          <a:ln>
            <a:noFill/>
          </a:ln>
        </p:spPr>
      </p:pic>
      <p:sp>
        <p:nvSpPr>
          <p:cNvPr id="203" name="Google Shape;203;g3c350786d60_0_35"/>
          <p:cNvSpPr txBox="1"/>
          <p:nvPr/>
        </p:nvSpPr>
        <p:spPr>
          <a:xfrm>
            <a:off x="5412013" y="61275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solidFill>
                  <a:srgbClr val="111827"/>
                </a:solidFill>
                <a:highlight>
                  <a:srgbClr val="FFFFFF"/>
                </a:highlight>
                <a:latin typeface="Montserrat"/>
                <a:ea typeface="Montserrat"/>
                <a:cs typeface="Montserrat"/>
                <a:sym typeface="Montserrat"/>
              </a:rPr>
              <a:t>Fig. 1.</a:t>
            </a:r>
            <a:r>
              <a:rPr lang="en-US" sz="600">
                <a:solidFill>
                  <a:srgbClr val="374151"/>
                </a:solidFill>
                <a:highlight>
                  <a:srgbClr val="FFFFFF"/>
                </a:highlight>
                <a:latin typeface="Montserrat"/>
                <a:ea typeface="Montserrat"/>
                <a:cs typeface="Montserrat"/>
                <a:sym typeface="Montserrat"/>
              </a:rPr>
              <a:t> "campus leadership  engagement abstract" (prompt), </a:t>
            </a:r>
            <a:r>
              <a:rPr lang="en-US" sz="600">
                <a:solidFill>
                  <a:srgbClr val="111827"/>
                </a:solidFill>
                <a:highlight>
                  <a:srgbClr val="FFFFFF"/>
                </a:highlight>
                <a:latin typeface="Montserrat"/>
                <a:ea typeface="Montserrat"/>
                <a:cs typeface="Montserrat"/>
                <a:sym typeface="Montserrat"/>
              </a:rPr>
              <a:t>DALL-E</a:t>
            </a:r>
            <a:r>
              <a:rPr lang="en-US" sz="600">
                <a:solidFill>
                  <a:srgbClr val="374151"/>
                </a:solidFill>
                <a:highlight>
                  <a:srgbClr val="FFFFFF"/>
                </a:highlight>
                <a:latin typeface="Montserrat"/>
                <a:ea typeface="Montserrat"/>
                <a:cs typeface="Montserrat"/>
                <a:sym typeface="Montserrat"/>
              </a:rPr>
              <a:t>, OpenAI, 27 Feb. 2026, chat.openai.com. </a:t>
            </a:r>
            <a:r>
              <a:rPr lang="en-US" sz="600">
                <a:solidFill>
                  <a:srgbClr val="111827"/>
                </a:solidFill>
                <a:highlight>
                  <a:srgbClr val="FFFFFF"/>
                </a:highlight>
                <a:latin typeface="Montserrat"/>
                <a:ea typeface="Montserrat"/>
                <a:cs typeface="Montserrat"/>
                <a:sym typeface="Montserrat"/>
              </a:rPr>
              <a:t>Copyright status:</a:t>
            </a:r>
            <a:r>
              <a:rPr lang="en-US" sz="600">
                <a:solidFill>
                  <a:srgbClr val="374151"/>
                </a:solidFill>
                <a:highlight>
                  <a:srgbClr val="FFFFFF"/>
                </a:highlight>
                <a:latin typeface="Montserrat"/>
                <a:ea typeface="Montserrat"/>
                <a:cs typeface="Montserrat"/>
                <a:sym typeface="Montserrat"/>
              </a:rPr>
              <a:t> No copyright claimed (U.S.); AI-generated image.</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3c350786d60_0_13"/>
          <p:cNvSpPr txBox="1">
            <a:spLocks noGrp="1"/>
          </p:cNvSpPr>
          <p:nvPr>
            <p:ph type="title"/>
          </p:nvPr>
        </p:nvSpPr>
        <p:spPr>
          <a:xfrm>
            <a:off x="1332275" y="261200"/>
            <a:ext cx="6525000" cy="1413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sz="2500"/>
              <a:t>Tool 1: Survey from IVC ready to deploy! </a:t>
            </a:r>
            <a:endParaRPr/>
          </a:p>
        </p:txBody>
      </p:sp>
      <p:sp>
        <p:nvSpPr>
          <p:cNvPr id="210" name="Google Shape;210;g3c350786d60_0_13"/>
          <p:cNvSpPr txBox="1">
            <a:spLocks noGrp="1"/>
          </p:cNvSpPr>
          <p:nvPr>
            <p:ph type="body" idx="1"/>
          </p:nvPr>
        </p:nvSpPr>
        <p:spPr>
          <a:xfrm>
            <a:off x="1088686" y="2015735"/>
            <a:ext cx="7202400" cy="4039200"/>
          </a:xfrm>
          <a:prstGeom prst="rect">
            <a:avLst/>
          </a:prstGeom>
          <a:noFill/>
          <a:ln>
            <a:noFill/>
          </a:ln>
        </p:spPr>
        <p:txBody>
          <a:bodyPr spcFirstLastPara="1" wrap="square" lIns="91425" tIns="45700" rIns="91425" bIns="45700" anchor="t" anchorCtr="0">
            <a:normAutofit/>
          </a:bodyPr>
          <a:lstStyle/>
          <a:p>
            <a:pPr marL="457200" lvl="0" indent="-330200" algn="l" rtl="0">
              <a:lnSpc>
                <a:spcPct val="120000"/>
              </a:lnSpc>
              <a:spcBef>
                <a:spcPts val="750"/>
              </a:spcBef>
              <a:spcAft>
                <a:spcPts val="0"/>
              </a:spcAft>
              <a:buSzPts val="1600"/>
              <a:buChar char="•"/>
            </a:pPr>
            <a:r>
              <a:rPr lang="en-US"/>
              <a:t>Ready to go, live right now!</a:t>
            </a:r>
            <a:endParaRPr/>
          </a:p>
          <a:p>
            <a:pPr marL="457200" lvl="0" indent="-330200" algn="l" rtl="0">
              <a:lnSpc>
                <a:spcPct val="120000"/>
              </a:lnSpc>
              <a:spcBef>
                <a:spcPts val="0"/>
              </a:spcBef>
              <a:spcAft>
                <a:spcPts val="0"/>
              </a:spcAft>
              <a:buSzPts val="1600"/>
              <a:buChar char="•"/>
            </a:pPr>
            <a:r>
              <a:rPr lang="en-US"/>
              <a:t>Brings student voice to the ZTC conversation</a:t>
            </a:r>
            <a:endParaRPr/>
          </a:p>
          <a:p>
            <a:pPr marL="457200" lvl="0" indent="-330200" algn="l" rtl="0">
              <a:lnSpc>
                <a:spcPct val="120000"/>
              </a:lnSpc>
              <a:spcBef>
                <a:spcPts val="0"/>
              </a:spcBef>
              <a:spcAft>
                <a:spcPts val="0"/>
              </a:spcAft>
              <a:buSzPts val="1600"/>
              <a:buChar char="•"/>
            </a:pPr>
            <a:r>
              <a:rPr lang="en-US"/>
              <a:t>Any college that participates will receive access to all the de-identified dataset</a:t>
            </a:r>
            <a:endParaRPr/>
          </a:p>
          <a:p>
            <a:pPr marL="457200" lvl="0" indent="-330200" algn="l" rtl="0">
              <a:lnSpc>
                <a:spcPct val="120000"/>
              </a:lnSpc>
              <a:spcBef>
                <a:spcPts val="0"/>
              </a:spcBef>
              <a:spcAft>
                <a:spcPts val="0"/>
              </a:spcAft>
              <a:buSzPts val="1600"/>
              <a:buChar char="•"/>
            </a:pPr>
            <a:r>
              <a:rPr lang="en-US"/>
              <a:t>Ready to go blurbs: </a:t>
            </a:r>
            <a:r>
              <a:rPr lang="en-US" u="sng">
                <a:solidFill>
                  <a:schemeClr val="hlink"/>
                </a:solidFill>
                <a:hlinkClick r:id="rId3"/>
              </a:rPr>
              <a:t>https://asccc-oeri.org/ztc-degree-feasibility-study-student-survey-sharing-request/</a:t>
            </a:r>
            <a:r>
              <a:rPr lang="en-US"/>
              <a:t> </a:t>
            </a:r>
            <a:endParaRPr/>
          </a:p>
        </p:txBody>
      </p:sp>
      <p:pic>
        <p:nvPicPr>
          <p:cNvPr id="212" name="Google Shape;212;g3c350786d60_0_13" descr="Irvine Valley College logo and 20MM Foundation logo"/>
          <p:cNvPicPr preferRelativeResize="0"/>
          <p:nvPr/>
        </p:nvPicPr>
        <p:blipFill>
          <a:blip r:embed="rId4">
            <a:alphaModFix/>
          </a:blip>
          <a:stretch>
            <a:fillRect/>
          </a:stretch>
        </p:blipFill>
        <p:spPr>
          <a:xfrm>
            <a:off x="387313" y="4449225"/>
            <a:ext cx="2460950" cy="1553025"/>
          </a:xfrm>
          <a:prstGeom prst="rect">
            <a:avLst/>
          </a:prstGeom>
          <a:noFill/>
          <a:ln>
            <a:noFill/>
          </a:ln>
        </p:spPr>
      </p:pic>
      <p:pic>
        <p:nvPicPr>
          <p:cNvPr id="213" name="Google Shape;213;g3c350786d60_0_13" descr="AI-generated image of students completing and submitting a survey"/>
          <p:cNvPicPr preferRelativeResize="0"/>
          <p:nvPr/>
        </p:nvPicPr>
        <p:blipFill>
          <a:blip r:embed="rId5">
            <a:alphaModFix/>
          </a:blip>
          <a:stretch>
            <a:fillRect/>
          </a:stretch>
        </p:blipFill>
        <p:spPr>
          <a:xfrm>
            <a:off x="2901525" y="3976573"/>
            <a:ext cx="3576700" cy="2335675"/>
          </a:xfrm>
          <a:prstGeom prst="rect">
            <a:avLst/>
          </a:prstGeom>
          <a:noFill/>
          <a:ln>
            <a:noFill/>
          </a:ln>
        </p:spPr>
      </p:pic>
      <p:pic>
        <p:nvPicPr>
          <p:cNvPr id="211" name="Google Shape;211;g3c350786d60_0_13" descr="QR code to survey"/>
          <p:cNvPicPr preferRelativeResize="0"/>
          <p:nvPr/>
        </p:nvPicPr>
        <p:blipFill>
          <a:blip r:embed="rId6">
            <a:alphaModFix/>
          </a:blip>
          <a:stretch>
            <a:fillRect/>
          </a:stretch>
        </p:blipFill>
        <p:spPr>
          <a:xfrm>
            <a:off x="6692550" y="4355672"/>
            <a:ext cx="1770925" cy="1740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3c47ff828a6_0_16"/>
          <p:cNvSpPr txBox="1">
            <a:spLocks noGrp="1"/>
          </p:cNvSpPr>
          <p:nvPr>
            <p:ph type="title"/>
          </p:nvPr>
        </p:nvSpPr>
        <p:spPr>
          <a:xfrm>
            <a:off x="188874" y="798975"/>
            <a:ext cx="3351000" cy="2247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LIVE DATA: Insightful Information Behaviors and Needs From Our Students! </a:t>
            </a:r>
            <a:endParaRPr/>
          </a:p>
        </p:txBody>
      </p:sp>
      <p:sp>
        <p:nvSpPr>
          <p:cNvPr id="220" name="Google Shape;220;g3c47ff828a6_0_16"/>
          <p:cNvSpPr txBox="1">
            <a:spLocks noGrp="1"/>
          </p:cNvSpPr>
          <p:nvPr>
            <p:ph type="body" idx="2"/>
          </p:nvPr>
        </p:nvSpPr>
        <p:spPr>
          <a:xfrm>
            <a:off x="1083504" y="3205494"/>
            <a:ext cx="2456400" cy="2849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a:p>
        </p:txBody>
      </p:sp>
      <p:pic>
        <p:nvPicPr>
          <p:cNvPr id="221" name="Google Shape;221;g3c47ff828a6_0_16" descr="Screenshot of the ZTC Degree Feasibility Study by IVC Library"/>
          <p:cNvPicPr preferRelativeResize="0"/>
          <p:nvPr/>
        </p:nvPicPr>
        <p:blipFill>
          <a:blip r:embed="rId3">
            <a:alphaModFix/>
          </a:blip>
          <a:stretch>
            <a:fillRect/>
          </a:stretch>
        </p:blipFill>
        <p:spPr>
          <a:xfrm>
            <a:off x="3955475" y="798975"/>
            <a:ext cx="4345024" cy="3755775"/>
          </a:xfrm>
          <a:prstGeom prst="rect">
            <a:avLst/>
          </a:prstGeom>
          <a:noFill/>
          <a:ln>
            <a:noFill/>
          </a:ln>
        </p:spPr>
      </p:pic>
      <p:pic>
        <p:nvPicPr>
          <p:cNvPr id="222" name="Google Shape;222;g3c47ff828a6_0_16" descr="Screenshot of the ZTC Degree Feasibility Study by IVC Library"/>
          <p:cNvPicPr preferRelativeResize="0"/>
          <p:nvPr/>
        </p:nvPicPr>
        <p:blipFill>
          <a:blip r:embed="rId4">
            <a:alphaModFix/>
          </a:blip>
          <a:stretch>
            <a:fillRect/>
          </a:stretch>
        </p:blipFill>
        <p:spPr>
          <a:xfrm>
            <a:off x="331925" y="3298950"/>
            <a:ext cx="3516676" cy="3339523"/>
          </a:xfrm>
          <a:prstGeom prst="rect">
            <a:avLst/>
          </a:prstGeom>
          <a:noFill/>
          <a:ln>
            <a:noFill/>
          </a:ln>
        </p:spPr>
      </p:pic>
      <p:sp>
        <p:nvSpPr>
          <p:cNvPr id="223" name="Google Shape;223;g3c47ff828a6_0_16"/>
          <p:cNvSpPr txBox="1"/>
          <p:nvPr/>
        </p:nvSpPr>
        <p:spPr>
          <a:xfrm>
            <a:off x="4564755" y="5664100"/>
            <a:ext cx="4194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374151"/>
                </a:solidFill>
                <a:highlight>
                  <a:srgbClr val="FFFFFF"/>
                </a:highlight>
                <a:latin typeface="Montserrat"/>
                <a:ea typeface="Montserrat"/>
                <a:cs typeface="Montserrat"/>
                <a:sym typeface="Montserrat"/>
              </a:rPr>
              <a:t>Screenshots of Data: </a:t>
            </a:r>
            <a:r>
              <a:rPr lang="en-US" sz="1200" u="sng">
                <a:solidFill>
                  <a:srgbClr val="0563C1"/>
                </a:solidFill>
                <a:highlight>
                  <a:srgbClr val="FFFFFF"/>
                </a:highlight>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ZTC Degree Feasibility Study by IVC Library,</a:t>
            </a:r>
            <a:r>
              <a:rPr lang="en-US" sz="1200">
                <a:solidFill>
                  <a:srgbClr val="374151"/>
                </a:solidFill>
                <a:highlight>
                  <a:srgbClr val="FFFFFF"/>
                </a:highlight>
                <a:latin typeface="Montserrat"/>
                <a:ea typeface="Montserrat"/>
                <a:cs typeface="Montserrat"/>
                <a:sym typeface="Montserrat"/>
              </a:rPr>
              <a:t>, licensed under </a:t>
            </a:r>
            <a:r>
              <a:rPr lang="en-US" sz="1200" u="sng">
                <a:solidFill>
                  <a:srgbClr val="0563C1"/>
                </a:solidFill>
                <a:highlight>
                  <a:srgbClr val="FFFFFF"/>
                </a:highlight>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CC BY-NC-SA 4.0</a:t>
            </a:r>
            <a:r>
              <a:rPr lang="en-US" sz="1200">
                <a:solidFill>
                  <a:srgbClr val="374151"/>
                </a:solidFill>
                <a:highlight>
                  <a:srgbClr val="FFFFFF"/>
                </a:highlight>
                <a:latin typeface="Montserrat"/>
                <a:ea typeface="Montserrat"/>
                <a:cs typeface="Montserrat"/>
                <a:sym typeface="Montserrat"/>
              </a:rPr>
              <a:t>. Screenshot taken 27 Feb. 2026. Survey live until May 2026.</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3c47ff828a6_0_25"/>
          <p:cNvSpPr txBox="1">
            <a:spLocks noGrp="1"/>
          </p:cNvSpPr>
          <p:nvPr>
            <p:ph type="title"/>
          </p:nvPr>
        </p:nvSpPr>
        <p:spPr>
          <a:xfrm>
            <a:off x="188874" y="798975"/>
            <a:ext cx="3351000" cy="2247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Students don’t know but they would like it if they did!  </a:t>
            </a:r>
            <a:endParaRPr/>
          </a:p>
        </p:txBody>
      </p:sp>
      <p:pic>
        <p:nvPicPr>
          <p:cNvPr id="231" name="Google Shape;231;g3c47ff828a6_0_25" descr="Screenshot of the ZTC Degree Feasibility Study by IVC Library"/>
          <p:cNvPicPr preferRelativeResize="0"/>
          <p:nvPr/>
        </p:nvPicPr>
        <p:blipFill>
          <a:blip r:embed="rId3">
            <a:alphaModFix/>
          </a:blip>
          <a:stretch>
            <a:fillRect/>
          </a:stretch>
        </p:blipFill>
        <p:spPr>
          <a:xfrm>
            <a:off x="3933450" y="873052"/>
            <a:ext cx="4477549" cy="2098850"/>
          </a:xfrm>
          <a:prstGeom prst="rect">
            <a:avLst/>
          </a:prstGeom>
          <a:noFill/>
          <a:ln>
            <a:noFill/>
          </a:ln>
        </p:spPr>
      </p:pic>
      <p:pic>
        <p:nvPicPr>
          <p:cNvPr id="230" name="Google Shape;230;g3c47ff828a6_0_25" descr="Screenshot of the ZTC Degree Feasibility Study by IVC Library"/>
          <p:cNvPicPr preferRelativeResize="0"/>
          <p:nvPr/>
        </p:nvPicPr>
        <p:blipFill>
          <a:blip r:embed="rId4">
            <a:alphaModFix/>
          </a:blip>
          <a:stretch>
            <a:fillRect/>
          </a:stretch>
        </p:blipFill>
        <p:spPr>
          <a:xfrm>
            <a:off x="396675" y="3198375"/>
            <a:ext cx="7950498" cy="3507224"/>
          </a:xfrm>
          <a:prstGeom prst="rect">
            <a:avLst/>
          </a:prstGeom>
          <a:noFill/>
          <a:ln>
            <a:noFill/>
          </a:ln>
        </p:spPr>
      </p:pic>
      <p:sp>
        <p:nvSpPr>
          <p:cNvPr id="232" name="Google Shape;232;g3c47ff828a6_0_25"/>
          <p:cNvSpPr txBox="1"/>
          <p:nvPr/>
        </p:nvSpPr>
        <p:spPr>
          <a:xfrm>
            <a:off x="294000" y="6397800"/>
            <a:ext cx="885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374151"/>
                </a:solidFill>
                <a:highlight>
                  <a:srgbClr val="FFFFFF"/>
                </a:highlight>
                <a:latin typeface="Montserrat"/>
                <a:ea typeface="Montserrat"/>
                <a:cs typeface="Montserrat"/>
                <a:sym typeface="Montserrat"/>
              </a:rPr>
              <a:t>Screenshots of Data: </a:t>
            </a:r>
            <a:r>
              <a:rPr lang="en-US" sz="800" u="sng">
                <a:solidFill>
                  <a:srgbClr val="0563C1"/>
                </a:solidFill>
                <a:highlight>
                  <a:srgbClr val="FFFFFF"/>
                </a:highlight>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ZTC Degree Feasibility Study by IVC Library,</a:t>
            </a:r>
            <a:r>
              <a:rPr lang="en-US" sz="800">
                <a:solidFill>
                  <a:srgbClr val="374151"/>
                </a:solidFill>
                <a:highlight>
                  <a:srgbClr val="FFFFFF"/>
                </a:highlight>
                <a:latin typeface="Montserrat"/>
                <a:ea typeface="Montserrat"/>
                <a:cs typeface="Montserrat"/>
                <a:sym typeface="Montserrat"/>
              </a:rPr>
              <a:t>, licensed under </a:t>
            </a:r>
            <a:r>
              <a:rPr lang="en-US" sz="800" u="sng">
                <a:solidFill>
                  <a:srgbClr val="0563C1"/>
                </a:solidFill>
                <a:highlight>
                  <a:srgbClr val="FFFFFF"/>
                </a:highlight>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CC BY-NC-SA 4.0</a:t>
            </a:r>
            <a:r>
              <a:rPr lang="en-US" sz="800">
                <a:solidFill>
                  <a:srgbClr val="374151"/>
                </a:solidFill>
                <a:highlight>
                  <a:srgbClr val="FFFFFF"/>
                </a:highlight>
                <a:latin typeface="Montserrat"/>
                <a:ea typeface="Montserrat"/>
                <a:cs typeface="Montserrat"/>
                <a:sym typeface="Montserrat"/>
              </a:rPr>
              <a:t>. Screenshot taken 27 Feb. 2026. Survey live until May 2026.</a:t>
            </a: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cbf7a6a2ed_0_14"/>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Celebrate OEWeek with a ZTC Fair</a:t>
            </a:r>
            <a:endParaRPr/>
          </a:p>
        </p:txBody>
      </p:sp>
      <p:pic>
        <p:nvPicPr>
          <p:cNvPr id="239" name="Google Shape;239;g3cbf7a6a2ed_0_14" descr="Photo of students and vendors celebrating OEWeek with a ZTC Fair at IVC"/>
          <p:cNvPicPr preferRelativeResize="0"/>
          <p:nvPr/>
        </p:nvPicPr>
        <p:blipFill>
          <a:blip r:embed="rId3">
            <a:alphaModFix/>
          </a:blip>
          <a:stretch>
            <a:fillRect/>
          </a:stretch>
        </p:blipFill>
        <p:spPr>
          <a:xfrm>
            <a:off x="172750" y="2220325"/>
            <a:ext cx="5725476" cy="4294099"/>
          </a:xfrm>
          <a:prstGeom prst="rect">
            <a:avLst/>
          </a:prstGeom>
          <a:noFill/>
          <a:ln>
            <a:noFill/>
          </a:ln>
        </p:spPr>
      </p:pic>
      <p:pic>
        <p:nvPicPr>
          <p:cNvPr id="240" name="Google Shape;240;g3cbf7a6a2ed_0_14" descr="Photo of students and vendors celebrating OEWeek with a ZTC Fair at IVC. Free ZTC Swag on the table"/>
          <p:cNvPicPr preferRelativeResize="0"/>
          <p:nvPr/>
        </p:nvPicPr>
        <p:blipFill>
          <a:blip r:embed="rId4">
            <a:alphaModFix/>
          </a:blip>
          <a:stretch>
            <a:fillRect/>
          </a:stretch>
        </p:blipFill>
        <p:spPr>
          <a:xfrm>
            <a:off x="6010151" y="4320453"/>
            <a:ext cx="2940974" cy="2205731"/>
          </a:xfrm>
          <a:prstGeom prst="rect">
            <a:avLst/>
          </a:prstGeom>
          <a:noFill/>
          <a:ln>
            <a:noFill/>
          </a:ln>
        </p:spPr>
      </p:pic>
      <p:pic>
        <p:nvPicPr>
          <p:cNvPr id="241" name="Google Shape;241;g3cbf7a6a2ed_0_14" descr="Spin the wheel"/>
          <p:cNvPicPr preferRelativeResize="0"/>
          <p:nvPr/>
        </p:nvPicPr>
        <p:blipFill>
          <a:blip r:embed="rId5">
            <a:alphaModFix/>
          </a:blip>
          <a:stretch>
            <a:fillRect/>
          </a:stretch>
        </p:blipFill>
        <p:spPr>
          <a:xfrm>
            <a:off x="6639501" y="2220334"/>
            <a:ext cx="1682269" cy="202134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c350786d60_0_19"/>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sz="2500"/>
              <a:t>Tool 2: ZTC Bookmarks and bookmark templates ready to go! </a:t>
            </a:r>
            <a:endParaRPr/>
          </a:p>
        </p:txBody>
      </p:sp>
      <p:pic>
        <p:nvPicPr>
          <p:cNvPr id="250" name="Google Shape;250;g3c350786d60_0_19" descr="Photo of free bookmarks about ZTC"/>
          <p:cNvPicPr preferRelativeResize="0"/>
          <p:nvPr/>
        </p:nvPicPr>
        <p:blipFill>
          <a:blip r:embed="rId3">
            <a:alphaModFix/>
          </a:blip>
          <a:stretch>
            <a:fillRect/>
          </a:stretch>
        </p:blipFill>
        <p:spPr>
          <a:xfrm>
            <a:off x="901647" y="1902750"/>
            <a:ext cx="1644701" cy="4873850"/>
          </a:xfrm>
          <a:prstGeom prst="rect">
            <a:avLst/>
          </a:prstGeom>
          <a:noFill/>
          <a:ln>
            <a:noFill/>
          </a:ln>
        </p:spPr>
      </p:pic>
      <p:pic>
        <p:nvPicPr>
          <p:cNvPr id="251" name="Google Shape;251;g3c350786d60_0_19" descr="Photo of free bookmarks about ZTC"/>
          <p:cNvPicPr preferRelativeResize="0"/>
          <p:nvPr/>
        </p:nvPicPr>
        <p:blipFill>
          <a:blip r:embed="rId4">
            <a:alphaModFix/>
          </a:blip>
          <a:stretch>
            <a:fillRect/>
          </a:stretch>
        </p:blipFill>
        <p:spPr>
          <a:xfrm>
            <a:off x="2654150" y="1848200"/>
            <a:ext cx="1644700" cy="4928393"/>
          </a:xfrm>
          <a:prstGeom prst="rect">
            <a:avLst/>
          </a:prstGeom>
          <a:noFill/>
          <a:ln>
            <a:noFill/>
          </a:ln>
        </p:spPr>
      </p:pic>
      <p:pic>
        <p:nvPicPr>
          <p:cNvPr id="248" name="Google Shape;248;g3c350786d60_0_19" descr="Photo of free bookmarks about ZTC"/>
          <p:cNvPicPr preferRelativeResize="0"/>
          <p:nvPr/>
        </p:nvPicPr>
        <p:blipFill rotWithShape="1">
          <a:blip r:embed="rId5">
            <a:alphaModFix/>
          </a:blip>
          <a:srcRect l="8243" r="14142"/>
          <a:stretch/>
        </p:blipFill>
        <p:spPr>
          <a:xfrm rot="-5400000">
            <a:off x="5617262" y="1135461"/>
            <a:ext cx="1958627" cy="3757176"/>
          </a:xfrm>
          <a:prstGeom prst="rect">
            <a:avLst/>
          </a:prstGeom>
          <a:noFill/>
          <a:ln>
            <a:noFill/>
          </a:ln>
        </p:spPr>
      </p:pic>
      <p:pic>
        <p:nvPicPr>
          <p:cNvPr id="249" name="Google Shape;249;g3c350786d60_0_19" descr="Photo of free bookmarks about ZTC"/>
          <p:cNvPicPr preferRelativeResize="0"/>
          <p:nvPr/>
        </p:nvPicPr>
        <p:blipFill rotWithShape="1">
          <a:blip r:embed="rId6">
            <a:alphaModFix/>
          </a:blip>
          <a:srcRect r="18019"/>
          <a:stretch/>
        </p:blipFill>
        <p:spPr>
          <a:xfrm rot="-5400000">
            <a:off x="5466126" y="3699993"/>
            <a:ext cx="2260901" cy="36771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3cbf7a6a2ed_0_25"/>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sz="2500"/>
              <a:t>Tool 2: ZTC Bookmark templates in Canva ready to go! </a:t>
            </a:r>
            <a:endParaRPr/>
          </a:p>
        </p:txBody>
      </p:sp>
      <p:pic>
        <p:nvPicPr>
          <p:cNvPr id="259" name="Google Shape;259;g3cbf7a6a2ed_0_25" descr="Screeshot of the Canvas bookmark templates"/>
          <p:cNvPicPr preferRelativeResize="0"/>
          <p:nvPr/>
        </p:nvPicPr>
        <p:blipFill>
          <a:blip r:embed="rId3">
            <a:alphaModFix/>
          </a:blip>
          <a:stretch>
            <a:fillRect/>
          </a:stretch>
        </p:blipFill>
        <p:spPr>
          <a:xfrm>
            <a:off x="202050" y="2261400"/>
            <a:ext cx="6586998" cy="3965750"/>
          </a:xfrm>
          <a:prstGeom prst="rect">
            <a:avLst/>
          </a:prstGeom>
          <a:noFill/>
          <a:ln>
            <a:noFill/>
          </a:ln>
        </p:spPr>
      </p:pic>
      <p:pic>
        <p:nvPicPr>
          <p:cNvPr id="258" name="Google Shape;258;g3cbf7a6a2ed_0_25" descr="QR code for the ZTC Bookmark templates in Canva"/>
          <p:cNvPicPr preferRelativeResize="0"/>
          <p:nvPr/>
        </p:nvPicPr>
        <p:blipFill>
          <a:blip r:embed="rId4">
            <a:alphaModFix/>
          </a:blip>
          <a:stretch>
            <a:fillRect/>
          </a:stretch>
        </p:blipFill>
        <p:spPr>
          <a:xfrm>
            <a:off x="6951675" y="3239238"/>
            <a:ext cx="1975850" cy="2010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3c350786d60_1_0"/>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Tool 3: ZTC Wall</a:t>
            </a:r>
            <a:endParaRPr/>
          </a:p>
        </p:txBody>
      </p:sp>
      <p:pic>
        <p:nvPicPr>
          <p:cNvPr id="266" name="Google Shape;266;g3c350786d60_1_0" descr="ZTC Wall at Chabot College with sticky notes answering the question &quot;How does the high price of textbooks impact your life?&quot;"/>
          <p:cNvPicPr preferRelativeResize="0"/>
          <p:nvPr/>
        </p:nvPicPr>
        <p:blipFill>
          <a:blip r:embed="rId3">
            <a:alphaModFix/>
          </a:blip>
          <a:stretch>
            <a:fillRect/>
          </a:stretch>
        </p:blipFill>
        <p:spPr>
          <a:xfrm>
            <a:off x="868725" y="1892600"/>
            <a:ext cx="3638849" cy="4851835"/>
          </a:xfrm>
          <a:prstGeom prst="rect">
            <a:avLst/>
          </a:prstGeom>
          <a:noFill/>
          <a:ln>
            <a:noFill/>
          </a:ln>
        </p:spPr>
      </p:pic>
      <p:pic>
        <p:nvPicPr>
          <p:cNvPr id="267" name="Google Shape;267;g3c350786d60_1_0" descr="ZTC Wall at Chabot College with sticky notes answering the question &quot;Tell us about your Zero-Textbook-Cost experience at Chabot&quot;"/>
          <p:cNvPicPr preferRelativeResize="0"/>
          <p:nvPr/>
        </p:nvPicPr>
        <p:blipFill>
          <a:blip r:embed="rId4">
            <a:alphaModFix/>
          </a:blip>
          <a:stretch>
            <a:fillRect/>
          </a:stretch>
        </p:blipFill>
        <p:spPr>
          <a:xfrm>
            <a:off x="4815024" y="1892616"/>
            <a:ext cx="3638849" cy="48517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3cbf7a6a2ed_0_38"/>
          <p:cNvSpPr txBox="1">
            <a:spLocks noGrp="1"/>
          </p:cNvSpPr>
          <p:nvPr>
            <p:ph type="title"/>
          </p:nvPr>
        </p:nvSpPr>
        <p:spPr>
          <a:xfrm>
            <a:off x="1068336" y="2372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What students are saying about textbooks</a:t>
            </a:r>
            <a:endParaRPr/>
          </a:p>
        </p:txBody>
      </p:sp>
      <p:pic>
        <p:nvPicPr>
          <p:cNvPr id="274" name="Google Shape;274;g3cbf7a6a2ed_0_38" descr="Photo of a sticky note"/>
          <p:cNvPicPr preferRelativeResize="0"/>
          <p:nvPr/>
        </p:nvPicPr>
        <p:blipFill rotWithShape="1">
          <a:blip r:embed="rId3">
            <a:alphaModFix/>
          </a:blip>
          <a:srcRect l="-10534"/>
          <a:stretch/>
        </p:blipFill>
        <p:spPr>
          <a:xfrm>
            <a:off x="-302075" y="1243250"/>
            <a:ext cx="3049600" cy="2303325"/>
          </a:xfrm>
          <a:prstGeom prst="rect">
            <a:avLst/>
          </a:prstGeom>
          <a:noFill/>
          <a:ln>
            <a:noFill/>
          </a:ln>
        </p:spPr>
      </p:pic>
      <p:pic>
        <p:nvPicPr>
          <p:cNvPr id="275" name="Google Shape;275;g3cbf7a6a2ed_0_38" descr="Photo of a sticky note"/>
          <p:cNvPicPr preferRelativeResize="0"/>
          <p:nvPr/>
        </p:nvPicPr>
        <p:blipFill rotWithShape="1">
          <a:blip r:embed="rId4">
            <a:alphaModFix/>
          </a:blip>
          <a:srcRect t="12659" r="6112" b="8712"/>
          <a:stretch/>
        </p:blipFill>
        <p:spPr>
          <a:xfrm>
            <a:off x="1834975" y="3357850"/>
            <a:ext cx="3280901" cy="1462424"/>
          </a:xfrm>
          <a:prstGeom prst="rect">
            <a:avLst/>
          </a:prstGeom>
          <a:noFill/>
          <a:ln>
            <a:noFill/>
          </a:ln>
        </p:spPr>
      </p:pic>
      <p:pic>
        <p:nvPicPr>
          <p:cNvPr id="276" name="Google Shape;276;g3cbf7a6a2ed_0_38" descr="Photo of a sticky note"/>
          <p:cNvPicPr preferRelativeResize="0"/>
          <p:nvPr/>
        </p:nvPicPr>
        <p:blipFill rotWithShape="1">
          <a:blip r:embed="rId5">
            <a:alphaModFix/>
          </a:blip>
          <a:srcRect r="17116"/>
          <a:stretch/>
        </p:blipFill>
        <p:spPr>
          <a:xfrm>
            <a:off x="47325" y="3721100"/>
            <a:ext cx="1683874" cy="2020150"/>
          </a:xfrm>
          <a:prstGeom prst="rect">
            <a:avLst/>
          </a:prstGeom>
          <a:noFill/>
          <a:ln>
            <a:noFill/>
          </a:ln>
        </p:spPr>
      </p:pic>
      <p:pic>
        <p:nvPicPr>
          <p:cNvPr id="277" name="Google Shape;277;g3cbf7a6a2ed_0_38" descr="Photo of a sticky note"/>
          <p:cNvPicPr preferRelativeResize="0"/>
          <p:nvPr/>
        </p:nvPicPr>
        <p:blipFill>
          <a:blip r:embed="rId6">
            <a:alphaModFix/>
          </a:blip>
          <a:stretch>
            <a:fillRect/>
          </a:stretch>
        </p:blipFill>
        <p:spPr>
          <a:xfrm>
            <a:off x="3664875" y="1130301"/>
            <a:ext cx="2243669" cy="2303326"/>
          </a:xfrm>
          <a:prstGeom prst="rect">
            <a:avLst/>
          </a:prstGeom>
          <a:noFill/>
          <a:ln>
            <a:noFill/>
          </a:ln>
        </p:spPr>
      </p:pic>
      <p:pic>
        <p:nvPicPr>
          <p:cNvPr id="278" name="Google Shape;278;g3cbf7a6a2ed_0_38" descr="Photo of a sticky note"/>
          <p:cNvPicPr preferRelativeResize="0"/>
          <p:nvPr/>
        </p:nvPicPr>
        <p:blipFill>
          <a:blip r:embed="rId7">
            <a:alphaModFix/>
          </a:blip>
          <a:stretch>
            <a:fillRect/>
          </a:stretch>
        </p:blipFill>
        <p:spPr>
          <a:xfrm>
            <a:off x="5361226" y="3586026"/>
            <a:ext cx="3630373" cy="3064194"/>
          </a:xfrm>
          <a:prstGeom prst="rect">
            <a:avLst/>
          </a:prstGeom>
          <a:noFill/>
          <a:ln>
            <a:noFill/>
          </a:ln>
        </p:spPr>
      </p:pic>
      <p:pic>
        <p:nvPicPr>
          <p:cNvPr id="279" name="Google Shape;279;g3cbf7a6a2ed_0_38" descr="Photo of a sticky note"/>
          <p:cNvPicPr preferRelativeResize="0"/>
          <p:nvPr/>
        </p:nvPicPr>
        <p:blipFill>
          <a:blip r:embed="rId8">
            <a:alphaModFix/>
          </a:blip>
          <a:stretch>
            <a:fillRect/>
          </a:stretch>
        </p:blipFill>
        <p:spPr>
          <a:xfrm>
            <a:off x="6060945" y="1282703"/>
            <a:ext cx="2706134" cy="2150924"/>
          </a:xfrm>
          <a:prstGeom prst="rect">
            <a:avLst/>
          </a:prstGeom>
          <a:noFill/>
          <a:ln>
            <a:noFill/>
          </a:ln>
        </p:spPr>
      </p:pic>
      <p:pic>
        <p:nvPicPr>
          <p:cNvPr id="280" name="Google Shape;280;g3cbf7a6a2ed_0_38" descr="Photo of a sticky note"/>
          <p:cNvPicPr preferRelativeResize="0"/>
          <p:nvPr/>
        </p:nvPicPr>
        <p:blipFill>
          <a:blip r:embed="rId9">
            <a:alphaModFix/>
          </a:blip>
          <a:stretch>
            <a:fillRect/>
          </a:stretch>
        </p:blipFill>
        <p:spPr>
          <a:xfrm>
            <a:off x="2069499" y="4984274"/>
            <a:ext cx="2113266" cy="17329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c350786d60_1_6"/>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Tool 4: ZTC Photo Booth</a:t>
            </a:r>
            <a:endParaRPr/>
          </a:p>
        </p:txBody>
      </p:sp>
      <p:pic>
        <p:nvPicPr>
          <p:cNvPr id="287" name="Google Shape;287;g3c350786d60_1_6" descr="Photo of someone using the ZTC Photobooth"/>
          <p:cNvPicPr preferRelativeResize="0"/>
          <p:nvPr/>
        </p:nvPicPr>
        <p:blipFill>
          <a:blip r:embed="rId3">
            <a:alphaModFix/>
          </a:blip>
          <a:stretch>
            <a:fillRect/>
          </a:stretch>
        </p:blipFill>
        <p:spPr>
          <a:xfrm>
            <a:off x="752925" y="1944925"/>
            <a:ext cx="2085900" cy="2313675"/>
          </a:xfrm>
          <a:prstGeom prst="rect">
            <a:avLst/>
          </a:prstGeom>
          <a:noFill/>
          <a:ln>
            <a:noFill/>
          </a:ln>
        </p:spPr>
      </p:pic>
      <p:pic>
        <p:nvPicPr>
          <p:cNvPr id="290" name="Google Shape;290;g3c350786d60_1_6" descr="Photo of someone using the ZTC Photobooth"/>
          <p:cNvPicPr preferRelativeResize="0"/>
          <p:nvPr/>
        </p:nvPicPr>
        <p:blipFill>
          <a:blip r:embed="rId4">
            <a:alphaModFix/>
          </a:blip>
          <a:stretch>
            <a:fillRect/>
          </a:stretch>
        </p:blipFill>
        <p:spPr>
          <a:xfrm>
            <a:off x="3814475" y="1909437"/>
            <a:ext cx="1994251" cy="2404799"/>
          </a:xfrm>
          <a:prstGeom prst="rect">
            <a:avLst/>
          </a:prstGeom>
          <a:noFill/>
          <a:ln>
            <a:noFill/>
          </a:ln>
        </p:spPr>
      </p:pic>
      <p:pic>
        <p:nvPicPr>
          <p:cNvPr id="291" name="Google Shape;291;g3c350786d60_1_6" descr="Photo of someone using the ZTC Photobooth"/>
          <p:cNvPicPr preferRelativeResize="0"/>
          <p:nvPr/>
        </p:nvPicPr>
        <p:blipFill rotWithShape="1">
          <a:blip r:embed="rId5">
            <a:alphaModFix/>
          </a:blip>
          <a:srcRect l="7775" t="6126" b="13790"/>
          <a:stretch/>
        </p:blipFill>
        <p:spPr>
          <a:xfrm>
            <a:off x="6601301" y="1894050"/>
            <a:ext cx="2085900" cy="2415227"/>
          </a:xfrm>
          <a:prstGeom prst="rect">
            <a:avLst/>
          </a:prstGeom>
          <a:noFill/>
          <a:ln>
            <a:noFill/>
          </a:ln>
        </p:spPr>
      </p:pic>
      <p:pic>
        <p:nvPicPr>
          <p:cNvPr id="289" name="Google Shape;289;g3c350786d60_1_6" descr="Photo of someone using the ZTC Photobooth"/>
          <p:cNvPicPr preferRelativeResize="0"/>
          <p:nvPr/>
        </p:nvPicPr>
        <p:blipFill>
          <a:blip r:embed="rId6">
            <a:alphaModFix/>
          </a:blip>
          <a:stretch>
            <a:fillRect/>
          </a:stretch>
        </p:blipFill>
        <p:spPr>
          <a:xfrm>
            <a:off x="2197800" y="4360150"/>
            <a:ext cx="1994251" cy="2401549"/>
          </a:xfrm>
          <a:prstGeom prst="rect">
            <a:avLst/>
          </a:prstGeom>
          <a:noFill/>
          <a:ln>
            <a:noFill/>
          </a:ln>
        </p:spPr>
      </p:pic>
      <p:pic>
        <p:nvPicPr>
          <p:cNvPr id="288" name="Google Shape;288;g3c350786d60_1_6" descr="Photo of someone using the ZTC Photobooth"/>
          <p:cNvPicPr preferRelativeResize="0"/>
          <p:nvPr/>
        </p:nvPicPr>
        <p:blipFill>
          <a:blip r:embed="rId7">
            <a:alphaModFix/>
          </a:blip>
          <a:stretch>
            <a:fillRect/>
          </a:stretch>
        </p:blipFill>
        <p:spPr>
          <a:xfrm>
            <a:off x="5025275" y="4353313"/>
            <a:ext cx="2138291" cy="2415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sz="4800">
              <a:latin typeface="Arial"/>
              <a:ea typeface="Arial"/>
              <a:cs typeface="Arial"/>
              <a:sym typeface="Arial"/>
            </a:endParaRPr>
          </a:p>
        </p:txBody>
      </p:sp>
      <p:sp>
        <p:nvSpPr>
          <p:cNvPr id="134" name="Google Shape;134;p3"/>
          <p:cNvSpPr txBox="1">
            <a:spLocks noGrp="1"/>
          </p:cNvSpPr>
          <p:nvPr>
            <p:ph type="body" idx="1"/>
          </p:nvPr>
        </p:nvSpPr>
        <p:spPr>
          <a:xfrm>
            <a:off x="1088686" y="2015735"/>
            <a:ext cx="7202456" cy="3729745"/>
          </a:xfrm>
          <a:prstGeom prst="rect">
            <a:avLst/>
          </a:prstGeom>
          <a:noFill/>
          <a:ln>
            <a:noFill/>
          </a:ln>
        </p:spPr>
        <p:txBody>
          <a:bodyPr spcFirstLastPara="1" wrap="square" lIns="91425" tIns="45700" rIns="91425" bIns="45700" anchor="t" anchorCtr="0">
            <a:noAutofit/>
          </a:bodyPr>
          <a:lstStyle/>
          <a:p>
            <a:pPr marL="171446" lvl="0" indent="-165096" algn="l" rtl="0">
              <a:lnSpc>
                <a:spcPct val="120000"/>
              </a:lnSpc>
              <a:spcBef>
                <a:spcPts val="0"/>
              </a:spcBef>
              <a:spcAft>
                <a:spcPts val="0"/>
              </a:spcAft>
              <a:buSzPts val="2259"/>
              <a:buChar char="•"/>
            </a:pPr>
            <a:r>
              <a:rPr lang="en-US" sz="1900"/>
              <a:t>On behalf of the ASCCC OERI, we are pleased to have you here with us </a:t>
            </a:r>
            <a:r>
              <a:rPr lang="en-US" sz="1900">
                <a:latin typeface="arial"/>
                <a:ea typeface="arial"/>
                <a:cs typeface="arial"/>
                <a:sym typeface="arial"/>
              </a:rPr>
              <a:t>for “</a:t>
            </a:r>
            <a:r>
              <a:rPr lang="en-US" sz="1800">
                <a:solidFill>
                  <a:schemeClr val="dk1"/>
                </a:solidFill>
              </a:rPr>
              <a:t>Engaging Students: Surveys, Bookmarks, and Tools for OER Momentum at Your College!” </a:t>
            </a:r>
            <a:endParaRPr sz="1800">
              <a:solidFill>
                <a:schemeClr val="dk1"/>
              </a:solidFill>
            </a:endParaRPr>
          </a:p>
          <a:p>
            <a:pPr marL="171446" lvl="0" indent="-50796" algn="l" rtl="0">
              <a:lnSpc>
                <a:spcPct val="120000"/>
              </a:lnSpc>
              <a:spcBef>
                <a:spcPts val="0"/>
              </a:spcBef>
              <a:spcAft>
                <a:spcPts val="0"/>
              </a:spcAft>
              <a:buClr>
                <a:schemeClr val="dk1"/>
              </a:buClr>
              <a:buSzPts val="459"/>
              <a:buChar char="•"/>
            </a:pPr>
            <a:r>
              <a:rPr lang="en-US" sz="100">
                <a:solidFill>
                  <a:schemeClr val="dk1"/>
                </a:solidFill>
              </a:rPr>
              <a:t>”</a:t>
            </a:r>
            <a:endParaRPr sz="100">
              <a:solidFill>
                <a:schemeClr val="dk1"/>
              </a:solidFill>
              <a:latin typeface="arial"/>
              <a:ea typeface="arial"/>
              <a:cs typeface="arial"/>
              <a:sym typeface="arial"/>
            </a:endParaRPr>
          </a:p>
          <a:p>
            <a:pPr marL="171446" lvl="0" indent="-165096" algn="l" rtl="0">
              <a:lnSpc>
                <a:spcPct val="120000"/>
              </a:lnSpc>
              <a:spcBef>
                <a:spcPts val="750"/>
              </a:spcBef>
              <a:spcAft>
                <a:spcPts val="0"/>
              </a:spcAft>
              <a:buSzPts val="2259"/>
              <a:buChar char="•"/>
            </a:pPr>
            <a:r>
              <a:rPr lang="en-US" sz="1900"/>
              <a:t>If you are not already muted, please mute yourself upon arrival.</a:t>
            </a:r>
            <a:endParaRPr sz="1500"/>
          </a:p>
          <a:p>
            <a:pPr marL="171446" lvl="0" indent="-165096" algn="l" rtl="0">
              <a:lnSpc>
                <a:spcPct val="120000"/>
              </a:lnSpc>
              <a:spcBef>
                <a:spcPts val="750"/>
              </a:spcBef>
              <a:spcAft>
                <a:spcPts val="0"/>
              </a:spcAft>
              <a:buSzPts val="2259"/>
              <a:buChar char="•"/>
            </a:pPr>
            <a:r>
              <a:rPr lang="en-US" sz="1900"/>
              <a:t>Please note that you are encouraged to use the Zoom “chat” feature for questions and comments.</a:t>
            </a:r>
            <a:endParaRPr sz="1500"/>
          </a:p>
          <a:p>
            <a:pPr marL="171446" lvl="0" indent="-165096" algn="l" rtl="0">
              <a:lnSpc>
                <a:spcPct val="120000"/>
              </a:lnSpc>
              <a:spcBef>
                <a:spcPts val="750"/>
              </a:spcBef>
              <a:spcAft>
                <a:spcPts val="0"/>
              </a:spcAft>
              <a:buSzPts val="2259"/>
              <a:buChar char="•"/>
            </a:pPr>
            <a:r>
              <a:rPr lang="en-US" sz="1900"/>
              <a:t>You’re invited to introduce yourself in the chat – please provide your name, college, discipline/role</a:t>
            </a:r>
            <a:endParaRPr sz="1500"/>
          </a:p>
          <a:p>
            <a:pPr marL="171446" lvl="0" indent="-165096" algn="l" rtl="0">
              <a:lnSpc>
                <a:spcPct val="120000"/>
              </a:lnSpc>
              <a:spcBef>
                <a:spcPts val="750"/>
              </a:spcBef>
              <a:spcAft>
                <a:spcPts val="0"/>
              </a:spcAft>
              <a:buSzPts val="2259"/>
              <a:buChar char="•"/>
            </a:pPr>
            <a:r>
              <a:rPr lang="en-US" sz="1900"/>
              <a:t>This event will be recorded. Archives of all ASCCC OERI events are available at asccc-oeri.org &gt; </a:t>
            </a:r>
            <a:r>
              <a:rPr lang="en-US" sz="1900" u="sng">
                <a:solidFill>
                  <a:schemeClr val="hlink"/>
                </a:solidFill>
                <a:hlinkClick r:id="rId3"/>
              </a:rPr>
              <a:t>Webinars and Events</a:t>
            </a:r>
            <a:endParaRPr sz="1900"/>
          </a:p>
          <a:p>
            <a:pPr marL="171446" lvl="0" indent="-171446" algn="l" rtl="0">
              <a:lnSpc>
                <a:spcPct val="120000"/>
              </a:lnSpc>
              <a:spcBef>
                <a:spcPts val="750"/>
              </a:spcBef>
              <a:spcAft>
                <a:spcPts val="0"/>
              </a:spcAft>
              <a:buSzPts val="2162"/>
              <a:buNone/>
            </a:pP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3cbf2f1322a_1_0"/>
          <p:cNvSpPr txBox="1">
            <a:spLocks noGrp="1"/>
          </p:cNvSpPr>
          <p:nvPr>
            <p:ph type="title"/>
          </p:nvPr>
        </p:nvSpPr>
        <p:spPr>
          <a:xfrm>
            <a:off x="1414286" y="58445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Swag Ideas:</a:t>
            </a:r>
            <a:endParaRPr/>
          </a:p>
          <a:p>
            <a:pPr marL="0" lvl="0" indent="0" algn="l" rtl="0">
              <a:spcBef>
                <a:spcPts val="0"/>
              </a:spcBef>
              <a:spcAft>
                <a:spcPts val="0"/>
              </a:spcAft>
              <a:buNone/>
            </a:pPr>
            <a:r>
              <a:rPr lang="en-US"/>
              <a:t>ZTC Tote Bags and Notepads</a:t>
            </a:r>
            <a:endParaRPr/>
          </a:p>
        </p:txBody>
      </p:sp>
      <p:pic>
        <p:nvPicPr>
          <p:cNvPr id="298" name="Google Shape;298;g3cbf2f1322a_1_0" descr="ZTC tote bag"/>
          <p:cNvPicPr preferRelativeResize="0"/>
          <p:nvPr/>
        </p:nvPicPr>
        <p:blipFill rotWithShape="1">
          <a:blip r:embed="rId3">
            <a:alphaModFix/>
          </a:blip>
          <a:srcRect l="-371" t="10275" r="-2626" b="8112"/>
          <a:stretch/>
        </p:blipFill>
        <p:spPr>
          <a:xfrm rot="-5400000">
            <a:off x="947262" y="4319938"/>
            <a:ext cx="2319924" cy="2450949"/>
          </a:xfrm>
          <a:prstGeom prst="rect">
            <a:avLst/>
          </a:prstGeom>
          <a:noFill/>
          <a:ln>
            <a:noFill/>
          </a:ln>
        </p:spPr>
      </p:pic>
      <p:pic>
        <p:nvPicPr>
          <p:cNvPr id="299" name="Google Shape;299;g3cbf2f1322a_1_0" descr="ZTC tote bag"/>
          <p:cNvPicPr preferRelativeResize="0"/>
          <p:nvPr/>
        </p:nvPicPr>
        <p:blipFill rotWithShape="1">
          <a:blip r:embed="rId4">
            <a:alphaModFix/>
          </a:blip>
          <a:srcRect t="5384"/>
          <a:stretch/>
        </p:blipFill>
        <p:spPr>
          <a:xfrm rot="-5400000">
            <a:off x="891212" y="1606062"/>
            <a:ext cx="2457976" cy="3100800"/>
          </a:xfrm>
          <a:prstGeom prst="rect">
            <a:avLst/>
          </a:prstGeom>
          <a:noFill/>
          <a:ln>
            <a:noFill/>
          </a:ln>
        </p:spPr>
      </p:pic>
      <p:pic>
        <p:nvPicPr>
          <p:cNvPr id="300" name="Google Shape;300;g3cbf2f1322a_1_0" descr="ZTC Notepad"/>
          <p:cNvPicPr preferRelativeResize="0"/>
          <p:nvPr/>
        </p:nvPicPr>
        <p:blipFill>
          <a:blip r:embed="rId5">
            <a:alphaModFix/>
          </a:blip>
          <a:stretch>
            <a:fillRect/>
          </a:stretch>
        </p:blipFill>
        <p:spPr>
          <a:xfrm>
            <a:off x="5105150" y="2212375"/>
            <a:ext cx="3197700" cy="4126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cbf7a6a2ed_0_6"/>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dirty="0"/>
              <a:t>Cosumnes River College Toolkit</a:t>
            </a:r>
            <a:endParaRPr dirty="0"/>
          </a:p>
        </p:txBody>
      </p:sp>
      <p:pic>
        <p:nvPicPr>
          <p:cNvPr id="307" name="Google Shape;307;g3cbf7a6a2ed_0_6" descr="Cosumnes River College Toolkit"/>
          <p:cNvPicPr preferRelativeResize="0"/>
          <p:nvPr/>
        </p:nvPicPr>
        <p:blipFill>
          <a:blip r:embed="rId3">
            <a:alphaModFix/>
          </a:blip>
          <a:stretch>
            <a:fillRect/>
          </a:stretch>
        </p:blipFill>
        <p:spPr>
          <a:xfrm>
            <a:off x="1789550" y="1894503"/>
            <a:ext cx="5800632" cy="48517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c350786d60_0_25"/>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sz="2500"/>
              <a:t>Tool 5: Further Tools to Explore  </a:t>
            </a:r>
            <a:endParaRPr/>
          </a:p>
        </p:txBody>
      </p:sp>
      <p:sp>
        <p:nvSpPr>
          <p:cNvPr id="314" name="Google Shape;314;g3c350786d60_0_25"/>
          <p:cNvSpPr txBox="1">
            <a:spLocks noGrp="1"/>
          </p:cNvSpPr>
          <p:nvPr>
            <p:ph type="body" idx="1"/>
          </p:nvPr>
        </p:nvSpPr>
        <p:spPr>
          <a:xfrm>
            <a:off x="1088686" y="2015735"/>
            <a:ext cx="7202400" cy="4039200"/>
          </a:xfrm>
          <a:prstGeom prst="rect">
            <a:avLst/>
          </a:prstGeom>
          <a:noFill/>
          <a:ln>
            <a:noFill/>
          </a:ln>
        </p:spPr>
        <p:txBody>
          <a:bodyPr spcFirstLastPara="1" wrap="square" lIns="91425" tIns="45700" rIns="91425" bIns="45700" anchor="t" anchorCtr="0">
            <a:normAutofit fontScale="92500" lnSpcReduction="10000"/>
          </a:bodyPr>
          <a:lstStyle/>
          <a:p>
            <a:pPr marL="457200" lvl="0" indent="-322580" algn="l" rtl="0">
              <a:spcBef>
                <a:spcPts val="750"/>
              </a:spcBef>
              <a:spcAft>
                <a:spcPts val="0"/>
              </a:spcAft>
              <a:buSzPct val="100000"/>
              <a:buChar char="•"/>
            </a:pPr>
            <a:r>
              <a:rPr lang="en-US"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Textbook hero awards </a:t>
            </a:r>
            <a:r>
              <a:rPr lang="en-US"/>
              <a:t>for faculty or departments and </a:t>
            </a:r>
            <a:r>
              <a:rPr lang="en-US" b="1"/>
              <a:t>let students nominate! </a:t>
            </a:r>
            <a:endParaRPr b="1"/>
          </a:p>
          <a:p>
            <a:pPr marL="457200" lvl="0" indent="-322580" algn="l" rtl="0">
              <a:lnSpc>
                <a:spcPct val="120000"/>
              </a:lnSpc>
              <a:spcBef>
                <a:spcPts val="0"/>
              </a:spcBef>
              <a:spcAft>
                <a:spcPts val="0"/>
              </a:spcAft>
              <a:buSzPct val="100000"/>
              <a:buChar char="•"/>
            </a:pPr>
            <a:r>
              <a:rPr lang="en-US" b="1"/>
              <a:t>Micro-polls</a:t>
            </a:r>
            <a:r>
              <a:rPr lang="en-US"/>
              <a:t> in a classroom with QR codes and single slide with 1-2 questions</a:t>
            </a:r>
            <a:endParaRPr/>
          </a:p>
          <a:p>
            <a:pPr marL="457200" lvl="0" indent="-322580" algn="l" rtl="0">
              <a:lnSpc>
                <a:spcPct val="120000"/>
              </a:lnSpc>
              <a:spcBef>
                <a:spcPts val="0"/>
              </a:spcBef>
              <a:spcAft>
                <a:spcPts val="0"/>
              </a:spcAft>
              <a:buSzPct val="100000"/>
              <a:buChar char="•"/>
            </a:pPr>
            <a:r>
              <a:rPr lang="en-US" b="1"/>
              <a:t>Sticker/whiteboard voting</a:t>
            </a:r>
            <a:r>
              <a:rPr lang="en-US"/>
              <a:t> in the library/fair “textbook costs impacted me this term YES/NO/SOMETIMES”</a:t>
            </a:r>
            <a:endParaRPr/>
          </a:p>
          <a:p>
            <a:pPr marL="457200" lvl="0" indent="-322580" algn="l" rtl="0">
              <a:lnSpc>
                <a:spcPct val="120000"/>
              </a:lnSpc>
              <a:spcBef>
                <a:spcPts val="0"/>
              </a:spcBef>
              <a:spcAft>
                <a:spcPts val="0"/>
              </a:spcAft>
              <a:buSzPct val="100000"/>
              <a:buChar char="•"/>
            </a:pPr>
            <a:r>
              <a:rPr lang="en-US" b="1"/>
              <a:t>Photobooths</a:t>
            </a:r>
            <a:endParaRPr b="1"/>
          </a:p>
          <a:p>
            <a:pPr marL="457200" lvl="0" indent="-322580" algn="l" rtl="0">
              <a:lnSpc>
                <a:spcPct val="120000"/>
              </a:lnSpc>
              <a:spcBef>
                <a:spcPts val="0"/>
              </a:spcBef>
              <a:spcAft>
                <a:spcPts val="0"/>
              </a:spcAft>
              <a:buSzPct val="100000"/>
              <a:buChar char="•"/>
            </a:pPr>
            <a:r>
              <a:rPr lang="en-US" b="1"/>
              <a:t>“Tell us your textbook story” Postcard</a:t>
            </a:r>
            <a:r>
              <a:rPr lang="en-US"/>
              <a:t> prompt- 1 question, drop it at the desk (anonymous option).</a:t>
            </a:r>
            <a:endParaRPr/>
          </a:p>
          <a:p>
            <a:pPr marL="457200" lvl="0" indent="-322580" algn="l" rtl="0">
              <a:lnSpc>
                <a:spcPct val="120000"/>
              </a:lnSpc>
              <a:spcBef>
                <a:spcPts val="0"/>
              </a:spcBef>
              <a:spcAft>
                <a:spcPts val="0"/>
              </a:spcAft>
              <a:buSzPct val="100000"/>
              <a:buChar char="•"/>
            </a:pPr>
            <a:r>
              <a:rPr lang="en-US"/>
              <a:t>Provide a </a:t>
            </a:r>
            <a:r>
              <a:rPr lang="en-US" b="1"/>
              <a:t>syllabus blurb</a:t>
            </a:r>
            <a:r>
              <a:rPr lang="en-US"/>
              <a:t> swap for faculty to explain their ZTC/OER sections how to find the books. </a:t>
            </a:r>
            <a:endParaRPr/>
          </a:p>
          <a:p>
            <a:pPr marL="457200" lvl="0" indent="-322580" algn="l" rtl="0">
              <a:lnSpc>
                <a:spcPct val="120000"/>
              </a:lnSpc>
              <a:spcBef>
                <a:spcPts val="0"/>
              </a:spcBef>
              <a:spcAft>
                <a:spcPts val="0"/>
              </a:spcAft>
              <a:buSzPct val="100000"/>
              <a:buChar char="•"/>
            </a:pPr>
            <a:r>
              <a:rPr lang="en-US"/>
              <a:t>Local </a:t>
            </a:r>
            <a:r>
              <a:rPr lang="en-US" b="1"/>
              <a:t>focus groups</a:t>
            </a:r>
            <a:endParaRPr b="1"/>
          </a:p>
          <a:p>
            <a:pPr marL="457200" lvl="0" indent="-322580" algn="l" rtl="0">
              <a:lnSpc>
                <a:spcPct val="120000"/>
              </a:lnSpc>
              <a:spcBef>
                <a:spcPts val="0"/>
              </a:spcBef>
              <a:spcAft>
                <a:spcPts val="0"/>
              </a:spcAft>
              <a:buSzPct val="100000"/>
              <a:buChar char="•"/>
            </a:pPr>
            <a:r>
              <a:rPr lang="en-US" b="1"/>
              <a:t>Canvas announcements</a:t>
            </a:r>
            <a:endParaRPr b="1"/>
          </a:p>
          <a:p>
            <a:pPr marL="457200" lvl="0" indent="-322580" algn="l" rtl="0">
              <a:lnSpc>
                <a:spcPct val="120000"/>
              </a:lnSpc>
              <a:spcBef>
                <a:spcPts val="0"/>
              </a:spcBef>
              <a:spcAft>
                <a:spcPts val="0"/>
              </a:spcAft>
              <a:buSzPct val="100000"/>
              <a:buChar char="•"/>
            </a:pPr>
            <a:r>
              <a:rPr lang="en-US"/>
              <a:t>Partner with </a:t>
            </a:r>
            <a:endParaRPr/>
          </a:p>
          <a:p>
            <a:pPr marL="914400" lvl="1" indent="-310832" algn="l" rtl="0">
              <a:lnSpc>
                <a:spcPct val="120000"/>
              </a:lnSpc>
              <a:spcBef>
                <a:spcPts val="0"/>
              </a:spcBef>
              <a:spcAft>
                <a:spcPts val="0"/>
              </a:spcAft>
              <a:buSzPct val="100000"/>
              <a:buChar char="•"/>
            </a:pPr>
            <a:r>
              <a:rPr lang="en-US" b="1"/>
              <a:t>Student Government</a:t>
            </a:r>
            <a:endParaRPr b="1"/>
          </a:p>
          <a:p>
            <a:pPr marL="914400" lvl="1" indent="-310832" algn="l" rtl="0">
              <a:lnSpc>
                <a:spcPct val="120000"/>
              </a:lnSpc>
              <a:spcBef>
                <a:spcPts val="0"/>
              </a:spcBef>
              <a:spcAft>
                <a:spcPts val="0"/>
              </a:spcAft>
              <a:buSzPct val="100000"/>
              <a:buChar char="•"/>
            </a:pPr>
            <a:r>
              <a:rPr lang="en-US" b="1"/>
              <a:t>Counseling</a:t>
            </a:r>
            <a:r>
              <a:rPr lang="en-US"/>
              <a:t>/Ed Plan touchpoints</a:t>
            </a:r>
            <a:endParaRPr/>
          </a:p>
          <a:p>
            <a:pPr marL="914400" lvl="1" indent="-310832" algn="l" rtl="0">
              <a:lnSpc>
                <a:spcPct val="120000"/>
              </a:lnSpc>
              <a:spcBef>
                <a:spcPts val="0"/>
              </a:spcBef>
              <a:spcAft>
                <a:spcPts val="0"/>
              </a:spcAft>
              <a:buSzPct val="100000"/>
              <a:buChar char="•"/>
            </a:pPr>
            <a:r>
              <a:rPr lang="en-US"/>
              <a:t>EOPS/DSPS/Promise/PUENTE</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9"/>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400"/>
              <a:buFont typeface="Arial"/>
              <a:buNone/>
            </a:pPr>
            <a:r>
              <a:rPr lang="en-US" sz="3400"/>
              <a:t>Resources and Notes</a:t>
            </a:r>
            <a:endParaRPr sz="3400"/>
          </a:p>
        </p:txBody>
      </p:sp>
      <p:graphicFrame>
        <p:nvGraphicFramePr>
          <p:cNvPr id="322" name="Google Shape;322;p9"/>
          <p:cNvGraphicFramePr/>
          <p:nvPr>
            <p:extLst>
              <p:ext uri="{D42A27DB-BD31-4B8C-83A1-F6EECF244321}">
                <p14:modId xmlns:p14="http://schemas.microsoft.com/office/powerpoint/2010/main" val="2306263338"/>
              </p:ext>
            </p:extLst>
          </p:nvPr>
        </p:nvGraphicFramePr>
        <p:xfrm>
          <a:off x="1070413" y="2160250"/>
          <a:ext cx="7239000" cy="2891025"/>
        </p:xfrm>
        <a:graphic>
          <a:graphicData uri="http://schemas.openxmlformats.org/drawingml/2006/table">
            <a:tbl>
              <a:tblPr firstRow="1">
                <a:noFill/>
                <a:tableStyleId>{0246B050-63B8-424A-9F1F-5309B8443777}</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700675">
                <a:tc>
                  <a:txBody>
                    <a:bodyPr/>
                    <a:lstStyle/>
                    <a:p>
                      <a:pPr marL="457200" lvl="0" indent="0" algn="l" rtl="0">
                        <a:lnSpc>
                          <a:spcPct val="120000"/>
                        </a:lnSpc>
                        <a:spcBef>
                          <a:spcPts val="0"/>
                        </a:spcBef>
                        <a:spcAft>
                          <a:spcPts val="0"/>
                        </a:spcAft>
                        <a:buNone/>
                      </a:pPr>
                      <a:r>
                        <a:rPr lang="en-US" sz="2400" u="sng">
                          <a:solidFill>
                            <a:schemeClr val="accent1"/>
                          </a:solidFill>
                          <a:hlinkClick r:id="rId3">
                            <a:extLst>
                              <a:ext uri="{A12FA001-AC4F-418D-AE19-62706E023703}">
                                <ahyp:hlinkClr xmlns:ahyp="http://schemas.microsoft.com/office/drawing/2018/hyperlinkcolor" val="tx"/>
                              </a:ext>
                            </a:extLst>
                          </a:hlinkClick>
                        </a:rPr>
                        <a:t>survey and blurbs </a:t>
                      </a:r>
                      <a:endParaRPr/>
                    </a:p>
                  </a:txBody>
                  <a:tcPr marL="91425" marR="91425" marT="91425" marB="91425"/>
                </a:tc>
                <a:tc>
                  <a:txBody>
                    <a:bodyPr/>
                    <a:lstStyle/>
                    <a:p>
                      <a:pPr marL="457200" lvl="0" indent="0" algn="l" rtl="0">
                        <a:lnSpc>
                          <a:spcPct val="120000"/>
                        </a:lnSpc>
                        <a:spcBef>
                          <a:spcPts val="750"/>
                        </a:spcBef>
                        <a:spcAft>
                          <a:spcPts val="0"/>
                        </a:spcAft>
                        <a:buNone/>
                      </a:pPr>
                      <a:r>
                        <a:rPr lang="en-US" sz="2400" u="sng">
                          <a:solidFill>
                            <a:schemeClr val="accent1"/>
                          </a:solidFill>
                          <a:hlinkClick r:id="rId4">
                            <a:extLst>
                              <a:ext uri="{A12FA001-AC4F-418D-AE19-62706E023703}">
                                <ahyp:hlinkClr xmlns:ahyp="http://schemas.microsoft.com/office/drawing/2018/hyperlinkcolor" val="tx"/>
                              </a:ext>
                            </a:extLst>
                          </a:hlinkClick>
                        </a:rPr>
                        <a:t>bookmark templates</a:t>
                      </a:r>
                      <a:r>
                        <a:rPr lang="en-US" sz="2400">
                          <a:solidFill>
                            <a:srgbClr val="181612"/>
                          </a:solidFill>
                        </a:rPr>
                        <a:t> </a:t>
                      </a:r>
                      <a:endParaRPr/>
                    </a:p>
                  </a:txBody>
                  <a:tcPr marL="91425" marR="91425" marT="91425" marB="91425"/>
                </a:tc>
                <a:extLst>
                  <a:ext uri="{0D108BD9-81ED-4DB2-BD59-A6C34878D82A}">
                    <a16:rowId xmlns:a16="http://schemas.microsoft.com/office/drawing/2014/main" val="10000"/>
                  </a:ext>
                </a:extLst>
              </a:tr>
              <a:tr h="2190350">
                <a:tc>
                  <a:txBody>
                    <a:bodyPr/>
                    <a:lstStyle/>
                    <a:p>
                      <a:pPr marL="0" lvl="0" indent="0" algn="l"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endParaRPr dirty="0"/>
                    </a:p>
                  </a:txBody>
                  <a:tcPr marL="91425" marR="91425" marT="91425" marB="91425"/>
                </a:tc>
                <a:extLst>
                  <a:ext uri="{0D108BD9-81ED-4DB2-BD59-A6C34878D82A}">
                    <a16:rowId xmlns:a16="http://schemas.microsoft.com/office/drawing/2014/main" val="10001"/>
                  </a:ext>
                </a:extLst>
              </a:tr>
            </a:tbl>
          </a:graphicData>
        </a:graphic>
      </p:graphicFrame>
      <p:pic>
        <p:nvPicPr>
          <p:cNvPr id="321" name="Google Shape;321;p9" descr="QR for surveys and blurbs"/>
          <p:cNvPicPr preferRelativeResize="0"/>
          <p:nvPr/>
        </p:nvPicPr>
        <p:blipFill>
          <a:blip r:embed="rId5">
            <a:alphaModFix/>
          </a:blip>
          <a:stretch>
            <a:fillRect/>
          </a:stretch>
        </p:blipFill>
        <p:spPr>
          <a:xfrm>
            <a:off x="1799075" y="3028275"/>
            <a:ext cx="1727725" cy="1750875"/>
          </a:xfrm>
          <a:prstGeom prst="rect">
            <a:avLst/>
          </a:prstGeom>
          <a:noFill/>
          <a:ln>
            <a:noFill/>
          </a:ln>
        </p:spPr>
      </p:pic>
      <p:pic>
        <p:nvPicPr>
          <p:cNvPr id="320" name="Google Shape;320;p9" descr="QR for ZTC bookmark templates"/>
          <p:cNvPicPr preferRelativeResize="0"/>
          <p:nvPr/>
        </p:nvPicPr>
        <p:blipFill>
          <a:blip r:embed="rId6">
            <a:alphaModFix/>
          </a:blip>
          <a:stretch>
            <a:fillRect/>
          </a:stretch>
        </p:blipFill>
        <p:spPr>
          <a:xfrm>
            <a:off x="5470125" y="3077309"/>
            <a:ext cx="1653275" cy="1638517"/>
          </a:xfrm>
          <a:prstGeom prst="rect">
            <a:avLst/>
          </a:prstGeom>
          <a:noFill/>
          <a:ln>
            <a:noFill/>
          </a:ln>
        </p:spPr>
      </p:pic>
      <p:sp>
        <p:nvSpPr>
          <p:cNvPr id="323" name="Google Shape;323;p9"/>
          <p:cNvSpPr txBox="1"/>
          <p:nvPr/>
        </p:nvSpPr>
        <p:spPr>
          <a:xfrm>
            <a:off x="1095700" y="5093825"/>
            <a:ext cx="7202400" cy="1563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181612"/>
              </a:buClr>
              <a:buSzPts val="1600"/>
              <a:buChar char="●"/>
            </a:pPr>
            <a:r>
              <a:rPr lang="en-US" sz="1600" u="sng">
                <a:solidFill>
                  <a:schemeClr val="hlink"/>
                </a:solidFill>
                <a:hlinkClick r:id="rId7"/>
              </a:rPr>
              <a:t>Marketing OER &amp; Examples Document </a:t>
            </a:r>
            <a:endParaRPr sz="1600">
              <a:solidFill>
                <a:srgbClr val="18161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3c350786d60_2_0"/>
          <p:cNvSpPr txBox="1">
            <a:spLocks noGrp="1"/>
          </p:cNvSpPr>
          <p:nvPr>
            <p:ph type="title"/>
          </p:nvPr>
        </p:nvSpPr>
        <p:spPr>
          <a:xfrm>
            <a:off x="1088686" y="78795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ASCCC OERI </a:t>
            </a:r>
            <a:endParaRPr/>
          </a:p>
          <a:p>
            <a:pPr marL="0" lvl="0" indent="0" algn="l" rtl="0">
              <a:spcBef>
                <a:spcPts val="0"/>
              </a:spcBef>
              <a:spcAft>
                <a:spcPts val="0"/>
              </a:spcAft>
              <a:buNone/>
            </a:pPr>
            <a:r>
              <a:rPr lang="en-US"/>
              <a:t>Resources for Engaging Students</a:t>
            </a:r>
            <a:endParaRPr/>
          </a:p>
        </p:txBody>
      </p:sp>
      <p:sp>
        <p:nvSpPr>
          <p:cNvPr id="330" name="Google Shape;330;g3c350786d60_2_0"/>
          <p:cNvSpPr txBox="1">
            <a:spLocks noGrp="1"/>
          </p:cNvSpPr>
          <p:nvPr>
            <p:ph type="body" idx="1"/>
          </p:nvPr>
        </p:nvSpPr>
        <p:spPr>
          <a:xfrm>
            <a:off x="1088686" y="2015735"/>
            <a:ext cx="7202400" cy="40392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sz="2200" u="sng">
                <a:solidFill>
                  <a:schemeClr val="hlink"/>
                </a:solidFill>
                <a:hlinkClick r:id="rId3"/>
              </a:rPr>
              <a:t>OER and Students</a:t>
            </a:r>
            <a:r>
              <a:rPr lang="en-US" sz="2200"/>
              <a:t> (toolkits, resolutions, student surveys)</a:t>
            </a:r>
            <a:endParaRPr sz="2200"/>
          </a:p>
        </p:txBody>
      </p:sp>
      <p:pic>
        <p:nvPicPr>
          <p:cNvPr id="331" name="Google Shape;331;g3c350786d60_2_0" descr="OER and Students (toolkits, resolutions, student surveys)"/>
          <p:cNvPicPr preferRelativeResize="0"/>
          <p:nvPr/>
        </p:nvPicPr>
        <p:blipFill>
          <a:blip r:embed="rId4">
            <a:alphaModFix/>
          </a:blip>
          <a:stretch>
            <a:fillRect/>
          </a:stretch>
        </p:blipFill>
        <p:spPr>
          <a:xfrm>
            <a:off x="2937425" y="3131475"/>
            <a:ext cx="3372575" cy="3357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cbf7a6a2ed_0_51"/>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What’s Next?</a:t>
            </a:r>
            <a:endParaRPr/>
          </a:p>
        </p:txBody>
      </p:sp>
      <p:sp>
        <p:nvSpPr>
          <p:cNvPr id="338" name="Google Shape;338;g3cbf7a6a2ed_0_51"/>
          <p:cNvSpPr txBox="1">
            <a:spLocks noGrp="1"/>
          </p:cNvSpPr>
          <p:nvPr>
            <p:ph type="body" idx="1"/>
          </p:nvPr>
        </p:nvSpPr>
        <p:spPr>
          <a:xfrm>
            <a:off x="970811" y="2033860"/>
            <a:ext cx="7202400" cy="40392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2300"/>
              </a:spcBef>
              <a:spcAft>
                <a:spcPts val="0"/>
              </a:spcAft>
              <a:buNone/>
            </a:pPr>
            <a:r>
              <a:rPr lang="en-US" sz="1500" b="1" u="sng">
                <a:solidFill>
                  <a:srgbClr val="600000"/>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Pathways to Zero: Partnering with Counselors to Promote the Visibility of Zero Textbook Cost (ZTC) and Open Educational Resources (OER)</a:t>
            </a:r>
            <a:endParaRPr sz="1800"/>
          </a:p>
          <a:p>
            <a:pPr marL="0" lvl="0" indent="0" algn="l" rtl="0">
              <a:lnSpc>
                <a:spcPct val="115000"/>
              </a:lnSpc>
              <a:spcBef>
                <a:spcPts val="2300"/>
              </a:spcBef>
              <a:spcAft>
                <a:spcPts val="0"/>
              </a:spcAft>
              <a:buNone/>
            </a:pPr>
            <a:br>
              <a:rPr lang="en-US" sz="1500" b="1" u="sng">
                <a:solidFill>
                  <a:srgbClr val="600000"/>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br>
            <a:r>
              <a:rPr lang="en-US" sz="1500" b="1">
                <a:solidFill>
                  <a:srgbClr val="00427E"/>
                </a:solidFill>
                <a:latin typeface="Montserrat"/>
                <a:ea typeface="Montserrat"/>
                <a:cs typeface="Montserrat"/>
                <a:sym typeface="Montserrat"/>
              </a:rPr>
              <a:t>Monday, March 16, 2026 from 10:00 am – 11:00 am</a:t>
            </a:r>
            <a:br>
              <a:rPr lang="en-US" sz="1500" b="1">
                <a:solidFill>
                  <a:srgbClr val="00427E"/>
                </a:solidFill>
                <a:latin typeface="Montserrat"/>
                <a:ea typeface="Montserrat"/>
                <a:cs typeface="Montserrat"/>
                <a:sym typeface="Montserrat"/>
              </a:rPr>
            </a:br>
            <a:r>
              <a:rPr lang="en-US" sz="1400">
                <a:solidFill>
                  <a:srgbClr val="161616"/>
                </a:solidFill>
                <a:latin typeface="Montserrat"/>
                <a:ea typeface="Montserrat"/>
                <a:cs typeface="Montserrat"/>
                <a:sym typeface="Montserrat"/>
              </a:rPr>
              <a:t>Counselors are key influencers in how students discover courses, build schedules, and understand degree pathways. This session explores how to collaborate with counseling teams to increase the visibility of ZTC programs, highlight OER-designated sections, and embed cost transparency into guided pathways conversations. Going beyond just marketing, we’ll examine how OER messaging can support equity goals, student completion, onboarding processes, and institutional enrollment strategies.</a:t>
            </a:r>
            <a:br>
              <a:rPr lang="en-US" sz="1400">
                <a:solidFill>
                  <a:srgbClr val="161616"/>
                </a:solidFill>
                <a:latin typeface="Montserrat"/>
                <a:ea typeface="Montserrat"/>
                <a:cs typeface="Montserrat"/>
                <a:sym typeface="Montserrat"/>
              </a:rPr>
            </a:br>
            <a:r>
              <a:rPr lang="en-US" sz="1500" b="1" u="sng">
                <a:solidFill>
                  <a:srgbClr val="600000"/>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Register for Pathways to Zero</a:t>
            </a:r>
            <a:endParaRPr sz="1500" b="1" u="sng">
              <a:solidFill>
                <a:srgbClr val="600000"/>
              </a:solidFill>
              <a:latin typeface="Montserrat"/>
              <a:ea typeface="Montserrat"/>
              <a:cs typeface="Montserrat"/>
              <a:sym typeface="Montserrat"/>
            </a:endParaRPr>
          </a:p>
          <a:p>
            <a:pPr marL="0" lvl="0" indent="0" algn="l" rtl="0">
              <a:spcBef>
                <a:spcPts val="180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
          <p:cNvSpPr txBox="1">
            <a:spLocks noGrp="1"/>
          </p:cNvSpPr>
          <p:nvPr>
            <p:ph type="ctrTitle"/>
          </p:nvPr>
        </p:nvSpPr>
        <p:spPr>
          <a:xfrm>
            <a:off x="563875" y="2733050"/>
            <a:ext cx="8200800" cy="2085300"/>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lt1"/>
              </a:buClr>
              <a:buSzPts val="3600"/>
              <a:buFont typeface="Arial"/>
              <a:buNone/>
            </a:pPr>
            <a:r>
              <a:rPr lang="en-US" sz="4800" b="1"/>
              <a:t>Thank you!</a:t>
            </a:r>
            <a:endParaRPr sz="4800" b="1"/>
          </a:p>
          <a:p>
            <a:pPr marL="0" lvl="0" indent="0" algn="l" rtl="0">
              <a:lnSpc>
                <a:spcPct val="90000"/>
              </a:lnSpc>
              <a:spcBef>
                <a:spcPts val="0"/>
              </a:spcBef>
              <a:spcAft>
                <a:spcPts val="0"/>
              </a:spcAft>
              <a:buClr>
                <a:schemeClr val="lt1"/>
              </a:buClr>
              <a:buSzPts val="3600"/>
              <a:buFont typeface="Arial"/>
              <a:buNone/>
            </a:pPr>
            <a:r>
              <a:rPr lang="en-US" sz="4800" b="1"/>
              <a:t>Feel free to email:</a:t>
            </a:r>
            <a:endParaRPr sz="4800" b="1"/>
          </a:p>
          <a:p>
            <a:pPr marL="0" lvl="0" indent="0" algn="l" rtl="0">
              <a:lnSpc>
                <a:spcPct val="90000"/>
              </a:lnSpc>
              <a:spcBef>
                <a:spcPts val="0"/>
              </a:spcBef>
              <a:spcAft>
                <a:spcPts val="0"/>
              </a:spcAft>
              <a:buClr>
                <a:schemeClr val="lt1"/>
              </a:buClr>
              <a:buSzPts val="3600"/>
              <a:buFont typeface="Arial"/>
              <a:buNone/>
            </a:pPr>
            <a:r>
              <a:rPr lang="en-US" sz="4800" b="1" u="sng">
                <a:solidFill>
                  <a:schemeClr val="hlink"/>
                </a:solidFill>
                <a:hlinkClick r:id="rId3"/>
              </a:rPr>
              <a:t>rfleming@ivc.edu</a:t>
            </a:r>
            <a:endParaRPr sz="4800" b="1"/>
          </a:p>
          <a:p>
            <a:pPr marL="0" lvl="0" indent="0" algn="l" rtl="0">
              <a:lnSpc>
                <a:spcPct val="90000"/>
              </a:lnSpc>
              <a:spcBef>
                <a:spcPts val="0"/>
              </a:spcBef>
              <a:spcAft>
                <a:spcPts val="0"/>
              </a:spcAft>
              <a:buClr>
                <a:schemeClr val="lt1"/>
              </a:buClr>
              <a:buSzPts val="3600"/>
              <a:buFont typeface="Arial"/>
              <a:buNone/>
            </a:pPr>
            <a:r>
              <a:rPr lang="en-US" sz="4800" b="1" u="sng">
                <a:solidFill>
                  <a:schemeClr val="hlink"/>
                </a:solidFill>
                <a:hlinkClick r:id="rId4"/>
              </a:rPr>
              <a:t>cmoon@chabotcollege.edu</a:t>
            </a:r>
            <a:r>
              <a:rPr lang="en-US" sz="4800" b="1"/>
              <a:t> </a:t>
            </a:r>
            <a:endParaRPr sz="4800" b="1"/>
          </a:p>
        </p:txBody>
      </p:sp>
      <p:sp>
        <p:nvSpPr>
          <p:cNvPr id="344" name="Google Shape;344;p5"/>
          <p:cNvSpPr txBox="1">
            <a:spLocks noGrp="1"/>
          </p:cNvSpPr>
          <p:nvPr>
            <p:ph type="subTitle" idx="1"/>
          </p:nvPr>
        </p:nvSpPr>
        <p:spPr>
          <a:xfrm>
            <a:off x="563880" y="5220084"/>
            <a:ext cx="7727259" cy="977621"/>
          </a:xfrm>
          <a:prstGeom prst="rect">
            <a:avLst/>
          </a:prstGeom>
          <a:noFill/>
          <a:ln>
            <a:noFill/>
          </a:ln>
        </p:spPr>
        <p:txBody>
          <a:bodyPr spcFirstLastPara="1" wrap="square" lIns="91425" tIns="91425" rIns="91425" bIns="91425" anchor="t" anchorCtr="0">
            <a:normAutofit fontScale="77500" lnSpcReduction="20000"/>
          </a:bodyPr>
          <a:lstStyle/>
          <a:p>
            <a:pPr marL="171446" lvl="0" indent="-171446" algn="l" rtl="0">
              <a:lnSpc>
                <a:spcPct val="120000"/>
              </a:lnSpc>
              <a:spcBef>
                <a:spcPts val="750"/>
              </a:spcBef>
              <a:spcAft>
                <a:spcPts val="0"/>
              </a:spcAft>
              <a:buSzPct val="108107"/>
              <a:buNone/>
            </a:pPr>
            <a:r>
              <a:rPr lang="en-US" b="1"/>
              <a:t>OERL Webinar; Thursday, March 2, 2026 | 11:00 am – 12:00 pm</a:t>
            </a:r>
            <a:endParaRPr/>
          </a:p>
          <a:p>
            <a:pPr marL="171446" lvl="0" indent="-171446" algn="l" rtl="0">
              <a:lnSpc>
                <a:spcPct val="120000"/>
              </a:lnSpc>
              <a:spcBef>
                <a:spcPts val="750"/>
              </a:spcBef>
              <a:spcAft>
                <a:spcPts val="0"/>
              </a:spcAft>
              <a:buSzPct val="108107"/>
              <a:buNone/>
            </a:pPr>
            <a:r>
              <a:rPr lang="en-US"/>
              <a:t>This work is licensed under a </a:t>
            </a:r>
            <a:r>
              <a:rPr lang="en-US" u="sng">
                <a:solidFill>
                  <a:schemeClr val="hlink"/>
                </a:solidFill>
                <a:hlinkClick r:id="rId5"/>
              </a:rPr>
              <a:t>Creative Commons Attribution 4.0 International License</a:t>
            </a:r>
            <a:r>
              <a:rPr lang="en-US"/>
              <a:t>.</a:t>
            </a:r>
            <a:endParaRPr/>
          </a:p>
          <a:p>
            <a:pPr marL="171446" lvl="0" indent="-171446" algn="l" rtl="0">
              <a:lnSpc>
                <a:spcPct val="120000"/>
              </a:lnSpc>
              <a:spcBef>
                <a:spcPts val="750"/>
              </a:spcBef>
              <a:spcAft>
                <a:spcPts val="0"/>
              </a:spcAft>
              <a:buSzPct val="108107"/>
              <a:buNone/>
            </a:pPr>
            <a:endParaRPr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ctrTitle"/>
          </p:nvPr>
        </p:nvSpPr>
        <p:spPr>
          <a:xfrm>
            <a:off x="4512795" y="3233400"/>
            <a:ext cx="3778200" cy="1769400"/>
          </a:xfrm>
          <a:prstGeom prst="rect">
            <a:avLst/>
          </a:prstGeom>
          <a:noFill/>
          <a:ln>
            <a:noFill/>
          </a:ln>
        </p:spPr>
        <p:txBody>
          <a:bodyPr spcFirstLastPara="1" wrap="square" lIns="91425" tIns="45700" rIns="91425" bIns="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a:t>Engaging Students: Surveys, Bookmarks, and Tools for OER Momentum at Your College! </a:t>
            </a:r>
            <a:endParaRPr/>
          </a:p>
        </p:txBody>
      </p:sp>
      <p:sp>
        <p:nvSpPr>
          <p:cNvPr id="140" name="Google Shape;140;p4"/>
          <p:cNvSpPr txBox="1">
            <a:spLocks noGrp="1"/>
          </p:cNvSpPr>
          <p:nvPr>
            <p:ph type="subTitle" idx="1"/>
          </p:nvPr>
        </p:nvSpPr>
        <p:spPr>
          <a:xfrm>
            <a:off x="141514" y="5190324"/>
            <a:ext cx="8149625" cy="977621"/>
          </a:xfrm>
          <a:prstGeom prst="rect">
            <a:avLst/>
          </a:prstGeom>
          <a:noFill/>
          <a:ln>
            <a:noFill/>
          </a:ln>
        </p:spPr>
        <p:txBody>
          <a:bodyPr spcFirstLastPara="1" wrap="square" lIns="91425" tIns="91425" rIns="91425" bIns="91425" anchor="t" anchorCtr="0">
            <a:normAutofit fontScale="92500" lnSpcReduction="20000"/>
          </a:bodyPr>
          <a:lstStyle/>
          <a:p>
            <a:pPr marL="171446" lvl="0" indent="-171446" algn="l" rtl="0">
              <a:spcBef>
                <a:spcPts val="750"/>
              </a:spcBef>
              <a:spcAft>
                <a:spcPts val="0"/>
              </a:spcAft>
              <a:buClr>
                <a:srgbClr val="000000"/>
              </a:buClr>
              <a:buSzPct val="108108"/>
              <a:buFont typeface="Arial"/>
              <a:buNone/>
            </a:pPr>
            <a:r>
              <a:rPr lang="en-US" b="1">
                <a:solidFill>
                  <a:schemeClr val="dk2"/>
                </a:solidFill>
              </a:rPr>
              <a:t>OERL Webinar; Monday, March 2, 2026 | 11:00 am – 12:00 pm</a:t>
            </a:r>
            <a:endParaRPr/>
          </a:p>
          <a:p>
            <a:pPr marL="0" lvl="0" indent="0" algn="l" rtl="0">
              <a:lnSpc>
                <a:spcPct val="120000"/>
              </a:lnSpc>
              <a:spcBef>
                <a:spcPts val="750"/>
              </a:spcBef>
              <a:spcAft>
                <a:spcPts val="0"/>
              </a:spcAft>
              <a:buSzPct val="100000"/>
              <a:buNone/>
            </a:pPr>
            <a:r>
              <a:rPr lang="en-US"/>
              <a:t>Creative Commons license (recommended - This work is licensed under a </a:t>
            </a:r>
            <a:r>
              <a:rPr lang="en-US" u="sng">
                <a:solidFill>
                  <a:schemeClr val="hlink"/>
                </a:solidFill>
                <a:hlinkClick r:id="rId3"/>
              </a:rPr>
              <a:t>Creative Commons Attribution 4.0 International License</a:t>
            </a:r>
            <a:r>
              <a:rPr lang="en-US"/>
              <a:t>.)</a:t>
            </a:r>
            <a:endParaRPr cap="none"/>
          </a:p>
        </p:txBody>
      </p:sp>
      <p:pic>
        <p:nvPicPr>
          <p:cNvPr id="141" name="Google Shape;141;p4" descr="AI-generated image of a student engagement abstract"/>
          <p:cNvPicPr preferRelativeResize="0"/>
          <p:nvPr/>
        </p:nvPicPr>
        <p:blipFill>
          <a:blip r:embed="rId4">
            <a:alphaModFix/>
          </a:blip>
          <a:stretch>
            <a:fillRect/>
          </a:stretch>
        </p:blipFill>
        <p:spPr>
          <a:xfrm>
            <a:off x="375700" y="2286490"/>
            <a:ext cx="3778199" cy="2285021"/>
          </a:xfrm>
          <a:prstGeom prst="rect">
            <a:avLst/>
          </a:prstGeom>
          <a:noFill/>
          <a:ln>
            <a:noFill/>
          </a:ln>
        </p:spPr>
      </p:pic>
      <p:sp>
        <p:nvSpPr>
          <p:cNvPr id="142" name="Google Shape;142;p4"/>
          <p:cNvSpPr txBox="1"/>
          <p:nvPr/>
        </p:nvSpPr>
        <p:spPr>
          <a:xfrm>
            <a:off x="198775" y="625260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
                <a:solidFill>
                  <a:srgbClr val="111827"/>
                </a:solidFill>
                <a:highlight>
                  <a:srgbClr val="FFFFFF"/>
                </a:highlight>
                <a:latin typeface="Montserrat"/>
                <a:ea typeface="Montserrat"/>
                <a:cs typeface="Montserrat"/>
                <a:sym typeface="Montserrat"/>
              </a:rPr>
              <a:t>Fig. 1.</a:t>
            </a:r>
            <a:r>
              <a:rPr lang="en-US" sz="400">
                <a:solidFill>
                  <a:srgbClr val="374151"/>
                </a:solidFill>
                <a:highlight>
                  <a:srgbClr val="FFFFFF"/>
                </a:highlight>
                <a:latin typeface="Montserrat"/>
                <a:ea typeface="Montserrat"/>
                <a:cs typeface="Montserrat"/>
                <a:sym typeface="Montserrat"/>
              </a:rPr>
              <a:t> "student engagement abstract" (prompt), </a:t>
            </a:r>
            <a:r>
              <a:rPr lang="en-US" sz="400">
                <a:solidFill>
                  <a:srgbClr val="111827"/>
                </a:solidFill>
                <a:highlight>
                  <a:srgbClr val="FFFFFF"/>
                </a:highlight>
                <a:latin typeface="Montserrat"/>
                <a:ea typeface="Montserrat"/>
                <a:cs typeface="Montserrat"/>
                <a:sym typeface="Montserrat"/>
              </a:rPr>
              <a:t>DALL-E</a:t>
            </a:r>
            <a:r>
              <a:rPr lang="en-US" sz="400">
                <a:solidFill>
                  <a:srgbClr val="374151"/>
                </a:solidFill>
                <a:highlight>
                  <a:srgbClr val="FFFFFF"/>
                </a:highlight>
                <a:latin typeface="Montserrat"/>
                <a:ea typeface="Montserrat"/>
                <a:cs typeface="Montserrat"/>
                <a:sym typeface="Montserrat"/>
              </a:rPr>
              <a:t>, OpenAI, 27 Feb. 2026, chat.openai.com. </a:t>
            </a:r>
            <a:r>
              <a:rPr lang="en-US" sz="400">
                <a:solidFill>
                  <a:srgbClr val="111827"/>
                </a:solidFill>
                <a:highlight>
                  <a:srgbClr val="FFFFFF"/>
                </a:highlight>
                <a:latin typeface="Montserrat"/>
                <a:ea typeface="Montserrat"/>
                <a:cs typeface="Montserrat"/>
                <a:sym typeface="Montserrat"/>
              </a:rPr>
              <a:t>Copyright status:</a:t>
            </a:r>
            <a:r>
              <a:rPr lang="en-US" sz="400">
                <a:solidFill>
                  <a:srgbClr val="374151"/>
                </a:solidFill>
                <a:highlight>
                  <a:srgbClr val="FFFFFF"/>
                </a:highlight>
                <a:latin typeface="Montserrat"/>
                <a:ea typeface="Montserrat"/>
                <a:cs typeface="Montserrat"/>
                <a:sym typeface="Montserrat"/>
              </a:rPr>
              <a:t> No copyright claimed (U.S.); AI-generated image.</a:t>
            </a:r>
            <a:endParaRPr sz="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sz="4800"/>
              <a:t>Description</a:t>
            </a:r>
            <a:endParaRPr sz="4800"/>
          </a:p>
        </p:txBody>
      </p:sp>
      <p:sp>
        <p:nvSpPr>
          <p:cNvPr id="148" name="Google Shape;148;p6"/>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fontScale="62500"/>
          </a:bodyPr>
          <a:lstStyle/>
          <a:p>
            <a:pPr marL="0" lvl="0" indent="0" algn="l" rtl="0">
              <a:lnSpc>
                <a:spcPct val="120000"/>
              </a:lnSpc>
              <a:spcBef>
                <a:spcPts val="750"/>
              </a:spcBef>
              <a:spcAft>
                <a:spcPts val="0"/>
              </a:spcAft>
              <a:buNone/>
            </a:pPr>
            <a:r>
              <a:rPr lang="en-US" sz="2800"/>
              <a:t>Students experience textbook costs and access barriers every day—</a:t>
            </a:r>
            <a:r>
              <a:rPr lang="en-US" sz="2800" b="1"/>
              <a:t>yet many don’t know that ZTC and OER options even exist</a:t>
            </a:r>
            <a:r>
              <a:rPr lang="en-US" sz="2800"/>
              <a:t>, and their perspectives sometimes go unheard. This webinar equips OER Liaisons with simple, ready-to-use tools to change that. Participants will learn how to engage students using a shared, IRB approved student-facing survey that can be deployed immediately with built in blurbs, and customizable bookmark templates designed to raise awareness, spark curiosity, and invite participation. The session shows how to engage students to build OER momentum across campus. With no complex research setup and no added workload, this session focuses on plug-and-play tools that help students feel seen while grounding OER efforts in authentic, campus-relevant student voice.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7"/>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sz="4800"/>
              <a:t>Presenters</a:t>
            </a:r>
            <a:endParaRPr/>
          </a:p>
        </p:txBody>
      </p:sp>
      <p:sp>
        <p:nvSpPr>
          <p:cNvPr id="155" name="Google Shape;155;p7"/>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p>
            <a:pPr marL="457200" lvl="0" indent="-330200" algn="l" rtl="0">
              <a:lnSpc>
                <a:spcPct val="120000"/>
              </a:lnSpc>
              <a:spcBef>
                <a:spcPts val="750"/>
              </a:spcBef>
              <a:spcAft>
                <a:spcPts val="0"/>
              </a:spcAft>
              <a:buSzPts val="1600"/>
              <a:buChar char="•"/>
            </a:pPr>
            <a:r>
              <a:rPr lang="en-US" sz="1800"/>
              <a:t>Rachel Fleming, ASCCC OERI Region D Lead</a:t>
            </a:r>
            <a:endParaRPr/>
          </a:p>
          <a:p>
            <a:pPr marL="914400" lvl="1" indent="-317500" algn="l" rtl="0">
              <a:lnSpc>
                <a:spcPct val="120000"/>
              </a:lnSpc>
              <a:spcBef>
                <a:spcPts val="375"/>
              </a:spcBef>
              <a:spcAft>
                <a:spcPts val="0"/>
              </a:spcAft>
              <a:buSzPts val="1400"/>
              <a:buChar char="•"/>
            </a:pPr>
            <a:r>
              <a:rPr lang="en-US" sz="1800"/>
              <a:t>OER Librarian &amp; ZTC Coordinator, Irvine Valley College</a:t>
            </a:r>
            <a:endParaRPr/>
          </a:p>
          <a:p>
            <a:pPr marL="457200" lvl="0" indent="-330200" algn="l" rtl="0">
              <a:lnSpc>
                <a:spcPct val="120000"/>
              </a:lnSpc>
              <a:spcBef>
                <a:spcPts val="750"/>
              </a:spcBef>
              <a:spcAft>
                <a:spcPts val="0"/>
              </a:spcAft>
              <a:buSzPts val="1600"/>
              <a:buChar char="•"/>
            </a:pPr>
            <a:r>
              <a:rPr lang="en-US" sz="1800"/>
              <a:t>Cristina Moon, ASCCC OERI Region B Lead and ADAPT Lead</a:t>
            </a:r>
            <a:endParaRPr/>
          </a:p>
          <a:p>
            <a:pPr marL="914400" lvl="1" indent="-317500" algn="l" rtl="0">
              <a:lnSpc>
                <a:spcPct val="120000"/>
              </a:lnSpc>
              <a:spcBef>
                <a:spcPts val="375"/>
              </a:spcBef>
              <a:spcAft>
                <a:spcPts val="0"/>
              </a:spcAft>
              <a:buSzPts val="1400"/>
              <a:buChar char="•"/>
            </a:pPr>
            <a:r>
              <a:rPr lang="en-US" sz="1800"/>
              <a:t>Spanish, Chabot College</a:t>
            </a:r>
            <a:endParaRPr/>
          </a:p>
          <a:p>
            <a:pPr marL="914400" lvl="1" indent="-228600" algn="l" rtl="0">
              <a:lnSpc>
                <a:spcPct val="120000"/>
              </a:lnSpc>
              <a:spcBef>
                <a:spcPts val="375"/>
              </a:spcBef>
              <a:spcAft>
                <a:spcPts val="0"/>
              </a:spcAft>
              <a:buSzPts val="1400"/>
              <a:buNone/>
            </a:pPr>
            <a:endParaRPr sz="1800"/>
          </a:p>
        </p:txBody>
      </p:sp>
      <p:pic>
        <p:nvPicPr>
          <p:cNvPr id="156" name="Google Shape;156;p7" descr="A person smashing their face into a book in what might be viewed as an expression of exasperation. " title="Decorative"/>
          <p:cNvPicPr preferRelativeResize="0"/>
          <p:nvPr/>
        </p:nvPicPr>
        <p:blipFill rotWithShape="1">
          <a:blip r:embed="rId3">
            <a:alphaModFix/>
          </a:blip>
          <a:srcRect/>
          <a:stretch/>
        </p:blipFill>
        <p:spPr>
          <a:xfrm>
            <a:off x="4297680" y="3784516"/>
            <a:ext cx="4114800" cy="2703646"/>
          </a:xfrm>
          <a:prstGeom prst="rect">
            <a:avLst/>
          </a:prstGeom>
          <a:noFill/>
          <a:ln>
            <a:noFill/>
          </a:ln>
        </p:spPr>
      </p:pic>
      <p:sp>
        <p:nvSpPr>
          <p:cNvPr id="157" name="Google Shape;157;p7" title="Decorative image"/>
          <p:cNvSpPr/>
          <p:nvPr/>
        </p:nvSpPr>
        <p:spPr>
          <a:xfrm>
            <a:off x="4297680" y="6488162"/>
            <a:ext cx="35189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000" b="0" i="0" u="none" strike="noStrike" cap="none">
                <a:solidFill>
                  <a:schemeClr val="dk1"/>
                </a:solidFill>
                <a:latin typeface="Arial"/>
                <a:ea typeface="Arial"/>
                <a:cs typeface="Arial"/>
                <a:sym typeface="Arial"/>
              </a:rPr>
              <a:t>Photo by </a:t>
            </a:r>
            <a:r>
              <a:rPr lang="en-US" sz="10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Siora Photography</a:t>
            </a:r>
            <a:r>
              <a:rPr lang="en-US" sz="1000" b="0" i="0" u="none" strike="noStrike" cap="none">
                <a:solidFill>
                  <a:schemeClr val="dk1"/>
                </a:solidFill>
                <a:latin typeface="Arial"/>
                <a:ea typeface="Arial"/>
                <a:cs typeface="Arial"/>
                <a:sym typeface="Arial"/>
              </a:rPr>
              <a:t> on </a:t>
            </a:r>
            <a:r>
              <a:rPr lang="en-US" sz="10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Unsplash</a:t>
            </a:r>
            <a:r>
              <a:rPr lang="en-US" sz="1000" b="0" i="0" u="none" strike="noStrike" cap="none">
                <a:solidFill>
                  <a:schemeClr val="dk1"/>
                </a:solidFill>
                <a:latin typeface="Arial"/>
                <a:ea typeface="Arial"/>
                <a:cs typeface="Arial"/>
                <a:sym typeface="Arial"/>
              </a:rPr>
              <a:t> </a:t>
            </a:r>
            <a:endParaRPr sz="6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Google Shape;164;p8"/>
          <p:cNvSpPr txBox="1">
            <a:spLocks noGrp="1"/>
          </p:cNvSpPr>
          <p:nvPr>
            <p:ph type="title" idx="4294967295"/>
          </p:nvPr>
        </p:nvSpPr>
        <p:spPr>
          <a:xfrm>
            <a:off x="1941513" y="804863"/>
            <a:ext cx="7202487" cy="8985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a:latin typeface="Arial"/>
                <a:ea typeface="Arial"/>
                <a:cs typeface="Arial"/>
                <a:sym typeface="Arial"/>
              </a:rPr>
              <a:t>Overview</a:t>
            </a:r>
            <a:endParaRPr>
              <a:latin typeface="Arial"/>
              <a:ea typeface="Arial"/>
              <a:cs typeface="Arial"/>
              <a:sym typeface="Arial"/>
            </a:endParaRPr>
          </a:p>
        </p:txBody>
      </p:sp>
      <p:sp>
        <p:nvSpPr>
          <p:cNvPr id="163" name="Google Shape;163;p8"/>
          <p:cNvSpPr txBox="1">
            <a:spLocks noGrp="1"/>
          </p:cNvSpPr>
          <p:nvPr>
            <p:ph type="body" idx="1"/>
          </p:nvPr>
        </p:nvSpPr>
        <p:spPr>
          <a:xfrm>
            <a:off x="1078511" y="1771532"/>
            <a:ext cx="7202400" cy="40398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750"/>
              </a:spcBef>
              <a:spcAft>
                <a:spcPts val="0"/>
              </a:spcAft>
              <a:buNone/>
            </a:pPr>
            <a:endParaRPr sz="2500">
              <a:solidFill>
                <a:srgbClr val="161616"/>
              </a:solidFill>
            </a:endParaRPr>
          </a:p>
          <a:p>
            <a:pPr marL="457200" lvl="0" indent="-361950" algn="l" rtl="0">
              <a:lnSpc>
                <a:spcPct val="120000"/>
              </a:lnSpc>
              <a:spcBef>
                <a:spcPts val="750"/>
              </a:spcBef>
              <a:spcAft>
                <a:spcPts val="0"/>
              </a:spcAft>
              <a:buClr>
                <a:srgbClr val="161616"/>
              </a:buClr>
              <a:buSzPts val="2100"/>
              <a:buAutoNum type="arabicPeriod"/>
            </a:pPr>
            <a:r>
              <a:rPr lang="en-US" sz="2500">
                <a:solidFill>
                  <a:srgbClr val="161616"/>
                </a:solidFill>
              </a:rPr>
              <a:t>Why engage students</a:t>
            </a:r>
            <a:endParaRPr sz="2500">
              <a:solidFill>
                <a:srgbClr val="161616"/>
              </a:solidFill>
            </a:endParaRPr>
          </a:p>
          <a:p>
            <a:pPr marL="457200" lvl="0" indent="-387350" algn="l" rtl="0">
              <a:lnSpc>
                <a:spcPct val="120000"/>
              </a:lnSpc>
              <a:spcBef>
                <a:spcPts val="0"/>
              </a:spcBef>
              <a:spcAft>
                <a:spcPts val="0"/>
              </a:spcAft>
              <a:buClr>
                <a:srgbClr val="181612"/>
              </a:buClr>
              <a:buSzPts val="2500"/>
              <a:buAutoNum type="arabicPeriod"/>
            </a:pPr>
            <a:r>
              <a:rPr lang="en-US" sz="2500">
                <a:solidFill>
                  <a:srgbClr val="181612"/>
                </a:solidFill>
              </a:rPr>
              <a:t>The Awareness Problem</a:t>
            </a:r>
            <a:endParaRPr sz="2500">
              <a:solidFill>
                <a:srgbClr val="181612"/>
              </a:solidFill>
            </a:endParaRPr>
          </a:p>
          <a:p>
            <a:pPr marL="457200" lvl="0" indent="-387350" algn="l" rtl="0">
              <a:lnSpc>
                <a:spcPct val="120000"/>
              </a:lnSpc>
              <a:spcBef>
                <a:spcPts val="0"/>
              </a:spcBef>
              <a:spcAft>
                <a:spcPts val="0"/>
              </a:spcAft>
              <a:buClr>
                <a:srgbClr val="181612"/>
              </a:buClr>
              <a:buSzPts val="2500"/>
              <a:buAutoNum type="arabicPeriod"/>
            </a:pPr>
            <a:r>
              <a:rPr lang="en-US" sz="2500">
                <a:solidFill>
                  <a:srgbClr val="181612"/>
                </a:solidFill>
              </a:rPr>
              <a:t>Student voice with hesitant faculty or admin</a:t>
            </a:r>
            <a:endParaRPr sz="2500">
              <a:solidFill>
                <a:srgbClr val="181612"/>
              </a:solidFill>
            </a:endParaRPr>
          </a:p>
          <a:p>
            <a:pPr marL="457200" lvl="0" indent="-387350" algn="l" rtl="0">
              <a:lnSpc>
                <a:spcPct val="120000"/>
              </a:lnSpc>
              <a:spcBef>
                <a:spcPts val="0"/>
              </a:spcBef>
              <a:spcAft>
                <a:spcPts val="0"/>
              </a:spcAft>
              <a:buClr>
                <a:srgbClr val="181612"/>
              </a:buClr>
              <a:buSzPts val="2500"/>
              <a:buAutoNum type="arabicPeriod"/>
            </a:pPr>
            <a:r>
              <a:rPr lang="en-US" sz="2500">
                <a:solidFill>
                  <a:srgbClr val="181612"/>
                </a:solidFill>
              </a:rPr>
              <a:t>Getting big names to show up</a:t>
            </a:r>
            <a:endParaRPr sz="2500">
              <a:solidFill>
                <a:srgbClr val="181612"/>
              </a:solidFill>
            </a:endParaRPr>
          </a:p>
          <a:p>
            <a:pPr marL="457200" lvl="0" indent="-387350" algn="l" rtl="0">
              <a:lnSpc>
                <a:spcPct val="120000"/>
              </a:lnSpc>
              <a:spcBef>
                <a:spcPts val="0"/>
              </a:spcBef>
              <a:spcAft>
                <a:spcPts val="0"/>
              </a:spcAft>
              <a:buClr>
                <a:srgbClr val="181612"/>
              </a:buClr>
              <a:buSzPts val="2500"/>
              <a:buAutoNum type="arabicPeriod"/>
            </a:pPr>
            <a:r>
              <a:rPr lang="en-US" sz="2500">
                <a:solidFill>
                  <a:srgbClr val="181612"/>
                </a:solidFill>
              </a:rPr>
              <a:t>Tool 1: IVC Survey ready to go!</a:t>
            </a:r>
            <a:endParaRPr sz="2500">
              <a:solidFill>
                <a:srgbClr val="181612"/>
              </a:solidFill>
            </a:endParaRPr>
          </a:p>
          <a:p>
            <a:pPr marL="457200" lvl="0" indent="-387350" algn="l" rtl="0">
              <a:lnSpc>
                <a:spcPct val="120000"/>
              </a:lnSpc>
              <a:spcBef>
                <a:spcPts val="0"/>
              </a:spcBef>
              <a:spcAft>
                <a:spcPts val="0"/>
              </a:spcAft>
              <a:buClr>
                <a:srgbClr val="181612"/>
              </a:buClr>
              <a:buSzPts val="2500"/>
              <a:buAutoNum type="arabicPeriod"/>
            </a:pPr>
            <a:r>
              <a:rPr lang="en-US" sz="2500">
                <a:solidFill>
                  <a:srgbClr val="181612"/>
                </a:solidFill>
              </a:rPr>
              <a:t>Tool 2: Bookmark templates! </a:t>
            </a:r>
            <a:endParaRPr sz="2500">
              <a:solidFill>
                <a:srgbClr val="181612"/>
              </a:solidFill>
            </a:endParaRPr>
          </a:p>
          <a:p>
            <a:pPr marL="457200" lvl="0" indent="-387350" algn="l" rtl="0">
              <a:lnSpc>
                <a:spcPct val="120000"/>
              </a:lnSpc>
              <a:spcBef>
                <a:spcPts val="0"/>
              </a:spcBef>
              <a:spcAft>
                <a:spcPts val="0"/>
              </a:spcAft>
              <a:buClr>
                <a:srgbClr val="181612"/>
              </a:buClr>
              <a:buSzPts val="2500"/>
              <a:buAutoNum type="arabicPeriod"/>
            </a:pPr>
            <a:r>
              <a:rPr lang="en-US" sz="2500">
                <a:solidFill>
                  <a:srgbClr val="181612"/>
                </a:solidFill>
              </a:rPr>
              <a:t>Further tools to explore</a:t>
            </a:r>
            <a:endParaRPr sz="2500">
              <a:solidFill>
                <a:srgbClr val="181612"/>
              </a:solidFill>
            </a:endParaRPr>
          </a:p>
          <a:p>
            <a:pPr marL="457200" lvl="0" indent="-387350" algn="l" rtl="0">
              <a:lnSpc>
                <a:spcPct val="120000"/>
              </a:lnSpc>
              <a:spcBef>
                <a:spcPts val="0"/>
              </a:spcBef>
              <a:spcAft>
                <a:spcPts val="0"/>
              </a:spcAft>
              <a:buClr>
                <a:srgbClr val="181612"/>
              </a:buClr>
              <a:buSzPts val="2500"/>
              <a:buAutoNum type="arabicPeriod"/>
            </a:pPr>
            <a:r>
              <a:rPr lang="en-US" sz="2500">
                <a:solidFill>
                  <a:srgbClr val="181612"/>
                </a:solidFill>
              </a:rPr>
              <a:t>Q&amp;A</a:t>
            </a:r>
            <a:endParaRPr sz="2500">
              <a:solidFill>
                <a:srgbClr val="18161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a:t>Why Engage Students? </a:t>
            </a:r>
            <a:endParaRPr/>
          </a:p>
        </p:txBody>
      </p:sp>
      <p:pic>
        <p:nvPicPr>
          <p:cNvPr id="172" name="Google Shape;172;p2" descr="AI-generated image of a student engagement abstract"/>
          <p:cNvPicPr preferRelativeResize="0"/>
          <p:nvPr/>
        </p:nvPicPr>
        <p:blipFill>
          <a:blip r:embed="rId3">
            <a:alphaModFix/>
          </a:blip>
          <a:stretch>
            <a:fillRect/>
          </a:stretch>
        </p:blipFill>
        <p:spPr>
          <a:xfrm>
            <a:off x="6183769" y="96325"/>
            <a:ext cx="1922380" cy="1605101"/>
          </a:xfrm>
          <a:prstGeom prst="rect">
            <a:avLst/>
          </a:prstGeom>
          <a:noFill/>
          <a:ln>
            <a:noFill/>
          </a:ln>
        </p:spPr>
      </p:pic>
      <p:sp>
        <p:nvSpPr>
          <p:cNvPr id="171" name="Google Shape;171;p2"/>
          <p:cNvSpPr txBox="1">
            <a:spLocks noGrp="1"/>
          </p:cNvSpPr>
          <p:nvPr>
            <p:ph type="body" idx="1"/>
          </p:nvPr>
        </p:nvSpPr>
        <p:spPr>
          <a:xfrm>
            <a:off x="997952" y="2015725"/>
            <a:ext cx="7293300" cy="4039200"/>
          </a:xfrm>
          <a:prstGeom prst="rect">
            <a:avLst/>
          </a:prstGeom>
          <a:noFill/>
          <a:ln>
            <a:noFill/>
          </a:ln>
        </p:spPr>
        <p:txBody>
          <a:bodyPr spcFirstLastPara="1" wrap="square" lIns="91425" tIns="45700" rIns="91425" bIns="45700" anchor="t" anchorCtr="0">
            <a:normAutofit fontScale="85000" lnSpcReduction="20000"/>
          </a:bodyPr>
          <a:lstStyle/>
          <a:p>
            <a:pPr marL="457200" lvl="0" indent="-347345" algn="l" rtl="0">
              <a:spcBef>
                <a:spcPts val="750"/>
              </a:spcBef>
              <a:spcAft>
                <a:spcPts val="0"/>
              </a:spcAft>
              <a:buClr>
                <a:srgbClr val="000000"/>
              </a:buClr>
              <a:buSzPct val="100000"/>
              <a:buChar char="•"/>
            </a:pPr>
            <a:r>
              <a:rPr lang="en-US" sz="2200" b="1">
                <a:solidFill>
                  <a:srgbClr val="000000"/>
                </a:solidFill>
              </a:rPr>
              <a:t>Students live the problem</a:t>
            </a:r>
            <a:r>
              <a:rPr lang="en-US" sz="2200">
                <a:solidFill>
                  <a:srgbClr val="000000"/>
                </a:solidFill>
              </a:rPr>
              <a:t>: cost, access delays, and “day-one” barriers show up in real time</a:t>
            </a:r>
            <a:endParaRPr sz="2200">
              <a:solidFill>
                <a:srgbClr val="000000"/>
              </a:solidFill>
            </a:endParaRPr>
          </a:p>
          <a:p>
            <a:pPr marL="457200" lvl="0" indent="-347345" algn="l" rtl="0">
              <a:spcBef>
                <a:spcPts val="0"/>
              </a:spcBef>
              <a:spcAft>
                <a:spcPts val="0"/>
              </a:spcAft>
              <a:buClr>
                <a:srgbClr val="000000"/>
              </a:buClr>
              <a:buSzPct val="100000"/>
              <a:buChar char="•"/>
            </a:pPr>
            <a:r>
              <a:rPr lang="en-US" sz="2200" b="1">
                <a:solidFill>
                  <a:srgbClr val="000000"/>
                </a:solidFill>
              </a:rPr>
              <a:t>Awareness is the bottleneck</a:t>
            </a:r>
            <a:r>
              <a:rPr lang="en-US" sz="2200">
                <a:solidFill>
                  <a:srgbClr val="000000"/>
                </a:solidFill>
              </a:rPr>
              <a:t>: many students don’t know ZTC/OER exists </a:t>
            </a:r>
            <a:r>
              <a:rPr lang="en-US" sz="2200" i="1">
                <a:solidFill>
                  <a:srgbClr val="000000"/>
                </a:solidFill>
              </a:rPr>
              <a:t>even when they’re enrolled in it</a:t>
            </a:r>
            <a:endParaRPr sz="2200" i="1">
              <a:solidFill>
                <a:srgbClr val="000000"/>
              </a:solidFill>
            </a:endParaRPr>
          </a:p>
          <a:p>
            <a:pPr marL="457200" lvl="0" indent="-347345" algn="l" rtl="0">
              <a:spcBef>
                <a:spcPts val="0"/>
              </a:spcBef>
              <a:spcAft>
                <a:spcPts val="0"/>
              </a:spcAft>
              <a:buClr>
                <a:srgbClr val="000000"/>
              </a:buClr>
              <a:buSzPct val="100000"/>
              <a:buChar char="•"/>
            </a:pPr>
            <a:r>
              <a:rPr lang="en-US" sz="2200" b="1">
                <a:solidFill>
                  <a:srgbClr val="000000"/>
                </a:solidFill>
              </a:rPr>
              <a:t>Student voice accelerates buy-in</a:t>
            </a:r>
            <a:r>
              <a:rPr lang="en-US" sz="2200">
                <a:solidFill>
                  <a:srgbClr val="000000"/>
                </a:solidFill>
              </a:rPr>
              <a:t>: it helps hesitant faculty/admin move from “in theory” to “this is happening here”</a:t>
            </a:r>
            <a:endParaRPr sz="2200">
              <a:solidFill>
                <a:srgbClr val="000000"/>
              </a:solidFill>
            </a:endParaRPr>
          </a:p>
          <a:p>
            <a:pPr marL="457200" lvl="0" indent="-347345" algn="l" rtl="0">
              <a:spcBef>
                <a:spcPts val="0"/>
              </a:spcBef>
              <a:spcAft>
                <a:spcPts val="0"/>
              </a:spcAft>
              <a:buClr>
                <a:srgbClr val="000000"/>
              </a:buClr>
              <a:buSzPct val="100000"/>
              <a:buChar char="•"/>
            </a:pPr>
            <a:r>
              <a:rPr lang="en-US" sz="2200" b="1">
                <a:solidFill>
                  <a:srgbClr val="000000"/>
                </a:solidFill>
              </a:rPr>
              <a:t>Better messaging + better design</a:t>
            </a:r>
            <a:r>
              <a:rPr lang="en-US" sz="2200">
                <a:solidFill>
                  <a:srgbClr val="000000"/>
                </a:solidFill>
              </a:rPr>
              <a:t>: student feedback improves how we label, explain, and deliver ZTC pathways</a:t>
            </a:r>
            <a:endParaRPr sz="2200">
              <a:solidFill>
                <a:srgbClr val="000000"/>
              </a:solidFill>
            </a:endParaRPr>
          </a:p>
          <a:p>
            <a:pPr marL="457200" lvl="0" indent="-347345" algn="l" rtl="0">
              <a:spcBef>
                <a:spcPts val="0"/>
              </a:spcBef>
              <a:spcAft>
                <a:spcPts val="0"/>
              </a:spcAft>
              <a:buClr>
                <a:srgbClr val="000000"/>
              </a:buClr>
              <a:buSzPct val="100000"/>
              <a:buChar char="•"/>
            </a:pPr>
            <a:r>
              <a:rPr lang="en-US" sz="2200" b="1">
                <a:solidFill>
                  <a:srgbClr val="000000"/>
                </a:solidFill>
              </a:rPr>
              <a:t>Momentum is contagious</a:t>
            </a:r>
            <a:r>
              <a:rPr lang="en-US" sz="2200">
                <a:solidFill>
                  <a:srgbClr val="000000"/>
                </a:solidFill>
              </a:rPr>
              <a:t>: when students start asking for ZTC options, campus attention follows</a:t>
            </a:r>
            <a:endParaRPr sz="2200">
              <a:solidFill>
                <a:srgbClr val="000000"/>
              </a:solidFill>
            </a:endParaRPr>
          </a:p>
          <a:p>
            <a:pPr marL="457200" lvl="0" indent="-347345" algn="l" rtl="0">
              <a:spcBef>
                <a:spcPts val="0"/>
              </a:spcBef>
              <a:spcAft>
                <a:spcPts val="0"/>
              </a:spcAft>
              <a:buClr>
                <a:srgbClr val="000000"/>
              </a:buClr>
              <a:buSzPct val="100000"/>
              <a:buChar char="•"/>
            </a:pPr>
            <a:r>
              <a:rPr lang="en-US" sz="2200" b="1">
                <a:solidFill>
                  <a:srgbClr val="000000"/>
                </a:solidFill>
              </a:rPr>
              <a:t>Low lift, high impact</a:t>
            </a:r>
            <a:r>
              <a:rPr lang="en-US" sz="2200">
                <a:solidFill>
                  <a:srgbClr val="000000"/>
                </a:solidFill>
              </a:rPr>
              <a:t>: quick, plug-and-play tools (survey + bookmarks) gather insights </a:t>
            </a:r>
            <a:r>
              <a:rPr lang="en-US" sz="2200" i="1">
                <a:solidFill>
                  <a:srgbClr val="000000"/>
                </a:solidFill>
              </a:rPr>
              <a:t>without</a:t>
            </a:r>
            <a:r>
              <a:rPr lang="en-US" sz="2200">
                <a:solidFill>
                  <a:srgbClr val="000000"/>
                </a:solidFill>
              </a:rPr>
              <a:t> heavy research setup</a:t>
            </a:r>
            <a:endParaRPr sz="2200">
              <a:solidFill>
                <a:srgbClr val="000000"/>
              </a:solidFill>
            </a:endParaRPr>
          </a:p>
          <a:p>
            <a:pPr marL="0" lvl="0" indent="0" algn="l" rtl="0">
              <a:lnSpc>
                <a:spcPct val="120000"/>
              </a:lnSpc>
              <a:spcBef>
                <a:spcPts val="750"/>
              </a:spcBef>
              <a:spcAft>
                <a:spcPts val="0"/>
              </a:spcAft>
              <a:buNone/>
            </a:pPr>
            <a:endParaRPr/>
          </a:p>
        </p:txBody>
      </p:sp>
      <p:sp>
        <p:nvSpPr>
          <p:cNvPr id="173" name="Google Shape;173;p2"/>
          <p:cNvSpPr txBox="1"/>
          <p:nvPr/>
        </p:nvSpPr>
        <p:spPr>
          <a:xfrm>
            <a:off x="591450" y="6369225"/>
            <a:ext cx="81063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i="1">
                <a:solidFill>
                  <a:srgbClr val="111827"/>
                </a:solidFill>
                <a:highlight>
                  <a:srgbClr val="FFFFFF"/>
                </a:highlight>
                <a:latin typeface="Montserrat"/>
                <a:ea typeface="Montserrat"/>
                <a:cs typeface="Montserrat"/>
                <a:sym typeface="Montserrat"/>
              </a:rPr>
              <a:t>Fig. 1.</a:t>
            </a:r>
            <a:r>
              <a:rPr lang="en-US" sz="700" i="1">
                <a:solidFill>
                  <a:srgbClr val="374151"/>
                </a:solidFill>
                <a:highlight>
                  <a:srgbClr val="FFFFFF"/>
                </a:highlight>
                <a:latin typeface="Montserrat"/>
                <a:ea typeface="Montserrat"/>
                <a:cs typeface="Montserrat"/>
                <a:sym typeface="Montserrat"/>
              </a:rPr>
              <a:t> "student engagement abstract" (prompt), </a:t>
            </a:r>
            <a:r>
              <a:rPr lang="en-US" sz="700" i="1">
                <a:solidFill>
                  <a:srgbClr val="111827"/>
                </a:solidFill>
                <a:highlight>
                  <a:srgbClr val="FFFFFF"/>
                </a:highlight>
                <a:latin typeface="Montserrat"/>
                <a:ea typeface="Montserrat"/>
                <a:cs typeface="Montserrat"/>
                <a:sym typeface="Montserrat"/>
              </a:rPr>
              <a:t>Adobe Firefly</a:t>
            </a:r>
            <a:r>
              <a:rPr lang="en-US" sz="700" i="1">
                <a:solidFill>
                  <a:srgbClr val="374151"/>
                </a:solidFill>
                <a:highlight>
                  <a:srgbClr val="FFFFFF"/>
                </a:highlight>
                <a:latin typeface="Montserrat"/>
                <a:ea typeface="Montserrat"/>
                <a:cs typeface="Montserrat"/>
                <a:sym typeface="Montserrat"/>
              </a:rPr>
              <a:t>, 27 Feb. 2026, firefly.adobe.com. </a:t>
            </a:r>
            <a:r>
              <a:rPr lang="en-US" sz="700" i="1">
                <a:solidFill>
                  <a:srgbClr val="111827"/>
                </a:solidFill>
                <a:highlight>
                  <a:srgbClr val="FFFFFF"/>
                </a:highlight>
                <a:latin typeface="Montserrat"/>
                <a:ea typeface="Montserrat"/>
                <a:cs typeface="Montserrat"/>
                <a:sym typeface="Montserrat"/>
              </a:rPr>
              <a:t>Copyright status:</a:t>
            </a:r>
            <a:r>
              <a:rPr lang="en-US" sz="700" i="1">
                <a:solidFill>
                  <a:srgbClr val="374151"/>
                </a:solidFill>
                <a:highlight>
                  <a:srgbClr val="FFFFFF"/>
                </a:highlight>
                <a:latin typeface="Montserrat"/>
                <a:ea typeface="Montserrat"/>
                <a:cs typeface="Montserrat"/>
                <a:sym typeface="Montserrat"/>
              </a:rPr>
              <a:t> No copyright claimed (U.S.); AI-generated image.</a:t>
            </a:r>
            <a:endParaRPr sz="900"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c350786d60_0_1"/>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a:t>The Awareness Problem</a:t>
            </a:r>
            <a:endParaRPr/>
          </a:p>
        </p:txBody>
      </p:sp>
      <p:sp>
        <p:nvSpPr>
          <p:cNvPr id="182" name="Google Shape;182;g3c350786d60_0_1"/>
          <p:cNvSpPr txBox="1"/>
          <p:nvPr/>
        </p:nvSpPr>
        <p:spPr>
          <a:xfrm>
            <a:off x="652925" y="2080800"/>
            <a:ext cx="8073900" cy="1708500"/>
          </a:xfrm>
          <a:prstGeom prst="rect">
            <a:avLst/>
          </a:prstGeom>
          <a:noFill/>
          <a:ln>
            <a:noFill/>
          </a:ln>
        </p:spPr>
        <p:txBody>
          <a:bodyPr spcFirstLastPara="1" wrap="square" lIns="91425" tIns="91425" rIns="91425" bIns="91425" anchor="t" anchorCtr="0">
            <a:spAutoFit/>
          </a:bodyPr>
          <a:lstStyle/>
          <a:p>
            <a:pPr marL="457200" lvl="0" indent="-349250" algn="l" rtl="0">
              <a:spcBef>
                <a:spcPts val="750"/>
              </a:spcBef>
              <a:spcAft>
                <a:spcPts val="0"/>
              </a:spcAft>
              <a:buClr>
                <a:schemeClr val="accent1"/>
              </a:buClr>
              <a:buSzPts val="1900"/>
              <a:buChar char="•"/>
            </a:pPr>
            <a:r>
              <a:rPr lang="en-US" b="1"/>
              <a:t>Most students don’t recognize the terms</a:t>
            </a:r>
            <a:r>
              <a:rPr lang="en-US"/>
              <a:t>: “ZTC” and “OER” often mean nothing until we define them</a:t>
            </a:r>
            <a:endParaRPr/>
          </a:p>
          <a:p>
            <a:pPr marL="457200" lvl="0" indent="-349250" algn="l" rtl="0">
              <a:spcBef>
                <a:spcPts val="0"/>
              </a:spcBef>
              <a:spcAft>
                <a:spcPts val="0"/>
              </a:spcAft>
              <a:buClr>
                <a:schemeClr val="accent1"/>
              </a:buClr>
              <a:buSzPts val="1900"/>
              <a:buChar char="•"/>
            </a:pPr>
            <a:r>
              <a:rPr lang="en-US" b="1"/>
              <a:t>ZTC can be invisible even when it exists</a:t>
            </a:r>
            <a:r>
              <a:rPr lang="en-US"/>
              <a:t>: students enroll without realizing a course/degree is ZTC</a:t>
            </a:r>
            <a:endParaRPr/>
          </a:p>
          <a:p>
            <a:pPr marL="457200" lvl="0" indent="-349250" algn="l" rtl="0">
              <a:spcBef>
                <a:spcPts val="0"/>
              </a:spcBef>
              <a:spcAft>
                <a:spcPts val="0"/>
              </a:spcAft>
              <a:buClr>
                <a:schemeClr val="accent1"/>
              </a:buClr>
              <a:buSzPts val="1900"/>
              <a:buChar char="•"/>
            </a:pPr>
            <a:r>
              <a:rPr lang="en-US" b="1"/>
              <a:t>Cost info isn’t consistently clear at the point of decision</a:t>
            </a:r>
            <a:r>
              <a:rPr lang="en-US"/>
              <a:t>: students need clarity during </a:t>
            </a:r>
            <a:r>
              <a:rPr lang="en-US" i="1"/>
              <a:t>search, plan, register</a:t>
            </a:r>
            <a:endParaRPr/>
          </a:p>
        </p:txBody>
      </p:sp>
      <p:sp>
        <p:nvSpPr>
          <p:cNvPr id="180" name="Google Shape;180;g3c350786d60_0_1"/>
          <p:cNvSpPr txBox="1">
            <a:spLocks noGrp="1"/>
          </p:cNvSpPr>
          <p:nvPr>
            <p:ph type="body" idx="1"/>
          </p:nvPr>
        </p:nvSpPr>
        <p:spPr>
          <a:xfrm>
            <a:off x="573300" y="3789300"/>
            <a:ext cx="4834200" cy="2381100"/>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750"/>
              </a:spcBef>
              <a:spcAft>
                <a:spcPts val="0"/>
              </a:spcAft>
              <a:buSzPts val="1900"/>
              <a:buChar char="•"/>
            </a:pPr>
            <a:r>
              <a:rPr lang="en-US" sz="1400" b="1">
                <a:solidFill>
                  <a:srgbClr val="000000"/>
                </a:solidFill>
              </a:rPr>
              <a:t>Students default to “textbooks are just expensive”</a:t>
            </a:r>
            <a:r>
              <a:rPr lang="en-US" sz="1400">
                <a:solidFill>
                  <a:srgbClr val="000000"/>
                </a:solidFill>
              </a:rPr>
              <a:t>: they don’t know there are alternatives or how to find them</a:t>
            </a:r>
            <a:endParaRPr sz="1400">
              <a:solidFill>
                <a:srgbClr val="000000"/>
              </a:solidFill>
            </a:endParaRPr>
          </a:p>
          <a:p>
            <a:pPr marL="457200" lvl="0" indent="-349250" algn="l" rtl="0">
              <a:lnSpc>
                <a:spcPct val="100000"/>
              </a:lnSpc>
              <a:spcBef>
                <a:spcPts val="0"/>
              </a:spcBef>
              <a:spcAft>
                <a:spcPts val="0"/>
              </a:spcAft>
              <a:buSzPts val="1900"/>
              <a:buChar char="•"/>
            </a:pPr>
            <a:r>
              <a:rPr lang="en-US" sz="1400" b="1">
                <a:solidFill>
                  <a:srgbClr val="000000"/>
                </a:solidFill>
              </a:rPr>
              <a:t>Mixed signals create distrust</a:t>
            </a:r>
            <a:r>
              <a:rPr lang="en-US" sz="1400">
                <a:solidFill>
                  <a:srgbClr val="000000"/>
                </a:solidFill>
              </a:rPr>
              <a:t>: “free” claims can feel confusing if there are printing, access-code, or platform costs</a:t>
            </a:r>
            <a:endParaRPr sz="1400">
              <a:solidFill>
                <a:srgbClr val="000000"/>
              </a:solidFill>
            </a:endParaRPr>
          </a:p>
          <a:p>
            <a:pPr marL="457200" lvl="0" indent="-349250" algn="l" rtl="0">
              <a:lnSpc>
                <a:spcPct val="100000"/>
              </a:lnSpc>
              <a:spcBef>
                <a:spcPts val="0"/>
              </a:spcBef>
              <a:spcAft>
                <a:spcPts val="0"/>
              </a:spcAft>
              <a:buSzPts val="1900"/>
              <a:buChar char="•"/>
            </a:pPr>
            <a:r>
              <a:rPr lang="en-US" sz="1400" b="1">
                <a:solidFill>
                  <a:srgbClr val="000000"/>
                </a:solidFill>
              </a:rPr>
              <a:t>Result: low demand + weak feedback loops</a:t>
            </a:r>
            <a:r>
              <a:rPr lang="en-US" sz="1400">
                <a:solidFill>
                  <a:srgbClr val="000000"/>
                </a:solidFill>
              </a:rPr>
              <a:t>: campuses struggle to scale ZTC because student voice isn’t captured</a:t>
            </a:r>
            <a:endParaRPr sz="1400">
              <a:solidFill>
                <a:srgbClr val="000000"/>
              </a:solidFill>
            </a:endParaRPr>
          </a:p>
          <a:p>
            <a:pPr marL="0" lvl="0" indent="0" algn="l" rtl="0">
              <a:lnSpc>
                <a:spcPct val="100000"/>
              </a:lnSpc>
              <a:spcBef>
                <a:spcPts val="750"/>
              </a:spcBef>
              <a:spcAft>
                <a:spcPts val="0"/>
              </a:spcAft>
              <a:buNone/>
            </a:pPr>
            <a:endParaRPr sz="1500">
              <a:solidFill>
                <a:schemeClr val="dk1"/>
              </a:solidFill>
              <a:latin typeface="Calibri"/>
              <a:ea typeface="Calibri"/>
              <a:cs typeface="Calibri"/>
              <a:sym typeface="Calibri"/>
            </a:endParaRPr>
          </a:p>
        </p:txBody>
      </p:sp>
      <p:pic>
        <p:nvPicPr>
          <p:cNvPr id="181" name="Google Shape;181;g3c350786d60_0_1" descr="AI-generated image of a male student graphic pondering about the cost of school."/>
          <p:cNvPicPr preferRelativeResize="0"/>
          <p:nvPr/>
        </p:nvPicPr>
        <p:blipFill>
          <a:blip r:embed="rId3">
            <a:alphaModFix/>
          </a:blip>
          <a:stretch>
            <a:fillRect/>
          </a:stretch>
        </p:blipFill>
        <p:spPr>
          <a:xfrm>
            <a:off x="5565350" y="3936800"/>
            <a:ext cx="2807025" cy="2086095"/>
          </a:xfrm>
          <a:prstGeom prst="rect">
            <a:avLst/>
          </a:prstGeom>
          <a:noFill/>
          <a:ln>
            <a:noFill/>
          </a:ln>
        </p:spPr>
      </p:pic>
      <p:sp>
        <p:nvSpPr>
          <p:cNvPr id="183" name="Google Shape;183;g3c350786d60_0_1"/>
          <p:cNvSpPr txBox="1"/>
          <p:nvPr/>
        </p:nvSpPr>
        <p:spPr>
          <a:xfrm>
            <a:off x="872375" y="6364225"/>
            <a:ext cx="77073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i="1">
                <a:solidFill>
                  <a:srgbClr val="111827"/>
                </a:solidFill>
                <a:highlight>
                  <a:srgbClr val="FFFFFF"/>
                </a:highlight>
                <a:latin typeface="Montserrat"/>
                <a:ea typeface="Montserrat"/>
                <a:cs typeface="Montserrat"/>
                <a:sym typeface="Montserrat"/>
              </a:rPr>
              <a:t>Fig. 1.</a:t>
            </a:r>
            <a:r>
              <a:rPr lang="en-US" sz="700" i="1">
                <a:solidFill>
                  <a:srgbClr val="374151"/>
                </a:solidFill>
                <a:highlight>
                  <a:srgbClr val="FFFFFF"/>
                </a:highlight>
                <a:latin typeface="Montserrat"/>
                <a:ea typeface="Montserrat"/>
                <a:cs typeface="Montserrat"/>
                <a:sym typeface="Montserrat"/>
              </a:rPr>
              <a:t> "student interface cost abstract" (prompt), </a:t>
            </a:r>
            <a:r>
              <a:rPr lang="en-US" sz="700" i="1">
                <a:solidFill>
                  <a:srgbClr val="111827"/>
                </a:solidFill>
                <a:highlight>
                  <a:srgbClr val="FFFFFF"/>
                </a:highlight>
                <a:latin typeface="Montserrat"/>
                <a:ea typeface="Montserrat"/>
                <a:cs typeface="Montserrat"/>
                <a:sym typeface="Montserrat"/>
              </a:rPr>
              <a:t>Adobe Firefly</a:t>
            </a:r>
            <a:r>
              <a:rPr lang="en-US" sz="700" i="1">
                <a:solidFill>
                  <a:srgbClr val="374151"/>
                </a:solidFill>
                <a:highlight>
                  <a:srgbClr val="FFFFFF"/>
                </a:highlight>
                <a:latin typeface="Montserrat"/>
                <a:ea typeface="Montserrat"/>
                <a:cs typeface="Montserrat"/>
                <a:sym typeface="Montserrat"/>
              </a:rPr>
              <a:t>, 27 Feb. 2026, firefly.adobe.com. </a:t>
            </a:r>
            <a:r>
              <a:rPr lang="en-US" sz="700" i="1">
                <a:solidFill>
                  <a:srgbClr val="111827"/>
                </a:solidFill>
                <a:highlight>
                  <a:srgbClr val="FFFFFF"/>
                </a:highlight>
                <a:latin typeface="Montserrat"/>
                <a:ea typeface="Montserrat"/>
                <a:cs typeface="Montserrat"/>
                <a:sym typeface="Montserrat"/>
              </a:rPr>
              <a:t>Copyright status:</a:t>
            </a:r>
            <a:r>
              <a:rPr lang="en-US" sz="700" i="1">
                <a:solidFill>
                  <a:srgbClr val="374151"/>
                </a:solidFill>
                <a:highlight>
                  <a:srgbClr val="FFFFFF"/>
                </a:highlight>
                <a:latin typeface="Montserrat"/>
                <a:ea typeface="Montserrat"/>
                <a:cs typeface="Montserrat"/>
                <a:sym typeface="Montserrat"/>
              </a:rPr>
              <a:t> No copyright claimed (U.S.); AI-generated image.</a:t>
            </a:r>
            <a:endParaRPr sz="900" i="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3c350786d60_0_7"/>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sz="2500"/>
              <a:t>Student voice with hesitant faculty or admin</a:t>
            </a:r>
            <a:endParaRPr/>
          </a:p>
        </p:txBody>
      </p:sp>
      <p:sp>
        <p:nvSpPr>
          <p:cNvPr id="192" name="Google Shape;192;g3c350786d60_0_7"/>
          <p:cNvSpPr txBox="1"/>
          <p:nvPr/>
        </p:nvSpPr>
        <p:spPr>
          <a:xfrm>
            <a:off x="620525" y="1934750"/>
            <a:ext cx="8138700" cy="1675800"/>
          </a:xfrm>
          <a:prstGeom prst="rect">
            <a:avLst/>
          </a:prstGeom>
          <a:noFill/>
          <a:ln>
            <a:noFill/>
          </a:ln>
        </p:spPr>
        <p:txBody>
          <a:bodyPr spcFirstLastPara="1" wrap="square" lIns="91425" tIns="91425" rIns="91425" bIns="91425" anchor="t" anchorCtr="0">
            <a:spAutoFit/>
          </a:bodyPr>
          <a:lstStyle/>
          <a:p>
            <a:pPr marL="457200" lvl="0" indent="-319740" algn="l" rtl="0">
              <a:lnSpc>
                <a:spcPct val="115000"/>
              </a:lnSpc>
              <a:spcBef>
                <a:spcPts val="1200"/>
              </a:spcBef>
              <a:spcAft>
                <a:spcPts val="0"/>
              </a:spcAft>
              <a:buSzPts val="1435"/>
              <a:buChar char="●"/>
            </a:pPr>
            <a:r>
              <a:rPr lang="en-US" sz="1435" b="1"/>
              <a:t>Student questions shift the conversation</a:t>
            </a:r>
            <a:r>
              <a:rPr lang="en-US" sz="1435"/>
              <a:t> from “optional initiative” to “current student need”</a:t>
            </a:r>
            <a:endParaRPr sz="1435"/>
          </a:p>
          <a:p>
            <a:pPr marL="457200" lvl="0" indent="-319740" algn="l" rtl="0">
              <a:lnSpc>
                <a:spcPct val="115000"/>
              </a:lnSpc>
              <a:spcBef>
                <a:spcPts val="0"/>
              </a:spcBef>
              <a:spcAft>
                <a:spcPts val="0"/>
              </a:spcAft>
              <a:buSzPts val="1435"/>
              <a:buChar char="●"/>
            </a:pPr>
            <a:r>
              <a:rPr lang="en-US" sz="1435" b="1"/>
              <a:t>Academic freedom stays intact</a:t>
            </a:r>
            <a:r>
              <a:rPr lang="en-US" sz="1435"/>
              <a:t> — students aren’t overriding faculty; they’re sharing lived impact</a:t>
            </a:r>
            <a:endParaRPr sz="1435"/>
          </a:p>
          <a:p>
            <a:pPr marL="457200" lvl="0" indent="-319740" algn="l" rtl="0">
              <a:lnSpc>
                <a:spcPct val="115000"/>
              </a:lnSpc>
              <a:spcBef>
                <a:spcPts val="0"/>
              </a:spcBef>
              <a:spcAft>
                <a:spcPts val="0"/>
              </a:spcAft>
              <a:buSzPts val="1435"/>
              <a:buChar char="●"/>
            </a:pPr>
            <a:r>
              <a:rPr lang="en-US" sz="1435" b="1"/>
              <a:t>Real-time feedback is persuasive</a:t>
            </a:r>
            <a:r>
              <a:rPr lang="en-US" sz="1435"/>
              <a:t>: one authentic student moment can do what emails and reports can’t</a:t>
            </a:r>
            <a:endParaRPr sz="1100"/>
          </a:p>
        </p:txBody>
      </p:sp>
      <p:pic>
        <p:nvPicPr>
          <p:cNvPr id="191" name="Google Shape;191;g3c350786d60_0_7" descr="AI-generated image of a student engagement abstract"/>
          <p:cNvPicPr preferRelativeResize="0"/>
          <p:nvPr/>
        </p:nvPicPr>
        <p:blipFill>
          <a:blip r:embed="rId3">
            <a:alphaModFix/>
          </a:blip>
          <a:stretch>
            <a:fillRect/>
          </a:stretch>
        </p:blipFill>
        <p:spPr>
          <a:xfrm>
            <a:off x="604150" y="3922253"/>
            <a:ext cx="3350954" cy="2026625"/>
          </a:xfrm>
          <a:prstGeom prst="rect">
            <a:avLst/>
          </a:prstGeom>
          <a:noFill/>
          <a:ln>
            <a:noFill/>
          </a:ln>
        </p:spPr>
      </p:pic>
      <p:sp>
        <p:nvSpPr>
          <p:cNvPr id="190" name="Google Shape;190;g3c350786d60_0_7"/>
          <p:cNvSpPr txBox="1">
            <a:spLocks noGrp="1"/>
          </p:cNvSpPr>
          <p:nvPr>
            <p:ph type="body" idx="1"/>
          </p:nvPr>
        </p:nvSpPr>
        <p:spPr>
          <a:xfrm>
            <a:off x="4006800" y="3922250"/>
            <a:ext cx="4472700" cy="2132700"/>
          </a:xfrm>
          <a:prstGeom prst="rect">
            <a:avLst/>
          </a:prstGeom>
          <a:noFill/>
          <a:ln>
            <a:noFill/>
          </a:ln>
        </p:spPr>
        <p:txBody>
          <a:bodyPr spcFirstLastPara="1" wrap="square" lIns="91425" tIns="45700" rIns="91425" bIns="45700" anchor="t" anchorCtr="0">
            <a:normAutofit fontScale="85000" lnSpcReduction="20000"/>
          </a:bodyPr>
          <a:lstStyle/>
          <a:p>
            <a:pPr marL="457200" lvl="0" indent="-322262" algn="l" rtl="0">
              <a:lnSpc>
                <a:spcPct val="115000"/>
              </a:lnSpc>
              <a:spcBef>
                <a:spcPts val="1200"/>
              </a:spcBef>
              <a:spcAft>
                <a:spcPts val="0"/>
              </a:spcAft>
              <a:buClr>
                <a:srgbClr val="000000"/>
              </a:buClr>
              <a:buSzPct val="100000"/>
              <a:buChar char="●"/>
            </a:pPr>
            <a:r>
              <a:rPr lang="en-US" sz="1735" b="1">
                <a:solidFill>
                  <a:srgbClr val="000000"/>
                </a:solidFill>
              </a:rPr>
              <a:t>Student voice reduces defensiveness</a:t>
            </a:r>
            <a:r>
              <a:rPr lang="en-US" sz="1735">
                <a:solidFill>
                  <a:srgbClr val="000000"/>
                </a:solidFill>
              </a:rPr>
              <a:t>: it reframes OER as service, not a critique of teaching choices</a:t>
            </a:r>
            <a:endParaRPr sz="1735">
              <a:solidFill>
                <a:srgbClr val="000000"/>
              </a:solidFill>
            </a:endParaRPr>
          </a:p>
          <a:p>
            <a:pPr marL="457200" lvl="0" indent="-322262" algn="l" rtl="0">
              <a:lnSpc>
                <a:spcPct val="115000"/>
              </a:lnSpc>
              <a:spcBef>
                <a:spcPts val="0"/>
              </a:spcBef>
              <a:spcAft>
                <a:spcPts val="0"/>
              </a:spcAft>
              <a:buClr>
                <a:srgbClr val="000000"/>
              </a:buClr>
              <a:buSzPct val="100000"/>
              <a:buChar char="●"/>
            </a:pPr>
            <a:r>
              <a:rPr lang="en-US" sz="1735" b="1">
                <a:solidFill>
                  <a:srgbClr val="000000"/>
                </a:solidFill>
              </a:rPr>
              <a:t>Creates a clear pathway to action</a:t>
            </a:r>
            <a:r>
              <a:rPr lang="en-US" sz="1735">
                <a:solidFill>
                  <a:srgbClr val="000000"/>
                </a:solidFill>
              </a:rPr>
              <a:t>: questions → curiosity → “okay, how do I switch?”</a:t>
            </a:r>
            <a:endParaRPr sz="1735">
              <a:solidFill>
                <a:srgbClr val="000000"/>
              </a:solidFill>
            </a:endParaRPr>
          </a:p>
          <a:p>
            <a:pPr marL="457200" lvl="0" indent="-309562" algn="l" rtl="0">
              <a:lnSpc>
                <a:spcPct val="115000"/>
              </a:lnSpc>
              <a:spcBef>
                <a:spcPts val="0"/>
              </a:spcBef>
              <a:spcAft>
                <a:spcPts val="0"/>
              </a:spcAft>
              <a:buClr>
                <a:srgbClr val="000000"/>
              </a:buClr>
              <a:buSzPct val="86440"/>
              <a:buChar char="●"/>
            </a:pPr>
            <a:r>
              <a:rPr lang="en-US" sz="1735" b="1">
                <a:solidFill>
                  <a:srgbClr val="000000"/>
                </a:solidFill>
              </a:rPr>
              <a:t>Your role: make the connection</a:t>
            </a:r>
            <a:r>
              <a:rPr lang="en-US" sz="1735">
                <a:solidFill>
                  <a:srgbClr val="000000"/>
                </a:solidFill>
              </a:rPr>
              <a:t> by giving students simple language + a place to direct questions</a:t>
            </a:r>
            <a:endParaRPr/>
          </a:p>
        </p:txBody>
      </p:sp>
      <p:sp>
        <p:nvSpPr>
          <p:cNvPr id="193" name="Google Shape;193;g3c350786d60_0_7"/>
          <p:cNvSpPr txBox="1"/>
          <p:nvPr/>
        </p:nvSpPr>
        <p:spPr>
          <a:xfrm>
            <a:off x="656675" y="6366650"/>
            <a:ext cx="8379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a:solidFill>
                  <a:srgbClr val="111827"/>
                </a:solidFill>
                <a:highlight>
                  <a:srgbClr val="FFFFFF"/>
                </a:highlight>
                <a:latin typeface="Montserrat"/>
                <a:ea typeface="Montserrat"/>
                <a:cs typeface="Montserrat"/>
                <a:sym typeface="Montserrat"/>
              </a:rPr>
              <a:t>Fig. 1.</a:t>
            </a:r>
            <a:r>
              <a:rPr lang="en-US" sz="700">
                <a:solidFill>
                  <a:srgbClr val="374151"/>
                </a:solidFill>
                <a:highlight>
                  <a:srgbClr val="FFFFFF"/>
                </a:highlight>
                <a:latin typeface="Montserrat"/>
                <a:ea typeface="Montserrat"/>
                <a:cs typeface="Montserrat"/>
                <a:sym typeface="Montserrat"/>
              </a:rPr>
              <a:t> "student engagement abstract" (prompt), </a:t>
            </a:r>
            <a:r>
              <a:rPr lang="en-US" sz="700">
                <a:solidFill>
                  <a:srgbClr val="111827"/>
                </a:solidFill>
                <a:highlight>
                  <a:srgbClr val="FFFFFF"/>
                </a:highlight>
                <a:latin typeface="Montserrat"/>
                <a:ea typeface="Montserrat"/>
                <a:cs typeface="Montserrat"/>
                <a:sym typeface="Montserrat"/>
              </a:rPr>
              <a:t>DALL-E</a:t>
            </a:r>
            <a:r>
              <a:rPr lang="en-US" sz="700">
                <a:solidFill>
                  <a:srgbClr val="374151"/>
                </a:solidFill>
                <a:highlight>
                  <a:srgbClr val="FFFFFF"/>
                </a:highlight>
                <a:latin typeface="Montserrat"/>
                <a:ea typeface="Montserrat"/>
                <a:cs typeface="Montserrat"/>
                <a:sym typeface="Montserrat"/>
              </a:rPr>
              <a:t>, OpenAI, 27 Feb. 2026, chat.openai.com. </a:t>
            </a:r>
            <a:r>
              <a:rPr lang="en-US" sz="700">
                <a:solidFill>
                  <a:srgbClr val="111827"/>
                </a:solidFill>
                <a:highlight>
                  <a:srgbClr val="FFFFFF"/>
                </a:highlight>
                <a:latin typeface="Montserrat"/>
                <a:ea typeface="Montserrat"/>
                <a:cs typeface="Montserrat"/>
                <a:sym typeface="Montserrat"/>
              </a:rPr>
              <a:t>Copyright status:</a:t>
            </a:r>
            <a:r>
              <a:rPr lang="en-US" sz="700">
                <a:solidFill>
                  <a:srgbClr val="374151"/>
                </a:solidFill>
                <a:highlight>
                  <a:srgbClr val="FFFFFF"/>
                </a:highlight>
                <a:latin typeface="Montserrat"/>
                <a:ea typeface="Montserrat"/>
                <a:cs typeface="Montserrat"/>
                <a:sym typeface="Montserrat"/>
              </a:rPr>
              <a:t> No copyright claimed (U.S.); AI-generated image.</a:t>
            </a:r>
            <a:endParaRPr sz="900"/>
          </a:p>
        </p:txBody>
      </p:sp>
    </p:spTree>
  </p:cSld>
  <p:clrMapOvr>
    <a:masterClrMapping/>
  </p:clrMapOvr>
</p:sld>
</file>

<file path=ppt/theme/theme1.xml><?xml version="1.0" encoding="utf-8"?>
<a:theme xmlns:a="http://schemas.openxmlformats.org/drawingml/2006/main" name="Gallery">
  <a:themeElements>
    <a:clrScheme name="Custom 1">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1822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1844</Words>
  <Application>Microsoft Office PowerPoint</Application>
  <PresentationFormat>On-screen Show (4:3)</PresentationFormat>
  <Paragraphs>138</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vt:lpstr>
      <vt:lpstr>Calibri</vt:lpstr>
      <vt:lpstr>Montserrat</vt:lpstr>
      <vt:lpstr>Gill Sans</vt:lpstr>
      <vt:lpstr>Gallery</vt:lpstr>
      <vt:lpstr>ASCCC OERI OERL Webinar: Engaging Students: Surveys, Bookmarks, and Tools for OER Momentum at Your College! </vt:lpstr>
      <vt:lpstr>Welcome!</vt:lpstr>
      <vt:lpstr>Engaging Students: Surveys, Bookmarks, and Tools for OER Momentum at Your College! </vt:lpstr>
      <vt:lpstr>Description</vt:lpstr>
      <vt:lpstr>Presenters</vt:lpstr>
      <vt:lpstr>Overview</vt:lpstr>
      <vt:lpstr>Why Engage Students? </vt:lpstr>
      <vt:lpstr>The Awareness Problem</vt:lpstr>
      <vt:lpstr>Student voice with hesitant faculty or admin</vt:lpstr>
      <vt:lpstr>Credibility &amp; Clout: Getting Big Names &amp; Faces to show up to Events with OER and ZTC visible and celebrated! </vt:lpstr>
      <vt:lpstr>Tool 1: Survey from IVC ready to deploy! </vt:lpstr>
      <vt:lpstr>LIVE DATA: Insightful Information Behaviors and Needs From Our Students! </vt:lpstr>
      <vt:lpstr>Students don’t know but they would like it if they did!  </vt:lpstr>
      <vt:lpstr>Celebrate OEWeek with a ZTC Fair</vt:lpstr>
      <vt:lpstr>Tool 2: ZTC Bookmarks and bookmark templates ready to go! </vt:lpstr>
      <vt:lpstr>Tool 2: ZTC Bookmark templates in Canva ready to go! </vt:lpstr>
      <vt:lpstr>Tool 3: ZTC Wall</vt:lpstr>
      <vt:lpstr>What students are saying about textbooks</vt:lpstr>
      <vt:lpstr>Tool 4: ZTC Photo Booth</vt:lpstr>
      <vt:lpstr>Swag Ideas: ZTC Tote Bags and Notepads</vt:lpstr>
      <vt:lpstr>Cosumnes River College Toolkit</vt:lpstr>
      <vt:lpstr>Tool 5: Further Tools to Explore  </vt:lpstr>
      <vt:lpstr>Resources and Notes</vt:lpstr>
      <vt:lpstr>ASCCC OERI  Resources for Engaging Students</vt:lpstr>
      <vt:lpstr>What’s Next?</vt:lpstr>
      <vt:lpstr>Thank you! Feel free to email: rfleming@ivc.edu cmoon@chabotcollege.edu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Katie Nash</dc:creator>
  <cp:lastModifiedBy>ASCCC1</cp:lastModifiedBy>
  <cp:revision>1</cp:revision>
  <dcterms:created xsi:type="dcterms:W3CDTF">2019-09-18T18:31:08Z</dcterms:created>
  <dcterms:modified xsi:type="dcterms:W3CDTF">2026-03-04T22:17:58Z</dcterms:modified>
</cp:coreProperties>
</file>