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embeddedFontLst>
    <p:embeddedFont>
      <p:font typeface="Barlow" panose="00000500000000000000" pitchFamily="2" charset="0"/>
      <p:regular r:id="rId45"/>
      <p:bold r:id="rId46"/>
      <p:italic r:id="rId47"/>
      <p:boldItalic r:id="rId48"/>
    </p:embeddedFont>
    <p:embeddedFont>
      <p:font typeface="Gill Sans" panose="020B0604020202020204" charset="0"/>
      <p:regular r:id="rId49"/>
      <p:bold r:id="rId50"/>
    </p:embeddedFont>
    <p:embeddedFont>
      <p:font typeface="Nunito"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Condensed Light" panose="02000000000000000000"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B017D4-FED9-4E9A-B945-B756A74574F2}">
  <a:tblStyle styleId="{AEB017D4-FED9-4E9A-B945-B756A74574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105" d="100"/>
          <a:sy n="105" d="100"/>
        </p:scale>
        <p:origin x="984" y="96"/>
      </p:cViewPr>
      <p:guideLst>
        <p:guide orient="horz" pos="2160"/>
        <p:guide pos="2880"/>
      </p:guideLst>
    </p:cSldViewPr>
  </p:slideViewPr>
  <p:outlineViewPr>
    <p:cViewPr>
      <p:scale>
        <a:sx n="33" d="100"/>
        <a:sy n="33" d="100"/>
      </p:scale>
      <p:origin x="0" y="-23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dapt.libretexts.org/students/assignments/94618/init-formativ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dapt.libretexts.org/students/assignments/94618/init-formativ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ne.libretexts.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cs.google.com/document/d/1ItwdvFXi6fqy-OilptSjTaxGZ7LeCPEZMDQtYElBsQg/edit?tab=t.0#heading=h.1f9oybosc2x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menti.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cet.wiche.edu/policy/regular-and-substantive-interac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a28a834570_0_17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a28a834570_0_17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3a28a834570_0_17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ccfc014103_0_5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3ccfc014103_0_5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c51ff8db36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c51ff8db36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3c51ff8db36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ccfc014103_0_6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CM</a:t>
            </a:r>
            <a:endParaRPr/>
          </a:p>
          <a:p>
            <a:pPr marL="0" lvl="0" indent="0" algn="l" rtl="0">
              <a:spcBef>
                <a:spcPts val="0"/>
              </a:spcBef>
              <a:spcAft>
                <a:spcPts val="0"/>
              </a:spcAft>
              <a:buNone/>
            </a:pPr>
            <a:endParaRPr/>
          </a:p>
        </p:txBody>
      </p:sp>
      <p:sp>
        <p:nvSpPr>
          <p:cNvPr id="201" name="Google Shape;201;g3ccfc014103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ccfc014103_0_6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7" name="Google Shape;207;g3ccfc014103_0_6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cfc014103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CM</a:t>
            </a:r>
            <a:endParaRPr/>
          </a:p>
          <a:p>
            <a:pPr marL="0" lvl="0" indent="0" algn="l" rtl="0">
              <a:spcBef>
                <a:spcPts val="0"/>
              </a:spcBef>
              <a:spcAft>
                <a:spcPts val="0"/>
              </a:spcAft>
              <a:buNone/>
            </a:pPr>
            <a:endParaRPr/>
          </a:p>
        </p:txBody>
      </p:sp>
      <p:sp>
        <p:nvSpPr>
          <p:cNvPr id="214" name="Google Shape;214;g3ccfc01410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cd6c5d2a8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cd6c5d2a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u="sng">
                <a:solidFill>
                  <a:schemeClr val="hlink"/>
                </a:solidFill>
                <a:hlinkClick r:id="rId3"/>
              </a:rPr>
              <a:t>https://adapt.libretexts.org/students/assignments/94618/init-formative</a:t>
            </a:r>
            <a:endParaRPr/>
          </a:p>
          <a:p>
            <a:pPr marL="457200" marR="0" lvl="0" indent="-228600" algn="l" rtl="0">
              <a:lnSpc>
                <a:spcPct val="100000"/>
              </a:lnSpc>
              <a:spcBef>
                <a:spcPts val="0"/>
              </a:spcBef>
              <a:spcAft>
                <a:spcPts val="0"/>
              </a:spcAft>
              <a:buSzPts val="1400"/>
              <a:buNone/>
            </a:pPr>
            <a:endParaRPr/>
          </a:p>
        </p:txBody>
      </p:sp>
      <p:sp>
        <p:nvSpPr>
          <p:cNvPr id="224" name="Google Shape;224;g3cd6c5d2a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cd62d2836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CM</a:t>
            </a:r>
            <a:endParaRPr/>
          </a:p>
          <a:p>
            <a:pPr marL="0" lvl="0" indent="0" algn="l" rtl="0">
              <a:spcBef>
                <a:spcPts val="0"/>
              </a:spcBef>
              <a:spcAft>
                <a:spcPts val="0"/>
              </a:spcAft>
              <a:buNone/>
            </a:pPr>
            <a:endParaRPr/>
          </a:p>
        </p:txBody>
      </p:sp>
      <p:sp>
        <p:nvSpPr>
          <p:cNvPr id="230" name="Google Shape;230;g3cd62d2836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cd62d2836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8" name="Google Shape;238;g3cd62d2836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cd62d2836e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3cd62d2836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d62d2836e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2" name="Google Shape;252;g3cd62d2836e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Discuss-It demonstrations site - </a:t>
            </a:r>
            <a:r>
              <a:rPr lang="en-US" u="sng">
                <a:solidFill>
                  <a:schemeClr val="hlink"/>
                </a:solidFill>
                <a:hlinkClick r:id="rId3"/>
              </a:rPr>
              <a:t>https://adapt.libretexts.org/students/assignments/94618/init-formative</a:t>
            </a:r>
            <a:endParaRPr/>
          </a:p>
          <a:p>
            <a:pPr marL="457200" marR="0" lvl="0" indent="-228600" algn="l" rtl="0">
              <a:lnSpc>
                <a:spcPct val="100000"/>
              </a:lnSpc>
              <a:spcBef>
                <a:spcPts val="0"/>
              </a:spcBef>
              <a:spcAft>
                <a:spcPts val="0"/>
              </a:spcAft>
              <a:buSzPts val="1400"/>
              <a:buNone/>
            </a:pPr>
            <a:endParaRPr/>
          </a:p>
        </p:txBody>
      </p:sp>
      <p:sp>
        <p:nvSpPr>
          <p:cNvPr id="127" name="Google Shape;12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cd62d2836e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g3cd62d2836e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cd62d2836e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8" name="Google Shape;268;g3cd62d2836e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d62d2836e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900"/>
          </a:p>
        </p:txBody>
      </p:sp>
      <p:sp>
        <p:nvSpPr>
          <p:cNvPr id="276" name="Google Shape;276;g3cd62d2836e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d62d2836e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900"/>
          </a:p>
          <a:p>
            <a:pPr marL="457200" lvl="0" indent="-285750" algn="l" rtl="0">
              <a:lnSpc>
                <a:spcPct val="90000"/>
              </a:lnSpc>
              <a:spcBef>
                <a:spcPts val="300"/>
              </a:spcBef>
              <a:spcAft>
                <a:spcPts val="0"/>
              </a:spcAft>
              <a:buClr>
                <a:schemeClr val="dk1"/>
              </a:buClr>
              <a:buSzPts val="900"/>
              <a:buFont typeface="Calibri"/>
              <a:buChar char="•"/>
            </a:pPr>
            <a:r>
              <a:rPr lang="en-US" sz="900"/>
              <a:t>Builds low stakes practice before major graded speeches.</a:t>
            </a:r>
            <a:endParaRPr sz="900"/>
          </a:p>
          <a:p>
            <a:pPr marL="457200" lvl="0" indent="-285750" algn="l" rtl="0">
              <a:lnSpc>
                <a:spcPct val="90000"/>
              </a:lnSpc>
              <a:spcBef>
                <a:spcPts val="0"/>
              </a:spcBef>
              <a:spcAft>
                <a:spcPts val="0"/>
              </a:spcAft>
              <a:buClr>
                <a:schemeClr val="dk1"/>
              </a:buClr>
              <a:buSzPts val="900"/>
              <a:buFont typeface="Calibri"/>
              <a:buChar char="•"/>
            </a:pPr>
            <a:r>
              <a:rPr lang="en-US" sz="900"/>
              <a:t>Reduces speech anxiety through repeated exposure.</a:t>
            </a:r>
            <a:endParaRPr sz="900"/>
          </a:p>
          <a:p>
            <a:pPr marL="457200" lvl="0" indent="-285750" algn="l" rtl="0">
              <a:lnSpc>
                <a:spcPct val="90000"/>
              </a:lnSpc>
              <a:spcBef>
                <a:spcPts val="0"/>
              </a:spcBef>
              <a:spcAft>
                <a:spcPts val="0"/>
              </a:spcAft>
              <a:buClr>
                <a:schemeClr val="dk1"/>
              </a:buClr>
              <a:buSzPts val="900"/>
              <a:buFont typeface="Calibri"/>
              <a:buChar char="•"/>
            </a:pPr>
            <a:r>
              <a:rPr lang="en-US" sz="900"/>
              <a:t>Enables visible assessment of delivery and audience adaptation.</a:t>
            </a:r>
            <a:endParaRPr sz="900"/>
          </a:p>
          <a:p>
            <a:pPr marL="457200" lvl="0" indent="-285750" algn="l" rtl="0">
              <a:lnSpc>
                <a:spcPct val="90000"/>
              </a:lnSpc>
              <a:spcBef>
                <a:spcPts val="0"/>
              </a:spcBef>
              <a:spcAft>
                <a:spcPts val="0"/>
              </a:spcAft>
              <a:buClr>
                <a:schemeClr val="dk1"/>
              </a:buClr>
              <a:buSzPts val="900"/>
              <a:buFont typeface="Calibri"/>
              <a:buChar char="•"/>
            </a:pPr>
            <a:r>
              <a:rPr lang="en-US" sz="900"/>
              <a:t>Strengthens peer feedback and evaluative listening.</a:t>
            </a:r>
            <a:endParaRPr sz="900"/>
          </a:p>
          <a:p>
            <a:pPr marL="457200" lvl="0" indent="-285750" algn="l" rtl="0">
              <a:lnSpc>
                <a:spcPct val="90000"/>
              </a:lnSpc>
              <a:spcBef>
                <a:spcPts val="0"/>
              </a:spcBef>
              <a:spcAft>
                <a:spcPts val="0"/>
              </a:spcAft>
              <a:buClr>
                <a:schemeClr val="dk1"/>
              </a:buClr>
              <a:buSzPts val="900"/>
              <a:buFont typeface="Calibri"/>
              <a:buChar char="•"/>
            </a:pPr>
            <a:r>
              <a:rPr lang="en-US" sz="900"/>
              <a:t>Free, accessible platform with accurate auto captioning for ADA compliance</a:t>
            </a:r>
            <a:endParaRPr sz="900"/>
          </a:p>
          <a:p>
            <a:pPr marL="457200" lvl="0" indent="-285750" algn="l" rtl="0">
              <a:lnSpc>
                <a:spcPct val="90000"/>
              </a:lnSpc>
              <a:spcBef>
                <a:spcPts val="0"/>
              </a:spcBef>
              <a:spcAft>
                <a:spcPts val="0"/>
              </a:spcAft>
              <a:buClr>
                <a:schemeClr val="dk1"/>
              </a:buClr>
              <a:buSzPts val="900"/>
              <a:buFont typeface="Calibri"/>
              <a:buChar char="•"/>
            </a:pPr>
            <a:r>
              <a:rPr lang="en-US" sz="900"/>
              <a:t>Integrated time stamps and rubric tools to streamline grading… coming soon.</a:t>
            </a:r>
            <a:endParaRPr sz="900"/>
          </a:p>
          <a:p>
            <a:pPr marL="0" lvl="0" indent="0" algn="l" rtl="0">
              <a:spcBef>
                <a:spcPts val="0"/>
              </a:spcBef>
              <a:spcAft>
                <a:spcPts val="0"/>
              </a:spcAft>
              <a:buNone/>
            </a:pPr>
            <a:endParaRPr sz="900"/>
          </a:p>
        </p:txBody>
      </p:sp>
      <p:sp>
        <p:nvSpPr>
          <p:cNvPr id="284" name="Google Shape;284;g3cd62d2836e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cd6c5d2a8e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cd6c5d2a8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3cd6c5d2a8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ccfc014103_0_3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3ccfc014103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cd6c5d2a8e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3cd6c5d2a8e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u="sng">
                <a:solidFill>
                  <a:schemeClr val="hlink"/>
                </a:solidFill>
                <a:hlinkClick r:id="rId3"/>
              </a:rPr>
              <a:t>https://one.libretexts.org/</a:t>
            </a:r>
            <a:r>
              <a:rPr lang="en-US"/>
              <a:t>  </a:t>
            </a:r>
            <a:endParaRPr/>
          </a:p>
          <a:p>
            <a:pPr marL="457200" marR="0" lvl="0" indent="-228600" algn="l" rtl="0">
              <a:lnSpc>
                <a:spcPct val="100000"/>
              </a:lnSpc>
              <a:spcBef>
                <a:spcPts val="0"/>
              </a:spcBef>
              <a:spcAft>
                <a:spcPts val="0"/>
              </a:spcAft>
              <a:buSzPts val="1400"/>
              <a:buNone/>
            </a:pPr>
            <a:endParaRPr/>
          </a:p>
        </p:txBody>
      </p:sp>
      <p:sp>
        <p:nvSpPr>
          <p:cNvPr id="312" name="Google Shape;312;g3cd6c5d2a8e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cd6c5d2a8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cd6c5d2a8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a28a834570_0_2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a28a834570_0_20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https://commons.libretexts.org/insight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c51ff8db36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c51ff8db3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3c51ff8db36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a28a834570_0_24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a28a834570_0_2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3a28a834570_0_24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a28a834570_0_24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a28a834570_0_2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Maybe make this two slides?</a:t>
            </a:r>
            <a:endParaRPr/>
          </a:p>
        </p:txBody>
      </p:sp>
      <p:sp>
        <p:nvSpPr>
          <p:cNvPr id="342" name="Google Shape;342;g3a28a834570_0_2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a28a834570_0_1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3a28a834570_0_1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a28a834570_0_1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a28a834570_0_1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a28a834570_0_1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a28a834570_0_13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a28a834570_0_1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a28a834570_0_1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a28a834570_0_1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3a28a834570_0_1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info on API: </a:t>
            </a:r>
            <a:r>
              <a:rPr lang="en-US" u="sng">
                <a:solidFill>
                  <a:schemeClr val="hlink"/>
                </a:solidFill>
                <a:hlinkClick r:id="rId3"/>
              </a:rPr>
              <a:t>https://docs.google.com/document/d/1ItwdvFXi6fqy-OilptSjTaxGZ7LeCPEZMDQtYElBsQg/edit?tab=t.0#heading=h.1f9oybosc2xn</a:t>
            </a:r>
            <a:r>
              <a:rPr lang="en-US"/>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a28a834570_0_1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a28a834570_0_1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1:25</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a28a834570_0_1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3a28a834570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ccfc014103_0_8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402" name="Google Shape;402;g3ccfc014103_0_8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ccfc014103_0_7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SK</a:t>
            </a:r>
            <a:endParaRPr/>
          </a:p>
          <a:p>
            <a:pPr marL="0" lvl="0" indent="0" algn="l" rtl="0">
              <a:spcBef>
                <a:spcPts val="0"/>
              </a:spcBef>
              <a:spcAft>
                <a:spcPts val="0"/>
              </a:spcAft>
              <a:buNone/>
            </a:pPr>
            <a:endParaRPr/>
          </a:p>
        </p:txBody>
      </p:sp>
      <p:sp>
        <p:nvSpPr>
          <p:cNvPr id="408" name="Google Shape;408;g3ccfc014103_0_7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ccfc014103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ccfc014103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3ccfc014103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c51ff8db36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c51ff8db36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3c51ff8db36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a28a834570_0_20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a28a834570_0_20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a28a834570_0_17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3a28a834570_0_17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cd6c5d2a8e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cd6c5d2a8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u="sng">
                <a:solidFill>
                  <a:schemeClr val="hlink"/>
                </a:solidFill>
                <a:hlinkClick r:id="rId3"/>
              </a:rPr>
              <a:t>menti.com</a:t>
            </a:r>
            <a:r>
              <a:rPr lang="en-US" sz="1400"/>
              <a:t> 5137 8579</a:t>
            </a:r>
            <a:endParaRPr sz="1400"/>
          </a:p>
        </p:txBody>
      </p:sp>
      <p:sp>
        <p:nvSpPr>
          <p:cNvPr id="150" name="Google Shape;150;g3cd6c5d2a8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c51ff8db36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c51ff8db36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c51ff8db36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ccfc014103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MP</a:t>
            </a:r>
            <a:endParaRPr/>
          </a:p>
        </p:txBody>
      </p:sp>
      <p:sp>
        <p:nvSpPr>
          <p:cNvPr id="163" name="Google Shape;163;g3ccfc01410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ccfc014103_0_5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WICHE overview of RSI - </a:t>
            </a:r>
            <a:r>
              <a:rPr lang="en-US" u="sng">
                <a:solidFill>
                  <a:schemeClr val="hlink"/>
                </a:solidFill>
                <a:hlinkClick r:id="rId3"/>
              </a:rPr>
              <a:t>https://wcet.wiche.edu/policy/regular-and-substantive-interaction/</a:t>
            </a:r>
            <a:r>
              <a:rPr lang="en-US"/>
              <a:t> For the purposes of determining institutional eligibility for federal financial aid, Congress created a delineation between the definitions of “distance education” and “correspondence education.” This resulted from a consumer protection concern, as students in the 1990’s experienced financial aid fraud related to correspondence education. Additionally, there was interest in assuring aid eligibility for those taking distance education courses, as that modality was growing.</a:t>
            </a:r>
            <a:endParaRPr/>
          </a:p>
          <a:p>
            <a:pPr marL="0" lvl="0" indent="0" algn="l" rtl="0">
              <a:lnSpc>
                <a:spcPct val="115000"/>
              </a:lnSpc>
              <a:spcBef>
                <a:spcPts val="1200"/>
              </a:spcBef>
              <a:spcAft>
                <a:spcPts val="0"/>
              </a:spcAft>
              <a:buClr>
                <a:schemeClr val="dk1"/>
              </a:buClr>
              <a:buSzPts val="1100"/>
              <a:buFont typeface="Arial"/>
              <a:buNone/>
            </a:pPr>
            <a:r>
              <a:rPr lang="en-US"/>
              <a:t>Institutions offering more than 50 percent of their total course offerings via correspondence or enrolling more than 50 percent of their students in correspondence courses are not eligible to participate in Title IV financial aid programs. Even if the institution is eligible, students enrolled in correspondence programs are limited to a half-time federal Pell Grant award.</a:t>
            </a:r>
            <a:endParaRPr/>
          </a:p>
          <a:p>
            <a:pPr marL="0" lvl="0" indent="0" algn="l" rtl="0">
              <a:spcBef>
                <a:spcPts val="1200"/>
              </a:spcBef>
              <a:spcAft>
                <a:spcPts val="0"/>
              </a:spcAft>
              <a:buNone/>
            </a:pPr>
            <a:endParaRPr/>
          </a:p>
        </p:txBody>
      </p:sp>
      <p:sp>
        <p:nvSpPr>
          <p:cNvPr id="169" name="Google Shape;169;g3ccfc014103_0_5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c51ff8db36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3c51ff8db36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with photo">
  <p:cSld name="1_Title Slide with photo">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 name="Google Shape;16;p2"/>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SzPts val="2800"/>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060606"/>
                </a:solidFill>
              </a:defRPr>
            </a:lvl1pPr>
            <a:lvl2pPr lvl="1" algn="ctr">
              <a:lnSpc>
                <a:spcPct val="120000"/>
              </a:lnSpc>
              <a:spcBef>
                <a:spcPts val="375"/>
              </a:spcBef>
              <a:spcAft>
                <a:spcPts val="0"/>
              </a:spcAft>
              <a:buSzPts val="1400"/>
              <a:buNone/>
              <a:defRPr sz="1350"/>
            </a:lvl2pPr>
            <a:lvl3pPr lvl="2" algn="ctr">
              <a:lnSpc>
                <a:spcPct val="120000"/>
              </a:lnSpc>
              <a:spcBef>
                <a:spcPts val="375"/>
              </a:spcBef>
              <a:spcAft>
                <a:spcPts val="0"/>
              </a:spcAft>
              <a:buSzPts val="1200"/>
              <a:buNone/>
              <a:defRPr sz="1350"/>
            </a:lvl3pPr>
            <a:lvl4pPr lvl="3" algn="ctr">
              <a:lnSpc>
                <a:spcPct val="120000"/>
              </a:lnSpc>
              <a:spcBef>
                <a:spcPts val="375"/>
              </a:spcBef>
              <a:spcAft>
                <a:spcPts val="0"/>
              </a:spcAft>
              <a:buSzPts val="1050"/>
              <a:buNone/>
              <a:defRPr sz="1200"/>
            </a:lvl4pPr>
            <a:lvl5pPr lvl="4" algn="ctr">
              <a:lnSpc>
                <a:spcPct val="120000"/>
              </a:lnSpc>
              <a:spcBef>
                <a:spcPts val="375"/>
              </a:spcBef>
              <a:spcAft>
                <a:spcPts val="0"/>
              </a:spcAft>
              <a:buSzPts val="900"/>
              <a:buNone/>
              <a:defRPr sz="1200"/>
            </a:lvl5pPr>
            <a:lvl6pPr lvl="5" algn="ctr">
              <a:lnSpc>
                <a:spcPct val="120000"/>
              </a:lnSpc>
              <a:spcBef>
                <a:spcPts val="375"/>
              </a:spcBef>
              <a:spcAft>
                <a:spcPts val="0"/>
              </a:spcAft>
              <a:buSzPts val="900"/>
              <a:buNone/>
              <a:defRPr sz="1200"/>
            </a:lvl6pPr>
            <a:lvl7pPr lvl="6" algn="ctr">
              <a:lnSpc>
                <a:spcPct val="120000"/>
              </a:lnSpc>
              <a:spcBef>
                <a:spcPts val="375"/>
              </a:spcBef>
              <a:spcAft>
                <a:spcPts val="0"/>
              </a:spcAft>
              <a:buSzPts val="900"/>
              <a:buNone/>
              <a:defRPr sz="1200"/>
            </a:lvl7pPr>
            <a:lvl8pPr lvl="7" algn="ctr">
              <a:lnSpc>
                <a:spcPct val="120000"/>
              </a:lnSpc>
              <a:spcBef>
                <a:spcPts val="375"/>
              </a:spcBef>
              <a:spcAft>
                <a:spcPts val="0"/>
              </a:spcAft>
              <a:buSzPts val="900"/>
              <a:buNone/>
              <a:defRPr sz="1200"/>
            </a:lvl8pPr>
            <a:lvl9pPr lvl="8" algn="ctr">
              <a:lnSpc>
                <a:spcPct val="120000"/>
              </a:lnSpc>
              <a:spcBef>
                <a:spcPts val="375"/>
              </a:spcBef>
              <a:spcAft>
                <a:spcPts val="0"/>
              </a:spcAft>
              <a:buSzPts val="900"/>
              <a:buNone/>
              <a:defRPr sz="1200"/>
            </a:lvl9pPr>
          </a:lstStyle>
          <a:p>
            <a:endParaRPr/>
          </a:p>
        </p:txBody>
      </p:sp>
      <p:cxnSp>
        <p:nvCxnSpPr>
          <p:cNvPr id="18" name="Google Shape;18;p2"/>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pic>
        <p:nvPicPr>
          <p:cNvPr id="19" name="Google Shape;19;p2"/>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Logo" type="titleOnly">
  <p:cSld name="TITLE_ONLY">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10066" y="365125"/>
            <a:ext cx="6419400" cy="13257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272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5640178" y="6405118"/>
            <a:ext cx="30861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91492" y="6405118"/>
            <a:ext cx="3498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2"/>
          <p:cNvSpPr txBox="1">
            <a:spLocks noGrp="1"/>
          </p:cNvSpPr>
          <p:nvPr>
            <p:ph type="ftr" idx="11"/>
          </p:nvPr>
        </p:nvSpPr>
        <p:spPr>
          <a:xfrm>
            <a:off x="5640178" y="6405118"/>
            <a:ext cx="30861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91492" y="6405118"/>
            <a:ext cx="3498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2 Column, Subheads, Logo" type="twoTxTwoObj">
  <p:cSld name="TWO_OBJECTS_WITH_TEXT">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400050" y="365125"/>
            <a:ext cx="8116500" cy="13257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272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400051" y="1752070"/>
            <a:ext cx="3944400" cy="6378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SzPts val="1840"/>
              <a:buNone/>
              <a:defRPr sz="2300" b="0">
                <a:solidFill>
                  <a:srgbClr val="007B89"/>
                </a:solidFill>
              </a:defRPr>
            </a:lvl1pPr>
            <a:lvl2pPr marL="914400" lvl="1" indent="-228600" algn="l">
              <a:lnSpc>
                <a:spcPct val="90000"/>
              </a:lnSpc>
              <a:spcBef>
                <a:spcPts val="6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400051" y="2505075"/>
            <a:ext cx="3944400" cy="3684600"/>
          </a:xfrm>
          <a:prstGeom prst="rect">
            <a:avLst/>
          </a:prstGeom>
          <a:noFill/>
          <a:ln>
            <a:noFill/>
          </a:ln>
        </p:spPr>
        <p:txBody>
          <a:bodyPr spcFirstLastPara="1" wrap="square" lIns="0" tIns="0" rIns="0" bIns="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6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20039" algn="l">
              <a:lnSpc>
                <a:spcPct val="90000"/>
              </a:lnSpc>
              <a:spcBef>
                <a:spcPts val="600"/>
              </a:spcBef>
              <a:spcAft>
                <a:spcPts val="0"/>
              </a:spcAft>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4572000" y="1752070"/>
            <a:ext cx="3944400" cy="6378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SzPts val="1840"/>
              <a:buNone/>
              <a:defRPr sz="2300" b="0">
                <a:solidFill>
                  <a:srgbClr val="007B89"/>
                </a:solidFill>
              </a:defRPr>
            </a:lvl1pPr>
            <a:lvl2pPr marL="914400" lvl="1" indent="-228600" algn="l">
              <a:lnSpc>
                <a:spcPct val="90000"/>
              </a:lnSpc>
              <a:spcBef>
                <a:spcPts val="6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4572000" y="2505075"/>
            <a:ext cx="3944400" cy="3684600"/>
          </a:xfrm>
          <a:prstGeom prst="rect">
            <a:avLst/>
          </a:prstGeom>
          <a:noFill/>
          <a:ln>
            <a:noFill/>
          </a:ln>
        </p:spPr>
        <p:txBody>
          <a:bodyPr spcFirstLastPara="1" wrap="square" lIns="0" tIns="0" rIns="0" bIns="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6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20039" algn="l">
              <a:lnSpc>
                <a:spcPct val="90000"/>
              </a:lnSpc>
              <a:spcBef>
                <a:spcPts val="600"/>
              </a:spcBef>
              <a:spcAft>
                <a:spcPts val="0"/>
              </a:spcAft>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ftr" idx="11"/>
          </p:nvPr>
        </p:nvSpPr>
        <p:spPr>
          <a:xfrm>
            <a:off x="5640178" y="6405118"/>
            <a:ext cx="30861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8691492" y="6405118"/>
            <a:ext cx="3498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ubhead, Logo">
  <p:cSld name="Content Subhead, Logo">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10066" y="365125"/>
            <a:ext cx="6420600" cy="13257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272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410066" y="2525791"/>
            <a:ext cx="8300400" cy="3651300"/>
          </a:xfrm>
          <a:prstGeom prst="rect">
            <a:avLst/>
          </a:prstGeom>
          <a:noFill/>
          <a:ln>
            <a:noFill/>
          </a:ln>
        </p:spPr>
        <p:txBody>
          <a:bodyPr spcFirstLastPara="1" wrap="square" lIns="0" tIns="0" rIns="0" bIns="0" anchor="t" anchorCtr="0">
            <a:normAutofit/>
          </a:bodyPr>
          <a:lstStyle>
            <a:lvl1pPr marL="457200" lvl="0" indent="-345440" algn="l">
              <a:lnSpc>
                <a:spcPct val="90000"/>
              </a:lnSpc>
              <a:spcBef>
                <a:spcPts val="1000"/>
              </a:spcBef>
              <a:spcAft>
                <a:spcPts val="0"/>
              </a:spcAft>
              <a:buSzPts val="1840"/>
              <a:buChar char="•"/>
              <a:defRPr/>
            </a:lvl1pPr>
            <a:lvl2pPr marL="914400" lvl="1" indent="-330200" algn="l">
              <a:lnSpc>
                <a:spcPct val="90000"/>
              </a:lnSpc>
              <a:spcBef>
                <a:spcPts val="600"/>
              </a:spcBef>
              <a:spcAft>
                <a:spcPts val="0"/>
              </a:spcAft>
              <a:buSzPts val="1600"/>
              <a:buChar char="•"/>
              <a:defRPr/>
            </a:lvl2pPr>
            <a:lvl3pPr marL="1371600" lvl="2" indent="-320039" algn="l">
              <a:lnSpc>
                <a:spcPct val="90000"/>
              </a:lnSpc>
              <a:spcBef>
                <a:spcPts val="600"/>
              </a:spcBef>
              <a:spcAft>
                <a:spcPts val="0"/>
              </a:spcAft>
              <a:buSzPts val="1440"/>
              <a:buChar char="•"/>
              <a:defRPr/>
            </a:lvl3pPr>
            <a:lvl4pPr marL="1828800" lvl="3" indent="-309880" algn="l">
              <a:lnSpc>
                <a:spcPct val="90000"/>
              </a:lnSpc>
              <a:spcBef>
                <a:spcPts val="600"/>
              </a:spcBef>
              <a:spcAft>
                <a:spcPts val="0"/>
              </a:spcAft>
              <a:buSzPts val="1280"/>
              <a:buChar char="•"/>
              <a:defRPr/>
            </a:lvl4pPr>
            <a:lvl5pPr marL="2286000" lvl="4" indent="-309879" algn="l">
              <a:lnSpc>
                <a:spcPct val="90000"/>
              </a:lnSpc>
              <a:spcBef>
                <a:spcPts val="600"/>
              </a:spcBef>
              <a:spcAft>
                <a:spcPts val="0"/>
              </a:spcAft>
              <a:buSzPts val="128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4"/>
          <p:cNvSpPr txBox="1">
            <a:spLocks noGrp="1"/>
          </p:cNvSpPr>
          <p:nvPr>
            <p:ph type="ftr" idx="11"/>
          </p:nvPr>
        </p:nvSpPr>
        <p:spPr>
          <a:xfrm>
            <a:off x="5640178" y="6405118"/>
            <a:ext cx="30861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sldNum" idx="12"/>
          </p:nvPr>
        </p:nvSpPr>
        <p:spPr>
          <a:xfrm>
            <a:off x="8691492" y="6405118"/>
            <a:ext cx="3498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14"/>
          <p:cNvSpPr txBox="1">
            <a:spLocks noGrp="1"/>
          </p:cNvSpPr>
          <p:nvPr>
            <p:ph type="body" idx="2"/>
          </p:nvPr>
        </p:nvSpPr>
        <p:spPr>
          <a:xfrm>
            <a:off x="400051" y="1732888"/>
            <a:ext cx="7844100" cy="6441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SzPts val="1840"/>
              <a:buNone/>
              <a:defRPr sz="2300" b="0">
                <a:solidFill>
                  <a:srgbClr val="007B89"/>
                </a:solidFill>
              </a:defRPr>
            </a:lvl1pPr>
            <a:lvl2pPr marL="914400" lvl="1" indent="-228600" algn="l">
              <a:lnSpc>
                <a:spcPct val="90000"/>
              </a:lnSpc>
              <a:spcBef>
                <a:spcPts val="6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4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720000" y="593367"/>
            <a:ext cx="7704000" cy="763500"/>
          </a:xfrm>
          <a:prstGeom prst="rect">
            <a:avLst/>
          </a:prstGeom>
        </p:spPr>
        <p:txBody>
          <a:bodyPr spcFirstLastPara="1" wrap="square" lIns="91425" tIns="45700" rIns="91425" bIns="45700" anchor="t" anchorCtr="0">
            <a:normAutofit/>
          </a:bodyPr>
          <a:lstStyle>
            <a:lvl1pPr lvl="0" algn="ctr">
              <a:spcBef>
                <a:spcPts val="0"/>
              </a:spcBef>
              <a:spcAft>
                <a:spcPts val="0"/>
              </a:spcAft>
              <a:buSzPts val="2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15"/>
          <p:cNvSpPr txBox="1">
            <a:spLocks noGrp="1"/>
          </p:cNvSpPr>
          <p:nvPr>
            <p:ph type="body" idx="1"/>
          </p:nvPr>
        </p:nvSpPr>
        <p:spPr>
          <a:xfrm>
            <a:off x="720000" y="1356967"/>
            <a:ext cx="7704000" cy="1783200"/>
          </a:xfrm>
          <a:prstGeom prst="rect">
            <a:avLst/>
          </a:prstGeom>
        </p:spPr>
        <p:txBody>
          <a:bodyPr spcFirstLastPara="1" wrap="square" lIns="91425" tIns="45700" rIns="91425" bIns="45700" anchor="t" anchorCtr="0">
            <a:normAutofit/>
          </a:bodyPr>
          <a:lstStyle>
            <a:lvl1pPr marL="457200" lvl="0" indent="-330200">
              <a:spcBef>
                <a:spcPts val="750"/>
              </a:spcBef>
              <a:spcAft>
                <a:spcPts val="0"/>
              </a:spcAft>
              <a:buSzPts val="1600"/>
              <a:buChar char="•"/>
              <a:defRPr sz="1700">
                <a:solidFill>
                  <a:srgbClr val="434343"/>
                </a:solidFill>
              </a:defRPr>
            </a:lvl1pPr>
            <a:lvl2pPr marL="914400" lvl="1" indent="-317500">
              <a:lnSpc>
                <a:spcPct val="115000"/>
              </a:lnSpc>
              <a:spcBef>
                <a:spcPts val="2100"/>
              </a:spcBef>
              <a:spcAft>
                <a:spcPts val="0"/>
              </a:spcAft>
              <a:buSzPts val="1400"/>
              <a:buChar char="•"/>
              <a:defRPr>
                <a:solidFill>
                  <a:srgbClr val="434343"/>
                </a:solidFill>
              </a:defRPr>
            </a:lvl2pPr>
            <a:lvl3pPr marL="1371600" lvl="2" indent="-304800">
              <a:lnSpc>
                <a:spcPct val="115000"/>
              </a:lnSpc>
              <a:spcBef>
                <a:spcPts val="2100"/>
              </a:spcBef>
              <a:spcAft>
                <a:spcPts val="0"/>
              </a:spcAft>
              <a:buSzPts val="1200"/>
              <a:buChar char="•"/>
              <a:defRPr>
                <a:solidFill>
                  <a:srgbClr val="434343"/>
                </a:solidFill>
              </a:defRPr>
            </a:lvl3pPr>
            <a:lvl4pPr marL="1828800" lvl="3" indent="-295275">
              <a:lnSpc>
                <a:spcPct val="115000"/>
              </a:lnSpc>
              <a:spcBef>
                <a:spcPts val="2100"/>
              </a:spcBef>
              <a:spcAft>
                <a:spcPts val="0"/>
              </a:spcAft>
              <a:buSzPts val="1050"/>
              <a:buChar char="•"/>
              <a:defRPr>
                <a:solidFill>
                  <a:srgbClr val="434343"/>
                </a:solidFill>
              </a:defRPr>
            </a:lvl4pPr>
            <a:lvl5pPr marL="2286000" lvl="4" indent="-285750">
              <a:lnSpc>
                <a:spcPct val="115000"/>
              </a:lnSpc>
              <a:spcBef>
                <a:spcPts val="2100"/>
              </a:spcBef>
              <a:spcAft>
                <a:spcPts val="0"/>
              </a:spcAft>
              <a:buSzPts val="900"/>
              <a:buChar char="•"/>
              <a:defRPr>
                <a:solidFill>
                  <a:srgbClr val="434343"/>
                </a:solidFill>
              </a:defRPr>
            </a:lvl5pPr>
            <a:lvl6pPr marL="2743200" lvl="5" indent="-285750">
              <a:lnSpc>
                <a:spcPct val="115000"/>
              </a:lnSpc>
              <a:spcBef>
                <a:spcPts val="2100"/>
              </a:spcBef>
              <a:spcAft>
                <a:spcPts val="0"/>
              </a:spcAft>
              <a:buSzPts val="900"/>
              <a:buChar char="•"/>
              <a:defRPr>
                <a:solidFill>
                  <a:srgbClr val="434343"/>
                </a:solidFill>
              </a:defRPr>
            </a:lvl6pPr>
            <a:lvl7pPr marL="3200400" lvl="6" indent="-285750">
              <a:lnSpc>
                <a:spcPct val="115000"/>
              </a:lnSpc>
              <a:spcBef>
                <a:spcPts val="2100"/>
              </a:spcBef>
              <a:spcAft>
                <a:spcPts val="0"/>
              </a:spcAft>
              <a:buSzPts val="900"/>
              <a:buChar char="•"/>
              <a:defRPr>
                <a:solidFill>
                  <a:srgbClr val="434343"/>
                </a:solidFill>
              </a:defRPr>
            </a:lvl7pPr>
            <a:lvl8pPr marL="3657600" lvl="7" indent="-285750">
              <a:lnSpc>
                <a:spcPct val="115000"/>
              </a:lnSpc>
              <a:spcBef>
                <a:spcPts val="2100"/>
              </a:spcBef>
              <a:spcAft>
                <a:spcPts val="0"/>
              </a:spcAft>
              <a:buSzPts val="900"/>
              <a:buChar char="•"/>
              <a:defRPr>
                <a:solidFill>
                  <a:srgbClr val="434343"/>
                </a:solidFill>
              </a:defRPr>
            </a:lvl8pPr>
            <a:lvl9pPr marL="4114800" lvl="8" indent="-285750">
              <a:lnSpc>
                <a:spcPct val="115000"/>
              </a:lnSpc>
              <a:spcBef>
                <a:spcPts val="2100"/>
              </a:spcBef>
              <a:spcAft>
                <a:spcPts val="2100"/>
              </a:spcAft>
              <a:buSzPts val="900"/>
              <a:buChar char="•"/>
              <a:defRPr>
                <a:solidFill>
                  <a:srgbClr val="43434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720000" y="593367"/>
            <a:ext cx="7704000" cy="763500"/>
          </a:xfrm>
          <a:prstGeom prst="rect">
            <a:avLst/>
          </a:prstGeom>
        </p:spPr>
        <p:txBody>
          <a:bodyPr spcFirstLastPara="1" wrap="square" lIns="91425" tIns="45700" rIns="91425" bIns="45700" anchor="t" anchorCtr="0">
            <a:normAutofit/>
          </a:bodyPr>
          <a:lstStyle>
            <a:lvl1pPr lvl="0" algn="ctr">
              <a:spcBef>
                <a:spcPts val="0"/>
              </a:spcBef>
              <a:spcAft>
                <a:spcPts val="0"/>
              </a:spcAft>
              <a:buSzPts val="2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720000" y="1356967"/>
            <a:ext cx="7704000" cy="4788000"/>
          </a:xfrm>
          <a:prstGeom prst="rect">
            <a:avLst/>
          </a:prstGeom>
        </p:spPr>
        <p:txBody>
          <a:bodyPr spcFirstLastPara="1" wrap="square" lIns="91425" tIns="45700" rIns="91425" bIns="45700" anchor="t" anchorCtr="0">
            <a:normAutofit/>
          </a:bodyPr>
          <a:lstStyle>
            <a:lvl1pPr marL="457200" lvl="0" indent="-330200">
              <a:spcBef>
                <a:spcPts val="750"/>
              </a:spcBef>
              <a:spcAft>
                <a:spcPts val="0"/>
              </a:spcAft>
              <a:buClr>
                <a:srgbClr val="434343"/>
              </a:buClr>
              <a:buSzPts val="1600"/>
              <a:buChar char="•"/>
              <a:defRPr sz="1700">
                <a:solidFill>
                  <a:srgbClr val="434343"/>
                </a:solidFill>
              </a:defRPr>
            </a:lvl1pPr>
            <a:lvl2pPr marL="914400" lvl="1" indent="-330200">
              <a:lnSpc>
                <a:spcPct val="115000"/>
              </a:lnSpc>
              <a:spcBef>
                <a:spcPts val="2100"/>
              </a:spcBef>
              <a:spcAft>
                <a:spcPts val="0"/>
              </a:spcAft>
              <a:buClr>
                <a:srgbClr val="434343"/>
              </a:buClr>
              <a:buSzPts val="1600"/>
              <a:buFont typeface="Roboto Condensed Light"/>
              <a:buChar char="•"/>
              <a:defRPr>
                <a:solidFill>
                  <a:srgbClr val="434343"/>
                </a:solidFill>
              </a:defRPr>
            </a:lvl2pPr>
            <a:lvl3pPr marL="1371600" lvl="2" indent="-330200">
              <a:lnSpc>
                <a:spcPct val="115000"/>
              </a:lnSpc>
              <a:spcBef>
                <a:spcPts val="2100"/>
              </a:spcBef>
              <a:spcAft>
                <a:spcPts val="0"/>
              </a:spcAft>
              <a:buClr>
                <a:srgbClr val="434343"/>
              </a:buClr>
              <a:buSzPts val="1600"/>
              <a:buFont typeface="Roboto Condensed Light"/>
              <a:buChar char="•"/>
              <a:defRPr>
                <a:solidFill>
                  <a:srgbClr val="434343"/>
                </a:solidFill>
              </a:defRPr>
            </a:lvl3pPr>
            <a:lvl4pPr marL="1828800" lvl="3" indent="-330200">
              <a:lnSpc>
                <a:spcPct val="115000"/>
              </a:lnSpc>
              <a:spcBef>
                <a:spcPts val="2100"/>
              </a:spcBef>
              <a:spcAft>
                <a:spcPts val="0"/>
              </a:spcAft>
              <a:buClr>
                <a:srgbClr val="434343"/>
              </a:buClr>
              <a:buSzPts val="1600"/>
              <a:buFont typeface="Roboto Condensed Light"/>
              <a:buChar char="•"/>
              <a:defRPr>
                <a:solidFill>
                  <a:srgbClr val="434343"/>
                </a:solidFill>
              </a:defRPr>
            </a:lvl4pPr>
            <a:lvl5pPr marL="2286000" lvl="4" indent="-330200">
              <a:lnSpc>
                <a:spcPct val="115000"/>
              </a:lnSpc>
              <a:spcBef>
                <a:spcPts val="2100"/>
              </a:spcBef>
              <a:spcAft>
                <a:spcPts val="0"/>
              </a:spcAft>
              <a:buClr>
                <a:srgbClr val="434343"/>
              </a:buClr>
              <a:buSzPts val="1600"/>
              <a:buFont typeface="Roboto Condensed Light"/>
              <a:buChar char="•"/>
              <a:defRPr>
                <a:solidFill>
                  <a:srgbClr val="434343"/>
                </a:solidFill>
              </a:defRPr>
            </a:lvl5pPr>
            <a:lvl6pPr marL="2743200" lvl="5" indent="-330200">
              <a:lnSpc>
                <a:spcPct val="115000"/>
              </a:lnSpc>
              <a:spcBef>
                <a:spcPts val="2100"/>
              </a:spcBef>
              <a:spcAft>
                <a:spcPts val="0"/>
              </a:spcAft>
              <a:buClr>
                <a:srgbClr val="434343"/>
              </a:buClr>
              <a:buSzPts val="1600"/>
              <a:buFont typeface="Roboto Condensed Light"/>
              <a:buChar char="•"/>
              <a:defRPr>
                <a:solidFill>
                  <a:srgbClr val="434343"/>
                </a:solidFill>
              </a:defRPr>
            </a:lvl6pPr>
            <a:lvl7pPr marL="3200400" lvl="6" indent="-330200">
              <a:lnSpc>
                <a:spcPct val="115000"/>
              </a:lnSpc>
              <a:spcBef>
                <a:spcPts val="2100"/>
              </a:spcBef>
              <a:spcAft>
                <a:spcPts val="0"/>
              </a:spcAft>
              <a:buClr>
                <a:srgbClr val="434343"/>
              </a:buClr>
              <a:buSzPts val="1600"/>
              <a:buFont typeface="Roboto Condensed Light"/>
              <a:buChar char="•"/>
              <a:defRPr>
                <a:solidFill>
                  <a:srgbClr val="434343"/>
                </a:solidFill>
              </a:defRPr>
            </a:lvl7pPr>
            <a:lvl8pPr marL="3657600" lvl="7" indent="-330200">
              <a:lnSpc>
                <a:spcPct val="115000"/>
              </a:lnSpc>
              <a:spcBef>
                <a:spcPts val="2100"/>
              </a:spcBef>
              <a:spcAft>
                <a:spcPts val="0"/>
              </a:spcAft>
              <a:buClr>
                <a:srgbClr val="434343"/>
              </a:buClr>
              <a:buSzPts val="1600"/>
              <a:buFont typeface="Roboto Condensed Light"/>
              <a:buChar char="•"/>
              <a:defRPr>
                <a:solidFill>
                  <a:srgbClr val="434343"/>
                </a:solidFill>
              </a:defRPr>
            </a:lvl8pPr>
            <a:lvl9pPr marL="4114800" lvl="8" indent="-330200">
              <a:lnSpc>
                <a:spcPct val="115000"/>
              </a:lnSpc>
              <a:spcBef>
                <a:spcPts val="2100"/>
              </a:spcBef>
              <a:spcAft>
                <a:spcPts val="2100"/>
              </a:spcAft>
              <a:buClr>
                <a:srgbClr val="434343"/>
              </a:buClr>
              <a:buSzPts val="1600"/>
              <a:buFont typeface="Roboto Condensed Light"/>
              <a:buChar char="•"/>
              <a:defRPr>
                <a:solidFill>
                  <a:srgbClr val="434343"/>
                </a:solidFill>
              </a:defRPr>
            </a:lvl9pPr>
          </a:lstStyle>
          <a:p>
            <a:endParaRPr/>
          </a:p>
        </p:txBody>
      </p:sp>
      <p:grpSp>
        <p:nvGrpSpPr>
          <p:cNvPr id="98" name="Google Shape;98;p16"/>
          <p:cNvGrpSpPr/>
          <p:nvPr/>
        </p:nvGrpSpPr>
        <p:grpSpPr>
          <a:xfrm>
            <a:off x="73841" y="719247"/>
            <a:ext cx="563706" cy="620850"/>
            <a:chOff x="-563709" y="2824881"/>
            <a:chExt cx="563706" cy="465649"/>
          </a:xfrm>
        </p:grpSpPr>
        <p:sp>
          <p:nvSpPr>
            <p:cNvPr id="99" name="Google Shape;99;p16"/>
            <p:cNvSpPr/>
            <p:nvPr/>
          </p:nvSpPr>
          <p:spPr>
            <a:xfrm>
              <a:off x="-563709" y="2824881"/>
              <a:ext cx="563706" cy="465649"/>
            </a:xfrm>
            <a:custGeom>
              <a:avLst/>
              <a:gdLst/>
              <a:ahLst/>
              <a:cxnLst/>
              <a:rect l="l" t="t" r="r" b="b"/>
              <a:pathLst>
                <a:path w="4771" h="3941" extrusionOk="0">
                  <a:moveTo>
                    <a:pt x="1971" y="1"/>
                  </a:moveTo>
                  <a:cubicBezTo>
                    <a:pt x="888" y="1"/>
                    <a:pt x="1" y="888"/>
                    <a:pt x="1" y="1971"/>
                  </a:cubicBezTo>
                  <a:cubicBezTo>
                    <a:pt x="1" y="3065"/>
                    <a:pt x="888" y="3941"/>
                    <a:pt x="1971" y="3941"/>
                  </a:cubicBezTo>
                  <a:cubicBezTo>
                    <a:pt x="2593" y="3941"/>
                    <a:pt x="3158" y="3653"/>
                    <a:pt x="3515" y="3203"/>
                  </a:cubicBezTo>
                  <a:lnTo>
                    <a:pt x="4771" y="3630"/>
                  </a:lnTo>
                  <a:lnTo>
                    <a:pt x="3803" y="2696"/>
                  </a:lnTo>
                  <a:cubicBezTo>
                    <a:pt x="3895" y="2466"/>
                    <a:pt x="3941" y="2224"/>
                    <a:pt x="3941" y="1971"/>
                  </a:cubicBezTo>
                  <a:cubicBezTo>
                    <a:pt x="3941" y="888"/>
                    <a:pt x="3065" y="1"/>
                    <a:pt x="1971" y="1"/>
                  </a:cubicBezTo>
                  <a:close/>
                </a:path>
              </a:pathLst>
            </a:custGeom>
            <a:solidFill>
              <a:schemeClr val="accent2">
                <a:alpha val="748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p16"/>
            <p:cNvSpPr/>
            <p:nvPr/>
          </p:nvSpPr>
          <p:spPr>
            <a:xfrm>
              <a:off x="-464342" y="2965838"/>
              <a:ext cx="267025" cy="183140"/>
            </a:xfrm>
            <a:custGeom>
              <a:avLst/>
              <a:gdLst/>
              <a:ahLst/>
              <a:cxnLst/>
              <a:rect l="l" t="t" r="r" b="b"/>
              <a:pathLst>
                <a:path w="2260" h="1550" extrusionOk="0">
                  <a:moveTo>
                    <a:pt x="640" y="1"/>
                  </a:moveTo>
                  <a:cubicBezTo>
                    <a:pt x="578" y="1"/>
                    <a:pt x="511" y="16"/>
                    <a:pt x="439" y="52"/>
                  </a:cubicBezTo>
                  <a:cubicBezTo>
                    <a:pt x="1" y="259"/>
                    <a:pt x="174" y="1296"/>
                    <a:pt x="1130" y="1550"/>
                  </a:cubicBezTo>
                  <a:cubicBezTo>
                    <a:pt x="2086" y="1296"/>
                    <a:pt x="2259" y="259"/>
                    <a:pt x="1821" y="52"/>
                  </a:cubicBezTo>
                  <a:cubicBezTo>
                    <a:pt x="1749" y="16"/>
                    <a:pt x="1682" y="1"/>
                    <a:pt x="1620" y="1"/>
                  </a:cubicBezTo>
                  <a:cubicBezTo>
                    <a:pt x="1307" y="1"/>
                    <a:pt x="1130" y="386"/>
                    <a:pt x="1130" y="386"/>
                  </a:cubicBezTo>
                  <a:cubicBezTo>
                    <a:pt x="1130" y="386"/>
                    <a:pt x="953" y="1"/>
                    <a:pt x="6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1" name="Google Shape;101;p16"/>
          <p:cNvGrpSpPr/>
          <p:nvPr/>
        </p:nvGrpSpPr>
        <p:grpSpPr>
          <a:xfrm flipH="1">
            <a:off x="407268" y="-26104"/>
            <a:ext cx="897655" cy="1067359"/>
            <a:chOff x="-2189042" y="2742747"/>
            <a:chExt cx="684971" cy="610897"/>
          </a:xfrm>
        </p:grpSpPr>
        <p:sp>
          <p:nvSpPr>
            <p:cNvPr id="102" name="Google Shape;102;p16"/>
            <p:cNvSpPr/>
            <p:nvPr/>
          </p:nvSpPr>
          <p:spPr>
            <a:xfrm rot="900060">
              <a:off x="-2137275" y="2809877"/>
              <a:ext cx="581436" cy="476638"/>
            </a:xfrm>
            <a:custGeom>
              <a:avLst/>
              <a:gdLst/>
              <a:ahLst/>
              <a:cxnLst/>
              <a:rect l="l" t="t" r="r" b="b"/>
              <a:pathLst>
                <a:path w="4921" h="4034" extrusionOk="0">
                  <a:moveTo>
                    <a:pt x="2027" y="1"/>
                  </a:moveTo>
                  <a:cubicBezTo>
                    <a:pt x="2020" y="1"/>
                    <a:pt x="2013" y="1"/>
                    <a:pt x="2006" y="1"/>
                  </a:cubicBezTo>
                  <a:cubicBezTo>
                    <a:pt x="888" y="12"/>
                    <a:pt x="1" y="934"/>
                    <a:pt x="12" y="2040"/>
                  </a:cubicBezTo>
                  <a:cubicBezTo>
                    <a:pt x="24" y="3144"/>
                    <a:pt x="911" y="4034"/>
                    <a:pt x="2010" y="4034"/>
                  </a:cubicBezTo>
                  <a:cubicBezTo>
                    <a:pt x="2024" y="4034"/>
                    <a:pt x="2038" y="4033"/>
                    <a:pt x="2052" y="4033"/>
                  </a:cubicBezTo>
                  <a:cubicBezTo>
                    <a:pt x="2697" y="4033"/>
                    <a:pt x="3261" y="3722"/>
                    <a:pt x="3618" y="3261"/>
                  </a:cubicBezTo>
                  <a:lnTo>
                    <a:pt x="4920" y="3687"/>
                  </a:lnTo>
                  <a:lnTo>
                    <a:pt x="3918" y="2743"/>
                  </a:lnTo>
                  <a:cubicBezTo>
                    <a:pt x="4010" y="2512"/>
                    <a:pt x="4056" y="2259"/>
                    <a:pt x="4045" y="1994"/>
                  </a:cubicBezTo>
                  <a:cubicBezTo>
                    <a:pt x="4033" y="884"/>
                    <a:pt x="3135" y="1"/>
                    <a:pt x="2027" y="1"/>
                  </a:cubicBezTo>
                  <a:close/>
                </a:path>
              </a:pathLst>
            </a:custGeom>
            <a:solidFill>
              <a:schemeClr val="accent4">
                <a:alpha val="6289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103" name="Google Shape;103;p16"/>
            <p:cNvGrpSpPr/>
            <p:nvPr/>
          </p:nvGrpSpPr>
          <p:grpSpPr>
            <a:xfrm>
              <a:off x="-2016776" y="2924579"/>
              <a:ext cx="245069" cy="247212"/>
              <a:chOff x="4464775" y="3806475"/>
              <a:chExt cx="477625" cy="481800"/>
            </a:xfrm>
          </p:grpSpPr>
          <p:sp>
            <p:nvSpPr>
              <p:cNvPr id="104" name="Google Shape;104;p16"/>
              <p:cNvSpPr/>
              <p:nvPr/>
            </p:nvSpPr>
            <p:spPr>
              <a:xfrm>
                <a:off x="4726375" y="3806475"/>
                <a:ext cx="56500" cy="141125"/>
              </a:xfrm>
              <a:custGeom>
                <a:avLst/>
                <a:gdLst/>
                <a:ahLst/>
                <a:cxnLst/>
                <a:rect l="l" t="t" r="r" b="b"/>
                <a:pathLst>
                  <a:path w="2260" h="5645" extrusionOk="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sp>
            <p:nvSpPr>
              <p:cNvPr id="105" name="Google Shape;105;p16"/>
              <p:cNvSpPr/>
              <p:nvPr/>
            </p:nvSpPr>
            <p:spPr>
              <a:xfrm>
                <a:off x="4641700" y="3806475"/>
                <a:ext cx="56475" cy="141125"/>
              </a:xfrm>
              <a:custGeom>
                <a:avLst/>
                <a:gdLst/>
                <a:ahLst/>
                <a:cxnLst/>
                <a:rect l="l" t="t" r="r" b="b"/>
                <a:pathLst>
                  <a:path w="2259" h="5645" extrusionOk="0">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sp>
            <p:nvSpPr>
              <p:cNvPr id="106" name="Google Shape;106;p16"/>
              <p:cNvSpPr/>
              <p:nvPr/>
            </p:nvSpPr>
            <p:spPr>
              <a:xfrm>
                <a:off x="4557000" y="3806475"/>
                <a:ext cx="56500" cy="141125"/>
              </a:xfrm>
              <a:custGeom>
                <a:avLst/>
                <a:gdLst/>
                <a:ahLst/>
                <a:cxnLst/>
                <a:rect l="l" t="t" r="r" b="b"/>
                <a:pathLst>
                  <a:path w="2260" h="5645" extrusionOk="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sp>
            <p:nvSpPr>
              <p:cNvPr id="107" name="Google Shape;107;p16"/>
              <p:cNvSpPr/>
              <p:nvPr/>
            </p:nvSpPr>
            <p:spPr>
              <a:xfrm>
                <a:off x="4464775" y="4230875"/>
                <a:ext cx="395250" cy="57400"/>
              </a:xfrm>
              <a:custGeom>
                <a:avLst/>
                <a:gdLst/>
                <a:ahLst/>
                <a:cxnLst/>
                <a:rect l="l" t="t" r="r" b="b"/>
                <a:pathLst>
                  <a:path w="15810" h="2296" extrusionOk="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sp>
            <p:nvSpPr>
              <p:cNvPr id="108" name="Google Shape;108;p16"/>
              <p:cNvSpPr/>
              <p:nvPr/>
            </p:nvSpPr>
            <p:spPr>
              <a:xfrm>
                <a:off x="4840675" y="4007300"/>
                <a:ext cx="101725" cy="166025"/>
              </a:xfrm>
              <a:custGeom>
                <a:avLst/>
                <a:gdLst/>
                <a:ahLst/>
                <a:cxnLst/>
                <a:rect l="l" t="t" r="r" b="b"/>
                <a:pathLst>
                  <a:path w="4069" h="6641" extrusionOk="0">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sp>
            <p:nvSpPr>
              <p:cNvPr id="109" name="Google Shape;109;p16"/>
              <p:cNvSpPr/>
              <p:nvPr/>
            </p:nvSpPr>
            <p:spPr>
              <a:xfrm>
                <a:off x="4464775" y="3976800"/>
                <a:ext cx="395250" cy="225875"/>
              </a:xfrm>
              <a:custGeom>
                <a:avLst/>
                <a:gdLst/>
                <a:ahLst/>
                <a:cxnLst/>
                <a:rect l="l" t="t" r="r" b="b"/>
                <a:pathLst>
                  <a:path w="15810" h="9035" extrusionOk="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435D74"/>
                  </a:solidFill>
                </a:endParaRPr>
              </a:p>
            </p:txBody>
          </p:sp>
        </p:grpSp>
      </p:grpSp>
      <p:sp>
        <p:nvSpPr>
          <p:cNvPr id="110" name="Google Shape;110;p16"/>
          <p:cNvSpPr/>
          <p:nvPr/>
        </p:nvSpPr>
        <p:spPr>
          <a:xfrm rot="10800000">
            <a:off x="8500200" y="5688925"/>
            <a:ext cx="558080" cy="818781"/>
          </a:xfrm>
          <a:custGeom>
            <a:avLst/>
            <a:gdLst/>
            <a:ahLst/>
            <a:cxnLst/>
            <a:rect l="l" t="t" r="r" b="b"/>
            <a:pathLst>
              <a:path w="8089" h="8901" extrusionOk="0">
                <a:moveTo>
                  <a:pt x="2259" y="1"/>
                </a:moveTo>
                <a:cubicBezTo>
                  <a:pt x="2113" y="1"/>
                  <a:pt x="1971" y="5"/>
                  <a:pt x="1832" y="13"/>
                </a:cubicBezTo>
                <a:cubicBezTo>
                  <a:pt x="1268" y="48"/>
                  <a:pt x="772" y="416"/>
                  <a:pt x="600" y="969"/>
                </a:cubicBezTo>
                <a:cubicBezTo>
                  <a:pt x="0" y="2859"/>
                  <a:pt x="35" y="4748"/>
                  <a:pt x="680" y="6649"/>
                </a:cubicBezTo>
                <a:cubicBezTo>
                  <a:pt x="807" y="7018"/>
                  <a:pt x="1106" y="7317"/>
                  <a:pt x="1475" y="7455"/>
                </a:cubicBezTo>
                <a:cubicBezTo>
                  <a:pt x="2332" y="7813"/>
                  <a:pt x="3195" y="7989"/>
                  <a:pt x="4060" y="7989"/>
                </a:cubicBezTo>
                <a:cubicBezTo>
                  <a:pt x="4450" y="7989"/>
                  <a:pt x="4840" y="7953"/>
                  <a:pt x="5231" y="7882"/>
                </a:cubicBezTo>
                <a:cubicBezTo>
                  <a:pt x="5548" y="8289"/>
                  <a:pt x="6063" y="8900"/>
                  <a:pt x="6228" y="8900"/>
                </a:cubicBezTo>
                <a:cubicBezTo>
                  <a:pt x="6255" y="8900"/>
                  <a:pt x="6273" y="8885"/>
                  <a:pt x="6279" y="8849"/>
                </a:cubicBezTo>
                <a:cubicBezTo>
                  <a:pt x="6325" y="8596"/>
                  <a:pt x="6256" y="7997"/>
                  <a:pt x="6199" y="7640"/>
                </a:cubicBezTo>
                <a:cubicBezTo>
                  <a:pt x="6337" y="7594"/>
                  <a:pt x="6475" y="7548"/>
                  <a:pt x="6613" y="7490"/>
                </a:cubicBezTo>
                <a:cubicBezTo>
                  <a:pt x="6982" y="7340"/>
                  <a:pt x="7282" y="7052"/>
                  <a:pt x="7420" y="6672"/>
                </a:cubicBezTo>
                <a:cubicBezTo>
                  <a:pt x="7927" y="5209"/>
                  <a:pt x="8088" y="3757"/>
                  <a:pt x="7881" y="2317"/>
                </a:cubicBezTo>
                <a:cubicBezTo>
                  <a:pt x="7835" y="1937"/>
                  <a:pt x="7616" y="1603"/>
                  <a:pt x="7293" y="1384"/>
                </a:cubicBezTo>
                <a:cubicBezTo>
                  <a:pt x="6084" y="546"/>
                  <a:pt x="3956" y="1"/>
                  <a:pt x="2259" y="1"/>
                </a:cubicBezTo>
                <a:close/>
              </a:path>
            </a:pathLst>
          </a:custGeom>
          <a:solidFill>
            <a:schemeClr val="accent2">
              <a:alpha val="748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1"/>
        <p:cNvGrpSpPr/>
        <p:nvPr/>
      </p:nvGrpSpPr>
      <p:grpSpPr>
        <a:xfrm>
          <a:off x="0" y="0"/>
          <a:ext cx="0" cy="0"/>
          <a:chOff x="0" y="0"/>
          <a:chExt cx="0" cy="0"/>
        </a:xfrm>
      </p:grpSpPr>
      <p:sp>
        <p:nvSpPr>
          <p:cNvPr id="112" name="Google Shape;112;p17"/>
          <p:cNvSpPr txBox="1">
            <a:spLocks noGrp="1"/>
          </p:cNvSpPr>
          <p:nvPr>
            <p:ph type="ctrTitle"/>
          </p:nvPr>
        </p:nvSpPr>
        <p:spPr>
          <a:xfrm>
            <a:off x="645225" y="3683633"/>
            <a:ext cx="6736500" cy="1546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4400"/>
              <a:buNone/>
              <a:defRPr sz="4400">
                <a:solidFill>
                  <a:schemeClr val="dk2"/>
                </a:solidFill>
              </a:defRPr>
            </a:lvl1pPr>
            <a:lvl2pPr lvl="1" algn="l">
              <a:lnSpc>
                <a:spcPct val="100000"/>
              </a:lnSpc>
              <a:spcBef>
                <a:spcPts val="0"/>
              </a:spcBef>
              <a:spcAft>
                <a:spcPts val="0"/>
              </a:spcAft>
              <a:buClr>
                <a:schemeClr val="dk2"/>
              </a:buClr>
              <a:buSzPts val="4400"/>
              <a:buNone/>
              <a:defRPr sz="4400">
                <a:solidFill>
                  <a:schemeClr val="dk2"/>
                </a:solidFill>
              </a:defRPr>
            </a:lvl2pPr>
            <a:lvl3pPr lvl="2" algn="l">
              <a:lnSpc>
                <a:spcPct val="100000"/>
              </a:lnSpc>
              <a:spcBef>
                <a:spcPts val="0"/>
              </a:spcBef>
              <a:spcAft>
                <a:spcPts val="0"/>
              </a:spcAft>
              <a:buClr>
                <a:schemeClr val="dk2"/>
              </a:buClr>
              <a:buSzPts val="4400"/>
              <a:buNone/>
              <a:defRPr sz="4400">
                <a:solidFill>
                  <a:schemeClr val="dk2"/>
                </a:solidFill>
              </a:defRPr>
            </a:lvl3pPr>
            <a:lvl4pPr lvl="3" algn="l">
              <a:lnSpc>
                <a:spcPct val="100000"/>
              </a:lnSpc>
              <a:spcBef>
                <a:spcPts val="0"/>
              </a:spcBef>
              <a:spcAft>
                <a:spcPts val="0"/>
              </a:spcAft>
              <a:buClr>
                <a:schemeClr val="dk2"/>
              </a:buClr>
              <a:buSzPts val="4400"/>
              <a:buNone/>
              <a:defRPr sz="4400">
                <a:solidFill>
                  <a:schemeClr val="dk2"/>
                </a:solidFill>
              </a:defRPr>
            </a:lvl4pPr>
            <a:lvl5pPr lvl="4" algn="l">
              <a:lnSpc>
                <a:spcPct val="100000"/>
              </a:lnSpc>
              <a:spcBef>
                <a:spcPts val="0"/>
              </a:spcBef>
              <a:spcAft>
                <a:spcPts val="0"/>
              </a:spcAft>
              <a:buClr>
                <a:schemeClr val="dk2"/>
              </a:buClr>
              <a:buSzPts val="4400"/>
              <a:buNone/>
              <a:defRPr sz="4400">
                <a:solidFill>
                  <a:schemeClr val="dk2"/>
                </a:solidFill>
              </a:defRPr>
            </a:lvl5pPr>
            <a:lvl6pPr lvl="5" algn="l">
              <a:lnSpc>
                <a:spcPct val="100000"/>
              </a:lnSpc>
              <a:spcBef>
                <a:spcPts val="0"/>
              </a:spcBef>
              <a:spcAft>
                <a:spcPts val="0"/>
              </a:spcAft>
              <a:buClr>
                <a:schemeClr val="dk2"/>
              </a:buClr>
              <a:buSzPts val="4400"/>
              <a:buNone/>
              <a:defRPr sz="4400">
                <a:solidFill>
                  <a:schemeClr val="dk2"/>
                </a:solidFill>
              </a:defRPr>
            </a:lvl6pPr>
            <a:lvl7pPr lvl="6" algn="l">
              <a:lnSpc>
                <a:spcPct val="100000"/>
              </a:lnSpc>
              <a:spcBef>
                <a:spcPts val="0"/>
              </a:spcBef>
              <a:spcAft>
                <a:spcPts val="0"/>
              </a:spcAft>
              <a:buClr>
                <a:schemeClr val="dk2"/>
              </a:buClr>
              <a:buSzPts val="4400"/>
              <a:buNone/>
              <a:defRPr sz="4400">
                <a:solidFill>
                  <a:schemeClr val="dk2"/>
                </a:solidFill>
              </a:defRPr>
            </a:lvl7pPr>
            <a:lvl8pPr lvl="7" algn="l">
              <a:lnSpc>
                <a:spcPct val="100000"/>
              </a:lnSpc>
              <a:spcBef>
                <a:spcPts val="0"/>
              </a:spcBef>
              <a:spcAft>
                <a:spcPts val="0"/>
              </a:spcAft>
              <a:buClr>
                <a:schemeClr val="dk2"/>
              </a:buClr>
              <a:buSzPts val="4400"/>
              <a:buNone/>
              <a:defRPr sz="4400">
                <a:solidFill>
                  <a:schemeClr val="dk2"/>
                </a:solidFill>
              </a:defRPr>
            </a:lvl8pPr>
            <a:lvl9pPr lvl="8" algn="l">
              <a:lnSpc>
                <a:spcPct val="100000"/>
              </a:lnSpc>
              <a:spcBef>
                <a:spcPts val="0"/>
              </a:spcBef>
              <a:spcAft>
                <a:spcPts val="0"/>
              </a:spcAft>
              <a:buClr>
                <a:schemeClr val="dk2"/>
              </a:buClr>
              <a:buSzPts val="4400"/>
              <a:buNone/>
              <a:defRPr sz="4400">
                <a:solidFill>
                  <a:schemeClr val="dk2"/>
                </a:solidFill>
              </a:defRPr>
            </a:lvl9pPr>
          </a:lstStyle>
          <a:p>
            <a:endParaRPr/>
          </a:p>
        </p:txBody>
      </p:sp>
      <p:sp>
        <p:nvSpPr>
          <p:cNvPr id="113" name="Google Shape;113;p17"/>
          <p:cNvSpPr/>
          <p:nvPr/>
        </p:nvSpPr>
        <p:spPr>
          <a:xfrm>
            <a:off x="5938246" y="3377551"/>
            <a:ext cx="721800" cy="10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a:off x="6659861" y="3377551"/>
            <a:ext cx="721800" cy="102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a:off x="-1" y="3377551"/>
            <a:ext cx="721800" cy="10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a:off x="721425" y="3377551"/>
            <a:ext cx="5216700" cy="102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20"/>
        <p:cNvGrpSpPr/>
        <p:nvPr/>
      </p:nvGrpSpPr>
      <p:grpSpPr>
        <a:xfrm>
          <a:off x="0" y="0"/>
          <a:ext cx="0" cy="0"/>
          <a:chOff x="0" y="0"/>
          <a:chExt cx="0" cy="0"/>
        </a:xfrm>
      </p:grpSpPr>
      <p:sp>
        <p:nvSpPr>
          <p:cNvPr id="21" name="Google Shape;21;p3"/>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 name="Google Shape;22;p3"/>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23" name="Google Shape;23;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 name="Google Shape;25;p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9" name="Google Shape;29;p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32"/>
        <p:cNvGrpSpPr/>
        <p:nvPr/>
      </p:nvGrpSpPr>
      <p:grpSpPr>
        <a:xfrm>
          <a:off x="0" y="0"/>
          <a:ext cx="0" cy="0"/>
          <a:chOff x="0" y="0"/>
          <a:chExt cx="0" cy="0"/>
        </a:xfrm>
      </p:grpSpPr>
      <p:sp>
        <p:nvSpPr>
          <p:cNvPr id="33" name="Google Shape;33;p5"/>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34" name="Google Shape;34;p5"/>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35" name="Google Shape;35;p5"/>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7" name="Google Shape;37;p5"/>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38" name="Google Shape;38;p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40"/>
        <p:cNvGrpSpPr/>
        <p:nvPr/>
      </p:nvGrpSpPr>
      <p:grpSpPr>
        <a:xfrm>
          <a:off x="0" y="0"/>
          <a:ext cx="0" cy="0"/>
          <a:chOff x="0" y="0"/>
          <a:chExt cx="0" cy="0"/>
        </a:xfrm>
      </p:grpSpPr>
      <p:sp>
        <p:nvSpPr>
          <p:cNvPr id="41" name="Google Shape;41;p6"/>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42" name="Google Shape;42;p6"/>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43" name="Google Shape;43;p6"/>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a:spLocks noGrp="1"/>
          </p:cNvSpPr>
          <p:nvPr>
            <p:ph type="pic" idx="2"/>
          </p:nvPr>
        </p:nvSpPr>
        <p:spPr>
          <a:xfrm>
            <a:off x="5449305" y="797578"/>
            <a:ext cx="2841836" cy="5248677"/>
          </a:xfrm>
          <a:prstGeom prst="rect">
            <a:avLst/>
          </a:prstGeom>
          <a:solidFill>
            <a:srgbClr val="D8D8D8"/>
          </a:solidFill>
          <a:ln>
            <a:noFill/>
          </a:ln>
        </p:spPr>
      </p:sp>
      <p:sp>
        <p:nvSpPr>
          <p:cNvPr id="45" name="Google Shape;45;p6"/>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46" name="Google Shape;46;p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48"/>
        <p:cNvGrpSpPr/>
        <p:nvPr/>
      </p:nvGrpSpPr>
      <p:grpSpPr>
        <a:xfrm>
          <a:off x="0" y="0"/>
          <a:ext cx="0" cy="0"/>
          <a:chOff x="0" y="0"/>
          <a:chExt cx="0" cy="0"/>
        </a:xfrm>
      </p:grpSpPr>
      <p:cxnSp>
        <p:nvCxnSpPr>
          <p:cNvPr id="49" name="Google Shape;49;p7"/>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50" name="Google Shape;50;p7"/>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1" name="Google Shape;51;p7"/>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2" name="Google Shape;52;p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55"/>
        <p:cNvGrpSpPr/>
        <p:nvPr/>
      </p:nvGrpSpPr>
      <p:grpSpPr>
        <a:xfrm>
          <a:off x="0" y="0"/>
          <a:ext cx="0" cy="0"/>
          <a:chOff x="0" y="0"/>
          <a:chExt cx="0" cy="0"/>
        </a:xfrm>
      </p:grpSpPr>
      <p:cxnSp>
        <p:nvCxnSpPr>
          <p:cNvPr id="56" name="Google Shape;56;p8"/>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57" name="Google Shape;57;p8"/>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58" name="Google Shape;58;p8"/>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8"/>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60" name="Google Shape;60;p8"/>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1" name="Google Shape;61;p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8"/>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64"/>
        <p:cNvGrpSpPr/>
        <p:nvPr/>
      </p:nvGrpSpPr>
      <p:grpSpPr>
        <a:xfrm>
          <a:off x="0" y="0"/>
          <a:ext cx="0" cy="0"/>
          <a:chOff x="0" y="0"/>
          <a:chExt cx="0" cy="0"/>
        </a:xfrm>
      </p:grpSpPr>
      <p:sp>
        <p:nvSpPr>
          <p:cNvPr id="65" name="Google Shape;65;p9"/>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6" name="Google Shape;66;p9"/>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68" name="Google Shape;68;p9"/>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719254" y="4683512"/>
            <a:ext cx="7824187" cy="17366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2800"/>
              <a:buNone/>
              <a:defRPr sz="33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creativecommons.org/licenses/by/4.0" TargetMode="External"/><Relationship Id="rId4" Type="http://schemas.openxmlformats.org/officeDocument/2006/relationships/hyperlink" Target="http://asccc-oeri.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ourlifeinpixels?utm_source=unsplash&amp;utm_medium=referral&amp;utm_content=creditCopyTex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unsplash.com/photos/dAIH3_78FCU?utm_source=unsplash&amp;utm_medium=referral&amp;utm_content=creditCopyTex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pp.heygen.com/#1&amp;utm_source=GPM&amp;utm_campaign=2306495728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uBA6jhDdrPE4-NMkoWf7_hxoecmGLiAl/vie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s://unsplash.com/photos/dog-sitting-in-front-of-book-Zqy-x7K5Qcg?utm_source=unsplash&amp;utm_medium=referral&amp;utm_content=creditCopyText" TargetMode="External"/><Relationship Id="rId4" Type="http://schemas.openxmlformats.org/officeDocument/2006/relationships/hyperlink" Target="https://unsplash.com/@jamie452?utm_source=unsplash&amp;utm_medium=referral&amp;utm_content=creditCopyTex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one.libretext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hyperlink" Target="https://asccc-oeri.org/tag/libreone/" TargetMode="External"/><Relationship Id="rId13" Type="http://schemas.openxmlformats.org/officeDocument/2006/relationships/hyperlink" Target="https://asccc-oeri.org/2025/06/20/adapt-level-2-creating-in-adapt-2/" TargetMode="External"/><Relationship Id="rId18" Type="http://schemas.openxmlformats.org/officeDocument/2006/relationships/hyperlink" Target="https://asccc-oeri.org/tag/libretexts-basics/" TargetMode="External"/><Relationship Id="rId26" Type="http://schemas.openxmlformats.org/officeDocument/2006/relationships/hyperlink" Target="https://asccc-oeri.org/2024/05/10/spanish-open-educational-resources-oer-homework-hackathon-2-lets-have-fun-with-adapt/" TargetMode="External"/><Relationship Id="rId3" Type="http://schemas.openxmlformats.org/officeDocument/2006/relationships/hyperlink" Target="https://asccc-oeri.org/webinars-and-events/" TargetMode="External"/><Relationship Id="rId21" Type="http://schemas.openxmlformats.org/officeDocument/2006/relationships/hyperlink" Target="https://asccc-oeri.org/tag/canvas/" TargetMode="External"/><Relationship Id="rId7" Type="http://schemas.openxmlformats.org/officeDocument/2006/relationships/hyperlink" Target="https://asccc-oeri.org/tag/homework/" TargetMode="External"/><Relationship Id="rId12" Type="http://schemas.openxmlformats.org/officeDocument/2006/relationships/hyperlink" Target="https://asccc-oeri.org/tag/homework-systems/" TargetMode="External"/><Relationship Id="rId17" Type="http://schemas.openxmlformats.org/officeDocument/2006/relationships/hyperlink" Target="https://asccc-oeri.org/2025/06/09/introduction-to-the-libretexts-remixer/" TargetMode="External"/><Relationship Id="rId25" Type="http://schemas.openxmlformats.org/officeDocument/2006/relationships/hyperlink" Target="https://asccc-oeri.org/tag/remixing/" TargetMode="External"/><Relationship Id="rId2" Type="http://schemas.openxmlformats.org/officeDocument/2006/relationships/notesSlide" Target="../notesSlides/notesSlide38.xml"/><Relationship Id="rId16" Type="http://schemas.openxmlformats.org/officeDocument/2006/relationships/hyperlink" Target="https://asccc-oeri.org/2025/06/10/introduction-to-editing-pages-in-libretexts/" TargetMode="External"/><Relationship Id="rId20" Type="http://schemas.openxmlformats.org/officeDocument/2006/relationships/hyperlink" Target="https://asccc-oeri.org/2025/04/16/libretexts-adapt-homework-platform-and-the-new-discuss-it/" TargetMode="External"/><Relationship Id="rId1" Type="http://schemas.openxmlformats.org/officeDocument/2006/relationships/slideLayout" Target="../slideLayouts/slideLayout2.xml"/><Relationship Id="rId6" Type="http://schemas.openxmlformats.org/officeDocument/2006/relationships/hyperlink" Target="https://asccc-oeri.org/tag/adapt-series/" TargetMode="External"/><Relationship Id="rId11" Type="http://schemas.openxmlformats.org/officeDocument/2006/relationships/hyperlink" Target="https://asccc-oeri.org/2025/06/30/adapt-level-3-fostering-oral-interaction-with-adapts-discuss-it-question-type/" TargetMode="External"/><Relationship Id="rId24" Type="http://schemas.openxmlformats.org/officeDocument/2006/relationships/hyperlink" Target="https://asccc-oeri.org/2024/06/04/introduction-to-remixing-in-libretexts-workshop/" TargetMode="External"/><Relationship Id="rId5" Type="http://schemas.openxmlformats.org/officeDocument/2006/relationships/hyperlink" Target="https://asccc-oeri.org/tag/adapt/" TargetMode="External"/><Relationship Id="rId15" Type="http://schemas.openxmlformats.org/officeDocument/2006/relationships/hyperlink" Target="https://asccc-oeri.org/tag/libretexts/" TargetMode="External"/><Relationship Id="rId23" Type="http://schemas.openxmlformats.org/officeDocument/2006/relationships/hyperlink" Target="https://asccc-oeri.org/tag/discuss-it/" TargetMode="External"/><Relationship Id="rId10" Type="http://schemas.openxmlformats.org/officeDocument/2006/relationships/hyperlink" Target="https://asccc-oeri.org/tag/libretexts-adapt/" TargetMode="External"/><Relationship Id="rId19" Type="http://schemas.openxmlformats.org/officeDocument/2006/relationships/hyperlink" Target="https://asccc-oeri.org/tag/libretexts-conductor/" TargetMode="External"/><Relationship Id="rId4" Type="http://schemas.openxmlformats.org/officeDocument/2006/relationships/hyperlink" Target="https://asccc-oeri.org/2025/07/07/adapt-level-4-question-banks-and-adapt-canvas-integration/" TargetMode="External"/><Relationship Id="rId9" Type="http://schemas.openxmlformats.org/officeDocument/2006/relationships/hyperlink" Target="https://asccc-oeri.org/tag/librestudio/" TargetMode="External"/><Relationship Id="rId14" Type="http://schemas.openxmlformats.org/officeDocument/2006/relationships/hyperlink" Target="https://asccc-oeri.org/2025/06/13/adapt-level-1-accessing-adapt-and-finding-existing-assessments-2/" TargetMode="External"/><Relationship Id="rId22" Type="http://schemas.openxmlformats.org/officeDocument/2006/relationships/hyperlink" Target="https://asccc-oeri.org/tag/discipline-webinar/" TargetMode="External"/><Relationship Id="rId27" Type="http://schemas.openxmlformats.org/officeDocument/2006/relationships/hyperlink" Target="https://asccc-oeri.org/tag/spanish/"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libretexts.org/contact-us" TargetMode="External"/><Relationship Id="rId3" Type="http://schemas.openxmlformats.org/officeDocument/2006/relationships/image" Target="../media/image42.png"/><Relationship Id="rId7" Type="http://schemas.openxmlformats.org/officeDocument/2006/relationships/hyperlink" Target="https://libretexts.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youtube.com/@LibreTexts/videos" TargetMode="External"/><Relationship Id="rId5" Type="http://schemas.openxmlformats.org/officeDocument/2006/relationships/hyperlink" Target="https://libretexts.org/event/webinar-introduction-adapt-0" TargetMode="External"/><Relationship Id="rId4" Type="http://schemas.openxmlformats.org/officeDocument/2006/relationships/hyperlink" Target="https://libretexts.org/academ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sccc.org/events/2026-academic-academ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asccc.org/sign-our-newsletters" TargetMode="External"/><Relationship Id="rId4" Type="http://schemas.openxmlformats.org/officeDocument/2006/relationships/hyperlink" Target="https://onlineteachingconference.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asccc-oeri.org/" TargetMode="External"/><Relationship Id="rId7" Type="http://schemas.openxmlformats.org/officeDocument/2006/relationships/hyperlink" Target="https://libretexts.org/contact-u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libretexts.org" TargetMode="External"/><Relationship Id="rId5" Type="http://schemas.openxmlformats.org/officeDocument/2006/relationships/hyperlink" Target="https://libretexts.org/" TargetMode="External"/><Relationship Id="rId4" Type="http://schemas.openxmlformats.org/officeDocument/2006/relationships/hyperlink" Target="http://asccc-oeri.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cet.wiche.edu/policy/regular-and-substantive-intera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unsplash.com/photos/a-cat-sitting-on-a-couch-next-to-a-laptop-9A8bGIlKgWk?utm_content=creditCopyText&amp;utm_medium=referral&amp;utm_source=unsplash" TargetMode="External"/><Relationship Id="rId5" Type="http://schemas.openxmlformats.org/officeDocument/2006/relationships/hyperlink" Target="https://unsplash.com/@antohakraev?utm_content=creditCopyText&amp;utm_medium=referral&amp;utm_source=unsplash"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unsplash.com/photos/close-up-photo-of-white-medium-coated-dog-running-on-grass-field-during-daytime-KVeogBZzl4M?utm_source=unsplash&amp;utm_medium=referral&amp;utm_content=creditCopyText" TargetMode="External"/><Relationship Id="rId4" Type="http://schemas.openxmlformats.org/officeDocument/2006/relationships/hyperlink" Target="https://unsplash.com/@joeyc?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ctrTitle"/>
          </p:nvPr>
        </p:nvSpPr>
        <p:spPr>
          <a:xfrm>
            <a:off x="1139599" y="2965975"/>
            <a:ext cx="6999000" cy="1538400"/>
          </a:xfrm>
          <a:prstGeom prst="rect">
            <a:avLst/>
          </a:prstGeom>
        </p:spPr>
        <p:txBody>
          <a:bodyPr spcFirstLastPara="1" wrap="square" lIns="91425" tIns="45700" rIns="91425" bIns="0" anchor="b" anchorCtr="0">
            <a:normAutofit fontScale="90000"/>
          </a:bodyPr>
          <a:lstStyle/>
          <a:p>
            <a:pPr marL="0" lvl="0" indent="0" algn="ctr" rtl="0">
              <a:spcBef>
                <a:spcPts val="0"/>
              </a:spcBef>
              <a:spcAft>
                <a:spcPts val="0"/>
              </a:spcAft>
              <a:buNone/>
            </a:pPr>
            <a:r>
              <a:rPr lang="en-US" dirty="0"/>
              <a:t>Finding the Human Connection in a Digital World: Using Discuss-It to Build Community, Promote Critical Thinking, and Shift the Focus of Assessment</a:t>
            </a:r>
            <a:endParaRPr dirty="0"/>
          </a:p>
        </p:txBody>
      </p:sp>
      <p:sp>
        <p:nvSpPr>
          <p:cNvPr id="123" name="Google Shape;123;p18"/>
          <p:cNvSpPr txBox="1">
            <a:spLocks noGrp="1"/>
          </p:cNvSpPr>
          <p:nvPr>
            <p:ph type="subTitle" idx="1"/>
          </p:nvPr>
        </p:nvSpPr>
        <p:spPr>
          <a:xfrm>
            <a:off x="288300" y="5667825"/>
            <a:ext cx="8567400" cy="977700"/>
          </a:xfrm>
          <a:prstGeom prst="rect">
            <a:avLst/>
          </a:prstGeom>
        </p:spPr>
        <p:txBody>
          <a:bodyPr spcFirstLastPara="1" wrap="square" lIns="91425" tIns="91425" rIns="91425" bIns="91425" anchor="t" anchorCtr="0">
            <a:normAutofit fontScale="47500" lnSpcReduction="20000"/>
          </a:bodyPr>
          <a:lstStyle/>
          <a:p>
            <a:pPr marL="0" lvl="0" indent="0" algn="l" rtl="0">
              <a:spcBef>
                <a:spcPts val="750"/>
              </a:spcBef>
              <a:spcAft>
                <a:spcPts val="0"/>
              </a:spcAft>
              <a:buClr>
                <a:schemeClr val="accent1"/>
              </a:buClr>
              <a:buSzPct val="114300"/>
              <a:buFont typeface="Arial"/>
              <a:buNone/>
            </a:pPr>
            <a:r>
              <a:rPr lang="en-US" sz="2000">
                <a:solidFill>
                  <a:srgbClr val="3D372F"/>
                </a:solidFill>
              </a:rPr>
              <a:t>This slide last updated March 6, 2026; A</a:t>
            </a:r>
            <a:r>
              <a:rPr lang="en-US" sz="1750">
                <a:solidFill>
                  <a:srgbClr val="3D372F"/>
                </a:solidFill>
              </a:rPr>
              <a:t>SCCC OERI Friday Forum, March 6, 2026, 10:30 am - 11:30 am</a:t>
            </a:r>
            <a:endParaRPr sz="1750">
              <a:solidFill>
                <a:srgbClr val="3D372F"/>
              </a:solidFill>
            </a:endParaRPr>
          </a:p>
          <a:p>
            <a:pPr marL="0" lvl="0" indent="0" algn="l" rtl="0">
              <a:spcBef>
                <a:spcPts val="750"/>
              </a:spcBef>
              <a:spcAft>
                <a:spcPts val="0"/>
              </a:spcAft>
              <a:buNone/>
            </a:pPr>
            <a:r>
              <a:rPr lang="en-US" sz="1750"/>
              <a:t>This work is licensed under a </a:t>
            </a:r>
            <a:r>
              <a:rPr lang="en-US" sz="1750" u="sng">
                <a:solidFill>
                  <a:schemeClr val="hlink"/>
                </a:solidFill>
                <a:hlinkClick r:id="rId3"/>
              </a:rPr>
              <a:t>Creative Commons Attribution 4.0 International License</a:t>
            </a:r>
            <a:r>
              <a:rPr lang="en-US" sz="1750"/>
              <a:t>. Attribute this slide deck as: “Finding the Human Connection in a Digital World: Using Discuss-It to Build Community, Promote Critical Thinking, and Shift the Focus of Assessment” by </a:t>
            </a:r>
            <a:r>
              <a:rPr lang="en-US" sz="1750" u="sng">
                <a:solidFill>
                  <a:schemeClr val="hlink"/>
                </a:solidFill>
                <a:hlinkClick r:id="rId4"/>
              </a:rPr>
              <a:t>ASCCC OERI</a:t>
            </a:r>
            <a:r>
              <a:rPr lang="en-US" sz="1750"/>
              <a:t> is licensed under </a:t>
            </a:r>
            <a:r>
              <a:rPr lang="en-US" sz="1750" u="sng">
                <a:solidFill>
                  <a:schemeClr val="hlink"/>
                </a:solidFill>
                <a:hlinkClick r:id="rId5"/>
              </a:rPr>
              <a:t>CC BY 4.0</a:t>
            </a:r>
            <a:r>
              <a:rPr lang="en-US" sz="1750"/>
              <a:t>.</a:t>
            </a:r>
            <a:endParaRPr sz="17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idx="4294967295"/>
          </p:nvPr>
        </p:nvSpPr>
        <p:spPr>
          <a:xfrm>
            <a:off x="507000" y="562675"/>
            <a:ext cx="81300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dk1"/>
              </a:buClr>
              <a:buSzPts val="43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Challenges of Online </a:t>
            </a:r>
          </a:p>
          <a:p>
            <a:pPr marL="0" marR="0" lvl="0" indent="0" algn="ctr" defTabSz="914400" rtl="0" eaLnBrk="1" fontAlgn="auto" latinLnBrk="0" hangingPunct="1">
              <a:lnSpc>
                <a:spcPct val="90000"/>
              </a:lnSpc>
              <a:spcBef>
                <a:spcPts val="0"/>
              </a:spcBef>
              <a:spcAft>
                <a:spcPts val="0"/>
              </a:spcAft>
              <a:buClr>
                <a:schemeClr val="dk1"/>
              </a:buClr>
              <a:buSzPts val="43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Asynchronous Discussions</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89" name="Google Shape;189;p27"/>
          <p:cNvSpPr txBox="1"/>
          <p:nvPr/>
        </p:nvSpPr>
        <p:spPr>
          <a:xfrm>
            <a:off x="454800" y="2085900"/>
            <a:ext cx="5154900" cy="4084200"/>
          </a:xfrm>
          <a:prstGeom prst="rect">
            <a:avLst/>
          </a:prstGeom>
          <a:noFill/>
          <a:ln>
            <a:noFill/>
          </a:ln>
        </p:spPr>
        <p:txBody>
          <a:bodyPr spcFirstLastPara="1" wrap="square" lIns="91425" tIns="91425" rIns="91425" bIns="91425" anchor="t" anchorCtr="0">
            <a:spAutoFit/>
          </a:bodyPr>
          <a:lstStyle/>
          <a:p>
            <a:pPr marL="457200" lvl="0" indent="-355600" algn="l" rtl="0">
              <a:spcBef>
                <a:spcPts val="300"/>
              </a:spcBef>
              <a:spcAft>
                <a:spcPts val="0"/>
              </a:spcAft>
              <a:buClr>
                <a:schemeClr val="dk2"/>
              </a:buClr>
              <a:buSzPts val="2000"/>
              <a:buChar char="•"/>
            </a:pPr>
            <a:r>
              <a:rPr lang="en-US" sz="2000">
                <a:solidFill>
                  <a:schemeClr val="dk2"/>
                </a:solidFill>
              </a:rPr>
              <a:t>One-dimensional (text-only) responses can limit expression</a:t>
            </a:r>
            <a:endParaRPr sz="2000">
              <a:solidFill>
                <a:schemeClr val="dk2"/>
              </a:solidFill>
            </a:endParaRPr>
          </a:p>
          <a:p>
            <a:pPr marL="457200" lvl="0" indent="-355600" algn="l" rtl="0">
              <a:spcBef>
                <a:spcPts val="1000"/>
              </a:spcBef>
              <a:spcAft>
                <a:spcPts val="0"/>
              </a:spcAft>
              <a:buClr>
                <a:schemeClr val="dk2"/>
              </a:buClr>
              <a:buSzPts val="2000"/>
              <a:buChar char="•"/>
            </a:pPr>
            <a:r>
              <a:rPr lang="en-US" sz="2000">
                <a:solidFill>
                  <a:schemeClr val="dk2"/>
                </a:solidFill>
              </a:rPr>
              <a:t>Uploading recorded files can be challenging and difficult to find in a course management system (CMS)</a:t>
            </a:r>
            <a:endParaRPr sz="2000">
              <a:solidFill>
                <a:schemeClr val="dk2"/>
              </a:solidFill>
            </a:endParaRPr>
          </a:p>
          <a:p>
            <a:pPr marL="457200" lvl="0" indent="-355600" algn="l" rtl="0">
              <a:spcBef>
                <a:spcPts val="1000"/>
              </a:spcBef>
              <a:spcAft>
                <a:spcPts val="0"/>
              </a:spcAft>
              <a:buClr>
                <a:schemeClr val="dk2"/>
              </a:buClr>
              <a:buSzPts val="2000"/>
              <a:buChar char="•"/>
            </a:pPr>
            <a:r>
              <a:rPr lang="en-US" sz="2000">
                <a:solidFill>
                  <a:schemeClr val="dk2"/>
                </a:solidFill>
              </a:rPr>
              <a:t>Engagement is typically low - students reply only to fulfill a requirement</a:t>
            </a:r>
            <a:endParaRPr sz="2000">
              <a:solidFill>
                <a:schemeClr val="dk2"/>
              </a:solidFill>
            </a:endParaRPr>
          </a:p>
          <a:p>
            <a:pPr marL="457200" lvl="0" indent="-355600" algn="l" rtl="0">
              <a:spcBef>
                <a:spcPts val="1000"/>
              </a:spcBef>
              <a:spcAft>
                <a:spcPts val="0"/>
              </a:spcAft>
              <a:buClr>
                <a:schemeClr val="dk2"/>
              </a:buClr>
              <a:buSzPts val="2000"/>
              <a:buChar char="•"/>
            </a:pPr>
            <a:r>
              <a:rPr lang="en-US" sz="2000">
                <a:solidFill>
                  <a:schemeClr val="dk2"/>
                </a:solidFill>
              </a:rPr>
              <a:t>Superficial responses or lack of true peer interaction</a:t>
            </a:r>
            <a:endParaRPr sz="2000">
              <a:solidFill>
                <a:schemeClr val="dk2"/>
              </a:solidFill>
            </a:endParaRPr>
          </a:p>
          <a:p>
            <a:pPr marL="457200" lvl="0" indent="-355600" algn="l" rtl="0">
              <a:spcBef>
                <a:spcPts val="1000"/>
              </a:spcBef>
              <a:spcAft>
                <a:spcPts val="1000"/>
              </a:spcAft>
              <a:buClr>
                <a:schemeClr val="dk2"/>
              </a:buClr>
              <a:buSzPts val="2000"/>
              <a:buChar char="•"/>
            </a:pPr>
            <a:r>
              <a:rPr lang="en-US" sz="2000">
                <a:solidFill>
                  <a:schemeClr val="dk2"/>
                </a:solidFill>
              </a:rPr>
              <a:t>Increased use of AI tools (e.g., ChatGPT) for responses</a:t>
            </a:r>
            <a:endParaRPr sz="1000">
              <a:solidFill>
                <a:schemeClr val="dk2"/>
              </a:solidFill>
            </a:endParaRPr>
          </a:p>
        </p:txBody>
      </p:sp>
      <p:sp>
        <p:nvSpPr>
          <p:cNvPr id="190" name="Google Shape;190;p27"/>
          <p:cNvSpPr txBox="1"/>
          <p:nvPr/>
        </p:nvSpPr>
        <p:spPr>
          <a:xfrm>
            <a:off x="5878475" y="4948525"/>
            <a:ext cx="2992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t>Photo by</a:t>
            </a:r>
            <a:r>
              <a:rPr lang="en-US" sz="1100">
                <a:uFill>
                  <a:noFill/>
                </a:uFill>
                <a:hlinkClick r:id="rId3"/>
              </a:rPr>
              <a:t> </a:t>
            </a:r>
            <a:r>
              <a:rPr lang="en-US" sz="1100" u="sng">
                <a:solidFill>
                  <a:schemeClr val="hlink"/>
                </a:solidFill>
                <a:hlinkClick r:id="rId3"/>
              </a:rPr>
              <a:t>Our Life in Pixels</a:t>
            </a:r>
            <a:r>
              <a:rPr lang="en-US" sz="1100"/>
              <a:t> on</a:t>
            </a:r>
            <a:r>
              <a:rPr lang="en-US" sz="1100">
                <a:uFill>
                  <a:noFill/>
                </a:uFill>
                <a:hlinkClick r:id="rId4"/>
              </a:rPr>
              <a:t> </a:t>
            </a:r>
            <a:r>
              <a:rPr lang="en-US" sz="1100" u="sng">
                <a:solidFill>
                  <a:schemeClr val="hlink"/>
                </a:solidFill>
                <a:hlinkClick r:id="rId4"/>
              </a:rPr>
              <a:t>Unsplash</a:t>
            </a:r>
            <a:endParaRPr/>
          </a:p>
        </p:txBody>
      </p:sp>
      <p:pic>
        <p:nvPicPr>
          <p:cNvPr id="191" name="Google Shape;191;p27" descr="A gray and white long-haired stuffed animal is looking at a laptop design screen." title="our-life-in-pixels-dAIH3_78FCU-unsplash.jpg"/>
          <p:cNvPicPr preferRelativeResize="0"/>
          <p:nvPr/>
        </p:nvPicPr>
        <p:blipFill>
          <a:blip r:embed="rId5">
            <a:alphaModFix/>
          </a:blip>
          <a:stretch>
            <a:fillRect/>
          </a:stretch>
        </p:blipFill>
        <p:spPr>
          <a:xfrm>
            <a:off x="5762100" y="2920725"/>
            <a:ext cx="3039350" cy="202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What if you could…</a:t>
            </a:r>
            <a:endParaRPr sz="4000"/>
          </a:p>
        </p:txBody>
      </p:sp>
      <p:sp>
        <p:nvSpPr>
          <p:cNvPr id="198" name="Google Shape;198;p28"/>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fontScale="92500" lnSpcReduction="20000"/>
          </a:bodyPr>
          <a:lstStyle/>
          <a:p>
            <a:pPr marL="457200" lvl="0" indent="-346551" algn="l" rtl="0">
              <a:spcBef>
                <a:spcPts val="750"/>
              </a:spcBef>
              <a:spcAft>
                <a:spcPts val="0"/>
              </a:spcAft>
              <a:buSzPct val="100000"/>
              <a:buChar char="❏"/>
            </a:pPr>
            <a:r>
              <a:rPr lang="en-US" sz="2008"/>
              <a:t>allow students to reply to prompts with audio, video, and/or text.</a:t>
            </a:r>
            <a:endParaRPr sz="2008"/>
          </a:p>
          <a:p>
            <a:pPr marL="457200" lvl="0" indent="-346551" algn="l" rtl="0">
              <a:spcBef>
                <a:spcPts val="0"/>
              </a:spcBef>
              <a:spcAft>
                <a:spcPts val="0"/>
              </a:spcAft>
              <a:buSzPct val="100000"/>
              <a:buChar char="❏"/>
            </a:pPr>
            <a:r>
              <a:rPr lang="en-US" sz="2008"/>
              <a:t>use multimedia for your prompts.</a:t>
            </a:r>
            <a:endParaRPr sz="2008"/>
          </a:p>
          <a:p>
            <a:pPr marL="457200" lvl="0" indent="-346551" algn="l" rtl="0">
              <a:spcBef>
                <a:spcPts val="0"/>
              </a:spcBef>
              <a:spcAft>
                <a:spcPts val="0"/>
              </a:spcAft>
              <a:buSzPct val="100000"/>
              <a:buChar char="❏"/>
            </a:pPr>
            <a:r>
              <a:rPr lang="en-US" sz="2008"/>
              <a:t>make discussion a truly human experience.</a:t>
            </a:r>
            <a:endParaRPr sz="2008"/>
          </a:p>
          <a:p>
            <a:pPr marL="457200" lvl="0" indent="-346551" algn="l" rtl="0">
              <a:spcBef>
                <a:spcPts val="0"/>
              </a:spcBef>
              <a:spcAft>
                <a:spcPts val="0"/>
              </a:spcAft>
              <a:buSzPct val="100000"/>
              <a:buChar char="❏"/>
            </a:pPr>
            <a:r>
              <a:rPr lang="en-US" sz="2008"/>
              <a:t>grade an audio submission by reading a transcript of what the student posted.</a:t>
            </a:r>
            <a:endParaRPr sz="2008"/>
          </a:p>
          <a:p>
            <a:pPr marL="457200" lvl="0" indent="-346551" algn="l" rtl="0">
              <a:spcBef>
                <a:spcPts val="0"/>
              </a:spcBef>
              <a:spcAft>
                <a:spcPts val="0"/>
              </a:spcAft>
              <a:buSzPct val="100000"/>
              <a:buChar char="❏"/>
            </a:pPr>
            <a:r>
              <a:rPr lang="en-US" sz="2008"/>
              <a:t>establish completion/participation criteria allowing students to track their own progress and assignment completion. </a:t>
            </a:r>
            <a:endParaRPr sz="2008"/>
          </a:p>
          <a:p>
            <a:pPr marL="914400" lvl="1" indent="-346551" algn="l" rtl="0">
              <a:spcBef>
                <a:spcPts val="0"/>
              </a:spcBef>
              <a:spcAft>
                <a:spcPts val="0"/>
              </a:spcAft>
              <a:buSzPct val="100000"/>
              <a:buChar char="❏"/>
            </a:pPr>
            <a:r>
              <a:rPr lang="en-US" sz="2008"/>
              <a:t>initiating threads</a:t>
            </a:r>
            <a:endParaRPr sz="2008"/>
          </a:p>
          <a:p>
            <a:pPr marL="914400" lvl="1" indent="-346551" algn="l" rtl="0">
              <a:spcBef>
                <a:spcPts val="0"/>
              </a:spcBef>
              <a:spcAft>
                <a:spcPts val="0"/>
              </a:spcAft>
              <a:buSzPct val="100000"/>
              <a:buChar char="❏"/>
            </a:pPr>
            <a:r>
              <a:rPr lang="en-US" sz="2008"/>
              <a:t>required responses</a:t>
            </a:r>
            <a:endParaRPr sz="2008"/>
          </a:p>
          <a:p>
            <a:pPr marL="914400" lvl="1" indent="-346551" algn="l" rtl="0">
              <a:spcBef>
                <a:spcPts val="0"/>
              </a:spcBef>
              <a:spcAft>
                <a:spcPts val="0"/>
              </a:spcAft>
              <a:buSzPct val="100000"/>
              <a:buChar char="❏"/>
            </a:pPr>
            <a:r>
              <a:rPr lang="en-US" sz="2008"/>
              <a:t>e.g., initiate one thread and respond twice</a:t>
            </a:r>
            <a:endParaRPr sz="2008"/>
          </a:p>
          <a:p>
            <a:pPr marL="457200" lvl="0" indent="-346551" algn="l" rtl="0">
              <a:spcBef>
                <a:spcPts val="0"/>
              </a:spcBef>
              <a:spcAft>
                <a:spcPts val="0"/>
              </a:spcAft>
              <a:buSzPct val="100000"/>
              <a:buChar char="❏"/>
            </a:pPr>
            <a:r>
              <a:rPr lang="en-US" sz="2008"/>
              <a:t>specify minimum word requirements for text and minimum time requirements for audio and video responses.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idx="4294967295"/>
          </p:nvPr>
        </p:nvSpPr>
        <p:spPr>
          <a:xfrm>
            <a:off x="454800" y="806875"/>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chemeClr val="lt1"/>
                </a:solidFill>
                <a:effectLst/>
                <a:uLnTx/>
                <a:uFillTx/>
                <a:latin typeface="Barlow"/>
                <a:ea typeface="Barlow"/>
                <a:cs typeface="Barlow"/>
                <a:sym typeface="Barlow"/>
              </a:rPr>
              <a:t>What is LibreTexts?</a:t>
            </a:r>
            <a:endParaRPr kumimoji="0" lang="en-US" sz="3800" b="0" i="0" u="none" strike="noStrike" kern="0" cap="none" spc="0" normalizeH="0" baseline="0" noProof="0" dirty="0">
              <a:ln>
                <a:noFill/>
              </a:ln>
              <a:solidFill>
                <a:schemeClr val="lt1"/>
              </a:solidFill>
              <a:effectLst/>
              <a:uLnTx/>
              <a:uFillTx/>
              <a:latin typeface="Barlow"/>
              <a:ea typeface="Barlow"/>
              <a:cs typeface="Barlow"/>
              <a:sym typeface="Barlow"/>
            </a:endParaRPr>
          </a:p>
        </p:txBody>
      </p:sp>
      <p:sp>
        <p:nvSpPr>
          <p:cNvPr id="204" name="Google Shape;204;p29"/>
          <p:cNvSpPr txBox="1"/>
          <p:nvPr/>
        </p:nvSpPr>
        <p:spPr>
          <a:xfrm>
            <a:off x="799200" y="2156925"/>
            <a:ext cx="7545600" cy="34068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Char char="●"/>
            </a:pPr>
            <a:r>
              <a:rPr lang="en-US" sz="2200"/>
              <a:t>An OER everything platform that simplifies OER adaptation and remixing</a:t>
            </a:r>
            <a:endParaRPr sz="2200"/>
          </a:p>
          <a:p>
            <a:pPr marL="457200" lvl="0" indent="-368300" algn="l" rtl="0">
              <a:spcBef>
                <a:spcPts val="1000"/>
              </a:spcBef>
              <a:spcAft>
                <a:spcPts val="0"/>
              </a:spcAft>
              <a:buSzPts val="2200"/>
              <a:buChar char="●"/>
            </a:pPr>
            <a:r>
              <a:rPr lang="en-US" sz="2200"/>
              <a:t>Allows for on-demand printing</a:t>
            </a:r>
            <a:endParaRPr sz="2200"/>
          </a:p>
          <a:p>
            <a:pPr marL="457200" lvl="0" indent="-368300" algn="l" rtl="0">
              <a:spcBef>
                <a:spcPts val="1000"/>
              </a:spcBef>
              <a:spcAft>
                <a:spcPts val="0"/>
              </a:spcAft>
              <a:buSzPts val="2200"/>
              <a:buChar char="●"/>
            </a:pPr>
            <a:r>
              <a:rPr lang="en-US" sz="2200"/>
              <a:t>Simplifies OER integration into a course management system</a:t>
            </a:r>
            <a:endParaRPr sz="2200"/>
          </a:p>
          <a:p>
            <a:pPr marL="457200" lvl="0" indent="-368300" algn="l" rtl="0">
              <a:spcBef>
                <a:spcPts val="1000"/>
              </a:spcBef>
              <a:spcAft>
                <a:spcPts val="0"/>
              </a:spcAft>
              <a:buSzPts val="2200"/>
              <a:buChar char="●"/>
            </a:pPr>
            <a:r>
              <a:rPr lang="en-US" sz="2200"/>
              <a:t>Provides access to available openly-licensed homework resources</a:t>
            </a:r>
            <a:endParaRPr sz="2200"/>
          </a:p>
          <a:p>
            <a:pPr marL="457200" lvl="0" indent="-368300" algn="l" rtl="0">
              <a:spcBef>
                <a:spcPts val="1000"/>
              </a:spcBef>
              <a:spcAft>
                <a:spcPts val="1000"/>
              </a:spcAft>
              <a:buSzPts val="2200"/>
              <a:buChar char="●"/>
            </a:pPr>
            <a:r>
              <a:rPr lang="en-US" sz="2200"/>
              <a:t>Offers its own homework system, ADAPT</a:t>
            </a:r>
            <a:endParaRPr sz="2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idx="4294967295"/>
          </p:nvPr>
        </p:nvSpPr>
        <p:spPr>
          <a:xfrm>
            <a:off x="454800" y="806875"/>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What is ADAPT?</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10" name="Google Shape;210;p30"/>
          <p:cNvSpPr txBox="1"/>
          <p:nvPr/>
        </p:nvSpPr>
        <p:spPr>
          <a:xfrm>
            <a:off x="301725" y="2057025"/>
            <a:ext cx="3797100" cy="44292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dk2"/>
              </a:buClr>
              <a:buSzPts val="1900"/>
              <a:buFont typeface="Barlow"/>
              <a:buChar char="•"/>
            </a:pPr>
            <a:r>
              <a:rPr lang="en-US" sz="1700">
                <a:solidFill>
                  <a:schemeClr val="dk2"/>
                </a:solidFill>
              </a:rPr>
              <a:t>ADAPT is a comprehensive online assessment/homework infrastructure that provides faculty the ability to include auto-graded and non-auto-graded activities from different platforms such as </a:t>
            </a:r>
            <a:r>
              <a:rPr lang="en-US" sz="1700" b="1">
                <a:solidFill>
                  <a:schemeClr val="dk2"/>
                </a:solidFill>
              </a:rPr>
              <a:t>H5P</a:t>
            </a:r>
            <a:r>
              <a:rPr lang="en-US" sz="1700">
                <a:solidFill>
                  <a:schemeClr val="dk2"/>
                </a:solidFill>
              </a:rPr>
              <a:t>, </a:t>
            </a:r>
            <a:r>
              <a:rPr lang="en-US" sz="1700" b="1">
                <a:solidFill>
                  <a:schemeClr val="dk2"/>
                </a:solidFill>
              </a:rPr>
              <a:t>MyOpenMath</a:t>
            </a:r>
            <a:r>
              <a:rPr lang="en-US" sz="1700">
                <a:solidFill>
                  <a:schemeClr val="dk2"/>
                </a:solidFill>
              </a:rPr>
              <a:t>, </a:t>
            </a:r>
            <a:r>
              <a:rPr lang="en-US" sz="1700" b="1">
                <a:solidFill>
                  <a:schemeClr val="dk2"/>
                </a:solidFill>
              </a:rPr>
              <a:t>WeBWork</a:t>
            </a:r>
            <a:r>
              <a:rPr lang="en-US" sz="1700">
                <a:solidFill>
                  <a:schemeClr val="dk2"/>
                </a:solidFill>
              </a:rPr>
              <a:t>, and its own </a:t>
            </a:r>
            <a:r>
              <a:rPr lang="en-US" sz="1700" b="1">
                <a:solidFill>
                  <a:schemeClr val="dk2"/>
                </a:solidFill>
              </a:rPr>
              <a:t>native </a:t>
            </a:r>
            <a:r>
              <a:rPr lang="en-US" sz="1700">
                <a:solidFill>
                  <a:schemeClr val="dk2"/>
                </a:solidFill>
              </a:rPr>
              <a:t>ADAPT questions.</a:t>
            </a:r>
            <a:endParaRPr sz="1700">
              <a:solidFill>
                <a:schemeClr val="dk2"/>
              </a:solidFill>
            </a:endParaRPr>
          </a:p>
          <a:p>
            <a:pPr marL="457200" lvl="0" indent="-349250" algn="l" rtl="0">
              <a:lnSpc>
                <a:spcPct val="115000"/>
              </a:lnSpc>
              <a:spcBef>
                <a:spcPts val="0"/>
              </a:spcBef>
              <a:spcAft>
                <a:spcPts val="0"/>
              </a:spcAft>
              <a:buClr>
                <a:schemeClr val="dk2"/>
              </a:buClr>
              <a:buSzPts val="1900"/>
              <a:buChar char="•"/>
            </a:pPr>
            <a:r>
              <a:rPr lang="en-US" sz="1700">
                <a:solidFill>
                  <a:schemeClr val="dk2"/>
                </a:solidFill>
              </a:rPr>
              <a:t>ADAPT can be integrated into an course management system with full grade integration or it could be run independently.</a:t>
            </a:r>
            <a:endParaRPr>
              <a:solidFill>
                <a:schemeClr val="dk2"/>
              </a:solidFill>
            </a:endParaRPr>
          </a:p>
        </p:txBody>
      </p:sp>
      <p:pic>
        <p:nvPicPr>
          <p:cNvPr id="211" name="Google Shape;211;p30" descr="LibreTexts ADAPT page listing public courses with authors, schools, and action icons." title="Screenshot 2026-02-17 at 11.45.44 AM.png"/>
          <p:cNvPicPr preferRelativeResize="0"/>
          <p:nvPr/>
        </p:nvPicPr>
        <p:blipFill>
          <a:blip r:embed="rId3">
            <a:alphaModFix/>
          </a:blip>
          <a:stretch>
            <a:fillRect/>
          </a:stretch>
        </p:blipFill>
        <p:spPr>
          <a:xfrm>
            <a:off x="4061500" y="1948488"/>
            <a:ext cx="5082499" cy="4236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31"/>
          <p:cNvSpPr txBox="1">
            <a:spLocks noGrp="1"/>
          </p:cNvSpPr>
          <p:nvPr>
            <p:ph type="title" idx="4294967295"/>
          </p:nvPr>
        </p:nvSpPr>
        <p:spPr>
          <a:xfrm>
            <a:off x="454800" y="806875"/>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dk1"/>
              </a:buClr>
              <a:buSzPts val="162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What is Discuss-It?</a:t>
            </a:r>
          </a:p>
        </p:txBody>
      </p:sp>
      <p:sp>
        <p:nvSpPr>
          <p:cNvPr id="220" name="Google Shape;220;p31"/>
          <p:cNvSpPr txBox="1"/>
          <p:nvPr/>
        </p:nvSpPr>
        <p:spPr>
          <a:xfrm>
            <a:off x="793650" y="2034225"/>
            <a:ext cx="7791300" cy="760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Clr>
                <a:schemeClr val="dk1"/>
              </a:buClr>
              <a:buSzPts val="1100"/>
              <a:buFont typeface="Arial"/>
              <a:buNone/>
            </a:pPr>
            <a:r>
              <a:rPr lang="en-US" sz="1800">
                <a:solidFill>
                  <a:schemeClr val="dk2"/>
                </a:solidFill>
              </a:rPr>
              <a:t>A specialized question type within the LibreTexts ADAPT platform ideal for addressing the regular and substantive interaction (RSI).</a:t>
            </a:r>
            <a:endParaRPr sz="3000">
              <a:solidFill>
                <a:schemeClr val="dk2"/>
              </a:solidFill>
            </a:endParaRPr>
          </a:p>
        </p:txBody>
      </p:sp>
      <p:pic>
        <p:nvPicPr>
          <p:cNvPr id="219" name="Google Shape;219;p31" descr="Video comment interface showing a man speaking on screen with transcript and playback controls visible."/>
          <p:cNvPicPr preferRelativeResize="0"/>
          <p:nvPr/>
        </p:nvPicPr>
        <p:blipFill>
          <a:blip r:embed="rId3">
            <a:alphaModFix/>
          </a:blip>
          <a:stretch>
            <a:fillRect/>
          </a:stretch>
        </p:blipFill>
        <p:spPr>
          <a:xfrm>
            <a:off x="247650" y="3122020"/>
            <a:ext cx="4537452" cy="3377830"/>
          </a:xfrm>
          <a:prstGeom prst="rect">
            <a:avLst/>
          </a:prstGeom>
          <a:noFill/>
          <a:ln>
            <a:noFill/>
          </a:ln>
        </p:spPr>
      </p:pic>
      <p:sp>
        <p:nvSpPr>
          <p:cNvPr id="218" name="Google Shape;218;p31"/>
          <p:cNvSpPr txBox="1"/>
          <p:nvPr/>
        </p:nvSpPr>
        <p:spPr>
          <a:xfrm>
            <a:off x="4884025" y="2482550"/>
            <a:ext cx="4130400" cy="40173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endParaRPr sz="1800">
              <a:solidFill>
                <a:schemeClr val="dk1"/>
              </a:solidFill>
              <a:latin typeface="Barlow"/>
              <a:ea typeface="Barlow"/>
              <a:cs typeface="Barlow"/>
              <a:sym typeface="Barlow"/>
            </a:endParaRPr>
          </a:p>
          <a:p>
            <a:pPr marL="0" lvl="0" indent="0" algn="l" rtl="0">
              <a:spcBef>
                <a:spcPts val="300"/>
              </a:spcBef>
              <a:spcAft>
                <a:spcPts val="0"/>
              </a:spcAft>
              <a:buNone/>
            </a:pPr>
            <a:r>
              <a:rPr lang="en-US" sz="1800">
                <a:solidFill>
                  <a:schemeClr val="dk2"/>
                </a:solidFill>
              </a:rPr>
              <a:t>Features:</a:t>
            </a:r>
            <a:endParaRPr sz="1800">
              <a:solidFill>
                <a:schemeClr val="dk2"/>
              </a:solidFill>
            </a:endParaRPr>
          </a:p>
          <a:p>
            <a:pPr marL="457200" lvl="0" indent="-342900" algn="l" rtl="0">
              <a:spcBef>
                <a:spcPts val="300"/>
              </a:spcBef>
              <a:spcAft>
                <a:spcPts val="0"/>
              </a:spcAft>
              <a:buClr>
                <a:schemeClr val="dk2"/>
              </a:buClr>
              <a:buSzPts val="1800"/>
              <a:buChar char="•"/>
            </a:pPr>
            <a:r>
              <a:rPr lang="en-US" sz="1800">
                <a:solidFill>
                  <a:schemeClr val="dk2"/>
                </a:solidFill>
              </a:rPr>
              <a:t>Ability to post video, audio, or text responses.</a:t>
            </a:r>
            <a:endParaRPr sz="1800">
              <a:solidFill>
                <a:schemeClr val="dk2"/>
              </a:solidFill>
            </a:endParaRPr>
          </a:p>
          <a:p>
            <a:pPr marL="457200" lvl="0" indent="-342900" algn="l" rtl="0">
              <a:spcBef>
                <a:spcPts val="300"/>
              </a:spcBef>
              <a:spcAft>
                <a:spcPts val="0"/>
              </a:spcAft>
              <a:buClr>
                <a:schemeClr val="dk2"/>
              </a:buClr>
              <a:buSzPts val="1800"/>
              <a:buChar char="•"/>
            </a:pPr>
            <a:r>
              <a:rPr lang="en-US" sz="1800">
                <a:solidFill>
                  <a:schemeClr val="dk2"/>
                </a:solidFill>
              </a:rPr>
              <a:t>Auto-captioning and transcription with high accuracy using Whisper AI for multiple languages.</a:t>
            </a:r>
            <a:endParaRPr sz="1800">
              <a:solidFill>
                <a:schemeClr val="dk2"/>
              </a:solidFill>
            </a:endParaRPr>
          </a:p>
          <a:p>
            <a:pPr marL="457200" lvl="0" indent="-342900" algn="l" rtl="0">
              <a:spcBef>
                <a:spcPts val="300"/>
              </a:spcBef>
              <a:spcAft>
                <a:spcPts val="0"/>
              </a:spcAft>
              <a:buClr>
                <a:schemeClr val="dk2"/>
              </a:buClr>
              <a:buSzPts val="1800"/>
              <a:buChar char="•"/>
            </a:pPr>
            <a:r>
              <a:rPr lang="en-US" sz="1800">
                <a:solidFill>
                  <a:schemeClr val="dk2"/>
                </a:solidFill>
              </a:rPr>
              <a:t>Easy cloning (or copying) of all public questions. </a:t>
            </a:r>
            <a:endParaRPr sz="1800">
              <a:solidFill>
                <a:schemeClr val="dk2"/>
              </a:solidFill>
            </a:endParaRPr>
          </a:p>
          <a:p>
            <a:pPr marL="457200" lvl="0" indent="-342900" algn="l" rtl="0">
              <a:spcBef>
                <a:spcPts val="300"/>
              </a:spcBef>
              <a:spcAft>
                <a:spcPts val="0"/>
              </a:spcAft>
              <a:buClr>
                <a:schemeClr val="dk2"/>
              </a:buClr>
              <a:buSzPts val="1800"/>
              <a:buChar char="•"/>
            </a:pPr>
            <a:r>
              <a:rPr lang="en-US" sz="1800">
                <a:solidFill>
                  <a:schemeClr val="dk2"/>
                </a:solidFill>
              </a:rPr>
              <a:t>CMS integration: LTI-compliant, offering automatic gradebook syncing.</a:t>
            </a:r>
            <a:endParaRPr sz="1800">
              <a:solidFill>
                <a:schemeClr val="dk2"/>
              </a:solidFill>
            </a:endParaRPr>
          </a:p>
          <a:p>
            <a:pPr marL="457200" lvl="0" indent="-342900" algn="l" rtl="0">
              <a:spcBef>
                <a:spcPts val="300"/>
              </a:spcBef>
              <a:spcAft>
                <a:spcPts val="0"/>
              </a:spcAft>
              <a:buClr>
                <a:schemeClr val="dk2"/>
              </a:buClr>
              <a:buSzPts val="1800"/>
              <a:buChar char="•"/>
            </a:pPr>
            <a:r>
              <a:rPr lang="en-US" sz="1800">
                <a:solidFill>
                  <a:schemeClr val="dk2"/>
                </a:solidFill>
              </a:rPr>
              <a:t>Rubric for grading.</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200"/>
              <a:buFont typeface="Arial"/>
              <a:buNone/>
            </a:pPr>
            <a:r>
              <a:rPr lang="en-US" sz="4400"/>
              <a:t>Discuss-It Demo Site</a:t>
            </a:r>
            <a:endParaRPr/>
          </a:p>
        </p:txBody>
      </p:sp>
      <p:pic>
        <p:nvPicPr>
          <p:cNvPr id="227" name="Google Shape;227;p32" descr="Qr code to Discuss-it demo site"/>
          <p:cNvPicPr preferRelativeResize="0"/>
          <p:nvPr/>
        </p:nvPicPr>
        <p:blipFill rotWithShape="1">
          <a:blip r:embed="rId3">
            <a:alphaModFix/>
          </a:blip>
          <a:srcRect/>
          <a:stretch/>
        </p:blipFill>
        <p:spPr>
          <a:xfrm>
            <a:off x="2731318" y="2373463"/>
            <a:ext cx="3679853" cy="36608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33"/>
          <p:cNvSpPr txBox="1">
            <a:spLocks noGrp="1"/>
          </p:cNvSpPr>
          <p:nvPr>
            <p:ph type="title" idx="4294967295"/>
          </p:nvPr>
        </p:nvSpPr>
        <p:spPr>
          <a:xfrm>
            <a:off x="507000" y="471100"/>
            <a:ext cx="81300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Barlow"/>
                <a:ea typeface="Barlow"/>
                <a:cs typeface="Barlow"/>
                <a:sym typeface="Barlow"/>
              </a:rPr>
              <a:t>I</a:t>
            </a: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cebreaker Activity Example 1:</a:t>
            </a:r>
          </a:p>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Two Truths and One Lie</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34" name="Google Shape;234;p33" descr="Slide with instructions for a class activity: post a short intro with two truths and one lie, respond to classmates, then reveal the lie.&#10;"/>
          <p:cNvPicPr preferRelativeResize="0"/>
          <p:nvPr/>
        </p:nvPicPr>
        <p:blipFill>
          <a:blip r:embed="rId3">
            <a:alphaModFix/>
          </a:blip>
          <a:stretch>
            <a:fillRect/>
          </a:stretch>
        </p:blipFill>
        <p:spPr>
          <a:xfrm>
            <a:off x="152400" y="2067475"/>
            <a:ext cx="5864875" cy="3748083"/>
          </a:xfrm>
          <a:prstGeom prst="rect">
            <a:avLst/>
          </a:prstGeom>
          <a:noFill/>
          <a:ln>
            <a:noFill/>
          </a:ln>
        </p:spPr>
      </p:pic>
      <p:pic>
        <p:nvPicPr>
          <p:cNvPr id="235" name="Google Shape;235;p33" descr="Submission information panel showing discussion requirements and a list of video comments with timestamps and reply options."/>
          <p:cNvPicPr preferRelativeResize="0"/>
          <p:nvPr/>
        </p:nvPicPr>
        <p:blipFill>
          <a:blip r:embed="rId4">
            <a:alphaModFix/>
          </a:blip>
          <a:stretch>
            <a:fillRect/>
          </a:stretch>
        </p:blipFill>
        <p:spPr>
          <a:xfrm>
            <a:off x="6174325" y="2067475"/>
            <a:ext cx="2892933" cy="4169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4"/>
          <p:cNvSpPr txBox="1">
            <a:spLocks noGrp="1"/>
          </p:cNvSpPr>
          <p:nvPr>
            <p:ph type="title" idx="4294967295"/>
          </p:nvPr>
        </p:nvSpPr>
        <p:spPr>
          <a:xfrm>
            <a:off x="1210200" y="496925"/>
            <a:ext cx="6960300" cy="1139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990"/>
              <a:buFont typeface="Arial"/>
              <a:buNone/>
              <a:tabLst/>
              <a:defRPr/>
            </a:pPr>
            <a:r>
              <a:rPr kumimoji="0" lang="en-US" sz="3700" b="0" i="0" u="none" strike="noStrike" kern="0" cap="none" spc="0" normalizeH="0" baseline="0" noProof="0" dirty="0">
                <a:ln>
                  <a:noFill/>
                </a:ln>
                <a:solidFill>
                  <a:schemeClr val="lt1"/>
                </a:solidFill>
                <a:effectLst/>
                <a:uLnTx/>
                <a:uFillTx/>
                <a:latin typeface="Arial"/>
                <a:ea typeface="Arial"/>
                <a:cs typeface="Arial"/>
                <a:sym typeface="Arial"/>
              </a:rPr>
              <a:t>Sociology Example 1:</a:t>
            </a:r>
          </a:p>
          <a:p>
            <a:pPr marL="0" marR="0" lvl="0" indent="0" algn="ctr" defTabSz="914400" rtl="0" eaLnBrk="1" fontAlgn="auto" latinLnBrk="0" hangingPunct="1">
              <a:lnSpc>
                <a:spcPct val="100000"/>
              </a:lnSpc>
              <a:spcBef>
                <a:spcPts val="0"/>
              </a:spcBef>
              <a:spcAft>
                <a:spcPts val="0"/>
              </a:spcAft>
              <a:buClr>
                <a:schemeClr val="dk1"/>
              </a:buClr>
              <a:buSzPts val="990"/>
              <a:buFont typeface="Arial"/>
              <a:buNone/>
              <a:tabLst/>
              <a:defRPr/>
            </a:pPr>
            <a:r>
              <a:rPr kumimoji="0" lang="en-US" sz="3700" b="0" i="0" u="none" strike="noStrike" kern="0" cap="none" spc="0" normalizeH="0" baseline="0" noProof="0" dirty="0">
                <a:ln>
                  <a:noFill/>
                </a:ln>
                <a:solidFill>
                  <a:schemeClr val="lt1"/>
                </a:solidFill>
                <a:effectLst/>
                <a:uLnTx/>
                <a:uFillTx/>
                <a:latin typeface="Arial"/>
                <a:ea typeface="Arial"/>
                <a:cs typeface="Arial"/>
                <a:sym typeface="Arial"/>
              </a:rPr>
              <a:t>Chapter Reflection</a:t>
            </a:r>
            <a:endParaRPr kumimoji="0" lang="en-US" sz="35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42" name="Google Shape;242;p34" descr="Discussion assignment page showing instructions, submission details, and a LibreTexts section titled “7.2: Deviance and Control.”" title="Screenshot 2025-10-22 at 2.24.01 PM.png"/>
          <p:cNvPicPr preferRelativeResize="0"/>
          <p:nvPr/>
        </p:nvPicPr>
        <p:blipFill>
          <a:blip r:embed="rId3">
            <a:alphaModFix/>
          </a:blip>
          <a:stretch>
            <a:fillRect/>
          </a:stretch>
        </p:blipFill>
        <p:spPr>
          <a:xfrm>
            <a:off x="503375" y="2252025"/>
            <a:ext cx="8137462" cy="43882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idx="4294967295"/>
          </p:nvPr>
        </p:nvSpPr>
        <p:spPr>
          <a:xfrm>
            <a:off x="1353275" y="448475"/>
            <a:ext cx="72837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600" b="0" i="0" u="none" strike="noStrike" kern="0" cap="none" spc="0" normalizeH="0" baseline="0" noProof="0" dirty="0">
                <a:ln>
                  <a:noFill/>
                </a:ln>
                <a:solidFill>
                  <a:schemeClr val="lt1"/>
                </a:solidFill>
                <a:effectLst/>
                <a:uLnTx/>
                <a:uFillTx/>
                <a:latin typeface="Arial"/>
                <a:ea typeface="Arial"/>
                <a:cs typeface="Arial"/>
                <a:sym typeface="Arial"/>
              </a:rPr>
              <a:t>Sociology Example 2: Applying Course Concepts</a:t>
            </a:r>
            <a:endParaRPr kumimoji="0" lang="en-US" sz="34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48" name="Google Shape;248;p35"/>
          <p:cNvSpPr txBox="1"/>
          <p:nvPr/>
        </p:nvSpPr>
        <p:spPr>
          <a:xfrm>
            <a:off x="1014725" y="1800900"/>
            <a:ext cx="7342200" cy="6465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r>
              <a:rPr lang="en-US" sz="3000">
                <a:solidFill>
                  <a:schemeClr val="dk1"/>
                </a:solidFill>
                <a:latin typeface="Calibri"/>
                <a:ea typeface="Calibri"/>
                <a:cs typeface="Calibri"/>
                <a:sym typeface="Calibri"/>
              </a:rPr>
              <a:t>Students apply theories to a video and reply </a:t>
            </a:r>
            <a:endParaRPr/>
          </a:p>
        </p:txBody>
      </p:sp>
      <p:pic>
        <p:nvPicPr>
          <p:cNvPr id="249" name="Google Shape;249;p35" descr="Assignment page asking students to apply sociological theories of deviance to a video, with discussion requirements and submission details." title="Screenshot 2025-10-22 at 2.07.14 PM.png"/>
          <p:cNvPicPr preferRelativeResize="0"/>
          <p:nvPr/>
        </p:nvPicPr>
        <p:blipFill>
          <a:blip r:embed="rId3">
            <a:alphaModFix/>
          </a:blip>
          <a:stretch>
            <a:fillRect/>
          </a:stretch>
        </p:blipFill>
        <p:spPr>
          <a:xfrm>
            <a:off x="1084625" y="2382625"/>
            <a:ext cx="7202402" cy="4296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36"/>
          <p:cNvSpPr txBox="1">
            <a:spLocks noGrp="1"/>
          </p:cNvSpPr>
          <p:nvPr>
            <p:ph type="title" idx="4294967295"/>
          </p:nvPr>
        </p:nvSpPr>
        <p:spPr>
          <a:xfrm>
            <a:off x="551650" y="400050"/>
            <a:ext cx="8130000" cy="1015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300" b="0" i="0" u="none" strike="noStrike" kern="0" cap="none" spc="0" normalizeH="0" baseline="0" noProof="0" dirty="0">
                <a:ln>
                  <a:noFill/>
                </a:ln>
                <a:solidFill>
                  <a:schemeClr val="lt1"/>
                </a:solidFill>
                <a:effectLst/>
                <a:uLnTx/>
                <a:uFillTx/>
                <a:latin typeface="Barlow"/>
                <a:ea typeface="Barlow"/>
                <a:cs typeface="Barlow"/>
                <a:sym typeface="Barlow"/>
              </a:rPr>
              <a:t>F</a:t>
            </a:r>
            <a:r>
              <a:rPr kumimoji="0" lang="en-US" sz="3300" b="0" i="0" u="none" strike="noStrike" kern="0" cap="none" spc="0" normalizeH="0" baseline="0" noProof="0" dirty="0">
                <a:ln>
                  <a:noFill/>
                </a:ln>
                <a:solidFill>
                  <a:schemeClr val="lt1"/>
                </a:solidFill>
                <a:effectLst/>
                <a:uLnTx/>
                <a:uFillTx/>
                <a:latin typeface="Arial"/>
                <a:ea typeface="Arial"/>
                <a:cs typeface="Arial"/>
                <a:sym typeface="Arial"/>
              </a:rPr>
              <a:t>rench Example: Rethinking written discussion assignments</a:t>
            </a:r>
            <a:endParaRPr kumimoji="0" lang="en-US" sz="31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56" name="Google Shape;256;p36"/>
          <p:cNvSpPr txBox="1"/>
          <p:nvPr/>
        </p:nvSpPr>
        <p:spPr>
          <a:xfrm>
            <a:off x="360350" y="2183800"/>
            <a:ext cx="3903600" cy="4479300"/>
          </a:xfrm>
          <a:prstGeom prst="rect">
            <a:avLst/>
          </a:prstGeom>
          <a:noFill/>
          <a:ln>
            <a:noFill/>
          </a:ln>
        </p:spPr>
        <p:txBody>
          <a:bodyPr spcFirstLastPara="1" wrap="square" lIns="91425" tIns="91425" rIns="91425" bIns="91425" anchor="t" anchorCtr="0">
            <a:spAutoFit/>
          </a:bodyPr>
          <a:lstStyle/>
          <a:p>
            <a:pPr marL="114300" lvl="0" indent="-209550" algn="l" rtl="0">
              <a:lnSpc>
                <a:spcPct val="110000"/>
              </a:lnSpc>
              <a:spcBef>
                <a:spcPts val="300"/>
              </a:spcBef>
              <a:spcAft>
                <a:spcPts val="0"/>
              </a:spcAft>
              <a:buClr>
                <a:srgbClr val="161616"/>
              </a:buClr>
              <a:buSzPts val="1500"/>
              <a:buFont typeface="Barlow"/>
              <a:buChar char="●"/>
            </a:pPr>
            <a:r>
              <a:rPr lang="en-US" sz="1500">
                <a:solidFill>
                  <a:schemeClr val="dk1"/>
                </a:solidFill>
                <a:latin typeface="Barlow"/>
                <a:ea typeface="Barlow"/>
                <a:cs typeface="Barlow"/>
                <a:sym typeface="Barlow"/>
              </a:rPr>
              <a:t>Canvas written discussion used to have an example and a set of questions to help students write their own paragraph. There was a grammar requirement (i.e. minimum of 8 adverbs). Students responded to other students too.</a:t>
            </a:r>
            <a:br>
              <a:rPr lang="en-US" sz="1500">
                <a:solidFill>
                  <a:schemeClr val="dk1"/>
                </a:solidFill>
                <a:latin typeface="Barlow"/>
                <a:ea typeface="Barlow"/>
                <a:cs typeface="Barlow"/>
                <a:sym typeface="Barlow"/>
              </a:rPr>
            </a:br>
            <a:endParaRPr sz="1500">
              <a:solidFill>
                <a:schemeClr val="dk1"/>
              </a:solidFill>
              <a:latin typeface="Barlow"/>
              <a:ea typeface="Barlow"/>
              <a:cs typeface="Barlow"/>
              <a:sym typeface="Barlow"/>
            </a:endParaRPr>
          </a:p>
          <a:p>
            <a:pPr marL="114300" lvl="0" indent="-209550" algn="l" rtl="0">
              <a:lnSpc>
                <a:spcPct val="110000"/>
              </a:lnSpc>
              <a:spcBef>
                <a:spcPts val="0"/>
              </a:spcBef>
              <a:spcAft>
                <a:spcPts val="0"/>
              </a:spcAft>
              <a:buClr>
                <a:srgbClr val="161616"/>
              </a:buClr>
              <a:buSzPts val="1500"/>
              <a:buChar char="●"/>
            </a:pPr>
            <a:r>
              <a:rPr lang="en-US" sz="1500" b="1">
                <a:solidFill>
                  <a:schemeClr val="dk1"/>
                </a:solidFill>
                <a:latin typeface="Barlow"/>
                <a:ea typeface="Barlow"/>
                <a:cs typeface="Barlow"/>
                <a:sym typeface="Barlow"/>
              </a:rPr>
              <a:t>Revised assignment</a:t>
            </a:r>
            <a:br>
              <a:rPr lang="en-US" sz="1500">
                <a:solidFill>
                  <a:schemeClr val="dk1"/>
                </a:solidFill>
                <a:latin typeface="Barlow"/>
                <a:ea typeface="Barlow"/>
                <a:cs typeface="Barlow"/>
                <a:sym typeface="Barlow"/>
              </a:rPr>
            </a:br>
            <a:r>
              <a:rPr lang="en-US" sz="1500">
                <a:solidFill>
                  <a:schemeClr val="dk1"/>
                </a:solidFill>
                <a:latin typeface="Barlow"/>
                <a:ea typeface="Barlow"/>
                <a:cs typeface="Barlow"/>
                <a:sym typeface="Barlow"/>
              </a:rPr>
              <a:t>The example is now presented in the video (created by </a:t>
            </a:r>
            <a:r>
              <a:rPr lang="en-US" sz="1500" u="sng">
                <a:solidFill>
                  <a:schemeClr val="hlink"/>
                </a:solidFill>
                <a:latin typeface="Barlow"/>
                <a:ea typeface="Barlow"/>
                <a:cs typeface="Barlow"/>
                <a:sym typeface="Barlow"/>
                <a:hlinkClick r:id="rId3"/>
              </a:rPr>
              <a:t>HeyGen</a:t>
            </a:r>
            <a:r>
              <a:rPr lang="en-US" sz="1500">
                <a:solidFill>
                  <a:schemeClr val="dk1"/>
                </a:solidFill>
                <a:latin typeface="Barlow"/>
                <a:ea typeface="Barlow"/>
                <a:cs typeface="Barlow"/>
                <a:sym typeface="Barlow"/>
              </a:rPr>
              <a:t>, hosted on YouTube) and the questions students must answer are presented at the end of the video.</a:t>
            </a:r>
            <a:br>
              <a:rPr lang="en-US" sz="1500">
                <a:solidFill>
                  <a:schemeClr val="dk1"/>
                </a:solidFill>
                <a:latin typeface="Barlow"/>
                <a:ea typeface="Barlow"/>
                <a:cs typeface="Barlow"/>
                <a:sym typeface="Barlow"/>
              </a:rPr>
            </a:br>
            <a:r>
              <a:rPr lang="en-US" sz="1500">
                <a:solidFill>
                  <a:schemeClr val="dk1"/>
                </a:solidFill>
                <a:latin typeface="Barlow"/>
                <a:ea typeface="Barlow"/>
                <a:cs typeface="Barlow"/>
                <a:sym typeface="Barlow"/>
              </a:rPr>
              <a:t>The grammar components are still required (i.e. minimum of 8 adverbs with hyperlink to unit covered).</a:t>
            </a:r>
            <a:br>
              <a:rPr lang="en-US" sz="1500">
                <a:solidFill>
                  <a:schemeClr val="dk1"/>
                </a:solidFill>
                <a:latin typeface="Barlow"/>
                <a:ea typeface="Barlow"/>
                <a:cs typeface="Barlow"/>
                <a:sym typeface="Barlow"/>
              </a:rPr>
            </a:br>
            <a:r>
              <a:rPr lang="en-US" sz="1500">
                <a:solidFill>
                  <a:schemeClr val="dk1"/>
                </a:solidFill>
                <a:latin typeface="Barlow"/>
                <a:ea typeface="Barlow"/>
                <a:cs typeface="Barlow"/>
                <a:sym typeface="Barlow"/>
              </a:rPr>
              <a:t>Students still need to respond to peers with a meaningful connection to what was said.</a:t>
            </a:r>
            <a:endParaRPr sz="1300"/>
          </a:p>
        </p:txBody>
      </p:sp>
      <p:pic>
        <p:nvPicPr>
          <p:cNvPr id="257" name="Google Shape;257;p36" descr="Course page showing a main group assignment with an embedded video and instructions for posting and replying."/>
          <p:cNvPicPr preferRelativeResize="0"/>
          <p:nvPr/>
        </p:nvPicPr>
        <p:blipFill>
          <a:blip r:embed="rId4">
            <a:alphaModFix/>
          </a:blip>
          <a:stretch>
            <a:fillRect/>
          </a:stretch>
        </p:blipFill>
        <p:spPr>
          <a:xfrm>
            <a:off x="4347000" y="2328613"/>
            <a:ext cx="4654176" cy="3489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sz="4000"/>
              <a:t>Event Description</a:t>
            </a:r>
            <a:endParaRPr sz="2800"/>
          </a:p>
        </p:txBody>
      </p:sp>
      <p:sp>
        <p:nvSpPr>
          <p:cNvPr id="130" name="Google Shape;130;p19"/>
          <p:cNvSpPr txBox="1"/>
          <p:nvPr/>
        </p:nvSpPr>
        <p:spPr>
          <a:xfrm>
            <a:off x="720975" y="2181825"/>
            <a:ext cx="74076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t>In an age of automation, how do you ensure that student work remains a reflection of genuine learning? Join us to learn about Discuss-It, an openly-licensed tool within the LibreTexts platform. Discuss-It transforms discussions into interactive, multimedia exchanges through audio, video, and text. Learn how integrating voice and video responses can boost engagement, build community, and bring human presence back to your courses regardless of your discipline.</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7"/>
          <p:cNvSpPr txBox="1">
            <a:spLocks noGrp="1"/>
          </p:cNvSpPr>
          <p:nvPr>
            <p:ph type="title" idx="4294967295"/>
          </p:nvPr>
        </p:nvSpPr>
        <p:spPr>
          <a:xfrm>
            <a:off x="1322750" y="483025"/>
            <a:ext cx="69192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43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Spanish Example: </a:t>
            </a:r>
          </a:p>
          <a:p>
            <a:pPr marL="0" marR="0" lvl="0" indent="0" algn="l" defTabSz="914400" rtl="0" eaLnBrk="1" fontAlgn="auto" latinLnBrk="0" hangingPunct="1">
              <a:lnSpc>
                <a:spcPct val="90000"/>
              </a:lnSpc>
              <a:spcBef>
                <a:spcPts val="0"/>
              </a:spcBef>
              <a:spcAft>
                <a:spcPts val="0"/>
              </a:spcAft>
              <a:buClr>
                <a:schemeClr val="dk1"/>
              </a:buClr>
              <a:buSzPts val="43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Did you know?</a:t>
            </a:r>
          </a:p>
        </p:txBody>
      </p:sp>
      <p:pic>
        <p:nvPicPr>
          <p:cNvPr id="264" name="Google Shape;264;p37" descr="Spanish-language assignment page titled “Grupo 3: El turismo,” with instructions, an image of a cliffside bridge and waterfall, and submission details."/>
          <p:cNvPicPr preferRelativeResize="0"/>
          <p:nvPr/>
        </p:nvPicPr>
        <p:blipFill rotWithShape="1">
          <a:blip r:embed="rId3">
            <a:alphaModFix/>
          </a:blip>
          <a:srcRect/>
          <a:stretch/>
        </p:blipFill>
        <p:spPr>
          <a:xfrm>
            <a:off x="685800" y="2030724"/>
            <a:ext cx="4683224" cy="4697250"/>
          </a:xfrm>
          <a:prstGeom prst="rect">
            <a:avLst/>
          </a:prstGeom>
          <a:noFill/>
          <a:ln>
            <a:noFill/>
          </a:ln>
        </p:spPr>
      </p:pic>
      <p:pic>
        <p:nvPicPr>
          <p:cNvPr id="265" name="Google Shape;265;p37" descr="Video comment screen showing images of a coastal Spanish town, with playback controls and a Spanish transcript below."/>
          <p:cNvPicPr preferRelativeResize="0"/>
          <p:nvPr/>
        </p:nvPicPr>
        <p:blipFill rotWithShape="1">
          <a:blip r:embed="rId4">
            <a:alphaModFix/>
          </a:blip>
          <a:srcRect/>
          <a:stretch/>
        </p:blipFill>
        <p:spPr>
          <a:xfrm>
            <a:off x="5563350" y="1900700"/>
            <a:ext cx="3102849" cy="4957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8"/>
          <p:cNvSpPr txBox="1">
            <a:spLocks noGrp="1"/>
          </p:cNvSpPr>
          <p:nvPr>
            <p:ph type="title" idx="4294967295"/>
          </p:nvPr>
        </p:nvSpPr>
        <p:spPr>
          <a:xfrm>
            <a:off x="507000" y="806875"/>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Spanish Example 2: Chain Story</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72" name="Google Shape;272;p38"/>
          <p:cNvSpPr txBox="1"/>
          <p:nvPr/>
        </p:nvSpPr>
        <p:spPr>
          <a:xfrm>
            <a:off x="247088" y="2055775"/>
            <a:ext cx="8030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solidFill>
                  <a:schemeClr val="dk1"/>
                </a:solidFill>
              </a:rPr>
              <a:t>Students choose an image to narrate a story started by a peer.</a:t>
            </a:r>
            <a:endParaRPr sz="1300"/>
          </a:p>
        </p:txBody>
      </p:sp>
      <p:pic>
        <p:nvPicPr>
          <p:cNvPr id="273" name="Google Shape;273;p38" descr="Spanish-language group writing assignment page showing instructions and an illustration of three children with backpacks walking down a neighborhood street."/>
          <p:cNvPicPr preferRelativeResize="0"/>
          <p:nvPr/>
        </p:nvPicPr>
        <p:blipFill rotWithShape="1">
          <a:blip r:embed="rId3">
            <a:alphaModFix/>
          </a:blip>
          <a:srcRect/>
          <a:stretch/>
        </p:blipFill>
        <p:spPr>
          <a:xfrm>
            <a:off x="157729" y="2754965"/>
            <a:ext cx="8828523" cy="37463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9" name="Google Shape;279;p39"/>
          <p:cNvSpPr txBox="1">
            <a:spLocks noGrp="1"/>
          </p:cNvSpPr>
          <p:nvPr>
            <p:ph type="title" idx="4294967295"/>
          </p:nvPr>
        </p:nvSpPr>
        <p:spPr>
          <a:xfrm>
            <a:off x="454800" y="621675"/>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Intro Psych Example </a:t>
            </a:r>
          </a:p>
        </p:txBody>
      </p:sp>
      <p:pic>
        <p:nvPicPr>
          <p:cNvPr id="280" name="Google Shape;280;p39" descr="Introduction to Psychology screenshot on LibreTexts."/>
          <p:cNvPicPr preferRelativeResize="0"/>
          <p:nvPr/>
        </p:nvPicPr>
        <p:blipFill>
          <a:blip r:embed="rId3">
            <a:alphaModFix/>
          </a:blip>
          <a:stretch>
            <a:fillRect/>
          </a:stretch>
        </p:blipFill>
        <p:spPr>
          <a:xfrm>
            <a:off x="507000" y="1907175"/>
            <a:ext cx="8129999" cy="4731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40"/>
          <p:cNvSpPr txBox="1">
            <a:spLocks noGrp="1"/>
          </p:cNvSpPr>
          <p:nvPr>
            <p:ph type="title" idx="4294967295"/>
          </p:nvPr>
        </p:nvSpPr>
        <p:spPr>
          <a:xfrm>
            <a:off x="454800" y="806875"/>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Comm Studies Example</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88" name="Google Shape;288;p40" descr="Screenshot of a course page featuring a TED-Ed video titled “The Science of Stage Fright (and How to Overcome It)” with a blue illustration of a person and the words “STAGE FRIGHT,” alongside a submission instructions panel on the right."/>
          <p:cNvPicPr preferRelativeResize="0"/>
          <p:nvPr/>
        </p:nvPicPr>
        <p:blipFill>
          <a:blip r:embed="rId3">
            <a:alphaModFix/>
          </a:blip>
          <a:stretch>
            <a:fillRect/>
          </a:stretch>
        </p:blipFill>
        <p:spPr>
          <a:xfrm>
            <a:off x="152400" y="1574875"/>
            <a:ext cx="8839201" cy="47795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1088686" y="63395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000"/>
              <a:t>Integration of</a:t>
            </a:r>
            <a:endParaRPr sz="4000"/>
          </a:p>
          <a:p>
            <a:pPr marL="0" lvl="0" indent="0" algn="ctr" rtl="0">
              <a:spcBef>
                <a:spcPts val="0"/>
              </a:spcBef>
              <a:spcAft>
                <a:spcPts val="0"/>
              </a:spcAft>
              <a:buNone/>
            </a:pPr>
            <a:r>
              <a:rPr lang="en-US" sz="4000"/>
              <a:t>ADAPT in LMS (Canvas)</a:t>
            </a:r>
            <a:endParaRPr sz="4000"/>
          </a:p>
        </p:txBody>
      </p:sp>
      <p:pic>
        <p:nvPicPr>
          <p:cNvPr id="296" name="Google Shape;296;p41" title="ADAPT Canvas API 2.mp4">
            <a:hlinkClick r:id="rId3"/>
          </p:cNvPr>
          <p:cNvPicPr preferRelativeResize="0"/>
          <p:nvPr/>
        </p:nvPicPr>
        <p:blipFill>
          <a:blip r:embed="rId4">
            <a:alphaModFix/>
          </a:blip>
          <a:stretch>
            <a:fillRect/>
          </a:stretch>
        </p:blipFill>
        <p:spPr>
          <a:xfrm>
            <a:off x="597300" y="1874153"/>
            <a:ext cx="8185162" cy="48517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42">
            <a:extLst>
              <a:ext uri="{C183D7F6-B498-43B3-948B-1728B52AA6E4}">
                <adec:decorative xmlns:adec="http://schemas.microsoft.com/office/drawing/2017/decorative" val="1"/>
              </a:ext>
            </a:extLst>
          </p:cNvPr>
          <p:cNvGrpSpPr/>
          <p:nvPr/>
        </p:nvGrpSpPr>
        <p:grpSpPr>
          <a:xfrm>
            <a:off x="-182" y="-97998"/>
            <a:ext cx="9144182" cy="378936"/>
            <a:chOff x="0" y="-28575"/>
            <a:chExt cx="3612445" cy="149700"/>
          </a:xfrm>
        </p:grpSpPr>
        <p:sp>
          <p:nvSpPr>
            <p:cNvPr id="302" name="Google Shape;302;p42"/>
            <p:cNvSpPr/>
            <p:nvPr/>
          </p:nvSpPr>
          <p:spPr>
            <a:xfrm>
              <a:off x="0" y="0"/>
              <a:ext cx="3612445" cy="121112"/>
            </a:xfrm>
            <a:custGeom>
              <a:avLst/>
              <a:gdLst/>
              <a:ahLst/>
              <a:cxnLst/>
              <a:rect l="l" t="t" r="r" b="b"/>
              <a:pathLst>
                <a:path w="3612445" h="121112" extrusionOk="0">
                  <a:moveTo>
                    <a:pt x="0" y="0"/>
                  </a:moveTo>
                  <a:lnTo>
                    <a:pt x="3612445" y="0"/>
                  </a:lnTo>
                  <a:lnTo>
                    <a:pt x="3612445" y="121112"/>
                  </a:lnTo>
                  <a:lnTo>
                    <a:pt x="0" y="121112"/>
                  </a:lnTo>
                  <a:close/>
                </a:path>
              </a:pathLst>
            </a:custGeom>
            <a:gradFill>
              <a:gsLst>
                <a:gs pos="0">
                  <a:srgbClr val="1825C3"/>
                </a:gs>
                <a:gs pos="100000">
                  <a:srgbClr val="52EDAD"/>
                </a:gs>
              </a:gsLst>
              <a:lin ang="0" scaled="0"/>
            </a:gradFill>
            <a:ln>
              <a:noFill/>
            </a:ln>
          </p:spPr>
          <p:txBody>
            <a:bodyPr/>
            <a:lstStyle/>
            <a:p>
              <a:endParaRPr lang="en-US"/>
            </a:p>
          </p:txBody>
        </p:sp>
        <p:sp>
          <p:nvSpPr>
            <p:cNvPr id="303" name="Google Shape;303;p42"/>
            <p:cNvSpPr txBox="1"/>
            <p:nvPr/>
          </p:nvSpPr>
          <p:spPr>
            <a:xfrm>
              <a:off x="0" y="-28575"/>
              <a:ext cx="3612300" cy="149700"/>
            </a:xfrm>
            <a:prstGeom prst="rect">
              <a:avLst/>
            </a:prstGeom>
            <a:noFill/>
            <a:ln>
              <a:noFill/>
            </a:ln>
          </p:spPr>
          <p:txBody>
            <a:bodyPr spcFirstLastPara="1" wrap="square" lIns="47625" tIns="47625" rIns="47625" bIns="47625" anchor="ctr" anchorCtr="0">
              <a:noAutofit/>
            </a:bodyPr>
            <a:lstStyle/>
            <a:p>
              <a:pPr marL="0" marR="0" lvl="0" indent="0" algn="ctr" rtl="0">
                <a:lnSpc>
                  <a:spcPct val="108888"/>
                </a:lnSpc>
                <a:spcBef>
                  <a:spcPts val="0"/>
                </a:spcBef>
                <a:spcAft>
                  <a:spcPts val="0"/>
                </a:spcAft>
                <a:buNone/>
              </a:pPr>
              <a:endParaRPr sz="1700" b="0" i="0" u="none" strike="noStrike" cap="none">
                <a:solidFill>
                  <a:schemeClr val="dk1"/>
                </a:solidFill>
                <a:latin typeface="Calibri"/>
                <a:ea typeface="Calibri"/>
                <a:cs typeface="Calibri"/>
                <a:sym typeface="Calibri"/>
              </a:endParaRPr>
            </a:p>
          </p:txBody>
        </p:sp>
      </p:grpSp>
      <p:sp>
        <p:nvSpPr>
          <p:cNvPr id="306" name="Google Shape;306;p42"/>
          <p:cNvSpPr txBox="1">
            <a:spLocks noGrp="1"/>
          </p:cNvSpPr>
          <p:nvPr>
            <p:ph type="title" idx="4294967295"/>
          </p:nvPr>
        </p:nvSpPr>
        <p:spPr>
          <a:xfrm>
            <a:off x="1439575" y="456250"/>
            <a:ext cx="6684900" cy="4548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dk2"/>
                </a:solidFill>
                <a:effectLst/>
                <a:uLnTx/>
                <a:uFillTx/>
                <a:latin typeface="Arial"/>
                <a:ea typeface="Arial"/>
                <a:cs typeface="Arial"/>
                <a:sym typeface="Arial"/>
              </a:rPr>
              <a:t>Do you want to get started today?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dk2"/>
                </a:solidFill>
                <a:effectLst/>
                <a:uLnTx/>
                <a:uFillTx/>
                <a:latin typeface="Arial"/>
                <a:ea typeface="Arial"/>
                <a:cs typeface="Arial"/>
                <a:sym typeface="Arial"/>
              </a:rPr>
              <a:t>Here we go….</a:t>
            </a:r>
          </a:p>
        </p:txBody>
      </p:sp>
      <p:pic>
        <p:nvPicPr>
          <p:cNvPr id="307" name="Google Shape;307;p42" descr="A brown dog wearing black glasses sits at a table with an open magazine in front of it."/>
          <p:cNvPicPr preferRelativeResize="0"/>
          <p:nvPr/>
        </p:nvPicPr>
        <p:blipFill rotWithShape="1">
          <a:blip r:embed="rId3">
            <a:alphaModFix/>
          </a:blip>
          <a:srcRect t="10290"/>
          <a:stretch/>
        </p:blipFill>
        <p:spPr>
          <a:xfrm>
            <a:off x="3067549" y="2697075"/>
            <a:ext cx="2904525" cy="3457275"/>
          </a:xfrm>
          <a:prstGeom prst="rect">
            <a:avLst/>
          </a:prstGeom>
          <a:noFill/>
          <a:ln>
            <a:noFill/>
          </a:ln>
        </p:spPr>
      </p:pic>
      <p:sp>
        <p:nvSpPr>
          <p:cNvPr id="308" name="Google Shape;308;p42"/>
          <p:cNvSpPr txBox="1"/>
          <p:nvPr/>
        </p:nvSpPr>
        <p:spPr>
          <a:xfrm>
            <a:off x="3212850" y="6268650"/>
            <a:ext cx="32610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1"/>
                </a:solidFill>
              </a:rPr>
              <a:t>Photo by</a:t>
            </a:r>
            <a:r>
              <a:rPr lang="en-US" sz="1100">
                <a:solidFill>
                  <a:schemeClr val="dk1"/>
                </a:solidFill>
                <a:uFill>
                  <a:noFill/>
                </a:uFill>
                <a:hlinkClick r:id="rId4">
                  <a:extLst>
                    <a:ext uri="{A12FA001-AC4F-418D-AE19-62706E023703}">
                      <ahyp:hlinkClr xmlns:ahyp="http://schemas.microsoft.com/office/drawing/2018/hyperlinkcolor" val="tx"/>
                    </a:ext>
                  </a:extLst>
                </a:hlinkClick>
              </a:rPr>
              <a:t> </a:t>
            </a:r>
            <a:r>
              <a:rPr lang="en-US" sz="1100" u="sng">
                <a:solidFill>
                  <a:schemeClr val="hlink"/>
                </a:solidFill>
                <a:hlinkClick r:id="rId4"/>
              </a:rPr>
              <a:t>Jamie Street</a:t>
            </a:r>
            <a:r>
              <a:rPr lang="en-US" sz="1100">
                <a:solidFill>
                  <a:schemeClr val="dk1"/>
                </a:solidFill>
              </a:rPr>
              <a:t> on</a:t>
            </a:r>
            <a:r>
              <a:rPr lang="en-US" sz="1100">
                <a:solidFill>
                  <a:schemeClr val="dk1"/>
                </a:solidFill>
                <a:uFill>
                  <a:noFill/>
                </a:uFill>
                <a:hlinkClick r:id="rId5">
                  <a:extLst>
                    <a:ext uri="{A12FA001-AC4F-418D-AE19-62706E023703}">
                      <ahyp:hlinkClr xmlns:ahyp="http://schemas.microsoft.com/office/drawing/2018/hyperlinkcolor" val="tx"/>
                    </a:ext>
                  </a:extLst>
                </a:hlinkClick>
              </a:rPr>
              <a:t> </a:t>
            </a:r>
            <a:r>
              <a:rPr lang="en-US" sz="1100" u="sng">
                <a:solidFill>
                  <a:schemeClr val="hlink"/>
                </a:solidFill>
                <a:hlinkClick r:id="rId5"/>
              </a:rPr>
              <a:t>Unsplash</a:t>
            </a:r>
            <a:endParaRPr sz="3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4000"/>
              <a:t>Create a Free LibreOne Accoun</a:t>
            </a:r>
            <a:r>
              <a:rPr lang="en-US" sz="3300"/>
              <a:t>t</a:t>
            </a:r>
            <a:endParaRPr/>
          </a:p>
        </p:txBody>
      </p:sp>
      <p:pic>
        <p:nvPicPr>
          <p:cNvPr id="315" name="Google Shape;315;p43" descr="Screenshot of the LibreText login page"/>
          <p:cNvPicPr preferRelativeResize="0"/>
          <p:nvPr/>
        </p:nvPicPr>
        <p:blipFill rotWithShape="1">
          <a:blip r:embed="rId3">
            <a:alphaModFix/>
          </a:blip>
          <a:srcRect/>
          <a:stretch/>
        </p:blipFill>
        <p:spPr>
          <a:xfrm>
            <a:off x="1572535" y="2048275"/>
            <a:ext cx="5722282" cy="3470061"/>
          </a:xfrm>
          <a:prstGeom prst="rect">
            <a:avLst/>
          </a:prstGeom>
          <a:noFill/>
          <a:ln>
            <a:noFill/>
          </a:ln>
        </p:spPr>
      </p:pic>
      <p:sp>
        <p:nvSpPr>
          <p:cNvPr id="316" name="Google Shape;316;p43"/>
          <p:cNvSpPr txBox="1"/>
          <p:nvPr/>
        </p:nvSpPr>
        <p:spPr>
          <a:xfrm>
            <a:off x="1572535" y="5802363"/>
            <a:ext cx="66105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a:solidFill>
                  <a:schemeClr val="dk2"/>
                </a:solidFill>
                <a:latin typeface="Arial"/>
                <a:ea typeface="Arial"/>
                <a:cs typeface="Arial"/>
                <a:sym typeface="Arial"/>
              </a:rPr>
              <a:t>LibreOne link (</a:t>
            </a:r>
            <a:r>
              <a:rPr lang="en-US" sz="2200" b="0" i="0" u="sng" strike="noStrike" cap="none">
                <a:solidFill>
                  <a:schemeClr val="hlink"/>
                </a:solidFill>
                <a:latin typeface="Arial"/>
                <a:ea typeface="Arial"/>
                <a:cs typeface="Arial"/>
                <a:sym typeface="Arial"/>
                <a:hlinkClick r:id="rId4"/>
              </a:rPr>
              <a:t>https://one.libretexts.org/</a:t>
            </a:r>
            <a:r>
              <a:rPr lang="en-US" sz="2200" b="0" i="0" u="none" strike="noStrike" cap="none">
                <a:solidFill>
                  <a:schemeClr val="dk2"/>
                </a:solidFill>
                <a:latin typeface="Arial"/>
                <a:ea typeface="Arial"/>
                <a:cs typeface="Arial"/>
                <a:sym typeface="Arial"/>
              </a:rPr>
              <a:t>)</a:t>
            </a:r>
            <a:r>
              <a:rPr lang="en-US" sz="2200" b="0" i="0" u="none" strike="noStrike" cap="none">
                <a:solidFill>
                  <a:srgbClr val="000000"/>
                </a:solidFill>
                <a:latin typeface="Arial"/>
                <a:ea typeface="Arial"/>
                <a:cs typeface="Arial"/>
                <a:sym typeface="Arial"/>
              </a:rPr>
              <a:t>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500"/>
              <a:t>Once you have the account, start with “Consult Insight” for training videos and instructions.</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720000" y="807042"/>
            <a:ext cx="7704000" cy="763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4000"/>
              <a:t>Finding ADAPT on the Launchpad</a:t>
            </a:r>
            <a:endParaRPr sz="4000"/>
          </a:p>
        </p:txBody>
      </p:sp>
      <p:sp>
        <p:nvSpPr>
          <p:cNvPr id="322" name="Google Shape;322;p44"/>
          <p:cNvSpPr txBox="1"/>
          <p:nvPr/>
        </p:nvSpPr>
        <p:spPr>
          <a:xfrm>
            <a:off x="5999100" y="6316225"/>
            <a:ext cx="3000000" cy="477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https://one.libretexts.org/</a:t>
            </a:r>
            <a:endParaRPr sz="1900" b="0" i="0" u="none" strike="noStrike" cap="none">
              <a:solidFill>
                <a:srgbClr val="000000"/>
              </a:solidFill>
              <a:latin typeface="Arial"/>
              <a:ea typeface="Arial"/>
              <a:cs typeface="Arial"/>
              <a:sym typeface="Arial"/>
            </a:endParaRPr>
          </a:p>
        </p:txBody>
      </p:sp>
      <p:pic>
        <p:nvPicPr>
          <p:cNvPr id="323" name="Google Shape;323;p44" descr="Screenshot of the LibreText Launchpad page&#10;"/>
          <p:cNvPicPr preferRelativeResize="0"/>
          <p:nvPr/>
        </p:nvPicPr>
        <p:blipFill>
          <a:blip r:embed="rId3">
            <a:alphaModFix/>
          </a:blip>
          <a:stretch>
            <a:fillRect/>
          </a:stretch>
        </p:blipFill>
        <p:spPr>
          <a:xfrm>
            <a:off x="442626" y="2049125"/>
            <a:ext cx="8422424" cy="33233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45"/>
          <p:cNvSpPr txBox="1">
            <a:spLocks noGrp="1"/>
          </p:cNvSpPr>
          <p:nvPr>
            <p:ph type="title" idx="4294967295"/>
          </p:nvPr>
        </p:nvSpPr>
        <p:spPr>
          <a:xfrm>
            <a:off x="277900" y="456442"/>
            <a:ext cx="4287600" cy="453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50" b="1" i="0" u="none" strike="noStrike" kern="0" cap="none" spc="0" normalizeH="0" baseline="0" noProof="0" dirty="0">
                <a:ln>
                  <a:noFill/>
                </a:ln>
                <a:solidFill>
                  <a:srgbClr val="000000"/>
                </a:solidFill>
                <a:effectLst/>
                <a:highlight>
                  <a:srgbClr val="FFFFFF"/>
                </a:highlight>
                <a:uLnTx/>
                <a:uFillTx/>
                <a:latin typeface="Roboto"/>
                <a:ea typeface="Roboto"/>
                <a:cs typeface="Roboto"/>
                <a:sym typeface="Roboto"/>
              </a:rPr>
              <a:t>Assistance: The Insight Knowledge Base</a:t>
            </a:r>
            <a:endParaRPr kumimoji="0" lang="en-US" sz="2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8" name="Google Shape;328;p45"/>
          <p:cNvSpPr txBox="1"/>
          <p:nvPr/>
        </p:nvSpPr>
        <p:spPr>
          <a:xfrm>
            <a:off x="5904150" y="115767"/>
            <a:ext cx="315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https://commons.libretexts.org/insight</a:t>
            </a:r>
            <a:endParaRPr/>
          </a:p>
        </p:txBody>
      </p:sp>
      <p:pic>
        <p:nvPicPr>
          <p:cNvPr id="330" name="Google Shape;330;p45" descr="Screenshot of the LibreText Insight page&#10;"/>
          <p:cNvPicPr preferRelativeResize="0"/>
          <p:nvPr/>
        </p:nvPicPr>
        <p:blipFill>
          <a:blip r:embed="rId3">
            <a:alphaModFix/>
          </a:blip>
          <a:stretch>
            <a:fillRect/>
          </a:stretch>
        </p:blipFill>
        <p:spPr>
          <a:xfrm>
            <a:off x="277900" y="1369319"/>
            <a:ext cx="8474075" cy="4743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ADAPT Structure</a:t>
            </a:r>
            <a:endParaRPr sz="4000"/>
          </a:p>
        </p:txBody>
      </p:sp>
      <p:sp>
        <p:nvSpPr>
          <p:cNvPr id="337" name="Google Shape;337;p46"/>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457200" lvl="0" indent="-355600" algn="l" rtl="0">
              <a:spcBef>
                <a:spcPts val="750"/>
              </a:spcBef>
              <a:spcAft>
                <a:spcPts val="0"/>
              </a:spcAft>
              <a:buSzPts val="2000"/>
              <a:buChar char="●"/>
            </a:pPr>
            <a:r>
              <a:rPr lang="en-US" sz="2000"/>
              <a:t>Course</a:t>
            </a:r>
            <a:endParaRPr sz="2000"/>
          </a:p>
          <a:p>
            <a:pPr marL="914400" lvl="1" indent="-342900" algn="l" rtl="0">
              <a:spcBef>
                <a:spcPts val="0"/>
              </a:spcBef>
              <a:spcAft>
                <a:spcPts val="0"/>
              </a:spcAft>
              <a:buSzPts val="1800"/>
              <a:buChar char="○"/>
            </a:pPr>
            <a:r>
              <a:rPr lang="en-US" sz="1800"/>
              <a:t>ADAPT demonstration site is an assignment within the Tarea Libre Demo course  </a:t>
            </a:r>
            <a:endParaRPr sz="1800"/>
          </a:p>
          <a:p>
            <a:pPr marL="457200" lvl="0" indent="-355600" algn="l" rtl="0">
              <a:spcBef>
                <a:spcPts val="0"/>
              </a:spcBef>
              <a:spcAft>
                <a:spcPts val="0"/>
              </a:spcAft>
              <a:buSzPts val="2000"/>
              <a:buChar char="●"/>
            </a:pPr>
            <a:r>
              <a:rPr lang="en-US" sz="2000"/>
              <a:t>Assignment </a:t>
            </a:r>
            <a:endParaRPr sz="2000"/>
          </a:p>
          <a:p>
            <a:pPr marL="914400" lvl="1" indent="-342900" algn="l" rtl="0">
              <a:spcBef>
                <a:spcPts val="0"/>
              </a:spcBef>
              <a:spcAft>
                <a:spcPts val="0"/>
              </a:spcAft>
              <a:buSzPts val="1800"/>
              <a:buChar char="○"/>
            </a:pPr>
            <a:r>
              <a:rPr lang="en-US" sz="1800"/>
              <a:t>Assignments are found within courses </a:t>
            </a:r>
            <a:endParaRPr sz="1800"/>
          </a:p>
          <a:p>
            <a:pPr marL="457200" lvl="0" indent="-355600" algn="l" rtl="0">
              <a:spcBef>
                <a:spcPts val="0"/>
              </a:spcBef>
              <a:spcAft>
                <a:spcPts val="0"/>
              </a:spcAft>
              <a:buSzPts val="2000"/>
              <a:buChar char="●"/>
            </a:pPr>
            <a:r>
              <a:rPr lang="en-US" sz="2000"/>
              <a:t>Questions</a:t>
            </a:r>
            <a:endParaRPr sz="2000"/>
          </a:p>
          <a:p>
            <a:pPr marL="914400" lvl="1" indent="-342900" algn="l" rtl="0">
              <a:spcBef>
                <a:spcPts val="0"/>
              </a:spcBef>
              <a:spcAft>
                <a:spcPts val="0"/>
              </a:spcAft>
              <a:buSzPts val="1800"/>
              <a:buChar char="○"/>
            </a:pPr>
            <a:r>
              <a:rPr lang="en-US" sz="1800"/>
              <a:t>Questions are found within an assignment and can consist of any question/prompt/activity types within ADAPT</a:t>
            </a:r>
            <a:endParaRPr sz="1800"/>
          </a:p>
        </p:txBody>
      </p:sp>
      <p:pic>
        <p:nvPicPr>
          <p:cNvPr id="338" name="Google Shape;338;p46" descr="Screenshot of the LibreText ADAPT structure"/>
          <p:cNvPicPr preferRelativeResize="0"/>
          <p:nvPr/>
        </p:nvPicPr>
        <p:blipFill>
          <a:blip r:embed="rId3">
            <a:alphaModFix/>
          </a:blip>
          <a:stretch>
            <a:fillRect/>
          </a:stretch>
        </p:blipFill>
        <p:spPr>
          <a:xfrm>
            <a:off x="484850" y="4708950"/>
            <a:ext cx="7990298" cy="178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Presenters</a:t>
            </a:r>
            <a:endParaRPr sz="4000"/>
          </a:p>
        </p:txBody>
      </p:sp>
      <p:sp>
        <p:nvSpPr>
          <p:cNvPr id="137" name="Google Shape;137;p20"/>
          <p:cNvSpPr txBox="1">
            <a:spLocks noGrp="1"/>
          </p:cNvSpPr>
          <p:nvPr>
            <p:ph type="body" idx="1"/>
          </p:nvPr>
        </p:nvSpPr>
        <p:spPr>
          <a:xfrm>
            <a:off x="821700" y="2349225"/>
            <a:ext cx="7500600" cy="4039200"/>
          </a:xfrm>
          <a:prstGeom prst="rect">
            <a:avLst/>
          </a:prstGeom>
        </p:spPr>
        <p:txBody>
          <a:bodyPr spcFirstLastPara="1" wrap="square" lIns="91425" tIns="45700" rIns="91425" bIns="45700" anchor="t" anchorCtr="0">
            <a:normAutofit/>
          </a:bodyPr>
          <a:lstStyle/>
          <a:p>
            <a:pPr marL="457200" lvl="0" indent="-368300" algn="l" rtl="0">
              <a:spcBef>
                <a:spcPts val="750"/>
              </a:spcBef>
              <a:spcAft>
                <a:spcPts val="0"/>
              </a:spcAft>
              <a:buSzPts val="2200"/>
              <a:buChar char="•"/>
            </a:pPr>
            <a:r>
              <a:rPr lang="en-US" sz="2200"/>
              <a:t>Cristina Moon </a:t>
            </a:r>
            <a:endParaRPr sz="2200"/>
          </a:p>
          <a:p>
            <a:pPr marL="1371600" lvl="2" indent="-368300" algn="l" rtl="0">
              <a:spcBef>
                <a:spcPts val="0"/>
              </a:spcBef>
              <a:spcAft>
                <a:spcPts val="0"/>
              </a:spcAft>
              <a:buSzPts val="2200"/>
              <a:buChar char="•"/>
            </a:pPr>
            <a:r>
              <a:rPr lang="en-US" sz="2200"/>
              <a:t>Chabot College (Spanish) </a:t>
            </a:r>
            <a:endParaRPr sz="2200"/>
          </a:p>
          <a:p>
            <a:pPr marL="1371600" lvl="2" indent="-368300" algn="l" rtl="0">
              <a:spcBef>
                <a:spcPts val="0"/>
              </a:spcBef>
              <a:spcAft>
                <a:spcPts val="0"/>
              </a:spcAft>
              <a:buSzPts val="2200"/>
              <a:buChar char="•"/>
            </a:pPr>
            <a:r>
              <a:rPr lang="en-US" sz="2200"/>
              <a:t>OERI Area B Regional Lead, ADAPT Lead</a:t>
            </a:r>
            <a:endParaRPr sz="2200"/>
          </a:p>
          <a:p>
            <a:pPr marL="457200" lvl="0" indent="-368300" algn="l" rtl="0">
              <a:spcBef>
                <a:spcPts val="0"/>
              </a:spcBef>
              <a:spcAft>
                <a:spcPts val="0"/>
              </a:spcAft>
              <a:buSzPts val="2200"/>
              <a:buChar char="•"/>
            </a:pPr>
            <a:r>
              <a:rPr lang="en-US" sz="2200"/>
              <a:t>Michelle Pilati</a:t>
            </a:r>
            <a:endParaRPr sz="2200"/>
          </a:p>
          <a:p>
            <a:pPr marL="1371600" lvl="1" indent="-368300" algn="l" rtl="0">
              <a:spcBef>
                <a:spcPts val="0"/>
              </a:spcBef>
              <a:spcAft>
                <a:spcPts val="0"/>
              </a:spcAft>
              <a:buSzPts val="2200"/>
              <a:buChar char="•"/>
            </a:pPr>
            <a:r>
              <a:rPr lang="en-US" sz="2200"/>
              <a:t>Río Hondo College (Psychology)</a:t>
            </a:r>
            <a:endParaRPr sz="2200"/>
          </a:p>
          <a:p>
            <a:pPr marL="1371600" lvl="1" indent="-368300" algn="l" rtl="0">
              <a:spcBef>
                <a:spcPts val="0"/>
              </a:spcBef>
              <a:spcAft>
                <a:spcPts val="0"/>
              </a:spcAft>
              <a:buSzPts val="2200"/>
              <a:buChar char="•"/>
            </a:pPr>
            <a:r>
              <a:rPr lang="en-US" sz="2200"/>
              <a:t>OERI Project Director</a:t>
            </a:r>
            <a:endParaRPr sz="2200"/>
          </a:p>
          <a:p>
            <a:pPr marL="0" lvl="0" indent="0" algn="l" rtl="0">
              <a:spcBef>
                <a:spcPts val="75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1211961" y="413128"/>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ADAPT Quick Start - Import Demo Course and Clone Discuss-It activities</a:t>
            </a:r>
            <a:endParaRPr/>
          </a:p>
        </p:txBody>
      </p:sp>
      <p:sp>
        <p:nvSpPr>
          <p:cNvPr id="346" name="Google Shape;346;p47"/>
          <p:cNvSpPr txBox="1"/>
          <p:nvPr/>
        </p:nvSpPr>
        <p:spPr>
          <a:xfrm>
            <a:off x="334200" y="2205900"/>
            <a:ext cx="54006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3D372F"/>
                </a:solidFill>
              </a:rPr>
              <a:t>First go to the ADAPT Dashboard, select Public Courses.</a:t>
            </a:r>
            <a:endParaRPr sz="2000">
              <a:solidFill>
                <a:srgbClr val="3D372F"/>
              </a:solidFill>
            </a:endParaRPr>
          </a:p>
        </p:txBody>
      </p:sp>
      <p:pic>
        <p:nvPicPr>
          <p:cNvPr id="345" name="Google Shape;345;p47" descr="Screenshot of the LibreText ADAPT page showing the sidebar"/>
          <p:cNvPicPr preferRelativeResize="0"/>
          <p:nvPr/>
        </p:nvPicPr>
        <p:blipFill>
          <a:blip r:embed="rId3">
            <a:alphaModFix/>
          </a:blip>
          <a:stretch>
            <a:fillRect/>
          </a:stretch>
        </p:blipFill>
        <p:spPr>
          <a:xfrm>
            <a:off x="6540186" y="2064075"/>
            <a:ext cx="1874175" cy="2556825"/>
          </a:xfrm>
          <a:prstGeom prst="rect">
            <a:avLst/>
          </a:prstGeom>
          <a:noFill/>
          <a:ln>
            <a:noFill/>
          </a:ln>
        </p:spPr>
      </p:pic>
      <p:sp>
        <p:nvSpPr>
          <p:cNvPr id="348" name="Google Shape;348;p47"/>
          <p:cNvSpPr txBox="1"/>
          <p:nvPr/>
        </p:nvSpPr>
        <p:spPr>
          <a:xfrm>
            <a:off x="440050" y="3838825"/>
            <a:ext cx="3193800" cy="18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3D372F"/>
                </a:solidFill>
              </a:rPr>
              <a:t>Next under Title, type </a:t>
            </a:r>
            <a:r>
              <a:rPr lang="en-US" sz="1600" b="1">
                <a:solidFill>
                  <a:srgbClr val="3D372F"/>
                </a:solidFill>
              </a:rPr>
              <a:t>Tarea Libre Demo</a:t>
            </a:r>
            <a:r>
              <a:rPr lang="en-US" sz="1600">
                <a:solidFill>
                  <a:srgbClr val="3D372F"/>
                </a:solidFill>
              </a:rPr>
              <a:t> and then select the import (down arrow).</a:t>
            </a:r>
            <a:endParaRPr sz="1600">
              <a:solidFill>
                <a:srgbClr val="3D372F"/>
              </a:solidFill>
            </a:endParaRPr>
          </a:p>
        </p:txBody>
      </p:sp>
      <p:pic>
        <p:nvPicPr>
          <p:cNvPr id="347" name="Google Shape;347;p47" descr="Screenshot of the LibreText ADAPT page showing the sidebar"/>
          <p:cNvPicPr preferRelativeResize="0"/>
          <p:nvPr/>
        </p:nvPicPr>
        <p:blipFill>
          <a:blip r:embed="rId4">
            <a:alphaModFix/>
          </a:blip>
          <a:stretch>
            <a:fillRect/>
          </a:stretch>
        </p:blipFill>
        <p:spPr>
          <a:xfrm>
            <a:off x="3633850" y="4242050"/>
            <a:ext cx="5400500" cy="2615950"/>
          </a:xfrm>
          <a:prstGeom prst="rect">
            <a:avLst/>
          </a:prstGeom>
          <a:noFill/>
          <a:ln>
            <a:noFill/>
          </a:ln>
        </p:spPr>
      </p:pic>
      <p:cxnSp>
        <p:nvCxnSpPr>
          <p:cNvPr id="349" name="Google Shape;349;p47">
            <a:extLst>
              <a:ext uri="{C183D7F6-B498-43B3-948B-1728B52AA6E4}">
                <adec:decorative xmlns:adec="http://schemas.microsoft.com/office/drawing/2017/decorative" val="1"/>
              </a:ext>
            </a:extLst>
          </p:cNvPr>
          <p:cNvCxnSpPr/>
          <p:nvPr/>
        </p:nvCxnSpPr>
        <p:spPr>
          <a:xfrm>
            <a:off x="2523425" y="5402975"/>
            <a:ext cx="6023700" cy="1210800"/>
          </a:xfrm>
          <a:prstGeom prst="straightConnector1">
            <a:avLst/>
          </a:prstGeom>
          <a:noFill/>
          <a:ln w="38100" cap="flat" cmpd="sng">
            <a:solidFill>
              <a:schemeClr val="accent1"/>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1088686" y="519853"/>
            <a:ext cx="7202400" cy="893100"/>
          </a:xfrm>
          <a:prstGeom prst="rect">
            <a:avLst/>
          </a:prstGeom>
          <a:noFill/>
          <a:ln>
            <a:noFill/>
          </a:ln>
        </p:spPr>
        <p:txBody>
          <a:bodyPr spcFirstLastPara="1" wrap="square" lIns="121900" tIns="60925" rIns="121900" bIns="60925" anchor="b" anchorCtr="0">
            <a:noAutofit/>
          </a:bodyPr>
          <a:lstStyle/>
          <a:p>
            <a:pPr marL="0" lvl="0" indent="0" algn="ctr" rtl="0">
              <a:lnSpc>
                <a:spcPct val="90000"/>
              </a:lnSpc>
              <a:spcBef>
                <a:spcPts val="0"/>
              </a:spcBef>
              <a:spcAft>
                <a:spcPts val="0"/>
              </a:spcAft>
              <a:buSzPts val="4300"/>
              <a:buNone/>
            </a:pPr>
            <a:endParaRPr sz="4000"/>
          </a:p>
          <a:p>
            <a:pPr marL="0" lvl="0" indent="0" algn="ctr" rtl="0">
              <a:lnSpc>
                <a:spcPct val="90000"/>
              </a:lnSpc>
              <a:spcBef>
                <a:spcPts val="0"/>
              </a:spcBef>
              <a:spcAft>
                <a:spcPts val="0"/>
              </a:spcAft>
              <a:buSzPts val="4300"/>
              <a:buNone/>
            </a:pPr>
            <a:r>
              <a:rPr lang="en-US" sz="4000"/>
              <a:t>Clone to Customize</a:t>
            </a:r>
            <a:endParaRPr sz="4000"/>
          </a:p>
        </p:txBody>
      </p:sp>
      <p:sp>
        <p:nvSpPr>
          <p:cNvPr id="355" name="Google Shape;355;p48"/>
          <p:cNvSpPr txBox="1"/>
          <p:nvPr/>
        </p:nvSpPr>
        <p:spPr>
          <a:xfrm>
            <a:off x="1257300" y="2176133"/>
            <a:ext cx="7202400" cy="968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2400" i="0" u="none" strike="noStrike" cap="none">
                <a:solidFill>
                  <a:srgbClr val="000000"/>
                </a:solidFill>
              </a:rPr>
              <a:t>Once you clone (or </a:t>
            </a:r>
            <a:r>
              <a:rPr lang="en-US" sz="2400"/>
              <a:t>copy) </a:t>
            </a:r>
            <a:r>
              <a:rPr lang="en-US" sz="2400" i="0" u="none" strike="noStrike" cap="none">
                <a:solidFill>
                  <a:srgbClr val="000000"/>
                </a:solidFill>
              </a:rPr>
              <a:t>an activity, you will be able to </a:t>
            </a:r>
            <a:r>
              <a:rPr lang="en-US" sz="2400"/>
              <a:t>customize it.</a:t>
            </a:r>
            <a:endParaRPr sz="2400" i="0" u="none" strike="noStrike" cap="none">
              <a:solidFill>
                <a:srgbClr val="000000"/>
              </a:solidFill>
            </a:endParaRPr>
          </a:p>
          <a:p>
            <a:pPr marL="609600" marR="0" lvl="0" indent="0" algn="l" rtl="0">
              <a:lnSpc>
                <a:spcPct val="100000"/>
              </a:lnSpc>
              <a:spcBef>
                <a:spcPts val="0"/>
              </a:spcBef>
              <a:spcAft>
                <a:spcPts val="0"/>
              </a:spcAft>
              <a:buClr>
                <a:srgbClr val="000000"/>
              </a:buClr>
              <a:buSzPts val="2400"/>
              <a:buFont typeface="Arial"/>
              <a:buNone/>
            </a:pPr>
            <a:endParaRPr sz="2400" i="0" u="none" strike="noStrike" cap="none">
              <a:solidFill>
                <a:srgbClr val="000000"/>
              </a:solidFill>
            </a:endParaRPr>
          </a:p>
        </p:txBody>
      </p:sp>
      <p:pic>
        <p:nvPicPr>
          <p:cNvPr id="356" name="Google Shape;356;p48" descr="Screenshot of the LibreText ADAPT page showing how to clone and customize"/>
          <p:cNvPicPr preferRelativeResize="0"/>
          <p:nvPr/>
        </p:nvPicPr>
        <p:blipFill rotWithShape="1">
          <a:blip r:embed="rId3">
            <a:alphaModFix/>
          </a:blip>
          <a:srcRect/>
          <a:stretch/>
        </p:blipFill>
        <p:spPr>
          <a:xfrm>
            <a:off x="503800" y="3379827"/>
            <a:ext cx="8465201" cy="2119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200"/>
              <a:buNone/>
            </a:pPr>
            <a:r>
              <a:rPr lang="en-US" sz="4000"/>
              <a:t>Discuss-It Assignment Settings</a:t>
            </a:r>
            <a:endParaRPr sz="4000"/>
          </a:p>
        </p:txBody>
      </p:sp>
      <p:pic>
        <p:nvPicPr>
          <p:cNvPr id="362" name="Google Shape;362;p49" descr="Screenshot of the LibreText ADAPT page showing how to set up Discuss-It"/>
          <p:cNvPicPr preferRelativeResize="0"/>
          <p:nvPr/>
        </p:nvPicPr>
        <p:blipFill rotWithShape="1">
          <a:blip r:embed="rId3">
            <a:alphaModFix/>
          </a:blip>
          <a:srcRect/>
          <a:stretch/>
        </p:blipFill>
        <p:spPr>
          <a:xfrm>
            <a:off x="462575" y="2221375"/>
            <a:ext cx="4109426" cy="3863349"/>
          </a:xfrm>
          <a:prstGeom prst="rect">
            <a:avLst/>
          </a:prstGeom>
          <a:noFill/>
          <a:ln>
            <a:noFill/>
          </a:ln>
        </p:spPr>
      </p:pic>
      <p:pic>
        <p:nvPicPr>
          <p:cNvPr id="363" name="Google Shape;363;p49" descr="Screenshot of the LibreText ADAPT page showing how to set up Discuss-It"/>
          <p:cNvPicPr preferRelativeResize="0"/>
          <p:nvPr/>
        </p:nvPicPr>
        <p:blipFill rotWithShape="1">
          <a:blip r:embed="rId4">
            <a:alphaModFix/>
          </a:blip>
          <a:srcRect/>
          <a:stretch/>
        </p:blipFill>
        <p:spPr>
          <a:xfrm>
            <a:off x="4210000" y="2492925"/>
            <a:ext cx="4685551" cy="35001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000"/>
              <a:t>Grading with a Rubric </a:t>
            </a:r>
            <a:endParaRPr sz="4000"/>
          </a:p>
        </p:txBody>
      </p:sp>
      <p:pic>
        <p:nvPicPr>
          <p:cNvPr id="369" name="Google Shape;369;p50" descr="Screenshot of the LibreText ADAPT page showing how to set up the grading with rubric"/>
          <p:cNvPicPr preferRelativeResize="0"/>
          <p:nvPr/>
        </p:nvPicPr>
        <p:blipFill>
          <a:blip r:embed="rId3">
            <a:alphaModFix/>
          </a:blip>
          <a:stretch>
            <a:fillRect/>
          </a:stretch>
        </p:blipFill>
        <p:spPr>
          <a:xfrm>
            <a:off x="332325" y="2314725"/>
            <a:ext cx="4984100" cy="3932774"/>
          </a:xfrm>
          <a:prstGeom prst="rect">
            <a:avLst/>
          </a:prstGeom>
          <a:noFill/>
          <a:ln>
            <a:noFill/>
          </a:ln>
        </p:spPr>
      </p:pic>
      <p:sp>
        <p:nvSpPr>
          <p:cNvPr id="370" name="Google Shape;370;p50"/>
          <p:cNvSpPr txBox="1"/>
          <p:nvPr/>
        </p:nvSpPr>
        <p:spPr>
          <a:xfrm>
            <a:off x="5217302" y="2200625"/>
            <a:ext cx="3926700" cy="4972800"/>
          </a:xfrm>
          <a:prstGeom prst="rect">
            <a:avLst/>
          </a:prstGeom>
          <a:noFill/>
          <a:ln>
            <a:noFill/>
          </a:ln>
        </p:spPr>
        <p:txBody>
          <a:bodyPr spcFirstLastPara="1" wrap="square" lIns="121900" tIns="121900" rIns="121900" bIns="121900" anchor="t" anchorCtr="0">
            <a:noAutofit/>
          </a:bodyPr>
          <a:lstStyle/>
          <a:p>
            <a:pPr marL="609600" lvl="0" indent="-425450" algn="l" rtl="0">
              <a:spcBef>
                <a:spcPts val="0"/>
              </a:spcBef>
              <a:spcAft>
                <a:spcPts val="0"/>
              </a:spcAft>
              <a:buSzPts val="1900"/>
              <a:buChar char="●"/>
            </a:pPr>
            <a:r>
              <a:rPr lang="en-US" sz="1900"/>
              <a:t>New rubric feature provides enhanced open-ended grading to a fixed set of pre-existing criteria.</a:t>
            </a:r>
            <a:endParaRPr sz="1900"/>
          </a:p>
          <a:p>
            <a:pPr marL="609600" lvl="0" indent="-425450" algn="l" rtl="0">
              <a:spcBef>
                <a:spcPts val="1000"/>
              </a:spcBef>
              <a:spcAft>
                <a:spcPts val="0"/>
              </a:spcAft>
              <a:buSzPts val="1900"/>
              <a:buFont typeface="Nunito"/>
              <a:buChar char="●"/>
            </a:pPr>
            <a:r>
              <a:rPr lang="en-US" sz="1900"/>
              <a:t>Rubric can be added to any question with </a:t>
            </a:r>
            <a:r>
              <a:rPr lang="en-US" sz="1900" b="1"/>
              <a:t>open-ended</a:t>
            </a:r>
            <a:r>
              <a:rPr lang="en-US" sz="1900"/>
              <a:t> components.</a:t>
            </a:r>
            <a:endParaRPr sz="1900"/>
          </a:p>
          <a:p>
            <a:pPr marL="609600" lvl="0" indent="-425450" algn="l" rtl="0">
              <a:spcBef>
                <a:spcPts val="1000"/>
              </a:spcBef>
              <a:spcAft>
                <a:spcPts val="1000"/>
              </a:spcAft>
              <a:buSzPts val="1900"/>
              <a:buChar char="●"/>
            </a:pPr>
            <a:r>
              <a:rPr lang="en-US" sz="1900"/>
              <a:t>Rubric can be connected to the question (“Question Rubric”) or to assignment (“Assignment Rubric”) that will override the Question Rubric.</a:t>
            </a:r>
            <a:endParaRPr sz="1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title"/>
          </p:nvPr>
        </p:nvSpPr>
        <p:spPr>
          <a:xfrm>
            <a:off x="1088686" y="808303"/>
            <a:ext cx="7202400" cy="893100"/>
          </a:xfrm>
          <a:prstGeom prst="rect">
            <a:avLst/>
          </a:prstGeom>
          <a:noFill/>
          <a:ln>
            <a:noFill/>
          </a:ln>
        </p:spPr>
        <p:txBody>
          <a:bodyPr spcFirstLastPara="1" wrap="square" lIns="121900" tIns="60925" rIns="121900" bIns="60925" anchor="b" anchorCtr="0">
            <a:noAutofit/>
          </a:bodyPr>
          <a:lstStyle/>
          <a:p>
            <a:pPr marL="0" lvl="0" indent="0" algn="ctr" rtl="0">
              <a:lnSpc>
                <a:spcPct val="90000"/>
              </a:lnSpc>
              <a:spcBef>
                <a:spcPts val="0"/>
              </a:spcBef>
              <a:spcAft>
                <a:spcPts val="0"/>
              </a:spcAft>
              <a:buSzPts val="4300"/>
              <a:buNone/>
            </a:pPr>
            <a:r>
              <a:rPr lang="en-US" sz="4000"/>
              <a:t>Easy Grading of Discuss-It Questions</a:t>
            </a:r>
            <a:endParaRPr sz="4000"/>
          </a:p>
        </p:txBody>
      </p:sp>
      <p:pic>
        <p:nvPicPr>
          <p:cNvPr id="376" name="Google Shape;376;p51" descr="Screenshot of the LibreText ADAPT page showing how to set up grading"/>
          <p:cNvPicPr preferRelativeResize="0"/>
          <p:nvPr/>
        </p:nvPicPr>
        <p:blipFill rotWithShape="1">
          <a:blip r:embed="rId3">
            <a:alphaModFix/>
          </a:blip>
          <a:srcRect r="47792"/>
          <a:stretch/>
        </p:blipFill>
        <p:spPr>
          <a:xfrm>
            <a:off x="956450" y="2035025"/>
            <a:ext cx="3277174" cy="5038700"/>
          </a:xfrm>
          <a:prstGeom prst="rect">
            <a:avLst/>
          </a:prstGeom>
          <a:noFill/>
          <a:ln>
            <a:noFill/>
          </a:ln>
        </p:spPr>
      </p:pic>
      <p:pic>
        <p:nvPicPr>
          <p:cNvPr id="377" name="Google Shape;377;p51" descr="Screenshot of the LibreText ADAPT page showing how to set up grading"/>
          <p:cNvPicPr preferRelativeResize="0"/>
          <p:nvPr/>
        </p:nvPicPr>
        <p:blipFill>
          <a:blip r:embed="rId4">
            <a:alphaModFix/>
          </a:blip>
          <a:stretch>
            <a:fillRect/>
          </a:stretch>
        </p:blipFill>
        <p:spPr>
          <a:xfrm>
            <a:off x="4572000" y="2035025"/>
            <a:ext cx="3614851" cy="4793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400"/>
              <a:t>Option 1</a:t>
            </a:r>
            <a:endParaRPr sz="3400"/>
          </a:p>
          <a:p>
            <a:pPr marL="0" lvl="0" indent="0" algn="l" rtl="0">
              <a:lnSpc>
                <a:spcPct val="90000"/>
              </a:lnSpc>
              <a:spcBef>
                <a:spcPts val="0"/>
              </a:spcBef>
              <a:spcAft>
                <a:spcPts val="0"/>
              </a:spcAft>
              <a:buSzPts val="3200"/>
              <a:buNone/>
            </a:pPr>
            <a:r>
              <a:rPr lang="en-US" sz="3400"/>
              <a:t>Linking Canvas Course to ADAPT Course via API</a:t>
            </a:r>
            <a:endParaRPr sz="4600"/>
          </a:p>
        </p:txBody>
      </p:sp>
      <p:pic>
        <p:nvPicPr>
          <p:cNvPr id="383" name="Google Shape;383;p52" descr="Screenshot of the LibreText ADAPT page showing how to set up LMS linking "/>
          <p:cNvPicPr preferRelativeResize="0"/>
          <p:nvPr/>
        </p:nvPicPr>
        <p:blipFill rotWithShape="1">
          <a:blip r:embed="rId3">
            <a:alphaModFix/>
          </a:blip>
          <a:srcRect/>
          <a:stretch/>
        </p:blipFill>
        <p:spPr>
          <a:xfrm>
            <a:off x="1489413" y="2097425"/>
            <a:ext cx="6556325" cy="3369100"/>
          </a:xfrm>
          <a:prstGeom prst="rect">
            <a:avLst/>
          </a:prstGeom>
          <a:noFill/>
          <a:ln>
            <a:noFill/>
          </a:ln>
        </p:spPr>
      </p:pic>
      <p:sp>
        <p:nvSpPr>
          <p:cNvPr id="384" name="Google Shape;384;p52"/>
          <p:cNvSpPr txBox="1"/>
          <p:nvPr/>
        </p:nvSpPr>
        <p:spPr>
          <a:xfrm>
            <a:off x="983225" y="5862550"/>
            <a:ext cx="7568700" cy="7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61616"/>
                </a:solidFill>
                <a:latin typeface="Arial"/>
                <a:ea typeface="Arial"/>
                <a:cs typeface="Arial"/>
                <a:sym typeface="Arial"/>
              </a:rPr>
              <a:t>The API link to Canvas will automatically create individual Canvas assignments and gradebook entries.</a:t>
            </a:r>
            <a:endParaRPr sz="2000" b="0" i="0" u="none" strike="noStrike" cap="none">
              <a:solidFill>
                <a:srgbClr val="161616"/>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400"/>
              <a:t>Option 2</a:t>
            </a:r>
            <a:endParaRPr sz="3400"/>
          </a:p>
          <a:p>
            <a:pPr marL="0" lvl="0" indent="0" algn="l" rtl="0">
              <a:lnSpc>
                <a:spcPct val="90000"/>
              </a:lnSpc>
              <a:spcBef>
                <a:spcPts val="0"/>
              </a:spcBef>
              <a:spcAft>
                <a:spcPts val="0"/>
              </a:spcAft>
              <a:buSzPts val="3200"/>
              <a:buNone/>
            </a:pPr>
            <a:r>
              <a:rPr lang="en-US" sz="3400"/>
              <a:t>How to link ADAPT in Canvas via LTI</a:t>
            </a:r>
            <a:endParaRPr sz="3400"/>
          </a:p>
        </p:txBody>
      </p:sp>
      <p:sp>
        <p:nvSpPr>
          <p:cNvPr id="390" name="Google Shape;390;p53"/>
          <p:cNvSpPr txBox="1"/>
          <p:nvPr/>
        </p:nvSpPr>
        <p:spPr>
          <a:xfrm>
            <a:off x="2143875" y="1981975"/>
            <a:ext cx="53430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Create an assignment in Canvas</a:t>
            </a:r>
            <a:endParaRPr sz="2300" b="0" i="0" u="none" strike="noStrike" cap="none">
              <a:solidFill>
                <a:srgbClr val="000000"/>
              </a:solidFill>
              <a:latin typeface="Arial"/>
              <a:ea typeface="Arial"/>
              <a:cs typeface="Arial"/>
              <a:sym typeface="Arial"/>
            </a:endParaRPr>
          </a:p>
        </p:txBody>
      </p:sp>
      <p:pic>
        <p:nvPicPr>
          <p:cNvPr id="391" name="Google Shape;391;p53" descr="Screenshot of the LibreText ADAPT page showing how to link ADAPT in Canvas via LTI"/>
          <p:cNvPicPr preferRelativeResize="0"/>
          <p:nvPr/>
        </p:nvPicPr>
        <p:blipFill rotWithShape="1">
          <a:blip r:embed="rId3">
            <a:alphaModFix/>
          </a:blip>
          <a:srcRect/>
          <a:stretch/>
        </p:blipFill>
        <p:spPr>
          <a:xfrm>
            <a:off x="1703751" y="2520775"/>
            <a:ext cx="5439150" cy="3913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900"/>
              <a:t>Select ADAPT in External Tool</a:t>
            </a:r>
            <a:endParaRPr sz="3900"/>
          </a:p>
        </p:txBody>
      </p:sp>
      <p:pic>
        <p:nvPicPr>
          <p:cNvPr id="397" name="Google Shape;397;p54" descr="Screenshot of the LibreText ADAPT page showing how to select ADAPT in external tool"/>
          <p:cNvPicPr preferRelativeResize="0"/>
          <p:nvPr/>
        </p:nvPicPr>
        <p:blipFill rotWithShape="1">
          <a:blip r:embed="rId3">
            <a:alphaModFix/>
          </a:blip>
          <a:srcRect/>
          <a:stretch/>
        </p:blipFill>
        <p:spPr>
          <a:xfrm>
            <a:off x="301722" y="2702825"/>
            <a:ext cx="4270274" cy="2446129"/>
          </a:xfrm>
          <a:prstGeom prst="rect">
            <a:avLst/>
          </a:prstGeom>
          <a:noFill/>
          <a:ln>
            <a:noFill/>
          </a:ln>
        </p:spPr>
      </p:pic>
      <p:pic>
        <p:nvPicPr>
          <p:cNvPr id="398" name="Google Shape;398;p54" descr="Screenshot of the LibreText ADAPT page showing how to select ADAPT in external tool"/>
          <p:cNvPicPr preferRelativeResize="0"/>
          <p:nvPr/>
        </p:nvPicPr>
        <p:blipFill rotWithShape="1">
          <a:blip r:embed="rId4">
            <a:alphaModFix/>
          </a:blip>
          <a:srcRect/>
          <a:stretch/>
        </p:blipFill>
        <p:spPr>
          <a:xfrm>
            <a:off x="5462275" y="2152120"/>
            <a:ext cx="2698125" cy="2691200"/>
          </a:xfrm>
          <a:prstGeom prst="rect">
            <a:avLst/>
          </a:prstGeom>
          <a:noFill/>
          <a:ln>
            <a:noFill/>
          </a:ln>
        </p:spPr>
      </p:pic>
      <p:pic>
        <p:nvPicPr>
          <p:cNvPr id="399" name="Google Shape;399;p54" descr="Screenshot of the LibreText ADAPT page showing how to select ADAPT in external tool"/>
          <p:cNvPicPr preferRelativeResize="0"/>
          <p:nvPr/>
        </p:nvPicPr>
        <p:blipFill rotWithShape="1">
          <a:blip r:embed="rId5">
            <a:alphaModFix/>
          </a:blip>
          <a:srcRect/>
          <a:stretch/>
        </p:blipFill>
        <p:spPr>
          <a:xfrm>
            <a:off x="4997850" y="5008301"/>
            <a:ext cx="3243950" cy="1692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5"/>
          <p:cNvSpPr txBox="1">
            <a:spLocks noGrp="1"/>
          </p:cNvSpPr>
          <p:nvPr>
            <p:ph type="title" idx="4294967295"/>
          </p:nvPr>
        </p:nvSpPr>
        <p:spPr>
          <a:xfrm>
            <a:off x="444625" y="399875"/>
            <a:ext cx="8130000" cy="1231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sng" strike="noStrike" kern="0" cap="none" spc="0" normalizeH="0" baseline="0" noProof="0" dirty="0">
                <a:ln>
                  <a:noFill/>
                </a:ln>
                <a:solidFill>
                  <a:schemeClr val="lt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ASCCC OERI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sng" strike="noStrike" kern="0" cap="none" spc="0" normalizeH="0" baseline="0" noProof="0" dirty="0">
                <a:ln>
                  <a:noFill/>
                </a:ln>
                <a:solidFill>
                  <a:schemeClr val="lt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Archived Webinars</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graphicFrame>
        <p:nvGraphicFramePr>
          <p:cNvPr id="405" name="Google Shape;405;p55"/>
          <p:cNvGraphicFramePr/>
          <p:nvPr>
            <p:extLst>
              <p:ext uri="{D42A27DB-BD31-4B8C-83A1-F6EECF244321}">
                <p14:modId xmlns:p14="http://schemas.microsoft.com/office/powerpoint/2010/main" val="2965912173"/>
              </p:ext>
            </p:extLst>
          </p:nvPr>
        </p:nvGraphicFramePr>
        <p:xfrm>
          <a:off x="278469" y="1990925"/>
          <a:ext cx="8587050" cy="4809460"/>
        </p:xfrm>
        <a:graphic>
          <a:graphicData uri="http://schemas.openxmlformats.org/drawingml/2006/table">
            <a:tbl>
              <a:tblPr firstRow="1">
                <a:noFill/>
                <a:tableStyleId>{AEB017D4-FED9-4E9A-B945-B756A74574F2}</a:tableStyleId>
              </a:tblPr>
              <a:tblGrid>
                <a:gridCol w="4118025">
                  <a:extLst>
                    <a:ext uri="{9D8B030D-6E8A-4147-A177-3AD203B41FA5}">
                      <a16:colId xmlns:a16="http://schemas.microsoft.com/office/drawing/2014/main" val="20000"/>
                    </a:ext>
                  </a:extLst>
                </a:gridCol>
                <a:gridCol w="1193850">
                  <a:extLst>
                    <a:ext uri="{9D8B030D-6E8A-4147-A177-3AD203B41FA5}">
                      <a16:colId xmlns:a16="http://schemas.microsoft.com/office/drawing/2014/main" val="20001"/>
                    </a:ext>
                  </a:extLst>
                </a:gridCol>
                <a:gridCol w="3275175">
                  <a:extLst>
                    <a:ext uri="{9D8B030D-6E8A-4147-A177-3AD203B41FA5}">
                      <a16:colId xmlns:a16="http://schemas.microsoft.com/office/drawing/2014/main" val="20002"/>
                    </a:ext>
                  </a:extLst>
                </a:gridCol>
              </a:tblGrid>
              <a:tr h="386325">
                <a:tc>
                  <a:txBody>
                    <a:bodyPr/>
                    <a:lstStyle/>
                    <a:p>
                      <a:pPr marL="0" lvl="0" indent="0" algn="l" rtl="0">
                        <a:spcBef>
                          <a:spcPts val="0"/>
                        </a:spcBef>
                        <a:spcAft>
                          <a:spcPts val="0"/>
                        </a:spcAft>
                        <a:buNone/>
                      </a:pPr>
                      <a:r>
                        <a:rPr lang="en-US" sz="1600" b="1"/>
                        <a:t>Title</a:t>
                      </a:r>
                      <a:endParaRPr sz="16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600" b="1"/>
                        <a:t>Date</a:t>
                      </a:r>
                      <a:endParaRPr sz="16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600" b="1"/>
                        <a:t>Tags</a:t>
                      </a:r>
                      <a:endParaRPr sz="1600" b="1"/>
                    </a:p>
                  </a:txBody>
                  <a:tcPr marL="95250" marR="247650" marT="95250" marB="952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5600">
                <a:tc>
                  <a:txBody>
                    <a:bodyPr/>
                    <a:lstStyle/>
                    <a:p>
                      <a:pPr marL="0" lvl="0" indent="0" algn="l" rtl="0">
                        <a:spcBef>
                          <a:spcPts val="0"/>
                        </a:spcBef>
                        <a:spcAft>
                          <a:spcPts val="0"/>
                        </a:spcAft>
                        <a:buNone/>
                      </a:pPr>
                      <a:r>
                        <a:rPr lang="en-US" sz="1200" u="sng">
                          <a:solidFill>
                            <a:schemeClr val="hlink"/>
                          </a:solidFill>
                          <a:hlinkClick r:id="rId4"/>
                        </a:rPr>
                        <a:t>ADAPT Level 4 – Question Banks and ADAPT Canvas Integration</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July 7,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5"/>
                        </a:rPr>
                        <a:t>ADAPT</a:t>
                      </a:r>
                      <a:r>
                        <a:rPr lang="en-US" sz="1200"/>
                        <a:t>, </a:t>
                      </a:r>
                      <a:r>
                        <a:rPr lang="en-US" sz="1200" u="sng">
                          <a:solidFill>
                            <a:schemeClr val="hlink"/>
                          </a:solidFill>
                          <a:hlinkClick r:id="rId6"/>
                        </a:rPr>
                        <a:t>ADAPT Series</a:t>
                      </a:r>
                      <a:r>
                        <a:rPr lang="en-US" sz="1200"/>
                        <a:t>, </a:t>
                      </a:r>
                      <a:r>
                        <a:rPr lang="en-US" sz="1200" u="sng">
                          <a:solidFill>
                            <a:schemeClr val="hlink"/>
                          </a:solidFill>
                          <a:hlinkClick r:id="rId7"/>
                        </a:rPr>
                        <a:t>Homework</a:t>
                      </a:r>
                      <a:r>
                        <a:rPr lang="en-US" sz="1200"/>
                        <a:t>, </a:t>
                      </a:r>
                      <a:r>
                        <a:rPr lang="en-US" sz="1200" u="sng">
                          <a:solidFill>
                            <a:schemeClr val="hlink"/>
                          </a:solidFill>
                          <a:hlinkClick r:id="rId8"/>
                        </a:rPr>
                        <a:t>LibreOne</a:t>
                      </a:r>
                      <a:r>
                        <a:rPr lang="en-US" sz="1200"/>
                        <a:t>, </a:t>
                      </a:r>
                      <a:r>
                        <a:rPr lang="en-US" sz="1200" u="sng">
                          <a:solidFill>
                            <a:schemeClr val="hlink"/>
                          </a:solidFill>
                          <a:hlinkClick r:id="rId9"/>
                        </a:rPr>
                        <a:t>LibreStudio</a:t>
                      </a:r>
                      <a:r>
                        <a:rPr lang="en-US" sz="1200"/>
                        <a:t>, </a:t>
                      </a:r>
                      <a:r>
                        <a:rPr lang="en-US" sz="1200" u="sng">
                          <a:solidFill>
                            <a:schemeClr val="hlink"/>
                          </a:solidFill>
                          <a:hlinkClick r:id="rId10"/>
                        </a:rPr>
                        <a:t>LibreTexts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9000">
                <a:tc>
                  <a:txBody>
                    <a:bodyPr/>
                    <a:lstStyle/>
                    <a:p>
                      <a:pPr marL="0" lvl="0" indent="0" algn="l" rtl="0">
                        <a:spcBef>
                          <a:spcPts val="0"/>
                        </a:spcBef>
                        <a:spcAft>
                          <a:spcPts val="0"/>
                        </a:spcAft>
                        <a:buNone/>
                      </a:pPr>
                      <a:r>
                        <a:rPr lang="en-US" sz="1200" u="sng">
                          <a:solidFill>
                            <a:schemeClr val="hlink"/>
                          </a:solidFill>
                          <a:hlinkClick r:id="rId11"/>
                        </a:rPr>
                        <a:t>ADAPT Level 3 – Fostering Oral Interaction with ADAPT’s Discuss-It Question Type</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30,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5"/>
                        </a:rPr>
                        <a:t>ADAPT</a:t>
                      </a:r>
                      <a:r>
                        <a:rPr lang="en-US" sz="1200"/>
                        <a:t>, </a:t>
                      </a:r>
                      <a:r>
                        <a:rPr lang="en-US" sz="1200" u="sng">
                          <a:solidFill>
                            <a:schemeClr val="hlink"/>
                          </a:solidFill>
                          <a:hlinkClick r:id="rId6"/>
                        </a:rPr>
                        <a:t>ADAPT Series</a:t>
                      </a:r>
                      <a:r>
                        <a:rPr lang="en-US" sz="1200"/>
                        <a:t>, </a:t>
                      </a:r>
                      <a:r>
                        <a:rPr lang="en-US" sz="1200" u="sng">
                          <a:solidFill>
                            <a:schemeClr val="hlink"/>
                          </a:solidFill>
                          <a:hlinkClick r:id="rId12"/>
                        </a:rPr>
                        <a:t>Homework Systems</a:t>
                      </a:r>
                      <a:r>
                        <a:rPr lang="en-US" sz="1200"/>
                        <a:t>, </a:t>
                      </a:r>
                      <a:r>
                        <a:rPr lang="en-US" sz="1200" u="sng">
                          <a:solidFill>
                            <a:schemeClr val="hlink"/>
                          </a:solidFill>
                          <a:hlinkClick r:id="rId8"/>
                        </a:rPr>
                        <a:t>LibreOne</a:t>
                      </a:r>
                      <a:r>
                        <a:rPr lang="en-US" sz="1200"/>
                        <a:t>, </a:t>
                      </a:r>
                      <a:r>
                        <a:rPr lang="en-US" sz="1200" u="sng">
                          <a:solidFill>
                            <a:schemeClr val="hlink"/>
                          </a:solidFill>
                          <a:hlinkClick r:id="rId10"/>
                        </a:rPr>
                        <a:t>LibreTexts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99000">
                <a:tc>
                  <a:txBody>
                    <a:bodyPr/>
                    <a:lstStyle/>
                    <a:p>
                      <a:pPr marL="0" lvl="0" indent="0" algn="l" rtl="0">
                        <a:spcBef>
                          <a:spcPts val="0"/>
                        </a:spcBef>
                        <a:spcAft>
                          <a:spcPts val="0"/>
                        </a:spcAft>
                        <a:buNone/>
                      </a:pPr>
                      <a:r>
                        <a:rPr lang="en-US" sz="1200" u="sng">
                          <a:solidFill>
                            <a:schemeClr val="hlink"/>
                          </a:solidFill>
                          <a:hlinkClick r:id="rId13"/>
                        </a:rPr>
                        <a:t>ADAPT Level 2 – Creating in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20,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5"/>
                        </a:rPr>
                        <a:t>ADAPT</a:t>
                      </a:r>
                      <a:r>
                        <a:rPr lang="en-US" sz="1200"/>
                        <a:t>, </a:t>
                      </a:r>
                      <a:r>
                        <a:rPr lang="en-US" sz="1200" u="sng">
                          <a:solidFill>
                            <a:schemeClr val="hlink"/>
                          </a:solidFill>
                          <a:hlinkClick r:id="rId6"/>
                        </a:rPr>
                        <a:t>ADAPT Series</a:t>
                      </a:r>
                      <a:r>
                        <a:rPr lang="en-US" sz="1200"/>
                        <a:t>, </a:t>
                      </a:r>
                      <a:r>
                        <a:rPr lang="en-US" sz="1200" u="sng">
                          <a:solidFill>
                            <a:schemeClr val="hlink"/>
                          </a:solidFill>
                          <a:hlinkClick r:id="rId12"/>
                        </a:rPr>
                        <a:t>Homework Systems</a:t>
                      </a:r>
                      <a:r>
                        <a:rPr lang="en-US" sz="1200"/>
                        <a:t>, </a:t>
                      </a:r>
                      <a:r>
                        <a:rPr lang="en-US" sz="1200" u="sng">
                          <a:solidFill>
                            <a:schemeClr val="hlink"/>
                          </a:solidFill>
                          <a:hlinkClick r:id="rId8"/>
                        </a:rPr>
                        <a:t>LibreOne</a:t>
                      </a:r>
                      <a:r>
                        <a:rPr lang="en-US" sz="1200"/>
                        <a:t>, </a:t>
                      </a:r>
                      <a:r>
                        <a:rPr lang="en-US" sz="1200" u="sng">
                          <a:solidFill>
                            <a:schemeClr val="hlink"/>
                          </a:solidFill>
                          <a:hlinkClick r:id="rId10"/>
                        </a:rPr>
                        <a:t>LibreTexts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9000">
                <a:tc>
                  <a:txBody>
                    <a:bodyPr/>
                    <a:lstStyle/>
                    <a:p>
                      <a:pPr marL="0" lvl="0" indent="0" algn="l" rtl="0">
                        <a:spcBef>
                          <a:spcPts val="0"/>
                        </a:spcBef>
                        <a:spcAft>
                          <a:spcPts val="0"/>
                        </a:spcAft>
                        <a:buNone/>
                      </a:pPr>
                      <a:r>
                        <a:rPr lang="en-US" sz="1200" u="sng">
                          <a:solidFill>
                            <a:schemeClr val="hlink"/>
                          </a:solidFill>
                          <a:hlinkClick r:id="rId14"/>
                        </a:rPr>
                        <a:t>ADAPT Level 1 – Accessing ADAPT and Finding Existing Assessments</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13,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5"/>
                        </a:rPr>
                        <a:t>ADAPT</a:t>
                      </a:r>
                      <a:r>
                        <a:rPr lang="en-US" sz="1200"/>
                        <a:t>, </a:t>
                      </a:r>
                      <a:r>
                        <a:rPr lang="en-US" sz="1200" u="sng">
                          <a:solidFill>
                            <a:schemeClr val="hlink"/>
                          </a:solidFill>
                          <a:hlinkClick r:id="rId15"/>
                        </a:rPr>
                        <a:t>LibreTexts</a:t>
                      </a:r>
                      <a:r>
                        <a:rPr lang="en-US" sz="1200"/>
                        <a:t>, </a:t>
                      </a:r>
                      <a:r>
                        <a:rPr lang="en-US" sz="1200" u="sng">
                          <a:solidFill>
                            <a:schemeClr val="hlink"/>
                          </a:solidFill>
                          <a:hlinkClick r:id="rId10"/>
                        </a:rPr>
                        <a:t>LibreTexts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13900">
                <a:tc>
                  <a:txBody>
                    <a:bodyPr/>
                    <a:lstStyle/>
                    <a:p>
                      <a:pPr marL="0" lvl="0" indent="0" algn="l" rtl="0">
                        <a:spcBef>
                          <a:spcPts val="0"/>
                        </a:spcBef>
                        <a:spcAft>
                          <a:spcPts val="0"/>
                        </a:spcAft>
                        <a:buNone/>
                      </a:pPr>
                      <a:r>
                        <a:rPr lang="en-US" sz="1200" u="sng">
                          <a:solidFill>
                            <a:schemeClr val="hlink"/>
                          </a:solidFill>
                          <a:hlinkClick r:id="rId16"/>
                        </a:rPr>
                        <a:t>Introduction to Editing Pages in LibreTexts</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10,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8"/>
                        </a:rPr>
                        <a:t>LibreOne</a:t>
                      </a:r>
                      <a:r>
                        <a:rPr lang="en-US" sz="1200"/>
                        <a:t>, </a:t>
                      </a:r>
                      <a:r>
                        <a:rPr lang="en-US" sz="1200" u="sng">
                          <a:solidFill>
                            <a:schemeClr val="hlink"/>
                          </a:solidFill>
                          <a:hlinkClick r:id="rId15"/>
                        </a:rPr>
                        <a:t>LibreTexts</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9000">
                <a:tc>
                  <a:txBody>
                    <a:bodyPr/>
                    <a:lstStyle/>
                    <a:p>
                      <a:pPr marL="0" lvl="0" indent="0" algn="l" rtl="0">
                        <a:spcBef>
                          <a:spcPts val="0"/>
                        </a:spcBef>
                        <a:spcAft>
                          <a:spcPts val="0"/>
                        </a:spcAft>
                        <a:buNone/>
                      </a:pPr>
                      <a:r>
                        <a:rPr lang="en-US" sz="1200" u="sng">
                          <a:solidFill>
                            <a:schemeClr val="hlink"/>
                          </a:solidFill>
                          <a:hlinkClick r:id="rId17"/>
                        </a:rPr>
                        <a:t>Introduction to the LibreTexts Remixer</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9,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15"/>
                        </a:rPr>
                        <a:t>LibreTexts</a:t>
                      </a:r>
                      <a:r>
                        <a:rPr lang="en-US" sz="1200"/>
                        <a:t>, </a:t>
                      </a:r>
                      <a:r>
                        <a:rPr lang="en-US" sz="1200" u="sng">
                          <a:solidFill>
                            <a:schemeClr val="hlink"/>
                          </a:solidFill>
                          <a:hlinkClick r:id="rId18"/>
                        </a:rPr>
                        <a:t>LibreTexts Basics</a:t>
                      </a:r>
                      <a:r>
                        <a:rPr lang="en-US" sz="1200"/>
                        <a:t>, </a:t>
                      </a:r>
                      <a:r>
                        <a:rPr lang="en-US" sz="1200" u="sng">
                          <a:solidFill>
                            <a:schemeClr val="hlink"/>
                          </a:solidFill>
                          <a:hlinkClick r:id="rId19"/>
                        </a:rPr>
                        <a:t>LibreTexts Conductor</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99000">
                <a:tc>
                  <a:txBody>
                    <a:bodyPr/>
                    <a:lstStyle/>
                    <a:p>
                      <a:pPr marL="0" lvl="0" indent="0" algn="l" rtl="0">
                        <a:spcBef>
                          <a:spcPts val="0"/>
                        </a:spcBef>
                        <a:spcAft>
                          <a:spcPts val="0"/>
                        </a:spcAft>
                        <a:buNone/>
                      </a:pPr>
                      <a:r>
                        <a:rPr lang="en-US" sz="1200" u="sng">
                          <a:solidFill>
                            <a:schemeClr val="hlink"/>
                          </a:solidFill>
                          <a:hlinkClick r:id="rId20"/>
                        </a:rPr>
                        <a:t>LibreTexts’ ADAPT Homework Platform and the new Discuss-It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April 16, 2025</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5"/>
                        </a:rPr>
                        <a:t>ADAPT</a:t>
                      </a:r>
                      <a:r>
                        <a:rPr lang="en-US" sz="1200"/>
                        <a:t>, </a:t>
                      </a:r>
                      <a:r>
                        <a:rPr lang="en-US" sz="1200" u="sng">
                          <a:solidFill>
                            <a:schemeClr val="hlink"/>
                          </a:solidFill>
                          <a:hlinkClick r:id="rId21"/>
                        </a:rPr>
                        <a:t>Canvas</a:t>
                      </a:r>
                      <a:r>
                        <a:rPr lang="en-US" sz="1200"/>
                        <a:t>, </a:t>
                      </a:r>
                      <a:r>
                        <a:rPr lang="en-US" sz="1200" u="sng">
                          <a:solidFill>
                            <a:schemeClr val="hlink"/>
                          </a:solidFill>
                          <a:hlinkClick r:id="rId22"/>
                        </a:rPr>
                        <a:t>Discipline Webinar</a:t>
                      </a:r>
                      <a:r>
                        <a:rPr lang="en-US" sz="1200"/>
                        <a:t>, </a:t>
                      </a:r>
                      <a:r>
                        <a:rPr lang="en-US" sz="1200" u="sng">
                          <a:solidFill>
                            <a:schemeClr val="hlink"/>
                          </a:solidFill>
                          <a:hlinkClick r:id="rId23"/>
                        </a:rPr>
                        <a:t>Discuss-It</a:t>
                      </a:r>
                      <a:r>
                        <a:rPr lang="en-US" sz="1200"/>
                        <a:t>, </a:t>
                      </a:r>
                      <a:r>
                        <a:rPr lang="en-US" sz="1200" u="sng">
                          <a:solidFill>
                            <a:schemeClr val="hlink"/>
                          </a:solidFill>
                          <a:hlinkClick r:id="rId15"/>
                        </a:rPr>
                        <a:t>LibreTexts</a:t>
                      </a:r>
                      <a:r>
                        <a:rPr lang="en-US" sz="1200"/>
                        <a:t>, </a:t>
                      </a:r>
                      <a:r>
                        <a:rPr lang="en-US" sz="1200" u="sng">
                          <a:solidFill>
                            <a:schemeClr val="hlink"/>
                          </a:solidFill>
                          <a:hlinkClick r:id="rId10"/>
                        </a:rPr>
                        <a:t>LibreTexts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13900">
                <a:tc>
                  <a:txBody>
                    <a:bodyPr/>
                    <a:lstStyle/>
                    <a:p>
                      <a:pPr marL="0" lvl="0" indent="0" algn="l" rtl="0">
                        <a:spcBef>
                          <a:spcPts val="0"/>
                        </a:spcBef>
                        <a:spcAft>
                          <a:spcPts val="0"/>
                        </a:spcAft>
                        <a:buNone/>
                      </a:pPr>
                      <a:r>
                        <a:rPr lang="en-US" sz="1200" u="sng">
                          <a:solidFill>
                            <a:schemeClr val="hlink"/>
                          </a:solidFill>
                          <a:hlinkClick r:id="rId24"/>
                        </a:rPr>
                        <a:t>Introduction to Remixing in LibreTexts Workshop</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June 4, 2024</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a:solidFill>
                            <a:schemeClr val="hlink"/>
                          </a:solidFill>
                          <a:hlinkClick r:id="rId8"/>
                        </a:rPr>
                        <a:t>LibreOne</a:t>
                      </a:r>
                      <a:r>
                        <a:rPr lang="en-US" sz="1200"/>
                        <a:t>, </a:t>
                      </a:r>
                      <a:r>
                        <a:rPr lang="en-US" sz="1200" u="sng">
                          <a:solidFill>
                            <a:schemeClr val="hlink"/>
                          </a:solidFill>
                          <a:hlinkClick r:id="rId15"/>
                        </a:rPr>
                        <a:t>LibreTexts</a:t>
                      </a:r>
                      <a:r>
                        <a:rPr lang="en-US" sz="1200"/>
                        <a:t>, </a:t>
                      </a:r>
                      <a:r>
                        <a:rPr lang="en-US" sz="1200" u="sng">
                          <a:solidFill>
                            <a:schemeClr val="hlink"/>
                          </a:solidFill>
                          <a:hlinkClick r:id="rId25"/>
                        </a:rPr>
                        <a:t>Remixing</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99000">
                <a:tc>
                  <a:txBody>
                    <a:bodyPr/>
                    <a:lstStyle/>
                    <a:p>
                      <a:pPr marL="0" lvl="0" indent="0" algn="l" rtl="0">
                        <a:spcBef>
                          <a:spcPts val="0"/>
                        </a:spcBef>
                        <a:spcAft>
                          <a:spcPts val="0"/>
                        </a:spcAft>
                        <a:buNone/>
                      </a:pPr>
                      <a:r>
                        <a:rPr lang="en-US" sz="1200" u="sng">
                          <a:solidFill>
                            <a:schemeClr val="hlink"/>
                          </a:solidFill>
                          <a:hlinkClick r:id="rId26"/>
                        </a:rPr>
                        <a:t>Spanish Open Educational Resources (OER) Homework Hackathon 2: Let’s have fun with ADAPT</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a:t>May 10, 2024</a:t>
                      </a:r>
                      <a:endParaRPr sz="120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200" u="sng" dirty="0">
                          <a:solidFill>
                            <a:schemeClr val="hlink"/>
                          </a:solidFill>
                          <a:hlinkClick r:id="rId5"/>
                        </a:rPr>
                        <a:t>ADAPT</a:t>
                      </a:r>
                      <a:r>
                        <a:rPr lang="en-US" sz="1200" dirty="0"/>
                        <a:t>, </a:t>
                      </a:r>
                      <a:r>
                        <a:rPr lang="en-US" sz="1200" u="sng" dirty="0">
                          <a:solidFill>
                            <a:schemeClr val="hlink"/>
                          </a:solidFill>
                          <a:hlinkClick r:id="rId22"/>
                        </a:rPr>
                        <a:t>Discipline Webinar</a:t>
                      </a:r>
                      <a:r>
                        <a:rPr lang="en-US" sz="1200" dirty="0"/>
                        <a:t>, </a:t>
                      </a:r>
                      <a:r>
                        <a:rPr lang="en-US" sz="1200" u="sng" dirty="0">
                          <a:solidFill>
                            <a:schemeClr val="hlink"/>
                          </a:solidFill>
                          <a:hlinkClick r:id="rId10"/>
                        </a:rPr>
                        <a:t>LibreTexts ADAPT</a:t>
                      </a:r>
                      <a:r>
                        <a:rPr lang="en-US" sz="1200" dirty="0"/>
                        <a:t>, </a:t>
                      </a:r>
                      <a:r>
                        <a:rPr lang="en-US" sz="1200" u="sng" dirty="0">
                          <a:solidFill>
                            <a:schemeClr val="hlink"/>
                          </a:solidFill>
                          <a:hlinkClick r:id="rId27"/>
                        </a:rPr>
                        <a:t>Spanish</a:t>
                      </a:r>
                      <a:endParaRPr sz="1200" dirty="0"/>
                    </a:p>
                  </a:txBody>
                  <a:tcPr marL="95250" marR="95250" marT="76200" marB="762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6"/>
          <p:cNvSpPr txBox="1">
            <a:spLocks noGrp="1"/>
          </p:cNvSpPr>
          <p:nvPr>
            <p:ph type="title" idx="4294967295"/>
          </p:nvPr>
        </p:nvSpPr>
        <p:spPr>
          <a:xfrm>
            <a:off x="1178550" y="790350"/>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3200"/>
              <a:buFont typeface="Arial"/>
              <a:buNone/>
              <a:tabLst/>
              <a:defRPr/>
            </a:pPr>
            <a:r>
              <a:rPr kumimoji="0" lang="en-US" sz="4000" b="0" i="0" u="none" strike="noStrike" kern="0" cap="none" spc="0" normalizeH="0" baseline="0" noProof="0" dirty="0">
                <a:ln>
                  <a:noFill/>
                </a:ln>
                <a:solidFill>
                  <a:schemeClr val="lt1"/>
                </a:solidFill>
                <a:effectLst/>
                <a:uLnTx/>
                <a:uFillTx/>
                <a:latin typeface="Barlow"/>
                <a:ea typeface="Barlow"/>
                <a:cs typeface="Barlow"/>
                <a:sym typeface="Barlow"/>
              </a:rPr>
              <a:t>LibreTexts Support and Training</a:t>
            </a:r>
            <a:endParaRPr kumimoji="0" lang="en-US" sz="3800" b="0" i="0" u="none" strike="noStrike" kern="0" cap="none" spc="0" normalizeH="0" baseline="0" noProof="0" dirty="0">
              <a:ln>
                <a:noFill/>
              </a:ln>
              <a:solidFill>
                <a:schemeClr val="lt1"/>
              </a:solidFill>
              <a:effectLst/>
              <a:uLnTx/>
              <a:uFillTx/>
              <a:latin typeface="Barlow"/>
              <a:ea typeface="Barlow"/>
              <a:cs typeface="Barlow"/>
              <a:sym typeface="Barlow"/>
            </a:endParaRPr>
          </a:p>
        </p:txBody>
      </p:sp>
      <p:pic>
        <p:nvPicPr>
          <p:cNvPr id="411" name="Google Shape;411;p56" descr="LibreTexts log with owl wearing a blue an I heart OER"/>
          <p:cNvPicPr preferRelativeResize="0"/>
          <p:nvPr/>
        </p:nvPicPr>
        <p:blipFill rotWithShape="1">
          <a:blip r:embed="rId3">
            <a:alphaModFix/>
          </a:blip>
          <a:srcRect b="19348"/>
          <a:stretch/>
        </p:blipFill>
        <p:spPr>
          <a:xfrm>
            <a:off x="2895075" y="5165676"/>
            <a:ext cx="3353850" cy="1203925"/>
          </a:xfrm>
          <a:prstGeom prst="rect">
            <a:avLst/>
          </a:prstGeom>
          <a:noFill/>
          <a:ln>
            <a:noFill/>
          </a:ln>
        </p:spPr>
      </p:pic>
      <p:sp>
        <p:nvSpPr>
          <p:cNvPr id="412" name="Google Shape;412;p56"/>
          <p:cNvSpPr txBox="1"/>
          <p:nvPr/>
        </p:nvSpPr>
        <p:spPr>
          <a:xfrm>
            <a:off x="1082125" y="2290425"/>
            <a:ext cx="7322400" cy="252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262626"/>
                </a:solidFill>
              </a:rPr>
              <a:t>Visit the </a:t>
            </a:r>
            <a:r>
              <a:rPr lang="en-US" sz="2400" u="sng">
                <a:solidFill>
                  <a:srgbClr val="9C486D"/>
                </a:solidFill>
                <a:hlinkClick r:id="rId4">
                  <a:extLst>
                    <a:ext uri="{A12FA001-AC4F-418D-AE19-62706E023703}">
                      <ahyp:hlinkClr xmlns:ahyp="http://schemas.microsoft.com/office/drawing/2018/hyperlinkcolor" val="tx"/>
                    </a:ext>
                  </a:extLst>
                </a:hlinkClick>
              </a:rPr>
              <a:t>LibreTexts Academy</a:t>
            </a:r>
            <a:r>
              <a:rPr lang="en-US" sz="2400">
                <a:solidFill>
                  <a:srgbClr val="262626"/>
                </a:solidFill>
              </a:rPr>
              <a:t> for more professional development services.</a:t>
            </a:r>
            <a:endParaRPr sz="2400">
              <a:solidFill>
                <a:srgbClr val="262626"/>
              </a:solidFill>
            </a:endParaRPr>
          </a:p>
          <a:p>
            <a:pPr marL="457200" lvl="0" indent="-381000" algn="l" rtl="0">
              <a:spcBef>
                <a:spcPts val="1000"/>
              </a:spcBef>
              <a:spcAft>
                <a:spcPts val="0"/>
              </a:spcAft>
              <a:buClr>
                <a:schemeClr val="dk1"/>
              </a:buClr>
              <a:buSzPts val="2400"/>
              <a:buChar char="•"/>
            </a:pPr>
            <a:r>
              <a:rPr lang="en-US" sz="2400" u="sng">
                <a:solidFill>
                  <a:srgbClr val="9C486D"/>
                </a:solidFill>
                <a:hlinkClick r:id="rId5">
                  <a:extLst>
                    <a:ext uri="{A12FA001-AC4F-418D-AE19-62706E023703}">
                      <ahyp:hlinkClr xmlns:ahyp="http://schemas.microsoft.com/office/drawing/2018/hyperlinkcolor" val="tx"/>
                    </a:ext>
                  </a:extLst>
                </a:hlinkClick>
              </a:rPr>
              <a:t>General Introduction to ADAPT</a:t>
            </a:r>
            <a:endParaRPr/>
          </a:p>
          <a:p>
            <a:pPr marL="457200" lvl="0" indent="-381000" algn="l" rtl="0">
              <a:spcBef>
                <a:spcPts val="0"/>
              </a:spcBef>
              <a:spcAft>
                <a:spcPts val="0"/>
              </a:spcAft>
              <a:buClr>
                <a:schemeClr val="dk1"/>
              </a:buClr>
              <a:buSzPts val="2400"/>
              <a:buChar char="•"/>
            </a:pPr>
            <a:r>
              <a:rPr lang="en-US" sz="2400" u="sng">
                <a:solidFill>
                  <a:srgbClr val="9C486D"/>
                </a:solidFill>
                <a:hlinkClick r:id="rId6">
                  <a:extLst>
                    <a:ext uri="{A12FA001-AC4F-418D-AE19-62706E023703}">
                      <ahyp:hlinkClr xmlns:ahyp="http://schemas.microsoft.com/office/drawing/2018/hyperlinkcolor" val="tx"/>
                    </a:ext>
                  </a:extLst>
                </a:hlinkClick>
              </a:rPr>
              <a:t>LibreTexts Workshop Recordings</a:t>
            </a:r>
            <a:r>
              <a:rPr lang="en-US" sz="2400">
                <a:solidFill>
                  <a:srgbClr val="262626"/>
                </a:solidFill>
              </a:rPr>
              <a:t>  </a:t>
            </a:r>
            <a:endParaRPr sz="2400">
              <a:solidFill>
                <a:srgbClr val="262626"/>
              </a:solidFill>
            </a:endParaRPr>
          </a:p>
          <a:p>
            <a:pPr marL="457200" lvl="0" indent="-381000" algn="l" rtl="0">
              <a:spcBef>
                <a:spcPts val="0"/>
              </a:spcBef>
              <a:spcAft>
                <a:spcPts val="0"/>
              </a:spcAft>
              <a:buClr>
                <a:schemeClr val="dk1"/>
              </a:buClr>
              <a:buSzPts val="2400"/>
              <a:buChar char="•"/>
            </a:pPr>
            <a:r>
              <a:rPr lang="en-US" sz="2400" u="sng">
                <a:solidFill>
                  <a:srgbClr val="9C486D"/>
                </a:solidFill>
                <a:hlinkClick r:id="rId7">
                  <a:extLst>
                    <a:ext uri="{A12FA001-AC4F-418D-AE19-62706E023703}">
                      <ahyp:hlinkClr xmlns:ahyp="http://schemas.microsoft.com/office/drawing/2018/hyperlinkcolor" val="tx"/>
                    </a:ext>
                  </a:extLst>
                </a:hlinkClick>
              </a:rPr>
              <a:t>LibreTexts</a:t>
            </a:r>
            <a:r>
              <a:rPr lang="en-US" sz="2400">
                <a:solidFill>
                  <a:srgbClr val="262626"/>
                </a:solidFill>
              </a:rPr>
              <a:t> (https://libretexts.org)</a:t>
            </a:r>
            <a:endParaRPr sz="2400">
              <a:solidFill>
                <a:srgbClr val="262626"/>
              </a:solidFill>
            </a:endParaRPr>
          </a:p>
          <a:p>
            <a:pPr marL="457200" lvl="0" indent="-381000" algn="l" rtl="0">
              <a:spcBef>
                <a:spcPts val="0"/>
              </a:spcBef>
              <a:spcAft>
                <a:spcPts val="0"/>
              </a:spcAft>
              <a:buClr>
                <a:schemeClr val="dk1"/>
              </a:buClr>
              <a:buSzPts val="2400"/>
              <a:buChar char="•"/>
            </a:pPr>
            <a:r>
              <a:rPr lang="en-US" sz="2400" u="sng">
                <a:solidFill>
                  <a:srgbClr val="9C486D"/>
                </a:solidFill>
                <a:hlinkClick r:id="rId8">
                  <a:extLst>
                    <a:ext uri="{A12FA001-AC4F-418D-AE19-62706E023703}">
                      <ahyp:hlinkClr xmlns:ahyp="http://schemas.microsoft.com/office/drawing/2018/hyperlinkcolor" val="tx"/>
                    </a:ext>
                  </a:extLst>
                </a:hlinkClick>
              </a:rPr>
              <a:t>Office hours</a:t>
            </a:r>
            <a:r>
              <a:rPr lang="en-US" sz="2400">
                <a:solidFill>
                  <a:srgbClr val="9C486D"/>
                </a:solidFill>
              </a:rPr>
              <a:t> </a:t>
            </a:r>
            <a:r>
              <a:rPr lang="en-US" sz="2400">
                <a:solidFill>
                  <a:schemeClr val="dk1"/>
                </a:solidFill>
              </a:rPr>
              <a:t>(TTh 9:00-10:00 am)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000" dirty="0"/>
              <a:t>Overview</a:t>
            </a:r>
            <a:endParaRPr sz="4000" dirty="0"/>
          </a:p>
        </p:txBody>
      </p:sp>
      <p:sp>
        <p:nvSpPr>
          <p:cNvPr id="144" name="Google Shape;144;p21"/>
          <p:cNvSpPr txBox="1">
            <a:spLocks noGrp="1"/>
          </p:cNvSpPr>
          <p:nvPr>
            <p:ph type="body" idx="1"/>
          </p:nvPr>
        </p:nvSpPr>
        <p:spPr>
          <a:xfrm>
            <a:off x="865911" y="2277235"/>
            <a:ext cx="7202400" cy="4039200"/>
          </a:xfrm>
          <a:prstGeom prst="rect">
            <a:avLst/>
          </a:prstGeom>
        </p:spPr>
        <p:txBody>
          <a:bodyPr spcFirstLastPara="1" wrap="square" lIns="91425" tIns="45700" rIns="91425" bIns="45700" anchor="t" anchorCtr="0">
            <a:normAutofit/>
          </a:bodyPr>
          <a:lstStyle/>
          <a:p>
            <a:pPr marL="457200" lvl="0" indent="-355600" algn="l" rtl="0">
              <a:lnSpc>
                <a:spcPct val="150000"/>
              </a:lnSpc>
              <a:spcBef>
                <a:spcPts val="750"/>
              </a:spcBef>
              <a:spcAft>
                <a:spcPts val="0"/>
              </a:spcAft>
              <a:buSzPts val="2000"/>
              <a:buChar char="•"/>
            </a:pPr>
            <a:r>
              <a:rPr lang="en-US" sz="2000"/>
              <a:t>Revisiting Assignments in the Age of AI</a:t>
            </a:r>
            <a:endParaRPr sz="2000"/>
          </a:p>
          <a:p>
            <a:pPr marL="457200" lvl="0" indent="-355600" algn="l" rtl="0">
              <a:lnSpc>
                <a:spcPct val="150000"/>
              </a:lnSpc>
              <a:spcBef>
                <a:spcPts val="0"/>
              </a:spcBef>
              <a:spcAft>
                <a:spcPts val="0"/>
              </a:spcAft>
              <a:buSzPts val="2000"/>
              <a:buChar char="•"/>
            </a:pPr>
            <a:r>
              <a:rPr lang="en-US" sz="2000"/>
              <a:t>Rethinking Discussion</a:t>
            </a:r>
            <a:endParaRPr sz="2000"/>
          </a:p>
          <a:p>
            <a:pPr marL="457200" lvl="0" indent="-355600" algn="l" rtl="0">
              <a:lnSpc>
                <a:spcPct val="150000"/>
              </a:lnSpc>
              <a:spcBef>
                <a:spcPts val="0"/>
              </a:spcBef>
              <a:spcAft>
                <a:spcPts val="0"/>
              </a:spcAft>
              <a:buSzPts val="2000"/>
              <a:buChar char="•"/>
            </a:pPr>
            <a:r>
              <a:rPr lang="en-US" sz="2000"/>
              <a:t>LibreTexts and ADAPT</a:t>
            </a:r>
            <a:endParaRPr sz="2000"/>
          </a:p>
          <a:p>
            <a:pPr marL="457200" lvl="0" indent="-355600" algn="l" rtl="0">
              <a:lnSpc>
                <a:spcPct val="150000"/>
              </a:lnSpc>
              <a:spcBef>
                <a:spcPts val="0"/>
              </a:spcBef>
              <a:spcAft>
                <a:spcPts val="0"/>
              </a:spcAft>
              <a:buSzPts val="2000"/>
              <a:buChar char="•"/>
            </a:pPr>
            <a:r>
              <a:rPr lang="en-US" sz="2000"/>
              <a:t>Discuss-It</a:t>
            </a:r>
            <a:endParaRPr sz="2000"/>
          </a:p>
          <a:p>
            <a:pPr marL="457200" lvl="0" indent="-355600" algn="l" rtl="0">
              <a:lnSpc>
                <a:spcPct val="150000"/>
              </a:lnSpc>
              <a:spcBef>
                <a:spcPts val="0"/>
              </a:spcBef>
              <a:spcAft>
                <a:spcPts val="0"/>
              </a:spcAft>
              <a:buSzPts val="2000"/>
              <a:buChar char="•"/>
            </a:pPr>
            <a:r>
              <a:rPr lang="en-US" sz="2000"/>
              <a:t>Getting Started</a:t>
            </a:r>
            <a:endParaRPr sz="2000"/>
          </a:p>
        </p:txBody>
      </p:sp>
      <p:pic>
        <p:nvPicPr>
          <p:cNvPr id="145" name="Google Shape;145;p21" descr="Michelle's Pilati's white dog, Sophie laying on the grass."/>
          <p:cNvPicPr preferRelativeResize="0"/>
          <p:nvPr/>
        </p:nvPicPr>
        <p:blipFill>
          <a:blip r:embed="rId3">
            <a:alphaModFix/>
          </a:blip>
          <a:stretch>
            <a:fillRect/>
          </a:stretch>
        </p:blipFill>
        <p:spPr>
          <a:xfrm>
            <a:off x="5223125" y="2981650"/>
            <a:ext cx="3213250" cy="2739875"/>
          </a:xfrm>
          <a:prstGeom prst="rect">
            <a:avLst/>
          </a:prstGeom>
          <a:noFill/>
          <a:ln>
            <a:noFill/>
          </a:ln>
        </p:spPr>
      </p:pic>
      <p:sp>
        <p:nvSpPr>
          <p:cNvPr id="146" name="Google Shape;146;p21"/>
          <p:cNvSpPr txBox="1"/>
          <p:nvPr/>
        </p:nvSpPr>
        <p:spPr>
          <a:xfrm>
            <a:off x="5344275" y="5775425"/>
            <a:ext cx="412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D372F"/>
                </a:solidFill>
              </a:rPr>
              <a:t>Sophie in the Grass, by M. Pilati, CC BY</a:t>
            </a:r>
            <a:endParaRPr sz="1200">
              <a:solidFill>
                <a:srgbClr val="3D372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7"/>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100"/>
              <a:t>Learn More About Discuss-It</a:t>
            </a:r>
            <a:endParaRPr sz="4100"/>
          </a:p>
        </p:txBody>
      </p:sp>
      <p:sp>
        <p:nvSpPr>
          <p:cNvPr id="419" name="Google Shape;419;p57"/>
          <p:cNvSpPr txBox="1">
            <a:spLocks noGrp="1"/>
          </p:cNvSpPr>
          <p:nvPr>
            <p:ph type="body" idx="1"/>
          </p:nvPr>
        </p:nvSpPr>
        <p:spPr>
          <a:xfrm>
            <a:off x="970811" y="2286960"/>
            <a:ext cx="7202400" cy="40392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At the </a:t>
            </a:r>
            <a:r>
              <a:rPr lang="en-US" sz="2400" u="sng">
                <a:solidFill>
                  <a:schemeClr val="hlink"/>
                </a:solidFill>
                <a:hlinkClick r:id="rId3"/>
              </a:rPr>
              <a:t>ASCCC AI Academy</a:t>
            </a:r>
            <a:endParaRPr sz="2400"/>
          </a:p>
          <a:p>
            <a:pPr marL="457200" lvl="0" indent="-381000" algn="l" rtl="0">
              <a:spcBef>
                <a:spcPts val="1000"/>
              </a:spcBef>
              <a:spcAft>
                <a:spcPts val="0"/>
              </a:spcAft>
              <a:buSzPts val="2400"/>
              <a:buChar char="•"/>
            </a:pPr>
            <a:r>
              <a:rPr lang="en-US" sz="2400"/>
              <a:t>At the </a:t>
            </a:r>
            <a:r>
              <a:rPr lang="en-US" sz="2400" u="sng">
                <a:solidFill>
                  <a:schemeClr val="hlink"/>
                </a:solidFill>
                <a:hlinkClick r:id="rId4"/>
              </a:rPr>
              <a:t>Online Teaching Conference</a:t>
            </a:r>
            <a:endParaRPr sz="2400"/>
          </a:p>
          <a:p>
            <a:pPr marL="457200" lvl="0" indent="-381000" algn="l" rtl="0">
              <a:spcBef>
                <a:spcPts val="1000"/>
              </a:spcBef>
              <a:spcAft>
                <a:spcPts val="1000"/>
              </a:spcAft>
              <a:buSzPts val="2400"/>
              <a:buChar char="•"/>
            </a:pPr>
            <a:r>
              <a:rPr lang="en-US" sz="2400"/>
              <a:t>Sign Up for the </a:t>
            </a:r>
            <a:r>
              <a:rPr lang="en-US" sz="2400" u="sng">
                <a:solidFill>
                  <a:schemeClr val="hlink"/>
                </a:solidFill>
                <a:hlinkClick r:id="rId5"/>
              </a:rPr>
              <a:t>OERI Listserv</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8"/>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sz="4000"/>
              <a:t>More Information</a:t>
            </a:r>
            <a:endParaRPr sz="4000"/>
          </a:p>
        </p:txBody>
      </p:sp>
      <p:sp>
        <p:nvSpPr>
          <p:cNvPr id="425" name="Google Shape;425;p58"/>
          <p:cNvSpPr txBox="1">
            <a:spLocks noGrp="1"/>
          </p:cNvSpPr>
          <p:nvPr>
            <p:ph type="body" idx="1"/>
          </p:nvPr>
        </p:nvSpPr>
        <p:spPr>
          <a:xfrm>
            <a:off x="970774" y="2443085"/>
            <a:ext cx="7202400" cy="4039200"/>
          </a:xfrm>
          <a:prstGeom prst="rect">
            <a:avLst/>
          </a:prstGeom>
          <a:noFill/>
          <a:ln>
            <a:noFill/>
          </a:ln>
        </p:spPr>
        <p:txBody>
          <a:bodyPr spcFirstLastPara="1" wrap="square" lIns="91425" tIns="45700" rIns="91425" bIns="45700" anchor="t" anchorCtr="0">
            <a:normAutofit/>
          </a:bodyPr>
          <a:lstStyle/>
          <a:p>
            <a:pPr marL="457200" lvl="0" indent="-393700" algn="l" rtl="0">
              <a:lnSpc>
                <a:spcPct val="120000"/>
              </a:lnSpc>
              <a:spcBef>
                <a:spcPts val="0"/>
              </a:spcBef>
              <a:spcAft>
                <a:spcPts val="0"/>
              </a:spcAft>
              <a:buSzPts val="2600"/>
              <a:buChar char="•"/>
            </a:pPr>
            <a:r>
              <a:rPr lang="en-US" sz="2600" u="sng">
                <a:solidFill>
                  <a:schemeClr val="hlink"/>
                </a:solidFill>
                <a:hlinkClick r:id="rId3"/>
              </a:rPr>
              <a:t>ASCCC OERI Website </a:t>
            </a:r>
            <a:r>
              <a:rPr lang="en-US" sz="2600"/>
              <a:t>(</a:t>
            </a:r>
            <a:r>
              <a:rPr lang="en-US" sz="2600" u="sng">
                <a:solidFill>
                  <a:schemeClr val="hlink"/>
                </a:solidFill>
                <a:hlinkClick r:id="rId4"/>
              </a:rPr>
              <a:t>asccc-oeri.org</a:t>
            </a:r>
            <a:r>
              <a:rPr lang="en-US" sz="2600"/>
              <a:t>)</a:t>
            </a:r>
            <a:endParaRPr sz="2600"/>
          </a:p>
          <a:p>
            <a:pPr marL="914400" lvl="1" indent="-393700" algn="l" rtl="0">
              <a:lnSpc>
                <a:spcPct val="120000"/>
              </a:lnSpc>
              <a:spcBef>
                <a:spcPts val="0"/>
              </a:spcBef>
              <a:spcAft>
                <a:spcPts val="0"/>
              </a:spcAft>
              <a:buSzPts val="2600"/>
              <a:buChar char="•"/>
            </a:pPr>
            <a:r>
              <a:rPr lang="en-US" sz="2600"/>
              <a:t>Resources</a:t>
            </a:r>
            <a:endParaRPr sz="2600"/>
          </a:p>
          <a:p>
            <a:pPr marL="914400" lvl="1" indent="-393700" algn="l" rtl="0">
              <a:lnSpc>
                <a:spcPct val="120000"/>
              </a:lnSpc>
              <a:spcBef>
                <a:spcPts val="0"/>
              </a:spcBef>
              <a:spcAft>
                <a:spcPts val="0"/>
              </a:spcAft>
              <a:buSzPts val="2600"/>
              <a:buChar char="•"/>
            </a:pPr>
            <a:r>
              <a:rPr lang="en-US" sz="2600"/>
              <a:t>Webinars and Events</a:t>
            </a:r>
            <a:endParaRPr sz="2600"/>
          </a:p>
          <a:p>
            <a:pPr marL="457200" lvl="0" indent="-393700" algn="l" rtl="0">
              <a:lnSpc>
                <a:spcPct val="120000"/>
              </a:lnSpc>
              <a:spcBef>
                <a:spcPts val="750"/>
              </a:spcBef>
              <a:spcAft>
                <a:spcPts val="0"/>
              </a:spcAft>
              <a:buSzPts val="2600"/>
              <a:buChar char="•"/>
            </a:pPr>
            <a:r>
              <a:rPr lang="en-US" sz="2600" u="sng">
                <a:solidFill>
                  <a:schemeClr val="hlink"/>
                </a:solidFill>
                <a:hlinkClick r:id="rId5"/>
              </a:rPr>
              <a:t>LibreTexts</a:t>
            </a:r>
            <a:r>
              <a:rPr lang="en-US" sz="2600"/>
              <a:t> (</a:t>
            </a:r>
            <a:r>
              <a:rPr lang="en-US" sz="2600" u="sng">
                <a:solidFill>
                  <a:schemeClr val="hlink"/>
                </a:solidFill>
                <a:hlinkClick r:id="rId6"/>
              </a:rPr>
              <a:t>https://libretexts.org</a:t>
            </a:r>
            <a:r>
              <a:rPr lang="en-US" sz="2600"/>
              <a:t>) </a:t>
            </a:r>
            <a:endParaRPr sz="2600"/>
          </a:p>
          <a:p>
            <a:pPr marL="914400" lvl="1" indent="-393700" algn="l" rtl="0">
              <a:spcBef>
                <a:spcPts val="375"/>
              </a:spcBef>
              <a:spcAft>
                <a:spcPts val="0"/>
              </a:spcAft>
              <a:buSzPts val="2600"/>
              <a:buChar char="•"/>
            </a:pPr>
            <a:r>
              <a:rPr lang="en-US" sz="2600" u="sng">
                <a:solidFill>
                  <a:schemeClr val="hlink"/>
                </a:solidFill>
                <a:hlinkClick r:id="rId7"/>
              </a:rPr>
              <a:t>Office hours</a:t>
            </a:r>
            <a:r>
              <a:rPr lang="en-US" sz="2600"/>
              <a:t> (TTh 9:00-10:00 am)</a:t>
            </a:r>
            <a:endParaRPr sz="2600"/>
          </a:p>
          <a:p>
            <a:pPr marL="171446" lvl="0" indent="0" algn="l" rtl="0">
              <a:lnSpc>
                <a:spcPct val="120000"/>
              </a:lnSpc>
              <a:spcBef>
                <a:spcPts val="750"/>
              </a:spcBef>
              <a:spcAft>
                <a:spcPts val="0"/>
              </a:spcAft>
              <a:buSzPts val="1600"/>
              <a:buNone/>
            </a:pP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9"/>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431" name="Google Shape;431;p59" descr="Little girl with curly holding a dandelion in a field"/>
          <p:cNvPicPr preferRelativeResize="0">
            <a:picLocks noGrp="1"/>
          </p:cNvPicPr>
          <p:nvPr>
            <p:ph type="body" idx="1"/>
          </p:nvPr>
        </p:nvPicPr>
        <p:blipFill rotWithShape="1">
          <a:blip r:embed="rId3">
            <a:alphaModFix/>
          </a:blip>
          <a:srcRect/>
          <a:stretch/>
        </p:blipFill>
        <p:spPr>
          <a:xfrm>
            <a:off x="1744407" y="2214245"/>
            <a:ext cx="2691300" cy="4038600"/>
          </a:xfrm>
          <a:prstGeom prst="rect">
            <a:avLst/>
          </a:prstGeom>
          <a:noFill/>
          <a:ln>
            <a:noFill/>
          </a:ln>
        </p:spPr>
      </p:pic>
      <p:sp>
        <p:nvSpPr>
          <p:cNvPr id="432" name="Google Shape;432;p59"/>
          <p:cNvSpPr/>
          <p:nvPr/>
        </p:nvSpPr>
        <p:spPr>
          <a:xfrm>
            <a:off x="5214550" y="3451672"/>
            <a:ext cx="2545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Photo by </a:t>
            </a:r>
            <a:r>
              <a:rPr lang="en-US" sz="18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b="0" i="0" u="none" strike="noStrike" cap="none">
                <a:solidFill>
                  <a:schemeClr val="dk1"/>
                </a:solidFill>
                <a:latin typeface="Arial"/>
                <a:ea typeface="Arial"/>
                <a:cs typeface="Arial"/>
                <a:sym typeface="Arial"/>
              </a:rPr>
              <a:t> from </a:t>
            </a:r>
            <a:r>
              <a:rPr lang="en-US" sz="18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A question for you…</a:t>
            </a:r>
            <a:endParaRPr/>
          </a:p>
        </p:txBody>
      </p:sp>
      <p:pic>
        <p:nvPicPr>
          <p:cNvPr id="153" name="Google Shape;153;p22" descr="Mentimeter screenshot"/>
          <p:cNvPicPr preferRelativeResize="0"/>
          <p:nvPr/>
        </p:nvPicPr>
        <p:blipFill>
          <a:blip r:embed="rId3">
            <a:alphaModFix/>
          </a:blip>
          <a:stretch>
            <a:fillRect/>
          </a:stretch>
        </p:blipFill>
        <p:spPr>
          <a:xfrm>
            <a:off x="278325" y="1853803"/>
            <a:ext cx="8339536" cy="48517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a:t>What if..</a:t>
            </a:r>
            <a:endParaRPr sz="4000"/>
          </a:p>
        </p:txBody>
      </p:sp>
      <p:sp>
        <p:nvSpPr>
          <p:cNvPr id="160" name="Google Shape;160;p23"/>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sz="2200"/>
              <a:t>…. discussions could be completely different - and not only do what discussions were always supposed to do - but also help you address current challenges.  </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idx="4294967295"/>
          </p:nvPr>
        </p:nvSpPr>
        <p:spPr>
          <a:xfrm>
            <a:off x="1170125" y="481275"/>
            <a:ext cx="70413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Revisiting Assignments in the </a:t>
            </a:r>
          </a:p>
          <a:p>
            <a:pPr marL="0" marR="0" lvl="0" indent="0" algn="ctr"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Age of AI</a:t>
            </a:r>
          </a:p>
        </p:txBody>
      </p:sp>
      <p:sp>
        <p:nvSpPr>
          <p:cNvPr id="166" name="Google Shape;166;p24"/>
          <p:cNvSpPr txBox="1"/>
          <p:nvPr/>
        </p:nvSpPr>
        <p:spPr>
          <a:xfrm>
            <a:off x="916800" y="2337150"/>
            <a:ext cx="7668000" cy="2755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3000"/>
              <a:buFont typeface="Arial"/>
              <a:buNone/>
            </a:pPr>
            <a:r>
              <a:rPr lang="en-US" sz="2200"/>
              <a:t>Ensure that in an age of automation, student work remains a reflection of genuine learning:</a:t>
            </a:r>
            <a:endParaRPr sz="2200"/>
          </a:p>
          <a:p>
            <a:pPr marL="457200" lvl="0" indent="-368300" algn="l" rtl="0">
              <a:spcBef>
                <a:spcPts val="1000"/>
              </a:spcBef>
              <a:spcAft>
                <a:spcPts val="0"/>
              </a:spcAft>
              <a:buSzPts val="2200"/>
              <a:buChar char="●"/>
            </a:pPr>
            <a:r>
              <a:rPr lang="en-US" sz="2200"/>
              <a:t>Building community and social presence through collaboration.</a:t>
            </a:r>
            <a:endParaRPr sz="2200"/>
          </a:p>
          <a:p>
            <a:pPr marL="457200" lvl="0" indent="-368300" algn="l" rtl="0">
              <a:spcBef>
                <a:spcPts val="1000"/>
              </a:spcBef>
              <a:spcAft>
                <a:spcPts val="0"/>
              </a:spcAft>
              <a:buSzPts val="2200"/>
              <a:buChar char="●"/>
            </a:pPr>
            <a:r>
              <a:rPr lang="en-US" sz="2200"/>
              <a:t>Promoting critical thinking and reflection.</a:t>
            </a:r>
            <a:endParaRPr sz="2200"/>
          </a:p>
          <a:p>
            <a:pPr marL="457200" lvl="0" indent="-368300" algn="l" rtl="0">
              <a:spcBef>
                <a:spcPts val="1000"/>
              </a:spcBef>
              <a:spcAft>
                <a:spcPts val="1000"/>
              </a:spcAft>
              <a:buSzPts val="2200"/>
              <a:buChar char="●"/>
            </a:pPr>
            <a:r>
              <a:rPr lang="en-US" sz="2200"/>
              <a:t>Shifting from grading the product to valuing the human process.</a:t>
            </a:r>
            <a:endParaRPr sz="2200">
              <a:solidFill>
                <a:schemeClr val="dk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idx="4294967295"/>
          </p:nvPr>
        </p:nvSpPr>
        <p:spPr>
          <a:xfrm>
            <a:off x="649975" y="806000"/>
            <a:ext cx="81300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600" b="0" i="0" u="none" strike="noStrike" kern="0" cap="none" spc="0" normalizeH="0" baseline="0" noProof="0" dirty="0">
                <a:ln>
                  <a:noFill/>
                </a:ln>
                <a:solidFill>
                  <a:schemeClr val="lt1"/>
                </a:solidFill>
                <a:effectLst/>
                <a:uLnTx/>
                <a:uFillTx/>
                <a:latin typeface="Arial"/>
                <a:ea typeface="Arial"/>
                <a:cs typeface="Arial"/>
                <a:sym typeface="Arial"/>
              </a:rPr>
              <a:t>Traditional Discussion Assignments</a:t>
            </a:r>
            <a:r>
              <a:rPr kumimoji="0" lang="en-US" sz="3600" b="0" i="0" u="none" strike="noStrike" kern="0" cap="none" spc="0" normalizeH="0" baseline="0" noProof="0" dirty="0">
                <a:ln>
                  <a:noFill/>
                </a:ln>
                <a:solidFill>
                  <a:schemeClr val="lt1"/>
                </a:solidFill>
                <a:effectLst/>
                <a:uLnTx/>
                <a:uFillTx/>
                <a:latin typeface="Barlow"/>
                <a:ea typeface="Barlow"/>
                <a:cs typeface="Barlow"/>
                <a:sym typeface="Barlow"/>
              </a:rPr>
              <a:t> </a:t>
            </a:r>
            <a:endParaRPr kumimoji="0" lang="en-US" sz="3400" b="0" i="0" u="none" strike="noStrike" kern="0" cap="none" spc="0" normalizeH="0" baseline="0" noProof="0" dirty="0">
              <a:ln>
                <a:noFill/>
              </a:ln>
              <a:solidFill>
                <a:schemeClr val="lt1"/>
              </a:solidFill>
              <a:effectLst/>
              <a:uLnTx/>
              <a:uFillTx/>
              <a:latin typeface="Barlow"/>
              <a:ea typeface="Barlow"/>
              <a:cs typeface="Barlow"/>
              <a:sym typeface="Barlow"/>
            </a:endParaRPr>
          </a:p>
        </p:txBody>
      </p:sp>
      <p:sp>
        <p:nvSpPr>
          <p:cNvPr id="172" name="Google Shape;172;p25"/>
          <p:cNvSpPr txBox="1"/>
          <p:nvPr/>
        </p:nvSpPr>
        <p:spPr>
          <a:xfrm>
            <a:off x="587525" y="2257650"/>
            <a:ext cx="4894200" cy="4158900"/>
          </a:xfrm>
          <a:prstGeom prst="rect">
            <a:avLst/>
          </a:prstGeom>
          <a:noFill/>
          <a:ln>
            <a:noFill/>
          </a:ln>
        </p:spPr>
        <p:txBody>
          <a:bodyPr spcFirstLastPara="1" wrap="square" lIns="91425" tIns="91425" rIns="91425" bIns="91425" anchor="t" anchorCtr="0">
            <a:spAutoFit/>
          </a:bodyPr>
          <a:lstStyle/>
          <a:p>
            <a:pPr marL="457200" lvl="0" indent="-368300" algn="l" rtl="0">
              <a:lnSpc>
                <a:spcPct val="120000"/>
              </a:lnSpc>
              <a:spcBef>
                <a:spcPts val="750"/>
              </a:spcBef>
              <a:spcAft>
                <a:spcPts val="0"/>
              </a:spcAft>
              <a:buClr>
                <a:schemeClr val="dk2"/>
              </a:buClr>
              <a:buSzPts val="2200"/>
              <a:buChar char="❏"/>
            </a:pPr>
            <a:r>
              <a:rPr lang="en-US" sz="2200">
                <a:solidFill>
                  <a:schemeClr val="dk2"/>
                </a:solidFill>
              </a:rPr>
              <a:t>Text only</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Allow for limited engagement</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Typically do not inspire creativity or facilitate collaboration</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Commonly viewed as a chore by students</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Challenge faculty to establish </a:t>
            </a:r>
            <a:r>
              <a:rPr lang="en-US" sz="2200" u="sng">
                <a:solidFill>
                  <a:schemeClr val="hlink"/>
                </a:solidFill>
                <a:hlinkClick r:id="rId3"/>
              </a:rPr>
              <a:t>regular and substantive interaction (RSI)</a:t>
            </a:r>
            <a:r>
              <a:rPr lang="en-US" sz="2200">
                <a:solidFill>
                  <a:schemeClr val="dk2"/>
                </a:solidFill>
              </a:rPr>
              <a:t> </a:t>
            </a:r>
            <a:endParaRPr sz="2200">
              <a:solidFill>
                <a:schemeClr val="dk1"/>
              </a:solidFill>
              <a:latin typeface="Barlow"/>
              <a:ea typeface="Barlow"/>
              <a:cs typeface="Barlow"/>
              <a:sym typeface="Barlow"/>
            </a:endParaRPr>
          </a:p>
        </p:txBody>
      </p:sp>
      <p:pic>
        <p:nvPicPr>
          <p:cNvPr id="173" name="Google Shape;173;p25" descr="A gray and white cat is looking at a laptop screen.&#10;"/>
          <p:cNvPicPr preferRelativeResize="0"/>
          <p:nvPr/>
        </p:nvPicPr>
        <p:blipFill rotWithShape="1">
          <a:blip r:embed="rId4">
            <a:alphaModFix/>
          </a:blip>
          <a:srcRect/>
          <a:stretch/>
        </p:blipFill>
        <p:spPr>
          <a:xfrm>
            <a:off x="5481725" y="2877826"/>
            <a:ext cx="3006500" cy="1995000"/>
          </a:xfrm>
          <a:prstGeom prst="rect">
            <a:avLst/>
          </a:prstGeom>
          <a:noFill/>
          <a:ln>
            <a:noFill/>
          </a:ln>
        </p:spPr>
      </p:pic>
      <p:sp>
        <p:nvSpPr>
          <p:cNvPr id="174" name="Google Shape;174;p25"/>
          <p:cNvSpPr txBox="1"/>
          <p:nvPr/>
        </p:nvSpPr>
        <p:spPr>
          <a:xfrm>
            <a:off x="5413750" y="49815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Photo by</a:t>
            </a:r>
            <a:r>
              <a:rPr lang="en-US">
                <a:solidFill>
                  <a:schemeClr val="dk1"/>
                </a:solidFill>
                <a:uFill>
                  <a:noFill/>
                </a:uFill>
                <a:hlinkClick r:id="rId5">
                  <a:extLst>
                    <a:ext uri="{A12FA001-AC4F-418D-AE19-62706E023703}">
                      <ahyp:hlinkClr xmlns:ahyp="http://schemas.microsoft.com/office/drawing/2018/hyperlinkcolor" val="tx"/>
                    </a:ext>
                  </a:extLst>
                </a:hlinkClick>
              </a:rPr>
              <a:t> </a:t>
            </a:r>
            <a:r>
              <a:rPr lang="en-US" u="sng">
                <a:solidFill>
                  <a:srgbClr val="9C486D"/>
                </a:solidFill>
                <a:hlinkClick r:id="rId5">
                  <a:extLst>
                    <a:ext uri="{A12FA001-AC4F-418D-AE19-62706E023703}">
                      <ahyp:hlinkClr xmlns:ahyp="http://schemas.microsoft.com/office/drawing/2018/hyperlinkcolor" val="tx"/>
                    </a:ext>
                  </a:extLst>
                </a:hlinkClick>
              </a:rPr>
              <a:t>Anton Kraev</a:t>
            </a:r>
            <a:r>
              <a:rPr lang="en-US">
                <a:solidFill>
                  <a:schemeClr val="dk1"/>
                </a:solidFill>
              </a:rPr>
              <a:t> on</a:t>
            </a:r>
            <a:r>
              <a:rPr lang="en-US">
                <a:solidFill>
                  <a:schemeClr val="dk1"/>
                </a:solidFill>
                <a:uFill>
                  <a:noFill/>
                </a:uFill>
                <a:hlinkClick r:id="rId6">
                  <a:extLst>
                    <a:ext uri="{A12FA001-AC4F-418D-AE19-62706E023703}">
                      <ahyp:hlinkClr xmlns:ahyp="http://schemas.microsoft.com/office/drawing/2018/hyperlinkcolor" val="tx"/>
                    </a:ext>
                  </a:extLst>
                </a:hlinkClick>
              </a:rPr>
              <a:t> </a:t>
            </a:r>
            <a:r>
              <a:rPr lang="en-US" u="sng">
                <a:solidFill>
                  <a:srgbClr val="9C486D"/>
                </a:solidFill>
                <a:hlinkClick r:id="rId6">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idx="4294967295"/>
          </p:nvPr>
        </p:nvSpPr>
        <p:spPr>
          <a:xfrm>
            <a:off x="661375" y="837695"/>
            <a:ext cx="8130000" cy="615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chemeClr val="lt1"/>
                </a:solidFill>
                <a:effectLst/>
                <a:uLnTx/>
                <a:uFillTx/>
                <a:latin typeface="Arial"/>
                <a:ea typeface="Arial"/>
                <a:cs typeface="Arial"/>
                <a:sym typeface="Arial"/>
              </a:rPr>
              <a:t>A Discussion Assignment Could</a:t>
            </a:r>
            <a:endParaRPr kumimoji="0" lang="en-US" sz="3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80" name="Google Shape;180;p26"/>
          <p:cNvSpPr txBox="1"/>
          <p:nvPr/>
        </p:nvSpPr>
        <p:spPr>
          <a:xfrm>
            <a:off x="729950" y="2158375"/>
            <a:ext cx="7888500" cy="4041300"/>
          </a:xfrm>
          <a:prstGeom prst="rect">
            <a:avLst/>
          </a:prstGeom>
          <a:noFill/>
          <a:ln>
            <a:noFill/>
          </a:ln>
        </p:spPr>
        <p:txBody>
          <a:bodyPr spcFirstLastPara="1" wrap="square" lIns="91425" tIns="91425" rIns="91425" bIns="91425" anchor="t" anchorCtr="0">
            <a:spAutoFit/>
          </a:bodyPr>
          <a:lstStyle/>
          <a:p>
            <a:pPr marL="457200" lvl="0" indent="-368300" algn="l" rtl="0">
              <a:lnSpc>
                <a:spcPct val="120000"/>
              </a:lnSpc>
              <a:spcBef>
                <a:spcPts val="750"/>
              </a:spcBef>
              <a:spcAft>
                <a:spcPts val="0"/>
              </a:spcAft>
              <a:buClr>
                <a:schemeClr val="dk2"/>
              </a:buClr>
              <a:buSzPts val="2200"/>
              <a:buChar char="❏"/>
            </a:pPr>
            <a:r>
              <a:rPr lang="en-US" sz="2200">
                <a:solidFill>
                  <a:schemeClr val="dk2"/>
                </a:solidFill>
              </a:rPr>
              <a:t>Provide a space for students to demonstrate learning</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Reflect speaking and listening practice</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Allow for interaction in multiple modalities</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Bring authentic interaction and engagement</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Build confidence</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Develop communication skills</a:t>
            </a:r>
            <a:endParaRPr sz="2200">
              <a:solidFill>
                <a:schemeClr val="dk2"/>
              </a:solidFill>
            </a:endParaRPr>
          </a:p>
          <a:p>
            <a:pPr marL="457200" lvl="0" indent="-368300" algn="l" rtl="0">
              <a:lnSpc>
                <a:spcPct val="120000"/>
              </a:lnSpc>
              <a:spcBef>
                <a:spcPts val="750"/>
              </a:spcBef>
              <a:spcAft>
                <a:spcPts val="0"/>
              </a:spcAft>
              <a:buClr>
                <a:schemeClr val="dk2"/>
              </a:buClr>
              <a:buSzPts val="2200"/>
              <a:buChar char="❏"/>
            </a:pPr>
            <a:r>
              <a:rPr lang="en-US" sz="2200">
                <a:solidFill>
                  <a:schemeClr val="dk2"/>
                </a:solidFill>
              </a:rPr>
              <a:t>Facilitate collaboration</a:t>
            </a:r>
            <a:endParaRPr sz="2200">
              <a:solidFill>
                <a:schemeClr val="dk2"/>
              </a:solidFill>
            </a:endParaRPr>
          </a:p>
          <a:p>
            <a:pPr marL="0" lvl="0" indent="0" algn="l" rtl="0">
              <a:lnSpc>
                <a:spcPct val="120000"/>
              </a:lnSpc>
              <a:spcBef>
                <a:spcPts val="750"/>
              </a:spcBef>
              <a:spcAft>
                <a:spcPts val="0"/>
              </a:spcAft>
              <a:buNone/>
            </a:pPr>
            <a:endParaRPr sz="2200">
              <a:solidFill>
                <a:schemeClr val="dk1"/>
              </a:solidFill>
              <a:latin typeface="Barlow"/>
              <a:ea typeface="Barlow"/>
              <a:cs typeface="Barlow"/>
              <a:sym typeface="Barlow"/>
            </a:endParaRPr>
          </a:p>
        </p:txBody>
      </p:sp>
      <p:pic>
        <p:nvPicPr>
          <p:cNvPr id="182" name="Google Shape;182;p26" descr="White dog, likely a Cockapoo or a similar poodle mix, running towards the camera in a grassy field. " title="joe-caione-KVeogBZzl4M-unsplash.jpg"/>
          <p:cNvPicPr preferRelativeResize="0"/>
          <p:nvPr/>
        </p:nvPicPr>
        <p:blipFill>
          <a:blip r:embed="rId3">
            <a:alphaModFix/>
          </a:blip>
          <a:stretch>
            <a:fillRect/>
          </a:stretch>
        </p:blipFill>
        <p:spPr>
          <a:xfrm>
            <a:off x="6001025" y="4232825"/>
            <a:ext cx="2790350" cy="1992479"/>
          </a:xfrm>
          <a:prstGeom prst="rect">
            <a:avLst/>
          </a:prstGeom>
          <a:noFill/>
          <a:ln>
            <a:noFill/>
          </a:ln>
        </p:spPr>
      </p:pic>
      <p:sp>
        <p:nvSpPr>
          <p:cNvPr id="183" name="Google Shape;183;p26"/>
          <p:cNvSpPr txBox="1"/>
          <p:nvPr/>
        </p:nvSpPr>
        <p:spPr>
          <a:xfrm>
            <a:off x="6196625" y="62780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Photo by</a:t>
            </a:r>
            <a:r>
              <a:rPr lang="en-US" sz="1200">
                <a:uFill>
                  <a:noFill/>
                </a:uFill>
                <a:hlinkClick r:id="rId4"/>
              </a:rPr>
              <a:t> </a:t>
            </a:r>
            <a:r>
              <a:rPr lang="en-US" sz="1200" u="sng">
                <a:solidFill>
                  <a:schemeClr val="hlink"/>
                </a:solidFill>
                <a:hlinkClick r:id="rId4"/>
              </a:rPr>
              <a:t>Joe Caione</a:t>
            </a:r>
            <a:r>
              <a:rPr lang="en-US" sz="1200"/>
              <a:t> on</a:t>
            </a:r>
            <a:r>
              <a:rPr lang="en-US" sz="1200">
                <a:uFill>
                  <a:noFill/>
                </a:uFill>
                <a:hlinkClick r:id="rId5"/>
              </a:rPr>
              <a:t> </a:t>
            </a:r>
            <a:r>
              <a:rPr lang="en-US" sz="1200" u="sng">
                <a:solidFill>
                  <a:schemeClr val="hlink"/>
                </a:solidFill>
                <a:hlinkClick r:id="rId5"/>
              </a:rPr>
              <a:t>Unsplash</a:t>
            </a:r>
            <a:endParaRPr sz="400"/>
          </a:p>
        </p:txBody>
      </p:sp>
    </p:spTree>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1854</Words>
  <Application>Microsoft Office PowerPoint</Application>
  <PresentationFormat>On-screen Show (4:3)</PresentationFormat>
  <Paragraphs>220</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Barlow</vt:lpstr>
      <vt:lpstr>Arial</vt:lpstr>
      <vt:lpstr>Gill Sans</vt:lpstr>
      <vt:lpstr>Roboto</vt:lpstr>
      <vt:lpstr>Calibri</vt:lpstr>
      <vt:lpstr>Roboto Condensed Light</vt:lpstr>
      <vt:lpstr>Nunito</vt:lpstr>
      <vt:lpstr>Gallery</vt:lpstr>
      <vt:lpstr>Finding the Human Connection in a Digital World: Using Discuss-It to Build Community, Promote Critical Thinking, and Shift the Focus of Assessment</vt:lpstr>
      <vt:lpstr>Event Description</vt:lpstr>
      <vt:lpstr>Presenters</vt:lpstr>
      <vt:lpstr>Overview</vt:lpstr>
      <vt:lpstr>A question for you…</vt:lpstr>
      <vt:lpstr>What if..</vt:lpstr>
      <vt:lpstr>Revisiting Assignments in the  Age of AI</vt:lpstr>
      <vt:lpstr>Traditional Discussion Assignments </vt:lpstr>
      <vt:lpstr>A Discussion Assignment Could</vt:lpstr>
      <vt:lpstr>Challenges of Online  Asynchronous Discussions</vt:lpstr>
      <vt:lpstr>What if you could…</vt:lpstr>
      <vt:lpstr>What is LibreTexts?</vt:lpstr>
      <vt:lpstr>What is ADAPT?</vt:lpstr>
      <vt:lpstr>What is Discuss-It?</vt:lpstr>
      <vt:lpstr>Discuss-It Demo Site</vt:lpstr>
      <vt:lpstr>Icebreaker Activity Example 1: Two Truths and One Lie</vt:lpstr>
      <vt:lpstr>Sociology Example 1: Chapter Reflection</vt:lpstr>
      <vt:lpstr>Sociology Example 2: Applying Course Concepts</vt:lpstr>
      <vt:lpstr>French Example: Rethinking written discussion assignments</vt:lpstr>
      <vt:lpstr>Spanish Example:  Did you know?</vt:lpstr>
      <vt:lpstr>Spanish Example 2: Chain Story</vt:lpstr>
      <vt:lpstr>Intro Psych Example </vt:lpstr>
      <vt:lpstr>Comm Studies Example</vt:lpstr>
      <vt:lpstr>Integration of ADAPT in LMS (Canvas)</vt:lpstr>
      <vt:lpstr>Do you want to get started today? Here we go….</vt:lpstr>
      <vt:lpstr>Create a Free LibreOne Account</vt:lpstr>
      <vt:lpstr>Finding ADAPT on the Launchpad</vt:lpstr>
      <vt:lpstr>Assistance: The Insight Knowledge Base</vt:lpstr>
      <vt:lpstr>ADAPT Structure</vt:lpstr>
      <vt:lpstr>ADAPT Quick Start - Import Demo Course and Clone Discuss-It activities</vt:lpstr>
      <vt:lpstr> Clone to Customize</vt:lpstr>
      <vt:lpstr>Discuss-It Assignment Settings</vt:lpstr>
      <vt:lpstr>Grading with a Rubric </vt:lpstr>
      <vt:lpstr>Easy Grading of Discuss-It Questions</vt:lpstr>
      <vt:lpstr>Option 1 Linking Canvas Course to ADAPT Course via API</vt:lpstr>
      <vt:lpstr>Option 2 How to link ADAPT in Canvas via LTI</vt:lpstr>
      <vt:lpstr>Select ADAPT in External Tool</vt:lpstr>
      <vt:lpstr>ASCCC OERI  Archived Webinars</vt:lpstr>
      <vt:lpstr>LibreTexts Support and Training</vt:lpstr>
      <vt:lpstr>Learn More About Discuss-It</vt:lpstr>
      <vt:lpstr>More Information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ASCCC1</cp:lastModifiedBy>
  <cp:revision>1</cp:revision>
  <dcterms:modified xsi:type="dcterms:W3CDTF">2026-03-10T16:04:41Z</dcterms:modified>
</cp:coreProperties>
</file>