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4630400" cy="8229600"/>
  <p:notesSz cx="8229600" cy="14630400"/>
  <p:embeddedFontLst>
    <p:embeddedFont>
      <p:font typeface="Inter"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snapToObjects="1">
      <p:cViewPr varScale="1">
        <p:scale>
          <a:sx n="65" d="100"/>
          <a:sy n="65" d="100"/>
        </p:scale>
        <p:origin x="102" y="4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940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6E6E6"/>
          </a:solidFill>
          <a:ln/>
        </p:spPr>
        <p:txBody>
          <a:bodyPr/>
          <a:lstStyle/>
          <a:p>
            <a:endParaRPr lang="en-US"/>
          </a:p>
        </p:txBody>
      </p:sp>
      <p:sp>
        <p:nvSpPr>
          <p:cNvPr id="3" name="Shape 1"/>
          <p:cNvSpPr/>
          <p:nvPr/>
        </p:nvSpPr>
        <p:spPr>
          <a:xfrm>
            <a:off x="0" y="0"/>
            <a:ext cx="14630400" cy="8229600"/>
          </a:xfrm>
          <a:prstGeom prst="rect">
            <a:avLst/>
          </a:prstGeom>
          <a:solidFill>
            <a:srgbClr val="F9FBFC"/>
          </a:solidFill>
          <a:ln/>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s://asccc-oeri.org/2026/02/20/pathways-to-zero-partnering-with-counselors-to-promote-the-visibility-of-zero-textbook-cost-ztc-and-open-educational-resources-oer/"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diverse community college students walking through campus with counselor in hallway, warm natural light"/>
          <p:cNvPicPr>
            <a:picLocks noChangeAspect="1"/>
          </p:cNvPicPr>
          <p:nvPr/>
        </p:nvPicPr>
        <p:blipFill>
          <a:blip r:embed="rId3"/>
          <a:stretch>
            <a:fillRect/>
          </a:stretch>
        </p:blipFill>
        <p:spPr>
          <a:xfrm>
            <a:off x="9144000" y="14288"/>
            <a:ext cx="5486400" cy="8229600"/>
          </a:xfrm>
          <a:prstGeom prst="rect">
            <a:avLst/>
          </a:prstGeom>
        </p:spPr>
      </p:pic>
      <p:sp>
        <p:nvSpPr>
          <p:cNvPr id="4" name="Text 1"/>
          <p:cNvSpPr/>
          <p:nvPr/>
        </p:nvSpPr>
        <p:spPr>
          <a:xfrm>
            <a:off x="793790" y="3985736"/>
            <a:ext cx="7556421" cy="635079"/>
          </a:xfrm>
          <a:prstGeom prst="rect">
            <a:avLst/>
          </a:prstGeom>
          <a:noFill/>
          <a:ln/>
        </p:spPr>
        <p:txBody>
          <a:bodyPr wrap="square" lIns="0" tIns="0" rIns="0" bIns="0" rtlCol="0" anchor="t"/>
          <a:lstStyle/>
          <a:p>
            <a:pPr marL="0" indent="0" algn="l">
              <a:lnSpc>
                <a:spcPts val="2500"/>
              </a:lnSpc>
              <a:buNone/>
            </a:pPr>
            <a:r>
              <a:rPr lang="en-US" sz="1550" b="1" dirty="0">
                <a:solidFill>
                  <a:srgbClr val="101010"/>
                </a:solidFill>
                <a:latin typeface="Inter" pitchFamily="34" charset="0"/>
                <a:ea typeface="Inter" pitchFamily="34" charset="-122"/>
                <a:cs typeface="Inter" pitchFamily="34" charset="-120"/>
              </a:rPr>
              <a:t>Partnering with Counselors to Promote the Visibility of Zero Textbook Cost (ZTC) and Open Educational Resources (OER)</a:t>
            </a:r>
            <a:endParaRPr lang="en-US" sz="1550" dirty="0"/>
          </a:p>
        </p:txBody>
      </p:sp>
      <p:sp>
        <p:nvSpPr>
          <p:cNvPr id="5" name="Text 2" descr="line"/>
          <p:cNvSpPr/>
          <p:nvPr/>
        </p:nvSpPr>
        <p:spPr>
          <a:xfrm>
            <a:off x="793790" y="4844058"/>
            <a:ext cx="7556421"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3" name="Text 0"/>
          <p:cNvSpPr>
            <a:spLocks noGrp="1"/>
          </p:cNvSpPr>
          <p:nvPr>
            <p:ph type="title" idx="4294967295"/>
          </p:nvPr>
        </p:nvSpPr>
        <p:spPr>
          <a:xfrm>
            <a:off x="793790" y="3068003"/>
            <a:ext cx="4961811"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Pathways to Zero</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64143" y="915472"/>
            <a:ext cx="7647027" cy="596860"/>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700"/>
              </a:lnSpc>
              <a:spcBef>
                <a:spcPts val="0"/>
              </a:spcBef>
              <a:spcAft>
                <a:spcPts val="0"/>
              </a:spcAft>
              <a:buClrTx/>
              <a:buSzTx/>
              <a:buFontTx/>
              <a:buNone/>
              <a:tabLst/>
              <a:defRPr/>
            </a:pPr>
            <a:r>
              <a:rPr kumimoji="0" lang="en-US" sz="375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Scripts, FAQs, and Talking Points</a:t>
            </a:r>
            <a:endParaRPr kumimoji="0" lang="en-US" sz="37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Shape 1">
            <a:extLst>
              <a:ext uri="{C183D7F6-B498-43B3-948B-1728B52AA6E4}">
                <adec:decorative xmlns:adec="http://schemas.microsoft.com/office/drawing/2017/decorative" val="1"/>
              </a:ext>
            </a:extLst>
          </p:cNvPr>
          <p:cNvSpPr/>
          <p:nvPr/>
        </p:nvSpPr>
        <p:spPr>
          <a:xfrm>
            <a:off x="626626" y="1788081"/>
            <a:ext cx="6593086" cy="5525929"/>
          </a:xfrm>
          <a:prstGeom prst="roundRect">
            <a:avLst>
              <a:gd name="adj" fmla="val 2489"/>
            </a:avLst>
          </a:prstGeom>
          <a:solidFill>
            <a:srgbClr val="00427E"/>
          </a:solidFill>
          <a:ln/>
        </p:spPr>
        <p:txBody>
          <a:bodyPr/>
          <a:lstStyle/>
          <a:p>
            <a:endParaRPr lang="en-US"/>
          </a:p>
        </p:txBody>
      </p:sp>
      <p:sp>
        <p:nvSpPr>
          <p:cNvPr id="4" name="Text 2"/>
          <p:cNvSpPr/>
          <p:nvPr/>
        </p:nvSpPr>
        <p:spPr>
          <a:xfrm>
            <a:off x="817602" y="1971913"/>
            <a:ext cx="3398877" cy="298490"/>
          </a:xfrm>
          <a:prstGeom prst="rect">
            <a:avLst/>
          </a:prstGeom>
          <a:noFill/>
          <a:ln/>
        </p:spPr>
        <p:txBody>
          <a:bodyPr wrap="none" lIns="0" tIns="0" rIns="0" bIns="0" rtlCol="0" anchor="t"/>
          <a:lstStyle/>
          <a:p>
            <a:pPr marL="0" indent="0" algn="l">
              <a:lnSpc>
                <a:spcPts val="2350"/>
              </a:lnSpc>
              <a:buNone/>
            </a:pPr>
            <a:r>
              <a:rPr lang="en-US" sz="1850" b="1" dirty="0">
                <a:solidFill>
                  <a:srgbClr val="FFFFFF"/>
                </a:solidFill>
                <a:latin typeface="Inter Bold" pitchFamily="34" charset="0"/>
                <a:ea typeface="Inter Bold" pitchFamily="34" charset="-122"/>
                <a:cs typeface="Inter Bold" pitchFamily="34" charset="-120"/>
              </a:rPr>
              <a:t>Sample 2–3 Sentence Scripts</a:t>
            </a:r>
            <a:endParaRPr lang="en-US" sz="1850" dirty="0"/>
          </a:p>
        </p:txBody>
      </p:sp>
      <p:sp>
        <p:nvSpPr>
          <p:cNvPr id="5" name="Text 3"/>
          <p:cNvSpPr/>
          <p:nvPr/>
        </p:nvSpPr>
        <p:spPr>
          <a:xfrm>
            <a:off x="817602" y="2454235"/>
            <a:ext cx="6211133" cy="1499592"/>
          </a:xfrm>
          <a:prstGeom prst="rect">
            <a:avLst/>
          </a:prstGeom>
          <a:noFill/>
          <a:ln/>
        </p:spPr>
        <p:txBody>
          <a:bodyPr wrap="square" lIns="0" tIns="0" rIns="0" bIns="0" rtlCol="0" anchor="t"/>
          <a:lstStyle/>
          <a:p>
            <a:pPr marL="0" indent="0" algn="l">
              <a:lnSpc>
                <a:spcPts val="2350"/>
              </a:lnSpc>
              <a:buNone/>
            </a:pPr>
            <a:r>
              <a:rPr lang="en-US" sz="1500" i="1" dirty="0">
                <a:solidFill>
                  <a:srgbClr val="FFFFFF"/>
                </a:solidFill>
                <a:latin typeface="Inter" pitchFamily="34" charset="0"/>
                <a:ea typeface="Inter" pitchFamily="34" charset="-122"/>
                <a:cs typeface="Inter" pitchFamily="34" charset="-120"/>
              </a:rPr>
              <a:t>"Several sections in your degree plan are designated as Zero Textbook Cost — meaning you'll pay nothing for course materials. I'd like to build as many of those into your schedule as possible. It won't change your academic path, but it could save you hundreds of dollars this semester."</a:t>
            </a:r>
            <a:endParaRPr lang="en-US" sz="1500" dirty="0"/>
          </a:p>
        </p:txBody>
      </p:sp>
      <p:sp>
        <p:nvSpPr>
          <p:cNvPr id="6" name="Text 4"/>
          <p:cNvSpPr/>
          <p:nvPr/>
        </p:nvSpPr>
        <p:spPr>
          <a:xfrm>
            <a:off x="817602" y="4119324"/>
            <a:ext cx="6211133" cy="899755"/>
          </a:xfrm>
          <a:prstGeom prst="rect">
            <a:avLst/>
          </a:prstGeom>
          <a:noFill/>
          <a:ln/>
        </p:spPr>
        <p:txBody>
          <a:bodyPr wrap="square" lIns="0" tIns="0" rIns="0" bIns="0" rtlCol="0" anchor="t"/>
          <a:lstStyle/>
          <a:p>
            <a:pPr marL="0" indent="0" algn="l">
              <a:lnSpc>
                <a:spcPts val="2350"/>
              </a:lnSpc>
              <a:buNone/>
            </a:pPr>
            <a:r>
              <a:rPr lang="en-US" sz="1500" i="1" dirty="0">
                <a:solidFill>
                  <a:srgbClr val="FFFFFF"/>
                </a:solidFill>
                <a:latin typeface="Inter" pitchFamily="34" charset="0"/>
                <a:ea typeface="Inter" pitchFamily="34" charset="-122"/>
                <a:cs typeface="Inter" pitchFamily="34" charset="-120"/>
              </a:rPr>
              <a:t>"Have you heard about our ZTC program? These courses use free, high-quality online materials instead of expensive textbooks. Let's see which ones fit your plan."</a:t>
            </a:r>
            <a:endParaRPr lang="en-US" sz="1500" dirty="0"/>
          </a:p>
        </p:txBody>
      </p:sp>
      <p:sp>
        <p:nvSpPr>
          <p:cNvPr id="7" name="Text 5"/>
          <p:cNvSpPr/>
          <p:nvPr/>
        </p:nvSpPr>
        <p:spPr>
          <a:xfrm>
            <a:off x="7555825" y="1971913"/>
            <a:ext cx="5922169" cy="477560"/>
          </a:xfrm>
          <a:prstGeom prst="rect">
            <a:avLst/>
          </a:prstGeom>
          <a:noFill/>
          <a:ln/>
        </p:spPr>
        <p:txBody>
          <a:bodyPr wrap="none" lIns="0" tIns="0" rIns="0" bIns="0" rtlCol="0" anchor="t"/>
          <a:lstStyle/>
          <a:p>
            <a:pPr marL="0" indent="0" algn="l">
              <a:lnSpc>
                <a:spcPts val="3750"/>
              </a:lnSpc>
              <a:buNone/>
            </a:pPr>
            <a:r>
              <a:rPr lang="en-US" sz="3000" b="1" dirty="0">
                <a:solidFill>
                  <a:srgbClr val="00427E"/>
                </a:solidFill>
                <a:latin typeface="Inter Bold" pitchFamily="34" charset="0"/>
                <a:ea typeface="Inter Bold" pitchFamily="34" charset="-122"/>
                <a:cs typeface="Inter Bold" pitchFamily="34" charset="-120"/>
              </a:rPr>
              <a:t>What Counselors Need to Know</a:t>
            </a:r>
            <a:endParaRPr lang="en-US" sz="3000" dirty="0"/>
          </a:p>
        </p:txBody>
      </p:sp>
      <p:sp>
        <p:nvSpPr>
          <p:cNvPr id="8" name="Shape 6">
            <a:extLst>
              <a:ext uri="{C183D7F6-B498-43B3-948B-1728B52AA6E4}">
                <adec:decorative xmlns:adec="http://schemas.microsoft.com/office/drawing/2017/decorative" val="1"/>
              </a:ext>
            </a:extLst>
          </p:cNvPr>
          <p:cNvSpPr/>
          <p:nvPr/>
        </p:nvSpPr>
        <p:spPr>
          <a:xfrm>
            <a:off x="7510105" y="2610564"/>
            <a:ext cx="91440" cy="2732842"/>
          </a:xfrm>
          <a:prstGeom prst="rect">
            <a:avLst/>
          </a:prstGeom>
          <a:solidFill>
            <a:srgbClr val="00427E"/>
          </a:solidFill>
          <a:ln/>
        </p:spPr>
        <p:txBody>
          <a:bodyPr/>
          <a:lstStyle/>
          <a:p>
            <a:endParaRPr lang="en-US"/>
          </a:p>
        </p:txBody>
      </p:sp>
      <p:sp>
        <p:nvSpPr>
          <p:cNvPr id="9" name="Text 7"/>
          <p:cNvSpPr/>
          <p:nvPr/>
        </p:nvSpPr>
        <p:spPr>
          <a:xfrm>
            <a:off x="7838242" y="2656284"/>
            <a:ext cx="2761655" cy="358140"/>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Academic Quality</a:t>
            </a:r>
            <a:endParaRPr lang="en-US" sz="2250" dirty="0"/>
          </a:p>
        </p:txBody>
      </p:sp>
      <p:sp>
        <p:nvSpPr>
          <p:cNvPr id="10" name="Text 8"/>
          <p:cNvSpPr/>
          <p:nvPr/>
        </p:nvSpPr>
        <p:spPr>
          <a:xfrm>
            <a:off x="7838242" y="3198257"/>
            <a:ext cx="2761655" cy="2099429"/>
          </a:xfrm>
          <a:prstGeom prst="rect">
            <a:avLst/>
          </a:prstGeom>
          <a:noFill/>
          <a:ln/>
        </p:spPr>
        <p:txBody>
          <a:bodyPr wrap="square" lIns="0" tIns="0" rIns="0" bIns="0" rtlCol="0" anchor="t"/>
          <a:lstStyle/>
          <a:p>
            <a:pPr marL="0" indent="0" algn="l">
              <a:lnSpc>
                <a:spcPts val="2350"/>
              </a:lnSpc>
              <a:buNone/>
            </a:pPr>
            <a:r>
              <a:rPr lang="en-US" sz="1500" dirty="0">
                <a:solidFill>
                  <a:srgbClr val="101010"/>
                </a:solidFill>
                <a:latin typeface="Inter" pitchFamily="34" charset="0"/>
                <a:ea typeface="Inter" pitchFamily="34" charset="-122"/>
                <a:cs typeface="Inter" pitchFamily="34" charset="-120"/>
              </a:rPr>
              <a:t>OER courses meet the same learning outcomes and rigor as traditional courses. Quality is a feature, not a compromise. Faculty curate and often improve upon commercial materials.</a:t>
            </a:r>
            <a:endParaRPr lang="en-US" sz="1500" dirty="0"/>
          </a:p>
        </p:txBody>
      </p:sp>
      <p:sp>
        <p:nvSpPr>
          <p:cNvPr id="11" name="Shape 9">
            <a:extLst>
              <a:ext uri="{C183D7F6-B498-43B3-948B-1728B52AA6E4}">
                <adec:decorative xmlns:adec="http://schemas.microsoft.com/office/drawing/2017/decorative" val="1"/>
              </a:ext>
            </a:extLst>
          </p:cNvPr>
          <p:cNvSpPr/>
          <p:nvPr/>
        </p:nvSpPr>
        <p:spPr>
          <a:xfrm>
            <a:off x="10783967" y="2610564"/>
            <a:ext cx="91440" cy="2732842"/>
          </a:xfrm>
          <a:prstGeom prst="rect">
            <a:avLst/>
          </a:prstGeom>
          <a:solidFill>
            <a:srgbClr val="00427E"/>
          </a:solidFill>
          <a:ln/>
        </p:spPr>
        <p:txBody>
          <a:bodyPr/>
          <a:lstStyle/>
          <a:p>
            <a:endParaRPr lang="en-US"/>
          </a:p>
        </p:txBody>
      </p:sp>
      <p:sp>
        <p:nvSpPr>
          <p:cNvPr id="12" name="Text 10"/>
          <p:cNvSpPr/>
          <p:nvPr/>
        </p:nvSpPr>
        <p:spPr>
          <a:xfrm>
            <a:off x="11112103" y="2656284"/>
            <a:ext cx="2761774" cy="358140"/>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Transfer Alignment</a:t>
            </a:r>
            <a:endParaRPr lang="en-US" sz="2250" dirty="0"/>
          </a:p>
        </p:txBody>
      </p:sp>
      <p:sp>
        <p:nvSpPr>
          <p:cNvPr id="13" name="Text 11"/>
          <p:cNvSpPr/>
          <p:nvPr/>
        </p:nvSpPr>
        <p:spPr>
          <a:xfrm>
            <a:off x="11112103" y="3198257"/>
            <a:ext cx="2761774" cy="2099429"/>
          </a:xfrm>
          <a:prstGeom prst="rect">
            <a:avLst/>
          </a:prstGeom>
          <a:noFill/>
          <a:ln/>
        </p:spPr>
        <p:txBody>
          <a:bodyPr wrap="square" lIns="0" tIns="0" rIns="0" bIns="0" rtlCol="0" anchor="t"/>
          <a:lstStyle/>
          <a:p>
            <a:pPr marL="0" indent="0" algn="l">
              <a:lnSpc>
                <a:spcPts val="2350"/>
              </a:lnSpc>
              <a:buNone/>
            </a:pPr>
            <a:r>
              <a:rPr lang="en-US" sz="1500" dirty="0">
                <a:solidFill>
                  <a:srgbClr val="101010"/>
                </a:solidFill>
                <a:latin typeface="Inter" pitchFamily="34" charset="0"/>
                <a:ea typeface="Inter" pitchFamily="34" charset="-122"/>
                <a:cs typeface="Inter" pitchFamily="34" charset="-120"/>
              </a:rPr>
              <a:t>ZTC sections count toward IGETC, CSU GE, and major preparation — just like any other course. Transfer advisors at receiving institutions do not distinguish between ZTC and non-ZTC.</a:t>
            </a:r>
            <a:endParaRPr lang="en-US" sz="1500" dirty="0"/>
          </a:p>
        </p:txBody>
      </p:sp>
      <p:sp>
        <p:nvSpPr>
          <p:cNvPr id="14" name="Shape 12">
            <a:extLst>
              <a:ext uri="{C183D7F6-B498-43B3-948B-1728B52AA6E4}">
                <adec:decorative xmlns:adec="http://schemas.microsoft.com/office/drawing/2017/decorative" val="1"/>
              </a:ext>
            </a:extLst>
          </p:cNvPr>
          <p:cNvSpPr/>
          <p:nvPr/>
        </p:nvSpPr>
        <p:spPr>
          <a:xfrm>
            <a:off x="7510105" y="5619750"/>
            <a:ext cx="91440" cy="1533168"/>
          </a:xfrm>
          <a:prstGeom prst="rect">
            <a:avLst/>
          </a:prstGeom>
          <a:solidFill>
            <a:srgbClr val="00427E"/>
          </a:solidFill>
          <a:ln/>
        </p:spPr>
        <p:txBody>
          <a:bodyPr/>
          <a:lstStyle/>
          <a:p>
            <a:endParaRPr lang="en-US"/>
          </a:p>
        </p:txBody>
      </p:sp>
      <p:sp>
        <p:nvSpPr>
          <p:cNvPr id="15" name="Text 13"/>
          <p:cNvSpPr/>
          <p:nvPr/>
        </p:nvSpPr>
        <p:spPr>
          <a:xfrm>
            <a:off x="7838242" y="5665470"/>
            <a:ext cx="2961203" cy="358140"/>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Real Student Savings</a:t>
            </a:r>
            <a:endParaRPr lang="en-US" sz="2250" dirty="0"/>
          </a:p>
        </p:txBody>
      </p:sp>
      <p:sp>
        <p:nvSpPr>
          <p:cNvPr id="16" name="Text 14"/>
          <p:cNvSpPr/>
          <p:nvPr/>
        </p:nvSpPr>
        <p:spPr>
          <a:xfrm>
            <a:off x="7838242" y="6207443"/>
            <a:ext cx="6035635" cy="899755"/>
          </a:xfrm>
          <a:prstGeom prst="rect">
            <a:avLst/>
          </a:prstGeom>
          <a:noFill/>
          <a:ln/>
        </p:spPr>
        <p:txBody>
          <a:bodyPr wrap="square" lIns="0" tIns="0" rIns="0" bIns="0" rtlCol="0" anchor="t"/>
          <a:lstStyle/>
          <a:p>
            <a:pPr marL="0" indent="0" algn="l">
              <a:lnSpc>
                <a:spcPts val="2350"/>
              </a:lnSpc>
              <a:buNone/>
            </a:pPr>
            <a:r>
              <a:rPr lang="en-US" sz="1500" dirty="0">
                <a:solidFill>
                  <a:srgbClr val="101010"/>
                </a:solidFill>
                <a:latin typeface="Inter" pitchFamily="34" charset="0"/>
                <a:ea typeface="Inter" pitchFamily="34" charset="-122"/>
                <a:cs typeface="Inter" pitchFamily="34" charset="-120"/>
              </a:rPr>
              <a:t>Students in fully ZTC pathways can save $1,000–$2,000 over the course of a degree. That's rent, food, childcare — resources that directly affect whether a student stays enrolled.</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667589"/>
            <a:ext cx="8990290" cy="620078"/>
          </a:xfrm>
          <a:prstGeom prst="rect">
            <a:avLst/>
          </a:prstGeom>
          <a:noFill/>
          <a:ln/>
        </p:spPr>
        <p:txBody>
          <a:bodyPr wrap="none" lIns="0" tIns="0" rIns="0" bIns="0" rtlCol="0" anchor="t"/>
          <a:lstStyle/>
          <a:p>
            <a:pPr marL="0" indent="0" algn="l">
              <a:lnSpc>
                <a:spcPts val="4850"/>
              </a:lnSpc>
              <a:buNone/>
            </a:pPr>
            <a:r>
              <a:rPr lang="en-US" sz="3900" b="1" dirty="0">
                <a:solidFill>
                  <a:srgbClr val="00427E"/>
                </a:solidFill>
                <a:latin typeface="Inter Bold" pitchFamily="34" charset="0"/>
                <a:ea typeface="Inter Bold" pitchFamily="34" charset="-122"/>
                <a:cs typeface="Inter Bold" pitchFamily="34" charset="-120"/>
              </a:rPr>
              <a:t>Data Counselors Actually Care About</a:t>
            </a:r>
            <a:endParaRPr lang="en-US" sz="3900" dirty="0"/>
          </a:p>
        </p:txBody>
      </p:sp>
      <p:sp>
        <p:nvSpPr>
          <p:cNvPr id="3" name="Text 1"/>
          <p:cNvSpPr/>
          <p:nvPr/>
        </p:nvSpPr>
        <p:spPr>
          <a:xfrm>
            <a:off x="793790" y="2684502"/>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Counselors are outcomes-driven. Lead with the numbers that connect ZTC to student success metrics they're already accountable for.</a:t>
            </a:r>
            <a:endParaRPr lang="en-US" sz="1550" dirty="0"/>
          </a:p>
        </p:txBody>
      </p:sp>
      <p:sp>
        <p:nvSpPr>
          <p:cNvPr id="4" name="Text 2"/>
          <p:cNvSpPr/>
          <p:nvPr/>
        </p:nvSpPr>
        <p:spPr>
          <a:xfrm>
            <a:off x="793790" y="332446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101010"/>
                </a:solidFill>
                <a:latin typeface="Inter Bold" pitchFamily="34" charset="0"/>
                <a:ea typeface="Inter Bold" pitchFamily="34" charset="-122"/>
                <a:cs typeface="Inter Bold" pitchFamily="34" charset="-120"/>
              </a:rPr>
              <a:t>—</a:t>
            </a:r>
            <a:endParaRPr lang="en-US" sz="5150" dirty="0"/>
          </a:p>
        </p:txBody>
      </p:sp>
      <p:sp>
        <p:nvSpPr>
          <p:cNvPr id="5" name="Text 3"/>
          <p:cNvSpPr/>
          <p:nvPr/>
        </p:nvSpPr>
        <p:spPr>
          <a:xfrm>
            <a:off x="1090613" y="4227433"/>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101010"/>
                </a:solidFill>
                <a:latin typeface="Inter Bold" pitchFamily="34" charset="0"/>
                <a:ea typeface="Inter Bold" pitchFamily="34" charset="-122"/>
                <a:cs typeface="Inter Bold" pitchFamily="34" charset="-120"/>
              </a:rPr>
              <a:t>Course Success Lift</a:t>
            </a:r>
            <a:endParaRPr lang="en-US" sz="1950" dirty="0"/>
          </a:p>
        </p:txBody>
      </p:sp>
      <p:sp>
        <p:nvSpPr>
          <p:cNvPr id="6" name="Text 4"/>
          <p:cNvSpPr/>
          <p:nvPr/>
        </p:nvSpPr>
        <p:spPr>
          <a:xfrm>
            <a:off x="793790" y="4656653"/>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101010"/>
                </a:solidFill>
                <a:latin typeface="Inter" pitchFamily="34" charset="0"/>
                <a:ea typeface="Inter" pitchFamily="34" charset="-122"/>
                <a:cs typeface="Inter" pitchFamily="34" charset="-120"/>
              </a:rPr>
              <a:t>Studies show OER students outperform peers using traditional textbooks</a:t>
            </a:r>
            <a:endParaRPr lang="en-US" sz="1550" dirty="0"/>
          </a:p>
        </p:txBody>
      </p:sp>
      <p:sp>
        <p:nvSpPr>
          <p:cNvPr id="7" name="Text 5"/>
          <p:cNvSpPr/>
          <p:nvPr/>
        </p:nvSpPr>
        <p:spPr>
          <a:xfrm>
            <a:off x="4116467" y="332446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101010"/>
                </a:solidFill>
                <a:latin typeface="Inter Bold" pitchFamily="34" charset="0"/>
                <a:ea typeface="Inter Bold" pitchFamily="34" charset="-122"/>
                <a:cs typeface="Inter Bold" pitchFamily="34" charset="-120"/>
              </a:rPr>
              <a:t>—</a:t>
            </a:r>
            <a:endParaRPr lang="en-US" sz="5150" dirty="0"/>
          </a:p>
        </p:txBody>
      </p:sp>
      <p:sp>
        <p:nvSpPr>
          <p:cNvPr id="8" name="Text 6"/>
          <p:cNvSpPr/>
          <p:nvPr/>
        </p:nvSpPr>
        <p:spPr>
          <a:xfrm>
            <a:off x="4239935" y="4227433"/>
            <a:ext cx="2827615" cy="310158"/>
          </a:xfrm>
          <a:prstGeom prst="rect">
            <a:avLst/>
          </a:prstGeom>
          <a:noFill/>
          <a:ln/>
        </p:spPr>
        <p:txBody>
          <a:bodyPr wrap="none" lIns="0" tIns="0" rIns="0" bIns="0" rtlCol="0" anchor="t"/>
          <a:lstStyle/>
          <a:p>
            <a:pPr marL="0" indent="0" algn="ctr">
              <a:lnSpc>
                <a:spcPts val="2400"/>
              </a:lnSpc>
              <a:buNone/>
            </a:pPr>
            <a:r>
              <a:rPr lang="en-US" sz="1950" b="1" dirty="0">
                <a:solidFill>
                  <a:srgbClr val="101010"/>
                </a:solidFill>
                <a:latin typeface="Inter Bold" pitchFamily="34" charset="0"/>
                <a:ea typeface="Inter Bold" pitchFamily="34" charset="-122"/>
                <a:cs typeface="Inter Bold" pitchFamily="34" charset="-120"/>
              </a:rPr>
              <a:t>Retention Improvement</a:t>
            </a:r>
            <a:endParaRPr lang="en-US" sz="1950" dirty="0"/>
          </a:p>
        </p:txBody>
      </p:sp>
      <p:sp>
        <p:nvSpPr>
          <p:cNvPr id="9" name="Text 7"/>
          <p:cNvSpPr/>
          <p:nvPr/>
        </p:nvSpPr>
        <p:spPr>
          <a:xfrm>
            <a:off x="4116467" y="4656653"/>
            <a:ext cx="3074670" cy="1587698"/>
          </a:xfrm>
          <a:prstGeom prst="rect">
            <a:avLst/>
          </a:prstGeom>
          <a:noFill/>
          <a:ln/>
        </p:spPr>
        <p:txBody>
          <a:bodyPr wrap="square" lIns="0" tIns="0" rIns="0" bIns="0" rtlCol="0" anchor="t"/>
          <a:lstStyle/>
          <a:p>
            <a:pPr marL="0" indent="0" algn="ctr">
              <a:lnSpc>
                <a:spcPts val="2500"/>
              </a:lnSpc>
              <a:buNone/>
            </a:pPr>
            <a:r>
              <a:rPr lang="en-US" sz="1550" dirty="0">
                <a:solidFill>
                  <a:srgbClr val="101010"/>
                </a:solidFill>
                <a:latin typeface="Inter" pitchFamily="34" charset="0"/>
                <a:ea typeface="Inter" pitchFamily="34" charset="-122"/>
                <a:cs typeface="Inter" pitchFamily="34" charset="-120"/>
              </a:rPr>
              <a:t>Students who don't have to choose between buying a textbook and paying rent are significantly more likely to persist to the next semester.</a:t>
            </a:r>
            <a:endParaRPr lang="en-US" sz="1550" dirty="0"/>
          </a:p>
        </p:txBody>
      </p:sp>
      <p:sp>
        <p:nvSpPr>
          <p:cNvPr id="10" name="Text 8"/>
          <p:cNvSpPr/>
          <p:nvPr/>
        </p:nvSpPr>
        <p:spPr>
          <a:xfrm>
            <a:off x="7439144" y="3324463"/>
            <a:ext cx="3074670" cy="654963"/>
          </a:xfrm>
          <a:prstGeom prst="rect">
            <a:avLst/>
          </a:prstGeom>
          <a:noFill/>
          <a:ln/>
        </p:spPr>
        <p:txBody>
          <a:bodyPr wrap="none" lIns="0" tIns="0" rIns="0" bIns="0" rtlCol="0" anchor="t"/>
          <a:lstStyle/>
          <a:p>
            <a:pPr marL="0" indent="0" algn="ctr">
              <a:lnSpc>
                <a:spcPts val="5150"/>
              </a:lnSpc>
              <a:buNone/>
            </a:pPr>
            <a:r>
              <a:rPr lang="en-US" sz="5150" b="1" dirty="0">
                <a:solidFill>
                  <a:srgbClr val="101010"/>
                </a:solidFill>
                <a:latin typeface="Inter Bold" pitchFamily="34" charset="0"/>
                <a:ea typeface="Inter Bold" pitchFamily="34" charset="-122"/>
                <a:cs typeface="Inter Bold" pitchFamily="34" charset="-120"/>
              </a:rPr>
              <a:t>$1,500</a:t>
            </a:r>
            <a:endParaRPr lang="en-US" sz="5150" dirty="0"/>
          </a:p>
        </p:txBody>
      </p:sp>
      <p:sp>
        <p:nvSpPr>
          <p:cNvPr id="11" name="Text 9"/>
          <p:cNvSpPr/>
          <p:nvPr/>
        </p:nvSpPr>
        <p:spPr>
          <a:xfrm>
            <a:off x="7500699" y="4227433"/>
            <a:ext cx="2951440" cy="310158"/>
          </a:xfrm>
          <a:prstGeom prst="rect">
            <a:avLst/>
          </a:prstGeom>
          <a:noFill/>
          <a:ln/>
        </p:spPr>
        <p:txBody>
          <a:bodyPr wrap="none" lIns="0" tIns="0" rIns="0" bIns="0" rtlCol="0" anchor="t"/>
          <a:lstStyle/>
          <a:p>
            <a:pPr marL="0" indent="0" algn="ctr">
              <a:lnSpc>
                <a:spcPts val="2400"/>
              </a:lnSpc>
              <a:buNone/>
            </a:pPr>
            <a:r>
              <a:rPr lang="en-US" sz="1950" b="1" dirty="0">
                <a:solidFill>
                  <a:srgbClr val="101010"/>
                </a:solidFill>
                <a:latin typeface="Inter Bold" pitchFamily="34" charset="0"/>
                <a:ea typeface="Inter Bold" pitchFamily="34" charset="-122"/>
                <a:cs typeface="Inter Bold" pitchFamily="34" charset="-120"/>
              </a:rPr>
              <a:t>Average Annual Savings</a:t>
            </a:r>
            <a:endParaRPr lang="en-US" sz="1950" dirty="0"/>
          </a:p>
        </p:txBody>
      </p:sp>
      <p:sp>
        <p:nvSpPr>
          <p:cNvPr id="12" name="Text 10"/>
          <p:cNvSpPr/>
          <p:nvPr/>
        </p:nvSpPr>
        <p:spPr>
          <a:xfrm>
            <a:off x="7439144" y="4656653"/>
            <a:ext cx="3074670" cy="1587698"/>
          </a:xfrm>
          <a:prstGeom prst="rect">
            <a:avLst/>
          </a:prstGeom>
          <a:noFill/>
          <a:ln/>
        </p:spPr>
        <p:txBody>
          <a:bodyPr wrap="square" lIns="0" tIns="0" rIns="0" bIns="0" rtlCol="0" anchor="t"/>
          <a:lstStyle/>
          <a:p>
            <a:pPr marL="0" indent="0" algn="ctr">
              <a:lnSpc>
                <a:spcPts val="2500"/>
              </a:lnSpc>
              <a:buNone/>
            </a:pPr>
            <a:r>
              <a:rPr lang="en-US" sz="1550" dirty="0">
                <a:solidFill>
                  <a:srgbClr val="101010"/>
                </a:solidFill>
                <a:latin typeface="Inter" pitchFamily="34" charset="0"/>
                <a:ea typeface="Inter" pitchFamily="34" charset="-122"/>
                <a:cs typeface="Inter" pitchFamily="34" charset="-120"/>
              </a:rPr>
              <a:t>A student enrolled in a ZTC-designated program can save over $1,500 per year — a meaningful impact on basic needs and enrollment stability.</a:t>
            </a:r>
            <a:endParaRPr lang="en-US" sz="1550" dirty="0"/>
          </a:p>
        </p:txBody>
      </p:sp>
      <p:sp>
        <p:nvSpPr>
          <p:cNvPr id="13" name="Text 11"/>
          <p:cNvSpPr/>
          <p:nvPr/>
        </p:nvSpPr>
        <p:spPr>
          <a:xfrm>
            <a:off x="10761821" y="3324463"/>
            <a:ext cx="3074789" cy="654963"/>
          </a:xfrm>
          <a:prstGeom prst="rect">
            <a:avLst/>
          </a:prstGeom>
          <a:noFill/>
          <a:ln/>
        </p:spPr>
        <p:txBody>
          <a:bodyPr wrap="none" lIns="0" tIns="0" rIns="0" bIns="0" rtlCol="0" anchor="t"/>
          <a:lstStyle/>
          <a:p>
            <a:pPr marL="0" indent="0" algn="ctr">
              <a:lnSpc>
                <a:spcPts val="5150"/>
              </a:lnSpc>
              <a:buNone/>
            </a:pPr>
            <a:r>
              <a:rPr lang="en-US" sz="5150" b="1" dirty="0">
                <a:solidFill>
                  <a:srgbClr val="101010"/>
                </a:solidFill>
                <a:latin typeface="Inter Bold" pitchFamily="34" charset="0"/>
                <a:ea typeface="Inter Bold" pitchFamily="34" charset="-122"/>
                <a:cs typeface="Inter Bold" pitchFamily="34" charset="-120"/>
              </a:rPr>
              <a:t>2x</a:t>
            </a:r>
            <a:endParaRPr lang="en-US" sz="5150" dirty="0"/>
          </a:p>
        </p:txBody>
      </p:sp>
      <p:sp>
        <p:nvSpPr>
          <p:cNvPr id="14" name="Text 12"/>
          <p:cNvSpPr>
            <a:spLocks noGrp="1"/>
          </p:cNvSpPr>
          <p:nvPr>
            <p:ph type="title" idx="4294967295"/>
          </p:nvPr>
        </p:nvSpPr>
        <p:spPr>
          <a:xfrm>
            <a:off x="11058763" y="4227433"/>
            <a:ext cx="2480905" cy="31015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950" b="1" i="0" u="none" strike="noStrike" kern="1200" cap="none" spc="0" normalizeH="0" baseline="0" noProof="0" dirty="0">
                <a:ln>
                  <a:noFill/>
                </a:ln>
                <a:solidFill>
                  <a:srgbClr val="101010"/>
                </a:solidFill>
                <a:effectLst/>
                <a:uLnTx/>
                <a:uFillTx/>
                <a:latin typeface="Inter Bold" pitchFamily="34" charset="0"/>
                <a:ea typeface="Inter Bold" pitchFamily="34" charset="-122"/>
                <a:cs typeface="Inter Bold" pitchFamily="34" charset="-120"/>
              </a:rPr>
              <a:t>Equity Gap Closure</a:t>
            </a:r>
            <a:endParaRPr kumimoji="0" lang="en-US" sz="1950" b="0" i="0" u="none" strike="noStrike" kern="1200" cap="none" spc="0" normalizeH="0" baseline="0" noProof="0" dirty="0">
              <a:ln>
                <a:noFill/>
              </a:ln>
              <a:solidFill>
                <a:schemeClr val="tx1"/>
              </a:solidFill>
              <a:effectLst/>
              <a:uLnTx/>
              <a:uFillTx/>
              <a:latin typeface="+mn-lt"/>
              <a:ea typeface="+mn-ea"/>
              <a:cs typeface="+mn-cs"/>
            </a:endParaRPr>
          </a:p>
        </p:txBody>
      </p:sp>
      <p:sp>
        <p:nvSpPr>
          <p:cNvPr id="15" name="Text 13"/>
          <p:cNvSpPr/>
          <p:nvPr/>
        </p:nvSpPr>
        <p:spPr>
          <a:xfrm>
            <a:off x="10761821" y="4656653"/>
            <a:ext cx="3074789" cy="1905238"/>
          </a:xfrm>
          <a:prstGeom prst="rect">
            <a:avLst/>
          </a:prstGeom>
          <a:noFill/>
          <a:ln/>
        </p:spPr>
        <p:txBody>
          <a:bodyPr wrap="square" lIns="0" tIns="0" rIns="0" bIns="0" rtlCol="0" anchor="t"/>
          <a:lstStyle/>
          <a:p>
            <a:pPr marL="0" indent="0" algn="ctr">
              <a:lnSpc>
                <a:spcPts val="2500"/>
              </a:lnSpc>
              <a:buNone/>
            </a:pPr>
            <a:r>
              <a:rPr lang="en-US" sz="1550" dirty="0">
                <a:solidFill>
                  <a:srgbClr val="101010"/>
                </a:solidFill>
                <a:latin typeface="Inter" pitchFamily="34" charset="0"/>
                <a:ea typeface="Inter" pitchFamily="34" charset="-122"/>
                <a:cs typeface="Inter" pitchFamily="34" charset="-120"/>
              </a:rPr>
              <a:t>Disproportionate impact gaps narrow at twice the rate in ZTC cohorts compared to traditional sections, particularly for Pell-eligible and first-generation students.</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447574"/>
            <a:ext cx="7647742"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A Phased Partnership Roadmap</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46448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Building a lasting counselor-OER partnership doesn't happen overnight — but it can start with one meeting this week.</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women of color college president and  diverse counselors collaborating around a table with laptops and printed materials, professional meeting"/>
          <p:cNvPicPr>
            <a:picLocks noChangeAspect="1"/>
          </p:cNvPicPr>
          <p:nvPr/>
        </p:nvPicPr>
        <p:blipFill>
          <a:blip r:embed="rId3"/>
          <a:stretch>
            <a:fillRect/>
          </a:stretch>
        </p:blipFill>
        <p:spPr>
          <a:xfrm>
            <a:off x="9144000" y="0"/>
            <a:ext cx="5486400" cy="8229600"/>
          </a:xfrm>
          <a:prstGeom prst="rect">
            <a:avLst/>
          </a:prstGeom>
        </p:spPr>
      </p:pic>
      <p:sp>
        <p:nvSpPr>
          <p:cNvPr id="3" name="Text 0"/>
          <p:cNvSpPr>
            <a:spLocks noGrp="1"/>
          </p:cNvSpPr>
          <p:nvPr>
            <p:ph type="title" idx="4294967295"/>
          </p:nvPr>
        </p:nvSpPr>
        <p:spPr>
          <a:xfrm>
            <a:off x="503753" y="2111812"/>
            <a:ext cx="5554623" cy="39350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050"/>
              </a:lnSpc>
              <a:spcBef>
                <a:spcPts val="0"/>
              </a:spcBef>
              <a:spcAft>
                <a:spcPts val="0"/>
              </a:spcAft>
              <a:buClrTx/>
              <a:buSzTx/>
              <a:buFontTx/>
              <a:buNone/>
              <a:tabLst/>
              <a:defRPr/>
            </a:pPr>
            <a:r>
              <a:rPr kumimoji="0" lang="en-US" sz="245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Short, Medium &amp; Long-Term Actions</a:t>
            </a:r>
            <a:endParaRPr kumimoji="0" lang="en-US" sz="2450" b="0" i="0" u="none" strike="noStrike" kern="1200" cap="none" spc="0" normalizeH="0" baseline="0" noProof="0" dirty="0">
              <a:ln>
                <a:noFill/>
              </a:ln>
              <a:solidFill>
                <a:schemeClr val="tx1"/>
              </a:solidFill>
              <a:effectLst/>
              <a:uLnTx/>
              <a:uFillTx/>
              <a:latin typeface="+mn-lt"/>
              <a:ea typeface="+mn-ea"/>
              <a:cs typeface="+mn-cs"/>
            </a:endParaRPr>
          </a:p>
        </p:txBody>
      </p:sp>
      <p:pic>
        <p:nvPicPr>
          <p:cNvPr id="4" name="Image 1" descr="1"/>
          <p:cNvPicPr>
            <a:picLocks noChangeAspect="1"/>
          </p:cNvPicPr>
          <p:nvPr/>
        </p:nvPicPr>
        <p:blipFill>
          <a:blip r:embed="rId4"/>
          <a:stretch>
            <a:fillRect/>
          </a:stretch>
        </p:blipFill>
        <p:spPr>
          <a:xfrm>
            <a:off x="503753" y="2625090"/>
            <a:ext cx="629603" cy="1164193"/>
          </a:xfrm>
          <a:prstGeom prst="rect">
            <a:avLst/>
          </a:prstGeom>
        </p:spPr>
      </p:pic>
      <p:sp>
        <p:nvSpPr>
          <p:cNvPr id="5" name="Text 1"/>
          <p:cNvSpPr/>
          <p:nvPr/>
        </p:nvSpPr>
        <p:spPr>
          <a:xfrm>
            <a:off x="1213247" y="2750939"/>
            <a:ext cx="4286012" cy="314920"/>
          </a:xfrm>
          <a:prstGeom prst="rect">
            <a:avLst/>
          </a:prstGeom>
          <a:noFill/>
          <a:ln/>
        </p:spPr>
        <p:txBody>
          <a:bodyPr wrap="none" lIns="0" tIns="0" rIns="0" bIns="0" rtlCol="0" anchor="t"/>
          <a:lstStyle/>
          <a:p>
            <a:pPr marL="0" indent="0" algn="l">
              <a:lnSpc>
                <a:spcPts val="2450"/>
              </a:lnSpc>
              <a:buNone/>
            </a:pPr>
            <a:r>
              <a:rPr lang="en-US" sz="1950" b="1" dirty="0">
                <a:solidFill>
                  <a:srgbClr val="101010"/>
                </a:solidFill>
                <a:latin typeface="Inter Bold" pitchFamily="34" charset="0"/>
                <a:ea typeface="Inter Bold" pitchFamily="34" charset="-122"/>
                <a:cs typeface="Inter Bold" pitchFamily="34" charset="-120"/>
              </a:rPr>
              <a:t>Short Term: Start the Conversation</a:t>
            </a:r>
            <a:endParaRPr lang="en-US" sz="1950" dirty="0"/>
          </a:p>
        </p:txBody>
      </p:sp>
      <p:sp>
        <p:nvSpPr>
          <p:cNvPr id="6" name="Text 2"/>
          <p:cNvSpPr/>
          <p:nvPr/>
        </p:nvSpPr>
        <p:spPr>
          <a:xfrm>
            <a:off x="1213247" y="3113722"/>
            <a:ext cx="7427000" cy="549712"/>
          </a:xfrm>
          <a:prstGeom prst="rect">
            <a:avLst/>
          </a:prstGeom>
          <a:noFill/>
          <a:ln/>
        </p:spPr>
        <p:txBody>
          <a:bodyPr wrap="square" lIns="0" tIns="0" rIns="0" bIns="0" rtlCol="0" anchor="t"/>
          <a:lstStyle/>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Schedule a meeting with counseling leadership to share ZTC program overview</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Present a brief overview at a department meeting — keep it to 15 minutes</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Survey counselors: What do they not have? What would actually help them?</a:t>
            </a:r>
            <a:endParaRPr lang="en-US" sz="950" dirty="0"/>
          </a:p>
        </p:txBody>
      </p:sp>
      <p:pic>
        <p:nvPicPr>
          <p:cNvPr id="7" name="Image 2">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3753" y="3789283"/>
            <a:ext cx="629603" cy="1164193"/>
          </a:xfrm>
          <a:prstGeom prst="rect">
            <a:avLst/>
          </a:prstGeom>
        </p:spPr>
      </p:pic>
      <p:sp>
        <p:nvSpPr>
          <p:cNvPr id="8" name="Text 3"/>
          <p:cNvSpPr/>
          <p:nvPr/>
        </p:nvSpPr>
        <p:spPr>
          <a:xfrm>
            <a:off x="1213247" y="3915132"/>
            <a:ext cx="4144208" cy="314920"/>
          </a:xfrm>
          <a:prstGeom prst="rect">
            <a:avLst/>
          </a:prstGeom>
          <a:noFill/>
          <a:ln/>
        </p:spPr>
        <p:txBody>
          <a:bodyPr wrap="none" lIns="0" tIns="0" rIns="0" bIns="0" rtlCol="0" anchor="t"/>
          <a:lstStyle/>
          <a:p>
            <a:pPr marL="0" indent="0" algn="l">
              <a:lnSpc>
                <a:spcPts val="2450"/>
              </a:lnSpc>
              <a:buNone/>
            </a:pPr>
            <a:r>
              <a:rPr lang="en-US" sz="1950" b="1" dirty="0">
                <a:solidFill>
                  <a:srgbClr val="101010"/>
                </a:solidFill>
                <a:latin typeface="Inter Bold" pitchFamily="34" charset="0"/>
                <a:ea typeface="Inter Bold" pitchFamily="34" charset="-122"/>
                <a:cs typeface="Inter Bold" pitchFamily="34" charset="-120"/>
              </a:rPr>
              <a:t>Mid Term: Build the Infrastructure</a:t>
            </a:r>
            <a:endParaRPr lang="en-US" sz="1950" dirty="0"/>
          </a:p>
        </p:txBody>
      </p:sp>
      <p:sp>
        <p:nvSpPr>
          <p:cNvPr id="9" name="Text 4"/>
          <p:cNvSpPr/>
          <p:nvPr/>
        </p:nvSpPr>
        <p:spPr>
          <a:xfrm>
            <a:off x="1213247" y="4277916"/>
            <a:ext cx="7427000" cy="549712"/>
          </a:xfrm>
          <a:prstGeom prst="rect">
            <a:avLst/>
          </a:prstGeom>
          <a:noFill/>
          <a:ln/>
        </p:spPr>
        <p:txBody>
          <a:bodyPr wrap="square" lIns="0" tIns="0" rIns="0" bIns="0" rtlCol="0" anchor="t"/>
          <a:lstStyle/>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Co-create counseling-specific one-pagers, FAQ sheets, and schedule guides</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Embed ZTC messaging into new student orientation scripts and materials</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Add a counseling representative to your OER/ZTC committee</a:t>
            </a:r>
            <a:endParaRPr lang="en-US" sz="950" dirty="0"/>
          </a:p>
        </p:txBody>
      </p:sp>
      <p:pic>
        <p:nvPicPr>
          <p:cNvPr id="10" name="Image 3">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03753" y="4953476"/>
            <a:ext cx="629603" cy="1164193"/>
          </a:xfrm>
          <a:prstGeom prst="rect">
            <a:avLst/>
          </a:prstGeom>
        </p:spPr>
      </p:pic>
      <p:sp>
        <p:nvSpPr>
          <p:cNvPr id="11" name="Text 5"/>
          <p:cNvSpPr/>
          <p:nvPr/>
        </p:nvSpPr>
        <p:spPr>
          <a:xfrm>
            <a:off x="1213247" y="5079325"/>
            <a:ext cx="4334947" cy="314920"/>
          </a:xfrm>
          <a:prstGeom prst="rect">
            <a:avLst/>
          </a:prstGeom>
          <a:noFill/>
          <a:ln/>
        </p:spPr>
        <p:txBody>
          <a:bodyPr wrap="none" lIns="0" tIns="0" rIns="0" bIns="0" rtlCol="0" anchor="t"/>
          <a:lstStyle/>
          <a:p>
            <a:pPr marL="0" indent="0" algn="l">
              <a:lnSpc>
                <a:spcPts val="2450"/>
              </a:lnSpc>
              <a:buNone/>
            </a:pPr>
            <a:r>
              <a:rPr lang="en-US" sz="1950" b="1" dirty="0">
                <a:solidFill>
                  <a:srgbClr val="101010"/>
                </a:solidFill>
                <a:latin typeface="Inter Bold" pitchFamily="34" charset="0"/>
                <a:ea typeface="Inter Bold" pitchFamily="34" charset="-122"/>
                <a:cs typeface="Inter Bold" pitchFamily="34" charset="-120"/>
              </a:rPr>
              <a:t>Long Term: Sustain the Partnership</a:t>
            </a:r>
            <a:endParaRPr lang="en-US" sz="1950" dirty="0"/>
          </a:p>
        </p:txBody>
      </p:sp>
      <p:sp>
        <p:nvSpPr>
          <p:cNvPr id="12" name="Text 6"/>
          <p:cNvSpPr/>
          <p:nvPr/>
        </p:nvSpPr>
        <p:spPr>
          <a:xfrm>
            <a:off x="1213247" y="5442109"/>
            <a:ext cx="7427000" cy="549712"/>
          </a:xfrm>
          <a:prstGeom prst="rect">
            <a:avLst/>
          </a:prstGeom>
          <a:noFill/>
          <a:ln/>
        </p:spPr>
        <p:txBody>
          <a:bodyPr wrap="square" lIns="0" tIns="0" rIns="0" bIns="0" rtlCol="0" anchor="t"/>
          <a:lstStyle/>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Re-engage with counseling teams each semester — check in on what's working</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Share updated ZTC data and success stories at the start of each term</a:t>
            </a:r>
            <a:endParaRPr lang="en-US" sz="950" dirty="0"/>
          </a:p>
          <a:p>
            <a:pPr marL="342900" indent="-342900" algn="l">
              <a:lnSpc>
                <a:spcPts val="1250"/>
              </a:lnSpc>
              <a:buSzPct val="100000"/>
              <a:buChar char="•"/>
            </a:pPr>
            <a:r>
              <a:rPr lang="en-US" sz="950" dirty="0">
                <a:solidFill>
                  <a:srgbClr val="101010"/>
                </a:solidFill>
                <a:latin typeface="Inter" pitchFamily="34" charset="0"/>
                <a:ea typeface="Inter" pitchFamily="34" charset="-122"/>
                <a:cs typeface="Inter" pitchFamily="34" charset="-120"/>
              </a:rPr>
              <a:t>Celebrate counselor advocates publicly in institutional communications</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665798"/>
            <a:ext cx="9544050"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Don't Overlook: Counselors Who Teach</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Shape 1">
            <a:extLst>
              <a:ext uri="{C183D7F6-B498-43B3-948B-1728B52AA6E4}">
                <adec:decorative xmlns:adec="http://schemas.microsoft.com/office/drawing/2017/decorative" val="1"/>
              </a:ext>
            </a:extLst>
          </p:cNvPr>
          <p:cNvSpPr/>
          <p:nvPr/>
        </p:nvSpPr>
        <p:spPr>
          <a:xfrm>
            <a:off x="650915" y="1583531"/>
            <a:ext cx="5888712" cy="5980152"/>
          </a:xfrm>
          <a:prstGeom prst="roundRect">
            <a:avLst>
              <a:gd name="adj" fmla="val 2427"/>
            </a:avLst>
          </a:prstGeom>
          <a:solidFill>
            <a:srgbClr val="00427E"/>
          </a:solidFill>
          <a:ln/>
        </p:spPr>
        <p:txBody>
          <a:bodyPr/>
          <a:lstStyle/>
          <a:p>
            <a:endParaRPr lang="en-US"/>
          </a:p>
        </p:txBody>
      </p:sp>
      <p:sp>
        <p:nvSpPr>
          <p:cNvPr id="4" name="Text 2"/>
          <p:cNvSpPr/>
          <p:nvPr/>
        </p:nvSpPr>
        <p:spPr>
          <a:xfrm>
            <a:off x="849273" y="1781889"/>
            <a:ext cx="2606278"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latin typeface="Inter Bold" pitchFamily="34" charset="0"/>
                <a:ea typeface="Inter Bold" pitchFamily="34" charset="-122"/>
                <a:cs typeface="Inter Bold" pitchFamily="34" charset="-120"/>
              </a:rPr>
              <a:t>The Hidden Multiplier</a:t>
            </a:r>
            <a:endParaRPr lang="en-US" sz="1950" dirty="0"/>
          </a:p>
        </p:txBody>
      </p:sp>
      <p:sp>
        <p:nvSpPr>
          <p:cNvPr id="5" name="Text 3"/>
          <p:cNvSpPr/>
          <p:nvPr/>
        </p:nvSpPr>
        <p:spPr>
          <a:xfrm>
            <a:off x="849273" y="2290405"/>
            <a:ext cx="5491996" cy="190523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ter" pitchFamily="34" charset="0"/>
                <a:ea typeface="Inter" pitchFamily="34" charset="-122"/>
                <a:cs typeface="Inter" pitchFamily="34" charset="-120"/>
              </a:rPr>
              <a:t>Many counselors at community colleges also carry a part-time teaching load — often in college success, career exploration, or counseling courses. When these counselors adopt ZTC materials in their own classrooms, something powerful happens: they go from messengers to </a:t>
            </a:r>
            <a:r>
              <a:rPr lang="en-US" sz="1550" b="1" dirty="0">
                <a:solidFill>
                  <a:srgbClr val="FFFFFF"/>
                </a:solidFill>
                <a:latin typeface="Inter" pitchFamily="34" charset="0"/>
                <a:ea typeface="Inter" pitchFamily="34" charset="-122"/>
                <a:cs typeface="Inter" pitchFamily="34" charset="-120"/>
              </a:rPr>
              <a:t>lived advocates</a:t>
            </a:r>
            <a:r>
              <a:rPr lang="en-US" sz="1550" dirty="0">
                <a:solidFill>
                  <a:srgbClr val="FFFFFF"/>
                </a:solidFill>
                <a:latin typeface="Inter" pitchFamily="34" charset="0"/>
                <a:ea typeface="Inter" pitchFamily="34" charset="-122"/>
                <a:cs typeface="Inter" pitchFamily="34" charset="-120"/>
              </a:rPr>
              <a:t>.</a:t>
            </a:r>
            <a:endParaRPr lang="en-US" sz="1550" dirty="0"/>
          </a:p>
        </p:txBody>
      </p:sp>
      <p:sp>
        <p:nvSpPr>
          <p:cNvPr id="6" name="Text 4"/>
          <p:cNvSpPr/>
          <p:nvPr/>
        </p:nvSpPr>
        <p:spPr>
          <a:xfrm>
            <a:off x="849273" y="4374237"/>
            <a:ext cx="5491996"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ter" pitchFamily="34" charset="0"/>
                <a:ea typeface="Inter" pitchFamily="34" charset="-122"/>
                <a:cs typeface="Inter" pitchFamily="34" charset="-120"/>
              </a:rPr>
              <a:t>A counselor who has personally selected, used, and seen the impact of OER brings a level of authentic credibility to student conversations that no talking point document can replicate.</a:t>
            </a:r>
            <a:endParaRPr lang="en-US" sz="1550" dirty="0"/>
          </a:p>
        </p:txBody>
      </p:sp>
      <p:sp>
        <p:nvSpPr>
          <p:cNvPr id="7" name="Text 5"/>
          <p:cNvSpPr/>
          <p:nvPr/>
        </p:nvSpPr>
        <p:spPr>
          <a:xfrm>
            <a:off x="6888480" y="1781889"/>
            <a:ext cx="5606296" cy="496133"/>
          </a:xfrm>
          <a:prstGeom prst="rect">
            <a:avLst/>
          </a:prstGeom>
          <a:noFill/>
          <a:ln/>
        </p:spPr>
        <p:txBody>
          <a:bodyPr wrap="none" lIns="0" tIns="0" rIns="0" bIns="0" rtlCol="0" anchor="t"/>
          <a:lstStyle/>
          <a:p>
            <a:pPr marL="0" indent="0" algn="l">
              <a:lnSpc>
                <a:spcPts val="3900"/>
              </a:lnSpc>
              <a:buNone/>
            </a:pPr>
            <a:r>
              <a:rPr lang="en-US" sz="3100" b="1" dirty="0">
                <a:solidFill>
                  <a:srgbClr val="00427E"/>
                </a:solidFill>
                <a:latin typeface="Inter Bold" pitchFamily="34" charset="0"/>
                <a:ea typeface="Inter Bold" pitchFamily="34" charset="-122"/>
                <a:cs typeface="Inter Bold" pitchFamily="34" charset="-120"/>
              </a:rPr>
              <a:t>Why This Matters for Scaling</a:t>
            </a:r>
            <a:endParaRPr lang="en-US" sz="3100" dirty="0"/>
          </a:p>
        </p:txBody>
      </p:sp>
      <p:sp>
        <p:nvSpPr>
          <p:cNvPr id="8" name="Shape 6">
            <a:extLst>
              <a:ext uri="{C183D7F6-B498-43B3-948B-1728B52AA6E4}">
                <adec:decorative xmlns:adec="http://schemas.microsoft.com/office/drawing/2017/decorative" val="1"/>
              </a:ext>
            </a:extLst>
          </p:cNvPr>
          <p:cNvSpPr/>
          <p:nvPr/>
        </p:nvSpPr>
        <p:spPr>
          <a:xfrm>
            <a:off x="6888480" y="2501265"/>
            <a:ext cx="446484" cy="446484"/>
          </a:xfrm>
          <a:prstGeom prst="roundRect">
            <a:avLst>
              <a:gd name="adj" fmla="val 18670"/>
            </a:avLst>
          </a:prstGeom>
          <a:solidFill>
            <a:srgbClr val="CCE7FF"/>
          </a:solidFill>
          <a:ln w="30480">
            <a:solidFill>
              <a:srgbClr val="B2CDE5"/>
            </a:solidFill>
            <a:prstDash val="solid"/>
          </a:ln>
        </p:spPr>
        <p:txBody>
          <a:bodyPr/>
          <a:lstStyle/>
          <a:p>
            <a:endParaRPr lang="en-US"/>
          </a:p>
        </p:txBody>
      </p:sp>
      <p:sp>
        <p:nvSpPr>
          <p:cNvPr id="9" name="Text 7"/>
          <p:cNvSpPr/>
          <p:nvPr/>
        </p:nvSpPr>
        <p:spPr>
          <a:xfrm>
            <a:off x="7533323" y="2538413"/>
            <a:ext cx="3003471" cy="372070"/>
          </a:xfrm>
          <a:prstGeom prst="rect">
            <a:avLst/>
          </a:prstGeom>
          <a:noFill/>
          <a:ln/>
        </p:spPr>
        <p:txBody>
          <a:bodyPr wrap="none" lIns="0" tIns="0" rIns="0" bIns="0" rtlCol="0" anchor="t"/>
          <a:lstStyle/>
          <a:p>
            <a:pPr marL="0" indent="0" algn="l">
              <a:lnSpc>
                <a:spcPts val="2900"/>
              </a:lnSpc>
              <a:buNone/>
            </a:pPr>
            <a:r>
              <a:rPr lang="en-US" sz="2300" b="1" dirty="0">
                <a:solidFill>
                  <a:srgbClr val="101010"/>
                </a:solidFill>
                <a:latin typeface="Inter Bold" pitchFamily="34" charset="0"/>
                <a:ea typeface="Inter Bold" pitchFamily="34" charset="-122"/>
                <a:cs typeface="Inter Bold" pitchFamily="34" charset="-120"/>
              </a:rPr>
              <a:t>Authentic Credibility</a:t>
            </a:r>
            <a:endParaRPr lang="en-US" sz="2300" dirty="0"/>
          </a:p>
        </p:txBody>
      </p:sp>
      <p:sp>
        <p:nvSpPr>
          <p:cNvPr id="10" name="Text 8"/>
          <p:cNvSpPr/>
          <p:nvPr/>
        </p:nvSpPr>
        <p:spPr>
          <a:xfrm>
            <a:off x="7533323" y="3108841"/>
            <a:ext cx="6310789" cy="635079"/>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Student-facing advocates who have personally used ZTC are far more persuasive than those relaying secondhand information.</a:t>
            </a:r>
            <a:endParaRPr lang="en-US" sz="1550" dirty="0"/>
          </a:p>
        </p:txBody>
      </p:sp>
      <p:sp>
        <p:nvSpPr>
          <p:cNvPr id="11" name="Shape 9">
            <a:extLst>
              <a:ext uri="{C183D7F6-B498-43B3-948B-1728B52AA6E4}">
                <adec:decorative xmlns:adec="http://schemas.microsoft.com/office/drawing/2017/decorative" val="1"/>
              </a:ext>
            </a:extLst>
          </p:cNvPr>
          <p:cNvSpPr/>
          <p:nvPr/>
        </p:nvSpPr>
        <p:spPr>
          <a:xfrm>
            <a:off x="6888480" y="4140756"/>
            <a:ext cx="446484" cy="446484"/>
          </a:xfrm>
          <a:prstGeom prst="roundRect">
            <a:avLst>
              <a:gd name="adj" fmla="val 18670"/>
            </a:avLst>
          </a:prstGeom>
          <a:solidFill>
            <a:srgbClr val="CCE7FF"/>
          </a:solidFill>
          <a:ln w="30480">
            <a:solidFill>
              <a:srgbClr val="B2CDE5"/>
            </a:solidFill>
            <a:prstDash val="solid"/>
          </a:ln>
        </p:spPr>
        <p:txBody>
          <a:bodyPr/>
          <a:lstStyle/>
          <a:p>
            <a:endParaRPr lang="en-US"/>
          </a:p>
        </p:txBody>
      </p:sp>
      <p:sp>
        <p:nvSpPr>
          <p:cNvPr id="12" name="Text 10"/>
          <p:cNvSpPr/>
          <p:nvPr/>
        </p:nvSpPr>
        <p:spPr>
          <a:xfrm>
            <a:off x="7533323" y="4177903"/>
            <a:ext cx="3830122" cy="372070"/>
          </a:xfrm>
          <a:prstGeom prst="rect">
            <a:avLst/>
          </a:prstGeom>
          <a:noFill/>
          <a:ln/>
        </p:spPr>
        <p:txBody>
          <a:bodyPr wrap="none" lIns="0" tIns="0" rIns="0" bIns="0" rtlCol="0" anchor="t"/>
          <a:lstStyle/>
          <a:p>
            <a:pPr marL="0" indent="0" algn="l">
              <a:lnSpc>
                <a:spcPts val="2900"/>
              </a:lnSpc>
              <a:buNone/>
            </a:pPr>
            <a:r>
              <a:rPr lang="en-US" sz="2300" b="1" dirty="0">
                <a:solidFill>
                  <a:srgbClr val="101010"/>
                </a:solidFill>
                <a:latin typeface="Inter Bold" pitchFamily="34" charset="0"/>
                <a:ea typeface="Inter Bold" pitchFamily="34" charset="-122"/>
                <a:cs typeface="Inter Bold" pitchFamily="34" charset="-120"/>
              </a:rPr>
              <a:t>Cross-Role Reinforcement</a:t>
            </a:r>
            <a:endParaRPr lang="en-US" sz="2300" dirty="0"/>
          </a:p>
        </p:txBody>
      </p:sp>
      <p:sp>
        <p:nvSpPr>
          <p:cNvPr id="13" name="Text 11"/>
          <p:cNvSpPr/>
          <p:nvPr/>
        </p:nvSpPr>
        <p:spPr>
          <a:xfrm>
            <a:off x="7533323" y="4748332"/>
            <a:ext cx="6310789" cy="635079"/>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When students hear the same ZTC message in both the classroom and the advising office, the concept sticks and normalizes.</a:t>
            </a:r>
            <a:endParaRPr lang="en-US" sz="1550" dirty="0"/>
          </a:p>
        </p:txBody>
      </p:sp>
      <p:sp>
        <p:nvSpPr>
          <p:cNvPr id="14" name="Shape 12">
            <a:extLst>
              <a:ext uri="{C183D7F6-B498-43B3-948B-1728B52AA6E4}">
                <adec:decorative xmlns:adec="http://schemas.microsoft.com/office/drawing/2017/decorative" val="1"/>
              </a:ext>
            </a:extLst>
          </p:cNvPr>
          <p:cNvSpPr/>
          <p:nvPr/>
        </p:nvSpPr>
        <p:spPr>
          <a:xfrm>
            <a:off x="6888480" y="5780246"/>
            <a:ext cx="446484" cy="446484"/>
          </a:xfrm>
          <a:prstGeom prst="roundRect">
            <a:avLst>
              <a:gd name="adj" fmla="val 18670"/>
            </a:avLst>
          </a:prstGeom>
          <a:solidFill>
            <a:srgbClr val="CCE7FF"/>
          </a:solidFill>
          <a:ln w="30480">
            <a:solidFill>
              <a:srgbClr val="B2CDE5"/>
            </a:solidFill>
            <a:prstDash val="solid"/>
          </a:ln>
        </p:spPr>
        <p:txBody>
          <a:bodyPr/>
          <a:lstStyle/>
          <a:p>
            <a:endParaRPr lang="en-US"/>
          </a:p>
        </p:txBody>
      </p:sp>
      <p:sp>
        <p:nvSpPr>
          <p:cNvPr id="15" name="Text 13"/>
          <p:cNvSpPr/>
          <p:nvPr/>
        </p:nvSpPr>
        <p:spPr>
          <a:xfrm>
            <a:off x="7533323" y="5817394"/>
            <a:ext cx="2977039" cy="372070"/>
          </a:xfrm>
          <a:prstGeom prst="rect">
            <a:avLst/>
          </a:prstGeom>
          <a:noFill/>
          <a:ln/>
        </p:spPr>
        <p:txBody>
          <a:bodyPr wrap="none" lIns="0" tIns="0" rIns="0" bIns="0" rtlCol="0" anchor="t"/>
          <a:lstStyle/>
          <a:p>
            <a:pPr marL="0" indent="0" algn="l">
              <a:lnSpc>
                <a:spcPts val="2900"/>
              </a:lnSpc>
              <a:buNone/>
            </a:pPr>
            <a:r>
              <a:rPr lang="en-US" sz="2300" b="1" dirty="0">
                <a:solidFill>
                  <a:srgbClr val="101010"/>
                </a:solidFill>
                <a:latin typeface="Inter Bold" pitchFamily="34" charset="0"/>
                <a:ea typeface="Inter Bold" pitchFamily="34" charset="-122"/>
                <a:cs typeface="Inter Bold" pitchFamily="34" charset="-120"/>
              </a:rPr>
              <a:t>Faculty Bridge</a:t>
            </a:r>
            <a:endParaRPr lang="en-US" sz="2300" dirty="0"/>
          </a:p>
        </p:txBody>
      </p:sp>
      <p:sp>
        <p:nvSpPr>
          <p:cNvPr id="16" name="Text 14"/>
          <p:cNvSpPr/>
          <p:nvPr/>
        </p:nvSpPr>
        <p:spPr>
          <a:xfrm>
            <a:off x="7533323" y="6387822"/>
            <a:ext cx="6310789" cy="952619"/>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Counselors who teach can serve as natural liaisons between the OER/ZTC team and instructional faculty, easing adoption college-wide.</a:t>
            </a:r>
            <a:endParaRPr lang="en-US" sz="15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1112877"/>
            <a:ext cx="5561171"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Bringing It All Together</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2129790"/>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A summary of what makes counselor-OER partnerships work — and where to begin.</a:t>
            </a:r>
            <a:endParaRPr lang="en-US" sz="1550" dirty="0"/>
          </a:p>
        </p:txBody>
      </p:sp>
      <p:pic>
        <p:nvPicPr>
          <p:cNvPr id="4" name="Image 0" descr="counselor and student reviewing college schedule together at computer, close collaboration"/>
          <p:cNvPicPr>
            <a:picLocks noChangeAspect="1"/>
          </p:cNvPicPr>
          <p:nvPr/>
        </p:nvPicPr>
        <p:blipFill>
          <a:blip r:embed="rId3"/>
          <a:stretch>
            <a:fillRect/>
          </a:stretch>
        </p:blipFill>
        <p:spPr>
          <a:xfrm>
            <a:off x="793790" y="2670572"/>
            <a:ext cx="2425660" cy="1499116"/>
          </a:xfrm>
          <a:prstGeom prst="rect">
            <a:avLst/>
          </a:prstGeom>
        </p:spPr>
      </p:pic>
      <p:sp>
        <p:nvSpPr>
          <p:cNvPr id="5" name="Text 2"/>
          <p:cNvSpPr/>
          <p:nvPr/>
        </p:nvSpPr>
        <p:spPr>
          <a:xfrm>
            <a:off x="793790" y="4417695"/>
            <a:ext cx="4182189" cy="992267"/>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Meet Them Where They Are</a:t>
            </a:r>
            <a:endParaRPr lang="en-US" sz="3100" dirty="0"/>
          </a:p>
        </p:txBody>
      </p:sp>
      <p:sp>
        <p:nvSpPr>
          <p:cNvPr id="6" name="Text 3"/>
          <p:cNvSpPr/>
          <p:nvPr/>
        </p:nvSpPr>
        <p:spPr>
          <a:xfrm>
            <a:off x="793790" y="5529024"/>
            <a:ext cx="4182189"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Start with what counselors are already doing — schedule-building, equity planning, transfer advising. ZTC messaging fits naturally into every one of these conversations when the tools are right.</a:t>
            </a:r>
            <a:endParaRPr lang="en-US" sz="1550" dirty="0"/>
          </a:p>
        </p:txBody>
      </p:sp>
      <p:pic>
        <p:nvPicPr>
          <p:cNvPr id="7" name="Image 1" descr="diverse college faculty collaborating in committee meeting, inclusive professional setting"/>
          <p:cNvPicPr>
            <a:picLocks noChangeAspect="1"/>
          </p:cNvPicPr>
          <p:nvPr/>
        </p:nvPicPr>
        <p:blipFill>
          <a:blip r:embed="rId4"/>
          <a:stretch>
            <a:fillRect/>
          </a:stretch>
        </p:blipFill>
        <p:spPr>
          <a:xfrm>
            <a:off x="5223986" y="2670572"/>
            <a:ext cx="2425660" cy="1499116"/>
          </a:xfrm>
          <a:prstGeom prst="rect">
            <a:avLst/>
          </a:prstGeom>
        </p:spPr>
      </p:pic>
      <p:sp>
        <p:nvSpPr>
          <p:cNvPr id="8" name="Text 4"/>
          <p:cNvSpPr/>
          <p:nvPr/>
        </p:nvSpPr>
        <p:spPr>
          <a:xfrm>
            <a:off x="5223986" y="4417695"/>
            <a:ext cx="4182308" cy="992267"/>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Build Structures That Last</a:t>
            </a:r>
            <a:endParaRPr lang="en-US" sz="3100" dirty="0"/>
          </a:p>
        </p:txBody>
      </p:sp>
      <p:sp>
        <p:nvSpPr>
          <p:cNvPr id="9" name="Text 5"/>
          <p:cNvSpPr/>
          <p:nvPr/>
        </p:nvSpPr>
        <p:spPr>
          <a:xfrm>
            <a:off x="5223986" y="5529024"/>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Invite counselors into OER committees, co-create their materials, and give them a seat at the table. Representation in decision-making creates ownership — and ownership drives advocacy.</a:t>
            </a:r>
            <a:endParaRPr lang="en-US" sz="1550" dirty="0"/>
          </a:p>
        </p:txBody>
      </p:sp>
      <p:pic>
        <p:nvPicPr>
          <p:cNvPr id="10" name="Image 2" descr="student smiling looking at laptop in community college library, relieved and focused"/>
          <p:cNvPicPr>
            <a:picLocks noChangeAspect="1"/>
          </p:cNvPicPr>
          <p:nvPr/>
        </p:nvPicPr>
        <p:blipFill>
          <a:blip r:embed="rId5"/>
          <a:stretch>
            <a:fillRect/>
          </a:stretch>
        </p:blipFill>
        <p:spPr>
          <a:xfrm>
            <a:off x="9654302" y="2670572"/>
            <a:ext cx="2425660" cy="1499116"/>
          </a:xfrm>
          <a:prstGeom prst="rect">
            <a:avLst/>
          </a:prstGeom>
        </p:spPr>
      </p:pic>
      <p:sp>
        <p:nvSpPr>
          <p:cNvPr id="11" name="Text 6"/>
          <p:cNvSpPr/>
          <p:nvPr/>
        </p:nvSpPr>
        <p:spPr>
          <a:xfrm>
            <a:off x="9654302" y="4417695"/>
            <a:ext cx="4182308" cy="992267"/>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Keep Students at the Center</a:t>
            </a:r>
            <a:endParaRPr lang="en-US" sz="3100" dirty="0"/>
          </a:p>
        </p:txBody>
      </p:sp>
      <p:sp>
        <p:nvSpPr>
          <p:cNvPr id="12" name="Text 7"/>
          <p:cNvSpPr/>
          <p:nvPr/>
        </p:nvSpPr>
        <p:spPr>
          <a:xfrm>
            <a:off x="9654302" y="5529024"/>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Every strategy, script, and data point should trace back to one question: Does this help students succeed? When the answer is yes, counselors will champion ZTC without being asked twice.</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075" y="546497"/>
            <a:ext cx="6971943" cy="619720"/>
          </a:xfrm>
          <a:prstGeom prst="rect">
            <a:avLst/>
          </a:prstGeom>
          <a:noFill/>
          <a:ln/>
        </p:spPr>
        <p:txBody>
          <a:bodyPr wrap="none" lIns="0" tIns="0" rIns="0" bIns="0" rtlCol="0" anchor="t"/>
          <a:lstStyle/>
          <a:p>
            <a:pPr marL="0" indent="0" algn="l">
              <a:lnSpc>
                <a:spcPts val="4850"/>
              </a:lnSpc>
              <a:buNone/>
            </a:pPr>
            <a:r>
              <a:rPr lang="en-US" sz="3900" b="1" dirty="0">
                <a:solidFill>
                  <a:srgbClr val="00427E"/>
                </a:solidFill>
                <a:latin typeface="Inter Bold" pitchFamily="34" charset="0"/>
                <a:ea typeface="Inter Bold" pitchFamily="34" charset="-122"/>
                <a:cs typeface="Inter Bold" pitchFamily="34" charset="-120"/>
              </a:rPr>
              <a:t>Key Takeaways &amp; Next Steps</a:t>
            </a:r>
            <a:endParaRPr lang="en-US" sz="3900" dirty="0"/>
          </a:p>
        </p:txBody>
      </p:sp>
      <p:sp>
        <p:nvSpPr>
          <p:cNvPr id="3" name="Shape 1">
            <a:extLst>
              <a:ext uri="{C183D7F6-B498-43B3-948B-1728B52AA6E4}">
                <adec:decorative xmlns:adec="http://schemas.microsoft.com/office/drawing/2017/decorative" val="1"/>
              </a:ext>
            </a:extLst>
          </p:cNvPr>
          <p:cNvSpPr/>
          <p:nvPr/>
        </p:nvSpPr>
        <p:spPr>
          <a:xfrm>
            <a:off x="793075" y="1562338"/>
            <a:ext cx="6423065" cy="2518410"/>
          </a:xfrm>
          <a:prstGeom prst="roundRect">
            <a:avLst>
              <a:gd name="adj" fmla="val 3307"/>
            </a:avLst>
          </a:prstGeom>
          <a:solidFill>
            <a:srgbClr val="CCE7FF"/>
          </a:solidFill>
          <a:ln w="30480">
            <a:solidFill>
              <a:srgbClr val="B2CDE5"/>
            </a:solidFill>
            <a:prstDash val="solid"/>
          </a:ln>
        </p:spPr>
        <p:txBody>
          <a:bodyPr/>
          <a:lstStyle/>
          <a:p>
            <a:endParaRPr lang="en-US"/>
          </a:p>
        </p:txBody>
      </p:sp>
      <p:sp>
        <p:nvSpPr>
          <p:cNvPr id="4" name="Text 2"/>
          <p:cNvSpPr/>
          <p:nvPr/>
        </p:nvSpPr>
        <p:spPr>
          <a:xfrm>
            <a:off x="1021794" y="1791057"/>
            <a:ext cx="5965627" cy="991314"/>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Counselors Are Already Doing This Work</a:t>
            </a:r>
            <a:endParaRPr lang="en-US" sz="3100" dirty="0"/>
          </a:p>
        </p:txBody>
      </p:sp>
      <p:sp>
        <p:nvSpPr>
          <p:cNvPr id="5" name="Text 3"/>
          <p:cNvSpPr/>
          <p:nvPr/>
        </p:nvSpPr>
        <p:spPr>
          <a:xfrm>
            <a:off x="1021794" y="2901196"/>
            <a:ext cx="5965627" cy="950833"/>
          </a:xfrm>
          <a:prstGeom prst="rect">
            <a:avLst/>
          </a:prstGeom>
          <a:noFill/>
          <a:ln/>
        </p:spPr>
        <p:txBody>
          <a:bodyPr wrap="square" lIns="0" tIns="0" rIns="0" bIns="0" rtlCol="0" anchor="t"/>
          <a:lstStyle/>
          <a:p>
            <a:pPr marL="0" indent="0" algn="l">
              <a:lnSpc>
                <a:spcPts val="2450"/>
              </a:lnSpc>
              <a:buNone/>
            </a:pPr>
            <a:r>
              <a:rPr lang="en-US" sz="1550" dirty="0">
                <a:solidFill>
                  <a:srgbClr val="101010"/>
                </a:solidFill>
                <a:latin typeface="Inter" pitchFamily="34" charset="0"/>
                <a:ea typeface="Inter" pitchFamily="34" charset="-122"/>
                <a:cs typeface="Inter" pitchFamily="34" charset="-120"/>
              </a:rPr>
              <a:t>Equity advocacy, cost awareness, and student success are already in their job description. ZTC is a tool that helps them do it better — not an add-on.</a:t>
            </a:r>
            <a:endParaRPr lang="en-US" sz="1550" dirty="0"/>
          </a:p>
        </p:txBody>
      </p:sp>
      <p:sp>
        <p:nvSpPr>
          <p:cNvPr id="6" name="Shape 4">
            <a:extLst>
              <a:ext uri="{C183D7F6-B498-43B3-948B-1728B52AA6E4}">
                <adec:decorative xmlns:adec="http://schemas.microsoft.com/office/drawing/2017/decorative" val="1"/>
              </a:ext>
            </a:extLst>
          </p:cNvPr>
          <p:cNvSpPr/>
          <p:nvPr/>
        </p:nvSpPr>
        <p:spPr>
          <a:xfrm>
            <a:off x="7414141" y="1562338"/>
            <a:ext cx="6423184" cy="2518410"/>
          </a:xfrm>
          <a:prstGeom prst="roundRect">
            <a:avLst>
              <a:gd name="adj" fmla="val 3307"/>
            </a:avLst>
          </a:prstGeom>
          <a:solidFill>
            <a:srgbClr val="CCE7FF"/>
          </a:solidFill>
          <a:ln w="30480">
            <a:solidFill>
              <a:srgbClr val="B2CDE5"/>
            </a:solidFill>
            <a:prstDash val="solid"/>
          </a:ln>
        </p:spPr>
        <p:txBody>
          <a:bodyPr/>
          <a:lstStyle/>
          <a:p>
            <a:endParaRPr lang="en-US"/>
          </a:p>
        </p:txBody>
      </p:sp>
      <p:sp>
        <p:nvSpPr>
          <p:cNvPr id="7" name="Text 5"/>
          <p:cNvSpPr/>
          <p:nvPr/>
        </p:nvSpPr>
        <p:spPr>
          <a:xfrm>
            <a:off x="7642860" y="1791057"/>
            <a:ext cx="3965734" cy="495657"/>
          </a:xfrm>
          <a:prstGeom prst="rect">
            <a:avLst/>
          </a:prstGeom>
          <a:noFill/>
          <a:ln/>
        </p:spPr>
        <p:txBody>
          <a:bodyPr wrap="non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Remove the Friction</a:t>
            </a:r>
            <a:endParaRPr lang="en-US" sz="3100" dirty="0"/>
          </a:p>
        </p:txBody>
      </p:sp>
      <p:sp>
        <p:nvSpPr>
          <p:cNvPr id="8" name="Text 6"/>
          <p:cNvSpPr/>
          <p:nvPr/>
        </p:nvSpPr>
        <p:spPr>
          <a:xfrm>
            <a:off x="7642860" y="2405539"/>
            <a:ext cx="5965746" cy="950833"/>
          </a:xfrm>
          <a:prstGeom prst="rect">
            <a:avLst/>
          </a:prstGeom>
          <a:noFill/>
          <a:ln/>
        </p:spPr>
        <p:txBody>
          <a:bodyPr wrap="square" lIns="0" tIns="0" rIns="0" bIns="0" rtlCol="0" anchor="t"/>
          <a:lstStyle/>
          <a:p>
            <a:pPr marL="0" indent="0" algn="l">
              <a:lnSpc>
                <a:spcPts val="2450"/>
              </a:lnSpc>
              <a:buNone/>
            </a:pPr>
            <a:r>
              <a:rPr lang="en-US" sz="1550" dirty="0">
                <a:solidFill>
                  <a:srgbClr val="101010"/>
                </a:solidFill>
                <a:latin typeface="Inter" pitchFamily="34" charset="0"/>
                <a:ea typeface="Inter" pitchFamily="34" charset="-122"/>
                <a:cs typeface="Inter" pitchFamily="34" charset="-120"/>
              </a:rPr>
              <a:t>Clear labeling, brief scripts, and ready-made materials are what make counselor engagement possible. Simplicity is the strategy.</a:t>
            </a:r>
            <a:endParaRPr lang="en-US" sz="1550" dirty="0"/>
          </a:p>
        </p:txBody>
      </p:sp>
      <p:sp>
        <p:nvSpPr>
          <p:cNvPr id="9" name="Shape 7">
            <a:extLst>
              <a:ext uri="{C183D7F6-B498-43B3-948B-1728B52AA6E4}">
                <adec:decorative xmlns:adec="http://schemas.microsoft.com/office/drawing/2017/decorative" val="1"/>
              </a:ext>
            </a:extLst>
          </p:cNvPr>
          <p:cNvSpPr/>
          <p:nvPr/>
        </p:nvSpPr>
        <p:spPr>
          <a:xfrm>
            <a:off x="793075" y="4278749"/>
            <a:ext cx="6423065" cy="2022753"/>
          </a:xfrm>
          <a:prstGeom prst="roundRect">
            <a:avLst>
              <a:gd name="adj" fmla="val 4117"/>
            </a:avLst>
          </a:prstGeom>
          <a:solidFill>
            <a:srgbClr val="CCE7FF"/>
          </a:solidFill>
          <a:ln w="30480">
            <a:solidFill>
              <a:srgbClr val="B2CDE5"/>
            </a:solidFill>
            <a:prstDash val="solid"/>
          </a:ln>
        </p:spPr>
        <p:txBody>
          <a:bodyPr/>
          <a:lstStyle/>
          <a:p>
            <a:endParaRPr lang="en-US"/>
          </a:p>
        </p:txBody>
      </p:sp>
      <p:sp>
        <p:nvSpPr>
          <p:cNvPr id="10" name="Text 8"/>
          <p:cNvSpPr/>
          <p:nvPr/>
        </p:nvSpPr>
        <p:spPr>
          <a:xfrm>
            <a:off x="1021794" y="4507468"/>
            <a:ext cx="3965734" cy="495657"/>
          </a:xfrm>
          <a:prstGeom prst="rect">
            <a:avLst/>
          </a:prstGeom>
          <a:noFill/>
          <a:ln/>
        </p:spPr>
        <p:txBody>
          <a:bodyPr wrap="non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Start This Week</a:t>
            </a:r>
            <a:endParaRPr lang="en-US" sz="3100" dirty="0"/>
          </a:p>
        </p:txBody>
      </p:sp>
      <p:sp>
        <p:nvSpPr>
          <p:cNvPr id="11" name="Text 9"/>
          <p:cNvSpPr/>
          <p:nvPr/>
        </p:nvSpPr>
        <p:spPr>
          <a:xfrm>
            <a:off x="1021794" y="5121950"/>
            <a:ext cx="5965627" cy="950833"/>
          </a:xfrm>
          <a:prstGeom prst="rect">
            <a:avLst/>
          </a:prstGeom>
          <a:noFill/>
          <a:ln/>
        </p:spPr>
        <p:txBody>
          <a:bodyPr wrap="square" lIns="0" tIns="0" rIns="0" bIns="0" rtlCol="0" anchor="t"/>
          <a:lstStyle/>
          <a:p>
            <a:pPr marL="0" indent="0" algn="l">
              <a:lnSpc>
                <a:spcPts val="2450"/>
              </a:lnSpc>
              <a:buNone/>
            </a:pPr>
            <a:r>
              <a:rPr lang="en-US" sz="1550" dirty="0">
                <a:solidFill>
                  <a:srgbClr val="101010"/>
                </a:solidFill>
                <a:latin typeface="Inter" pitchFamily="34" charset="0"/>
                <a:ea typeface="Inter" pitchFamily="34" charset="-122"/>
                <a:cs typeface="Inter" pitchFamily="34" charset="-120"/>
              </a:rPr>
              <a:t>Book the meeting with counseling leadership. Send the survey. Bring a one-pager. The partnership starts with one conversation.</a:t>
            </a:r>
            <a:endParaRPr lang="en-US" sz="1550" dirty="0"/>
          </a:p>
        </p:txBody>
      </p:sp>
      <p:sp>
        <p:nvSpPr>
          <p:cNvPr id="12" name="Shape 10">
            <a:extLst>
              <a:ext uri="{C183D7F6-B498-43B3-948B-1728B52AA6E4}">
                <adec:decorative xmlns:adec="http://schemas.microsoft.com/office/drawing/2017/decorative" val="1"/>
              </a:ext>
            </a:extLst>
          </p:cNvPr>
          <p:cNvSpPr/>
          <p:nvPr/>
        </p:nvSpPr>
        <p:spPr>
          <a:xfrm>
            <a:off x="7414141" y="4278749"/>
            <a:ext cx="6423184" cy="2022753"/>
          </a:xfrm>
          <a:prstGeom prst="roundRect">
            <a:avLst>
              <a:gd name="adj" fmla="val 4117"/>
            </a:avLst>
          </a:prstGeom>
          <a:solidFill>
            <a:srgbClr val="CCE7FF"/>
          </a:solidFill>
          <a:ln w="30480">
            <a:solidFill>
              <a:srgbClr val="B2CDE5"/>
            </a:solidFill>
            <a:prstDash val="solid"/>
          </a:ln>
        </p:spPr>
        <p:txBody>
          <a:bodyPr/>
          <a:lstStyle/>
          <a:p>
            <a:endParaRPr lang="en-US"/>
          </a:p>
        </p:txBody>
      </p:sp>
      <p:sp>
        <p:nvSpPr>
          <p:cNvPr id="13" name="Text 11"/>
          <p:cNvSpPr/>
          <p:nvPr/>
        </p:nvSpPr>
        <p:spPr>
          <a:xfrm>
            <a:off x="7642860" y="4507468"/>
            <a:ext cx="4675346" cy="495657"/>
          </a:xfrm>
          <a:prstGeom prst="rect">
            <a:avLst/>
          </a:prstGeom>
          <a:noFill/>
          <a:ln/>
        </p:spPr>
        <p:txBody>
          <a:bodyPr wrap="non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Sustain the Relationship</a:t>
            </a:r>
            <a:endParaRPr lang="en-US" sz="3100" dirty="0"/>
          </a:p>
        </p:txBody>
      </p:sp>
      <p:sp>
        <p:nvSpPr>
          <p:cNvPr id="14" name="Text 12"/>
          <p:cNvSpPr/>
          <p:nvPr/>
        </p:nvSpPr>
        <p:spPr>
          <a:xfrm>
            <a:off x="7642860" y="5121950"/>
            <a:ext cx="5965746" cy="950833"/>
          </a:xfrm>
          <a:prstGeom prst="rect">
            <a:avLst/>
          </a:prstGeom>
          <a:noFill/>
          <a:ln/>
        </p:spPr>
        <p:txBody>
          <a:bodyPr wrap="square" lIns="0" tIns="0" rIns="0" bIns="0" rtlCol="0" anchor="t"/>
          <a:lstStyle/>
          <a:p>
            <a:pPr marL="0" indent="0" algn="l">
              <a:lnSpc>
                <a:spcPts val="2450"/>
              </a:lnSpc>
              <a:buNone/>
            </a:pPr>
            <a:r>
              <a:rPr lang="en-US" sz="1550" dirty="0">
                <a:solidFill>
                  <a:srgbClr val="101010"/>
                </a:solidFill>
                <a:latin typeface="Inter" pitchFamily="34" charset="0"/>
                <a:ea typeface="Inter" pitchFamily="34" charset="-122"/>
                <a:cs typeface="Inter" pitchFamily="34" charset="-120"/>
              </a:rPr>
              <a:t>Check in every semester. Share success data. Celebrate advocates. A partnership that is tended to grows — one that is launched and forgotten fades.</a:t>
            </a:r>
            <a:endParaRPr lang="en-US" sz="1550" dirty="0"/>
          </a:p>
        </p:txBody>
      </p:sp>
      <p:sp>
        <p:nvSpPr>
          <p:cNvPr id="15" name="Shape 13">
            <a:extLst>
              <a:ext uri="{C183D7F6-B498-43B3-948B-1728B52AA6E4}">
                <adec:decorative xmlns:adec="http://schemas.microsoft.com/office/drawing/2017/decorative" val="1"/>
              </a:ext>
            </a:extLst>
          </p:cNvPr>
          <p:cNvSpPr/>
          <p:nvPr/>
        </p:nvSpPr>
        <p:spPr>
          <a:xfrm>
            <a:off x="793075" y="6524268"/>
            <a:ext cx="13044249" cy="1158716"/>
          </a:xfrm>
          <a:prstGeom prst="roundRect">
            <a:avLst>
              <a:gd name="adj" fmla="val 7187"/>
            </a:avLst>
          </a:prstGeom>
          <a:solidFill>
            <a:srgbClr val="B3DBFF"/>
          </a:solidFill>
          <a:ln/>
        </p:spPr>
        <p:txBody>
          <a:bodyPr/>
          <a:lstStyle/>
          <a:p>
            <a:endParaRPr lang="en-US"/>
          </a:p>
        </p:txBody>
      </p:sp>
      <p:sp>
        <p:nvSpPr>
          <p:cNvPr id="17" name="Text 14"/>
          <p:cNvSpPr>
            <a:spLocks noGrp="1"/>
          </p:cNvSpPr>
          <p:nvPr>
            <p:ph type="title" idx="4294967295"/>
          </p:nvPr>
        </p:nvSpPr>
        <p:spPr>
          <a:xfrm>
            <a:off x="1437323" y="6771799"/>
            <a:ext cx="12201763" cy="63388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2450"/>
              </a:lnSpc>
              <a:spcBef>
                <a:spcPts val="0"/>
              </a:spcBef>
              <a:spcAft>
                <a:spcPts val="0"/>
              </a:spcAft>
              <a:buClrTx/>
              <a:buSzTx/>
              <a:buFontTx/>
              <a:buNone/>
              <a:tabLst/>
              <a:defRPr/>
            </a:pPr>
            <a:r>
              <a:rPr kumimoji="0" lang="en-US" sz="1550" b="1" i="0" u="none" strike="noStrike" kern="1200" cap="none" spc="0" normalizeH="0" baseline="0" noProof="0" dirty="0">
                <a:ln>
                  <a:noFill/>
                </a:ln>
                <a:solidFill>
                  <a:srgbClr val="000000"/>
                </a:solidFill>
                <a:effectLst/>
                <a:uLnTx/>
                <a:uFillTx/>
                <a:latin typeface="Inter" pitchFamily="34" charset="0"/>
                <a:ea typeface="Inter" pitchFamily="34" charset="-122"/>
                <a:cs typeface="Inter" pitchFamily="34" charset="-120"/>
              </a:rPr>
              <a:t>Resources:</a:t>
            </a:r>
            <a:r>
              <a:rPr kumimoji="0" lang="en-US" sz="1550" b="0" i="0" u="none" strike="noStrike" kern="1200" cap="none" spc="0" normalizeH="0" baseline="0" noProof="0" dirty="0">
                <a:ln>
                  <a:noFill/>
                </a:ln>
                <a:solidFill>
                  <a:srgbClr val="000000"/>
                </a:solidFill>
                <a:effectLst/>
                <a:uLnTx/>
                <a:uFillTx/>
                <a:latin typeface="Inter" pitchFamily="34" charset="0"/>
                <a:ea typeface="Inter" pitchFamily="34" charset="-122"/>
                <a:cs typeface="Inter" pitchFamily="34" charset="-120"/>
              </a:rPr>
              <a:t> Visit the </a:t>
            </a:r>
            <a:r>
              <a:rPr kumimoji="0" lang="en-US" sz="1550" b="0" i="0" u="sng" strike="noStrike" kern="1200" cap="none" spc="0" normalizeH="0" baseline="0" noProof="0" dirty="0">
                <a:ln>
                  <a:noFill/>
                </a:ln>
                <a:solidFill>
                  <a:srgbClr val="00427E"/>
                </a:solidFill>
                <a:effectLst/>
                <a:uLnTx/>
                <a:uFillTx/>
                <a:latin typeface="Inter" pitchFamily="34" charset="0"/>
                <a:ea typeface="Inter" pitchFamily="34" charset="-122"/>
                <a:cs typeface="Inter" pitchFamily="34" charset="-120"/>
                <a:hlinkClick r:id="rId3">
                  <a:extLst>
                    <a:ext uri="{A12FA001-AC4F-418D-AE19-62706E023703}">
                      <ahyp:hlinkClr xmlns:ahyp="http://schemas.microsoft.com/office/drawing/2018/hyperlinkcolor" val="tx"/>
                    </a:ext>
                  </a:extLst>
                </a:hlinkClick>
              </a:rPr>
              <a:t>ASCCC OERI Pathways to Zero resource page</a:t>
            </a:r>
            <a:r>
              <a:rPr kumimoji="0" lang="en-US" sz="1550" b="0" i="0" u="none" strike="noStrike" kern="1200" cap="none" spc="0" normalizeH="0" baseline="0" noProof="0" dirty="0">
                <a:ln>
                  <a:noFill/>
                </a:ln>
                <a:solidFill>
                  <a:srgbClr val="000000"/>
                </a:solidFill>
                <a:effectLst/>
                <a:uLnTx/>
                <a:uFillTx/>
                <a:latin typeface="Inter" pitchFamily="34" charset="0"/>
                <a:ea typeface="Inter" pitchFamily="34" charset="-122"/>
                <a:cs typeface="Inter" pitchFamily="34" charset="-120"/>
              </a:rPr>
              <a:t> for counseling-specific materials, ZTC program data, and implementation guides you can adapt for your campus.</a:t>
            </a:r>
            <a:endParaRPr kumimoji="0" lang="en-US" sz="155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1258967"/>
            <a:ext cx="4961811"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The Big Picture</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Shape 1" descr="square"/>
          <p:cNvSpPr/>
          <p:nvPr/>
        </p:nvSpPr>
        <p:spPr>
          <a:xfrm>
            <a:off x="650915" y="2176701"/>
            <a:ext cx="7241381" cy="4793933"/>
          </a:xfrm>
          <a:prstGeom prst="roundRect">
            <a:avLst>
              <a:gd name="adj" fmla="val 2981"/>
            </a:avLst>
          </a:prstGeom>
          <a:solidFill>
            <a:srgbClr val="00427E"/>
          </a:solidFill>
          <a:ln/>
        </p:spPr>
        <p:txBody>
          <a:bodyPr/>
          <a:lstStyle/>
          <a:p>
            <a:endParaRPr lang="en-US"/>
          </a:p>
        </p:txBody>
      </p:sp>
      <p:sp>
        <p:nvSpPr>
          <p:cNvPr id="4" name="Text 2"/>
          <p:cNvSpPr/>
          <p:nvPr/>
        </p:nvSpPr>
        <p:spPr>
          <a:xfrm>
            <a:off x="849273" y="2375059"/>
            <a:ext cx="5306735" cy="496133"/>
          </a:xfrm>
          <a:prstGeom prst="rect">
            <a:avLst/>
          </a:prstGeom>
          <a:noFill/>
          <a:ln/>
        </p:spPr>
        <p:txBody>
          <a:bodyPr wrap="none" lIns="0" tIns="0" rIns="0" bIns="0" rtlCol="0" anchor="t"/>
          <a:lstStyle/>
          <a:p>
            <a:pPr marL="0" indent="0" algn="l">
              <a:lnSpc>
                <a:spcPts val="3900"/>
              </a:lnSpc>
              <a:buNone/>
            </a:pPr>
            <a:r>
              <a:rPr lang="en-US" sz="3100" b="1" dirty="0">
                <a:solidFill>
                  <a:srgbClr val="FFFFFF"/>
                </a:solidFill>
                <a:latin typeface="Inter Bold" pitchFamily="34" charset="0"/>
                <a:ea typeface="Inter Bold" pitchFamily="34" charset="-122"/>
                <a:cs typeface="Inter Bold" pitchFamily="34" charset="-120"/>
              </a:rPr>
              <a:t>What This Session Is About</a:t>
            </a:r>
            <a:endParaRPr lang="en-US" sz="3100" dirty="0"/>
          </a:p>
        </p:txBody>
      </p:sp>
      <p:sp>
        <p:nvSpPr>
          <p:cNvPr id="5" name="Text 3"/>
          <p:cNvSpPr/>
          <p:nvPr/>
        </p:nvSpPr>
        <p:spPr>
          <a:xfrm>
            <a:off x="849273" y="3069550"/>
            <a:ext cx="6844665"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ter" pitchFamily="34" charset="0"/>
                <a:ea typeface="Inter" pitchFamily="34" charset="-122"/>
                <a:cs typeface="Inter" pitchFamily="34" charset="-120"/>
              </a:rPr>
              <a:t>Counselors are among the most powerful influencers in a student's academic journey — shaping schedules, degree maps, and confidence from day one. This session explores how to make ZTC and OER visible, valued, and embedded in every conversation.</a:t>
            </a:r>
            <a:endParaRPr lang="en-US" sz="1550" dirty="0"/>
          </a:p>
        </p:txBody>
      </p:sp>
      <p:sp>
        <p:nvSpPr>
          <p:cNvPr id="6" name="Text 4"/>
          <p:cNvSpPr/>
          <p:nvPr/>
        </p:nvSpPr>
        <p:spPr>
          <a:xfrm>
            <a:off x="849273" y="4518303"/>
            <a:ext cx="6844665" cy="95261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Inter" pitchFamily="34" charset="0"/>
                <a:ea typeface="Inter" pitchFamily="34" charset="-122"/>
                <a:cs typeface="Inter" pitchFamily="34" charset="-120"/>
              </a:rPr>
              <a:t>We'll go beyond marketing talking points and look at how counselor-driven OER messaging can advance equity, support completion goals, strengthen onboarding, and bolster institutional enrollment strategy.</a:t>
            </a:r>
            <a:endParaRPr lang="en-US" sz="1550" dirty="0"/>
          </a:p>
        </p:txBody>
      </p:sp>
      <p:sp>
        <p:nvSpPr>
          <p:cNvPr id="7" name="Text 5"/>
          <p:cNvSpPr/>
          <p:nvPr/>
        </p:nvSpPr>
        <p:spPr>
          <a:xfrm>
            <a:off x="8241149" y="2375059"/>
            <a:ext cx="3969425" cy="496133"/>
          </a:xfrm>
          <a:prstGeom prst="rect">
            <a:avLst/>
          </a:prstGeom>
          <a:noFill/>
          <a:ln/>
        </p:spPr>
        <p:txBody>
          <a:bodyPr wrap="none" lIns="0" tIns="0" rIns="0" bIns="0" rtlCol="0" anchor="t"/>
          <a:lstStyle/>
          <a:p>
            <a:pPr marL="0" indent="0" algn="l">
              <a:lnSpc>
                <a:spcPts val="3900"/>
              </a:lnSpc>
              <a:buNone/>
            </a:pPr>
            <a:r>
              <a:rPr lang="en-US" sz="3100" b="1" dirty="0">
                <a:solidFill>
                  <a:srgbClr val="00427E"/>
                </a:solidFill>
                <a:latin typeface="Inter Bold" pitchFamily="34" charset="0"/>
                <a:ea typeface="Inter Bold" pitchFamily="34" charset="-122"/>
                <a:cs typeface="Inter Bold" pitchFamily="34" charset="-120"/>
              </a:rPr>
              <a:t>Session Goals</a:t>
            </a:r>
            <a:endParaRPr lang="en-US" sz="3100" dirty="0"/>
          </a:p>
        </p:txBody>
      </p:sp>
      <p:pic>
        <p:nvPicPr>
          <p:cNvPr id="8" name="Image 0" descr="arrow"/>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3100507"/>
            <a:ext cx="297656" cy="297656"/>
          </a:xfrm>
          <a:prstGeom prst="rect">
            <a:avLst/>
          </a:prstGeom>
        </p:spPr>
      </p:pic>
      <p:sp>
        <p:nvSpPr>
          <p:cNvPr id="9" name="Text 6"/>
          <p:cNvSpPr/>
          <p:nvPr/>
        </p:nvSpPr>
        <p:spPr>
          <a:xfrm>
            <a:off x="8885992" y="3094434"/>
            <a:ext cx="4958120" cy="620316"/>
          </a:xfrm>
          <a:prstGeom prst="rect">
            <a:avLst/>
          </a:prstGeom>
          <a:noFill/>
          <a:ln/>
        </p:spPr>
        <p:txBody>
          <a:bodyPr wrap="square" lIns="0" tIns="0" rIns="0" bIns="0" rtlCol="0" anchor="t"/>
          <a:lstStyle/>
          <a:p>
            <a:pPr marL="0" indent="0" algn="l">
              <a:lnSpc>
                <a:spcPts val="2400"/>
              </a:lnSpc>
              <a:buNone/>
            </a:pPr>
            <a:r>
              <a:rPr lang="en-US" sz="1950" b="1" dirty="0">
                <a:solidFill>
                  <a:srgbClr val="101010"/>
                </a:solidFill>
                <a:latin typeface="Inter Bold" pitchFamily="34" charset="0"/>
                <a:ea typeface="Inter Bold" pitchFamily="34" charset="-122"/>
                <a:cs typeface="Inter Bold" pitchFamily="34" charset="-120"/>
              </a:rPr>
              <a:t>Understand the counselor's unique role in ZTC visibility</a:t>
            </a:r>
            <a:endParaRPr lang="en-US" sz="1950" dirty="0"/>
          </a:p>
        </p:txBody>
      </p:sp>
      <p:pic>
        <p:nvPicPr>
          <p:cNvPr id="10" name="Image 1" descr="arrow"/>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4117657"/>
            <a:ext cx="297656" cy="297656"/>
          </a:xfrm>
          <a:prstGeom prst="rect">
            <a:avLst/>
          </a:prstGeom>
        </p:spPr>
      </p:pic>
      <p:sp>
        <p:nvSpPr>
          <p:cNvPr id="11" name="Text 7"/>
          <p:cNvSpPr/>
          <p:nvPr/>
        </p:nvSpPr>
        <p:spPr>
          <a:xfrm>
            <a:off x="8885992" y="4111585"/>
            <a:ext cx="4958120" cy="620316"/>
          </a:xfrm>
          <a:prstGeom prst="rect">
            <a:avLst/>
          </a:prstGeom>
          <a:noFill/>
          <a:ln/>
        </p:spPr>
        <p:txBody>
          <a:bodyPr wrap="square" lIns="0" tIns="0" rIns="0" bIns="0" rtlCol="0" anchor="t"/>
          <a:lstStyle/>
          <a:p>
            <a:pPr marL="0" indent="0" algn="l">
              <a:lnSpc>
                <a:spcPts val="2400"/>
              </a:lnSpc>
              <a:buNone/>
            </a:pPr>
            <a:r>
              <a:rPr lang="en-US" sz="1950" b="1" dirty="0">
                <a:solidFill>
                  <a:srgbClr val="101010"/>
                </a:solidFill>
                <a:latin typeface="Inter Bold" pitchFamily="34" charset="0"/>
                <a:ea typeface="Inter Bold" pitchFamily="34" charset="-122"/>
                <a:cs typeface="Inter Bold" pitchFamily="34" charset="-120"/>
              </a:rPr>
              <a:t>Identify and address barriers to engagement</a:t>
            </a:r>
            <a:endParaRPr lang="en-US" sz="1950" dirty="0"/>
          </a:p>
        </p:txBody>
      </p:sp>
      <p:pic>
        <p:nvPicPr>
          <p:cNvPr id="12" name="Image 2" descr="arrow"/>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5134808"/>
            <a:ext cx="297656" cy="297656"/>
          </a:xfrm>
          <a:prstGeom prst="rect">
            <a:avLst/>
          </a:prstGeom>
        </p:spPr>
      </p:pic>
      <p:sp>
        <p:nvSpPr>
          <p:cNvPr id="13" name="Text 8"/>
          <p:cNvSpPr/>
          <p:nvPr/>
        </p:nvSpPr>
        <p:spPr>
          <a:xfrm>
            <a:off x="8885992" y="5128736"/>
            <a:ext cx="4958120" cy="620316"/>
          </a:xfrm>
          <a:prstGeom prst="rect">
            <a:avLst/>
          </a:prstGeom>
          <a:noFill/>
          <a:ln/>
        </p:spPr>
        <p:txBody>
          <a:bodyPr wrap="square" lIns="0" tIns="0" rIns="0" bIns="0" rtlCol="0" anchor="t"/>
          <a:lstStyle/>
          <a:p>
            <a:pPr marL="0" indent="0" algn="l">
              <a:lnSpc>
                <a:spcPts val="2400"/>
              </a:lnSpc>
              <a:buNone/>
            </a:pPr>
            <a:r>
              <a:rPr lang="en-US" sz="1950" b="1" dirty="0">
                <a:solidFill>
                  <a:srgbClr val="101010"/>
                </a:solidFill>
                <a:latin typeface="Inter Bold" pitchFamily="34" charset="0"/>
                <a:ea typeface="Inter Bold" pitchFamily="34" charset="-122"/>
                <a:cs typeface="Inter Bold" pitchFamily="34" charset="-120"/>
              </a:rPr>
              <a:t>Build practical tools counselors can use right away</a:t>
            </a:r>
            <a:endParaRPr lang="en-US" sz="1950" dirty="0"/>
          </a:p>
        </p:txBody>
      </p:sp>
      <p:pic>
        <p:nvPicPr>
          <p:cNvPr id="14" name="Image 3" descr="arrow"/>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563" y="6151959"/>
            <a:ext cx="297656" cy="297656"/>
          </a:xfrm>
          <a:prstGeom prst="rect">
            <a:avLst/>
          </a:prstGeom>
        </p:spPr>
      </p:pic>
      <p:sp>
        <p:nvSpPr>
          <p:cNvPr id="15" name="Text 9"/>
          <p:cNvSpPr/>
          <p:nvPr/>
        </p:nvSpPr>
        <p:spPr>
          <a:xfrm>
            <a:off x="8885992" y="6145887"/>
            <a:ext cx="4581168" cy="310158"/>
          </a:xfrm>
          <a:prstGeom prst="rect">
            <a:avLst/>
          </a:prstGeom>
          <a:noFill/>
          <a:ln/>
        </p:spPr>
        <p:txBody>
          <a:bodyPr wrap="none" lIns="0" tIns="0" rIns="0" bIns="0" rtlCol="0" anchor="t"/>
          <a:lstStyle/>
          <a:p>
            <a:pPr marL="0" indent="0" algn="l">
              <a:lnSpc>
                <a:spcPts val="2400"/>
              </a:lnSpc>
              <a:buNone/>
            </a:pPr>
            <a:r>
              <a:rPr lang="en-US" sz="1950" b="1" dirty="0">
                <a:solidFill>
                  <a:srgbClr val="101010"/>
                </a:solidFill>
                <a:latin typeface="Inter Bold" pitchFamily="34" charset="0"/>
                <a:ea typeface="Inter Bold" pitchFamily="34" charset="-122"/>
                <a:cs typeface="Inter Bold" pitchFamily="34" charset="-120"/>
              </a:rPr>
              <a:t>Create a phased partnership roadmap</a:t>
            </a:r>
            <a:endParaRPr lang="en-US" sz="1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447574"/>
            <a:ext cx="10949821"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Why Counselors Are Essential to Scaling ZTC</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46448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No single role on campus touches more students at more critical decision points than the counselor. Making ZTC visible starts here.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college counselor sitting across desk from student reviewing degree plan together, warm professional office"/>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76977" y="1116092"/>
            <a:ext cx="7990046" cy="901541"/>
          </a:xfrm>
          <a:prstGeom prst="rect">
            <a:avLst/>
          </a:prstGeom>
          <a:noFill/>
          <a:ln/>
        </p:spPr>
        <p:txBody>
          <a:bodyPr wrap="square" lIns="0" tIns="0" rIns="0" bIns="0" rtlCol="0" anchor="t"/>
          <a:lstStyle/>
          <a:p>
            <a:pPr marL="0" indent="0" algn="l">
              <a:lnSpc>
                <a:spcPts val="3500"/>
              </a:lnSpc>
              <a:buNone/>
            </a:pPr>
            <a:endParaRPr lang="en-US" sz="2800" dirty="0"/>
          </a:p>
        </p:txBody>
      </p:sp>
      <p:sp>
        <p:nvSpPr>
          <p:cNvPr id="4" name="Shape 1" descr="rectange"/>
          <p:cNvSpPr/>
          <p:nvPr/>
        </p:nvSpPr>
        <p:spPr>
          <a:xfrm>
            <a:off x="576977" y="2174796"/>
            <a:ext cx="7990046" cy="1156097"/>
          </a:xfrm>
          <a:prstGeom prst="roundRect">
            <a:avLst>
              <a:gd name="adj" fmla="val 5240"/>
            </a:avLst>
          </a:prstGeom>
          <a:solidFill>
            <a:srgbClr val="CCE7FF"/>
          </a:solidFill>
          <a:ln w="22860">
            <a:solidFill>
              <a:srgbClr val="B2CDE5"/>
            </a:solidFill>
            <a:prstDash val="solid"/>
          </a:ln>
        </p:spPr>
        <p:txBody>
          <a:bodyPr/>
          <a:lstStyle/>
          <a:p>
            <a:endParaRPr lang="en-US"/>
          </a:p>
        </p:txBody>
      </p:sp>
      <p:sp>
        <p:nvSpPr>
          <p:cNvPr id="5" name="Text 2"/>
          <p:cNvSpPr/>
          <p:nvPr/>
        </p:nvSpPr>
        <p:spPr>
          <a:xfrm>
            <a:off x="744022" y="2341840"/>
            <a:ext cx="3663553" cy="360521"/>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First-Semester Schedules</a:t>
            </a:r>
            <a:endParaRPr lang="en-US" sz="2250" dirty="0"/>
          </a:p>
        </p:txBody>
      </p:sp>
      <p:sp>
        <p:nvSpPr>
          <p:cNvPr id="6" name="Text 3"/>
          <p:cNvSpPr/>
          <p:nvPr/>
        </p:nvSpPr>
        <p:spPr>
          <a:xfrm>
            <a:off x="744022" y="2765227"/>
            <a:ext cx="7655957" cy="398621"/>
          </a:xfrm>
          <a:prstGeom prst="rect">
            <a:avLst/>
          </a:prstGeom>
          <a:noFill/>
          <a:ln/>
        </p:spPr>
        <p:txBody>
          <a:bodyPr wrap="square" lIns="0" tIns="0" rIns="0" bIns="0" rtlCol="0" anchor="t"/>
          <a:lstStyle/>
          <a:p>
            <a:pPr marL="0" indent="0" algn="l">
              <a:lnSpc>
                <a:spcPts val="1550"/>
              </a:lnSpc>
              <a:buNone/>
            </a:pPr>
            <a:r>
              <a:rPr lang="en-US" sz="1100" dirty="0">
                <a:solidFill>
                  <a:srgbClr val="101010"/>
                </a:solidFill>
                <a:latin typeface="Inter" pitchFamily="34" charset="0"/>
                <a:ea typeface="Inter" pitchFamily="34" charset="-122"/>
                <a:cs typeface="Inter" pitchFamily="34" charset="-120"/>
              </a:rPr>
              <a:t>When a counselor recommends a ZTC section over a comparable course with a $200 textbook, that single choice puts money back in a student's pocket before classes even begin.</a:t>
            </a:r>
            <a:endParaRPr lang="en-US" sz="1100" dirty="0"/>
          </a:p>
        </p:txBody>
      </p:sp>
      <p:sp>
        <p:nvSpPr>
          <p:cNvPr id="7" name="Shape 4" descr="rectangle"/>
          <p:cNvSpPr/>
          <p:nvPr/>
        </p:nvSpPr>
        <p:spPr>
          <a:xfrm>
            <a:off x="576977" y="3435668"/>
            <a:ext cx="7990046" cy="1156097"/>
          </a:xfrm>
          <a:prstGeom prst="roundRect">
            <a:avLst>
              <a:gd name="adj" fmla="val 5240"/>
            </a:avLst>
          </a:prstGeom>
          <a:solidFill>
            <a:srgbClr val="CCE7FF"/>
          </a:solidFill>
          <a:ln w="22860">
            <a:solidFill>
              <a:srgbClr val="B2CDE5"/>
            </a:solidFill>
            <a:prstDash val="solid"/>
          </a:ln>
        </p:spPr>
        <p:txBody>
          <a:bodyPr/>
          <a:lstStyle/>
          <a:p>
            <a:endParaRPr lang="en-US"/>
          </a:p>
        </p:txBody>
      </p:sp>
      <p:sp>
        <p:nvSpPr>
          <p:cNvPr id="8" name="Text 5"/>
          <p:cNvSpPr/>
          <p:nvPr/>
        </p:nvSpPr>
        <p:spPr>
          <a:xfrm>
            <a:off x="744022" y="3602712"/>
            <a:ext cx="2884884" cy="360521"/>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Degree Mapping</a:t>
            </a:r>
            <a:endParaRPr lang="en-US" sz="2250" dirty="0"/>
          </a:p>
        </p:txBody>
      </p:sp>
      <p:sp>
        <p:nvSpPr>
          <p:cNvPr id="9" name="Text 6"/>
          <p:cNvSpPr/>
          <p:nvPr/>
        </p:nvSpPr>
        <p:spPr>
          <a:xfrm>
            <a:off x="744022" y="4026098"/>
            <a:ext cx="7655957" cy="398621"/>
          </a:xfrm>
          <a:prstGeom prst="rect">
            <a:avLst/>
          </a:prstGeom>
          <a:noFill/>
          <a:ln/>
        </p:spPr>
        <p:txBody>
          <a:bodyPr wrap="square" lIns="0" tIns="0" rIns="0" bIns="0" rtlCol="0" anchor="t"/>
          <a:lstStyle/>
          <a:p>
            <a:pPr marL="0" indent="0" algn="l">
              <a:lnSpc>
                <a:spcPts val="1550"/>
              </a:lnSpc>
              <a:buNone/>
            </a:pPr>
            <a:r>
              <a:rPr lang="en-US" sz="1100" dirty="0">
                <a:solidFill>
                  <a:srgbClr val="101010"/>
                </a:solidFill>
                <a:latin typeface="Inter" pitchFamily="34" charset="0"/>
                <a:ea typeface="Inter" pitchFamily="34" charset="-122"/>
                <a:cs typeface="Inter" pitchFamily="34" charset="-120"/>
              </a:rPr>
              <a:t>Counselors can build ZTC pathways directly into educational plans — making cost-conscious choices a structural feature of the student's academic journey, not an afterthought.</a:t>
            </a:r>
            <a:endParaRPr lang="en-US" sz="1100" dirty="0"/>
          </a:p>
        </p:txBody>
      </p:sp>
      <p:sp>
        <p:nvSpPr>
          <p:cNvPr id="10" name="Shape 7" descr="rectangle"/>
          <p:cNvSpPr/>
          <p:nvPr/>
        </p:nvSpPr>
        <p:spPr>
          <a:xfrm>
            <a:off x="576977" y="4696539"/>
            <a:ext cx="7990046" cy="1156097"/>
          </a:xfrm>
          <a:prstGeom prst="roundRect">
            <a:avLst>
              <a:gd name="adj" fmla="val 5240"/>
            </a:avLst>
          </a:prstGeom>
          <a:solidFill>
            <a:srgbClr val="CCE7FF"/>
          </a:solidFill>
          <a:ln w="22860">
            <a:solidFill>
              <a:srgbClr val="B2CDE5"/>
            </a:solidFill>
            <a:prstDash val="solid"/>
          </a:ln>
        </p:spPr>
        <p:txBody>
          <a:bodyPr/>
          <a:lstStyle/>
          <a:p>
            <a:endParaRPr lang="en-US"/>
          </a:p>
        </p:txBody>
      </p:sp>
      <p:sp>
        <p:nvSpPr>
          <p:cNvPr id="11" name="Text 8"/>
          <p:cNvSpPr/>
          <p:nvPr/>
        </p:nvSpPr>
        <p:spPr>
          <a:xfrm>
            <a:off x="744022" y="4863584"/>
            <a:ext cx="2884884" cy="360521"/>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Transfer Planning</a:t>
            </a:r>
            <a:endParaRPr lang="en-US" sz="2250" dirty="0"/>
          </a:p>
        </p:txBody>
      </p:sp>
      <p:sp>
        <p:nvSpPr>
          <p:cNvPr id="12" name="Text 9"/>
          <p:cNvSpPr/>
          <p:nvPr/>
        </p:nvSpPr>
        <p:spPr>
          <a:xfrm>
            <a:off x="744022" y="5286970"/>
            <a:ext cx="7655957" cy="398621"/>
          </a:xfrm>
          <a:prstGeom prst="rect">
            <a:avLst/>
          </a:prstGeom>
          <a:noFill/>
          <a:ln/>
        </p:spPr>
        <p:txBody>
          <a:bodyPr wrap="square" lIns="0" tIns="0" rIns="0" bIns="0" rtlCol="0" anchor="t"/>
          <a:lstStyle/>
          <a:p>
            <a:pPr marL="0" indent="0" algn="l">
              <a:lnSpc>
                <a:spcPts val="1550"/>
              </a:lnSpc>
              <a:buNone/>
            </a:pPr>
            <a:r>
              <a:rPr lang="en-US" sz="1100" dirty="0">
                <a:solidFill>
                  <a:srgbClr val="101010"/>
                </a:solidFill>
                <a:latin typeface="Inter" pitchFamily="34" charset="0"/>
                <a:ea typeface="Inter" pitchFamily="34" charset="-122"/>
                <a:cs typeface="Inter" pitchFamily="34" charset="-120"/>
              </a:rPr>
              <a:t>As students plan for transfer, counselors can highlight ZTC-aligned CALGETC sequences and major prep courses, reducing financial stress during a high-stakes transition.</a:t>
            </a:r>
            <a:endParaRPr lang="en-US" sz="1100" dirty="0"/>
          </a:p>
        </p:txBody>
      </p:sp>
      <p:sp>
        <p:nvSpPr>
          <p:cNvPr id="13" name="Shape 10" descr="rectangle"/>
          <p:cNvSpPr/>
          <p:nvPr/>
        </p:nvSpPr>
        <p:spPr>
          <a:xfrm>
            <a:off x="576977" y="5957411"/>
            <a:ext cx="7990046" cy="1156097"/>
          </a:xfrm>
          <a:prstGeom prst="roundRect">
            <a:avLst>
              <a:gd name="adj" fmla="val 5240"/>
            </a:avLst>
          </a:prstGeom>
          <a:solidFill>
            <a:srgbClr val="CCE7FF"/>
          </a:solidFill>
          <a:ln w="22860">
            <a:solidFill>
              <a:srgbClr val="B2CDE5"/>
            </a:solidFill>
            <a:prstDash val="solid"/>
          </a:ln>
        </p:spPr>
        <p:txBody>
          <a:bodyPr/>
          <a:lstStyle/>
          <a:p>
            <a:endParaRPr lang="en-US"/>
          </a:p>
        </p:txBody>
      </p:sp>
      <p:sp>
        <p:nvSpPr>
          <p:cNvPr id="14" name="Text 11"/>
          <p:cNvSpPr/>
          <p:nvPr/>
        </p:nvSpPr>
        <p:spPr>
          <a:xfrm>
            <a:off x="744022" y="6124456"/>
            <a:ext cx="4571881" cy="360521"/>
          </a:xfrm>
          <a:prstGeom prst="rect">
            <a:avLst/>
          </a:prstGeom>
          <a:noFill/>
          <a:ln/>
        </p:spPr>
        <p:txBody>
          <a:bodyPr wrap="none" lIns="0" tIns="0" rIns="0" bIns="0" rtlCol="0" anchor="t"/>
          <a:lstStyle/>
          <a:p>
            <a:pPr marL="0" indent="0" algn="l">
              <a:lnSpc>
                <a:spcPts val="2800"/>
              </a:lnSpc>
              <a:buNone/>
            </a:pPr>
            <a:r>
              <a:rPr lang="en-US" sz="2250" b="1" dirty="0">
                <a:solidFill>
                  <a:srgbClr val="101010"/>
                </a:solidFill>
                <a:latin typeface="Inter Bold" pitchFamily="34" charset="0"/>
                <a:ea typeface="Inter Bold" pitchFamily="34" charset="-122"/>
                <a:cs typeface="Inter Bold" pitchFamily="34" charset="-120"/>
              </a:rPr>
              <a:t>Student Confidence &amp; Belonging</a:t>
            </a:r>
            <a:endParaRPr lang="en-US" sz="2250" dirty="0"/>
          </a:p>
        </p:txBody>
      </p:sp>
      <p:sp>
        <p:nvSpPr>
          <p:cNvPr id="15" name="Text 12"/>
          <p:cNvSpPr/>
          <p:nvPr/>
        </p:nvSpPr>
        <p:spPr>
          <a:xfrm>
            <a:off x="744022" y="6547842"/>
            <a:ext cx="7655957" cy="398621"/>
          </a:xfrm>
          <a:prstGeom prst="rect">
            <a:avLst/>
          </a:prstGeom>
          <a:noFill/>
          <a:ln/>
        </p:spPr>
        <p:txBody>
          <a:bodyPr wrap="square" lIns="0" tIns="0" rIns="0" bIns="0" rtlCol="0" anchor="t"/>
          <a:lstStyle/>
          <a:p>
            <a:pPr marL="0" indent="0" algn="l">
              <a:lnSpc>
                <a:spcPts val="1550"/>
              </a:lnSpc>
              <a:buNone/>
            </a:pPr>
            <a:r>
              <a:rPr lang="en-US" sz="1100" dirty="0">
                <a:solidFill>
                  <a:srgbClr val="101010"/>
                </a:solidFill>
                <a:latin typeface="Inter" pitchFamily="34" charset="0"/>
                <a:ea typeface="Inter" pitchFamily="34" charset="-122"/>
                <a:cs typeface="Inter" pitchFamily="34" charset="-120"/>
              </a:rPr>
              <a:t>Naming cost barriers and offering concrete solutions signals that the institution sees the whole student — building trust and reinforcing a sense of belonging.</a:t>
            </a:r>
            <a:endParaRPr lang="en-US" sz="1100" dirty="0"/>
          </a:p>
        </p:txBody>
      </p:sp>
      <p:sp>
        <p:nvSpPr>
          <p:cNvPr id="16" name="Title 15">
            <a:extLst>
              <a:ext uri="{FF2B5EF4-FFF2-40B4-BE49-F238E27FC236}">
                <a16:creationId xmlns:a16="http://schemas.microsoft.com/office/drawing/2014/main" id="{1A70E130-31A9-F696-FE37-B5F4CBCA600F}"/>
              </a:ext>
            </a:extLst>
          </p:cNvPr>
          <p:cNvSpPr>
            <a:spLocks noGrp="1"/>
          </p:cNvSpPr>
          <p:nvPr>
            <p:ph type="title" idx="4294967295"/>
          </p:nvPr>
        </p:nvSpPr>
        <p:spPr>
          <a:xfrm>
            <a:off x="1006475" y="438150"/>
            <a:ext cx="12617450" cy="1590675"/>
          </a:xfrm>
          <a:prstGeom prst="rect">
            <a:avLst/>
          </a:prstGeom>
        </p:spPr>
        <p:txBody>
          <a:bodyPr/>
          <a:lstStyle/>
          <a:p>
            <a:r>
              <a:rPr lang="en-US" b="1" dirty="0">
                <a:solidFill>
                  <a:srgbClr val="00427E"/>
                </a:solidFill>
                <a:latin typeface="Inter Bold" pitchFamily="34" charset="0"/>
                <a:ea typeface="Inter Bold" pitchFamily="34" charset="-122"/>
                <a:cs typeface="Inter Bold" pitchFamily="34" charset="-120"/>
              </a:rPr>
              <a:t>The Four Touchpoints Where Counselors Drive ZTC Visibility</a:t>
            </a:r>
            <a:br>
              <a:rPr lang="en-US" dirty="0"/>
            </a:b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688658" y="778193"/>
            <a:ext cx="6810732" cy="537924"/>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35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Counselors as Equity Advocates</a:t>
            </a:r>
            <a:endParaRPr kumimoji="0" lang="en-US" sz="33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688658" y="1674376"/>
            <a:ext cx="6416516" cy="1028700"/>
          </a:xfrm>
          <a:prstGeom prst="rect">
            <a:avLst/>
          </a:prstGeom>
          <a:noFill/>
          <a:ln/>
        </p:spPr>
        <p:txBody>
          <a:bodyPr wrap="square" lIns="0" tIns="0" rIns="0" bIns="0" rtlCol="0" anchor="t"/>
          <a:lstStyle/>
          <a:p>
            <a:pPr marL="0" indent="0" algn="l">
              <a:lnSpc>
                <a:spcPts val="2000"/>
              </a:lnSpc>
              <a:buNone/>
            </a:pPr>
            <a:r>
              <a:rPr lang="en-US" sz="1350" dirty="0">
                <a:solidFill>
                  <a:srgbClr val="101010"/>
                </a:solidFill>
                <a:latin typeface="Inter" pitchFamily="34" charset="0"/>
                <a:ea typeface="Inter" pitchFamily="34" charset="-122"/>
                <a:cs typeface="Inter" pitchFamily="34" charset="-120"/>
              </a:rPr>
              <a:t>ZTC is not just a budget-friendly course option — it is an </a:t>
            </a:r>
            <a:r>
              <a:rPr lang="en-US" sz="1350" b="1" dirty="0">
                <a:solidFill>
                  <a:srgbClr val="101010"/>
                </a:solidFill>
                <a:latin typeface="Inter" pitchFamily="34" charset="0"/>
                <a:ea typeface="Inter" pitchFamily="34" charset="-122"/>
                <a:cs typeface="Inter" pitchFamily="34" charset="-120"/>
              </a:rPr>
              <a:t>equity intervention</a:t>
            </a:r>
            <a:r>
              <a:rPr lang="en-US" sz="1350" dirty="0">
                <a:solidFill>
                  <a:srgbClr val="101010"/>
                </a:solidFill>
                <a:latin typeface="Inter" pitchFamily="34" charset="0"/>
                <a:ea typeface="Inter" pitchFamily="34" charset="-122"/>
                <a:cs typeface="Inter" pitchFamily="34" charset="-120"/>
              </a:rPr>
              <a:t>. Research consistently shows that textbook costs cause students to skip purchases, drop courses, or delay enrollment entirely. Counselors who actively promote ZTC are doing equity work, whether or not it's labeled that way.</a:t>
            </a:r>
            <a:endParaRPr lang="en-US" sz="1350" dirty="0"/>
          </a:p>
        </p:txBody>
      </p:sp>
      <p:sp>
        <p:nvSpPr>
          <p:cNvPr id="4" name="Text 2"/>
          <p:cNvSpPr/>
          <p:nvPr/>
        </p:nvSpPr>
        <p:spPr>
          <a:xfrm>
            <a:off x="688658" y="2837378"/>
            <a:ext cx="6416516" cy="771525"/>
          </a:xfrm>
          <a:prstGeom prst="rect">
            <a:avLst/>
          </a:prstGeom>
          <a:noFill/>
          <a:ln/>
        </p:spPr>
        <p:txBody>
          <a:bodyPr wrap="square" lIns="0" tIns="0" rIns="0" bIns="0" rtlCol="0" anchor="t"/>
          <a:lstStyle/>
          <a:p>
            <a:pPr marL="0" indent="0" algn="l">
              <a:lnSpc>
                <a:spcPts val="2000"/>
              </a:lnSpc>
              <a:buNone/>
            </a:pPr>
            <a:r>
              <a:rPr lang="en-US" sz="1350" dirty="0">
                <a:solidFill>
                  <a:srgbClr val="101010"/>
                </a:solidFill>
                <a:latin typeface="Inter" pitchFamily="34" charset="0"/>
                <a:ea typeface="Inter" pitchFamily="34" charset="-122"/>
                <a:cs typeface="Inter" pitchFamily="34" charset="-120"/>
              </a:rPr>
              <a:t>When cost transparency becomes part of every advising conversation, it normalizes discussing financial barriers — reducing stigma and helping students make informed choices aligned with their real lives.</a:t>
            </a:r>
            <a:endParaRPr lang="en-US" sz="1350" dirty="0"/>
          </a:p>
        </p:txBody>
      </p:sp>
      <p:sp>
        <p:nvSpPr>
          <p:cNvPr id="5" name="Text 3"/>
          <p:cNvSpPr/>
          <p:nvPr/>
        </p:nvSpPr>
        <p:spPr>
          <a:xfrm>
            <a:off x="7532846" y="1689378"/>
            <a:ext cx="6416516" cy="860822"/>
          </a:xfrm>
          <a:prstGeom prst="rect">
            <a:avLst/>
          </a:prstGeom>
          <a:noFill/>
          <a:ln/>
        </p:spPr>
        <p:txBody>
          <a:bodyPr wrap="square" lIns="0" tIns="0" rIns="0" bIns="0" rtlCol="0" anchor="t"/>
          <a:lstStyle/>
          <a:p>
            <a:pPr marL="0" indent="0" algn="l">
              <a:lnSpc>
                <a:spcPts val="3350"/>
              </a:lnSpc>
              <a:buNone/>
            </a:pPr>
            <a:r>
              <a:rPr lang="en-US" sz="2700" b="1" dirty="0">
                <a:solidFill>
                  <a:srgbClr val="00427E"/>
                </a:solidFill>
                <a:latin typeface="Inter Bold" pitchFamily="34" charset="0"/>
                <a:ea typeface="Inter Bold" pitchFamily="34" charset="-122"/>
                <a:cs typeface="Inter Bold" pitchFamily="34" charset="-120"/>
              </a:rPr>
              <a:t>ZTC Aligns With What Counselors Already Champion</a:t>
            </a:r>
            <a:endParaRPr lang="en-US" sz="2700" dirty="0"/>
          </a:p>
        </p:txBody>
      </p:sp>
      <p:sp>
        <p:nvSpPr>
          <p:cNvPr id="6" name="Shape 4" descr="rectangle&#10;"/>
          <p:cNvSpPr/>
          <p:nvPr/>
        </p:nvSpPr>
        <p:spPr>
          <a:xfrm>
            <a:off x="7532846" y="2718197"/>
            <a:ext cx="6416516" cy="1422202"/>
          </a:xfrm>
          <a:prstGeom prst="roundRect">
            <a:avLst>
              <a:gd name="adj" fmla="val 15431"/>
            </a:avLst>
          </a:prstGeom>
          <a:solidFill>
            <a:srgbClr val="F9FBFC"/>
          </a:solidFill>
          <a:ln w="45720">
            <a:solidFill>
              <a:srgbClr val="B2CDE5"/>
            </a:solidFill>
            <a:prstDash val="solid"/>
          </a:ln>
        </p:spPr>
        <p:txBody>
          <a:bodyPr/>
          <a:lstStyle/>
          <a:p>
            <a:endParaRPr lang="en-US"/>
          </a:p>
        </p:txBody>
      </p:sp>
      <p:sp>
        <p:nvSpPr>
          <p:cNvPr id="7" name="Shape 5">
            <a:extLst>
              <a:ext uri="{C183D7F6-B498-43B3-948B-1728B52AA6E4}">
                <adec:decorative xmlns:adec="http://schemas.microsoft.com/office/drawing/2017/decorative" val="1"/>
              </a:ext>
            </a:extLst>
          </p:cNvPr>
          <p:cNvSpPr/>
          <p:nvPr/>
        </p:nvSpPr>
        <p:spPr>
          <a:xfrm>
            <a:off x="7487126" y="2718197"/>
            <a:ext cx="182880" cy="1422202"/>
          </a:xfrm>
          <a:prstGeom prst="roundRect">
            <a:avLst>
              <a:gd name="adj" fmla="val 39541"/>
            </a:avLst>
          </a:prstGeom>
          <a:solidFill>
            <a:srgbClr val="00427E"/>
          </a:solidFill>
          <a:ln/>
        </p:spPr>
        <p:txBody>
          <a:bodyPr/>
          <a:lstStyle/>
          <a:p>
            <a:endParaRPr lang="en-US"/>
          </a:p>
        </p:txBody>
      </p:sp>
      <p:sp>
        <p:nvSpPr>
          <p:cNvPr id="8" name="Text 6"/>
          <p:cNvSpPr/>
          <p:nvPr/>
        </p:nvSpPr>
        <p:spPr>
          <a:xfrm>
            <a:off x="7887891" y="2936081"/>
            <a:ext cx="2582466" cy="322778"/>
          </a:xfrm>
          <a:prstGeom prst="rect">
            <a:avLst/>
          </a:prstGeom>
          <a:noFill/>
          <a:ln/>
        </p:spPr>
        <p:txBody>
          <a:bodyPr wrap="none" lIns="0" tIns="0" rIns="0" bIns="0" rtlCol="0" anchor="t"/>
          <a:lstStyle/>
          <a:p>
            <a:pPr marL="0" indent="0" algn="l">
              <a:lnSpc>
                <a:spcPts val="2500"/>
              </a:lnSpc>
              <a:buNone/>
            </a:pPr>
            <a:r>
              <a:rPr lang="en-US" sz="2000" b="1" dirty="0">
                <a:solidFill>
                  <a:srgbClr val="101010"/>
                </a:solidFill>
                <a:latin typeface="Inter Bold" pitchFamily="34" charset="0"/>
                <a:ea typeface="Inter Bold" pitchFamily="34" charset="-122"/>
                <a:cs typeface="Inter Bold" pitchFamily="34" charset="-120"/>
              </a:rPr>
              <a:t>Guided Pathways</a:t>
            </a:r>
            <a:endParaRPr lang="en-US" sz="2000" dirty="0"/>
          </a:p>
        </p:txBody>
      </p:sp>
      <p:sp>
        <p:nvSpPr>
          <p:cNvPr id="9" name="Text 7"/>
          <p:cNvSpPr/>
          <p:nvPr/>
        </p:nvSpPr>
        <p:spPr>
          <a:xfrm>
            <a:off x="7887891" y="3408164"/>
            <a:ext cx="5843588" cy="514350"/>
          </a:xfrm>
          <a:prstGeom prst="rect">
            <a:avLst/>
          </a:prstGeom>
          <a:noFill/>
          <a:ln/>
        </p:spPr>
        <p:txBody>
          <a:bodyPr wrap="square" lIns="0" tIns="0" rIns="0" bIns="0" rtlCol="0" anchor="t"/>
          <a:lstStyle/>
          <a:p>
            <a:pPr marL="0" indent="0" algn="l">
              <a:lnSpc>
                <a:spcPts val="2000"/>
              </a:lnSpc>
              <a:buNone/>
            </a:pPr>
            <a:r>
              <a:rPr lang="en-US" sz="1350" dirty="0">
                <a:solidFill>
                  <a:srgbClr val="101010"/>
                </a:solidFill>
                <a:latin typeface="Inter" pitchFamily="34" charset="0"/>
                <a:ea typeface="Inter" pitchFamily="34" charset="-122"/>
                <a:cs typeface="Inter" pitchFamily="34" charset="-120"/>
              </a:rPr>
              <a:t>Embed ZTC-designated courses into mapped program sequences for intentional, cost-transparent degree planning.</a:t>
            </a:r>
            <a:endParaRPr lang="en-US" sz="1350" dirty="0"/>
          </a:p>
        </p:txBody>
      </p:sp>
      <p:sp>
        <p:nvSpPr>
          <p:cNvPr id="10" name="Shape 8">
            <a:extLst>
              <a:ext uri="{C183D7F6-B498-43B3-948B-1728B52AA6E4}">
                <adec:decorative xmlns:adec="http://schemas.microsoft.com/office/drawing/2017/decorative" val="1"/>
              </a:ext>
            </a:extLst>
          </p:cNvPr>
          <p:cNvSpPr/>
          <p:nvPr/>
        </p:nvSpPr>
        <p:spPr>
          <a:xfrm>
            <a:off x="7532846" y="4289703"/>
            <a:ext cx="6416516" cy="1422202"/>
          </a:xfrm>
          <a:prstGeom prst="roundRect">
            <a:avLst>
              <a:gd name="adj" fmla="val 15431"/>
            </a:avLst>
          </a:prstGeom>
          <a:solidFill>
            <a:srgbClr val="F9FBFC"/>
          </a:solidFill>
          <a:ln w="45720">
            <a:solidFill>
              <a:srgbClr val="B2CDE5"/>
            </a:solidFill>
            <a:prstDash val="solid"/>
          </a:ln>
        </p:spPr>
        <p:txBody>
          <a:bodyPr/>
          <a:lstStyle/>
          <a:p>
            <a:endParaRPr lang="en-US"/>
          </a:p>
        </p:txBody>
      </p:sp>
      <p:sp>
        <p:nvSpPr>
          <p:cNvPr id="11" name="Shape 9">
            <a:extLst>
              <a:ext uri="{C183D7F6-B498-43B3-948B-1728B52AA6E4}">
                <adec:decorative xmlns:adec="http://schemas.microsoft.com/office/drawing/2017/decorative" val="1"/>
              </a:ext>
            </a:extLst>
          </p:cNvPr>
          <p:cNvSpPr/>
          <p:nvPr/>
        </p:nvSpPr>
        <p:spPr>
          <a:xfrm>
            <a:off x="7487126" y="4289703"/>
            <a:ext cx="182880" cy="1422202"/>
          </a:xfrm>
          <a:prstGeom prst="roundRect">
            <a:avLst>
              <a:gd name="adj" fmla="val 39541"/>
            </a:avLst>
          </a:prstGeom>
          <a:solidFill>
            <a:srgbClr val="00427E"/>
          </a:solidFill>
          <a:ln/>
        </p:spPr>
        <p:txBody>
          <a:bodyPr/>
          <a:lstStyle/>
          <a:p>
            <a:endParaRPr lang="en-US"/>
          </a:p>
        </p:txBody>
      </p:sp>
      <p:sp>
        <p:nvSpPr>
          <p:cNvPr id="12" name="Text 10"/>
          <p:cNvSpPr/>
          <p:nvPr/>
        </p:nvSpPr>
        <p:spPr>
          <a:xfrm>
            <a:off x="7887891" y="4507587"/>
            <a:ext cx="2582466" cy="322778"/>
          </a:xfrm>
          <a:prstGeom prst="rect">
            <a:avLst/>
          </a:prstGeom>
          <a:noFill/>
          <a:ln/>
        </p:spPr>
        <p:txBody>
          <a:bodyPr wrap="none" lIns="0" tIns="0" rIns="0" bIns="0" rtlCol="0" anchor="t"/>
          <a:lstStyle/>
          <a:p>
            <a:pPr marL="0" indent="0" algn="l">
              <a:lnSpc>
                <a:spcPts val="2500"/>
              </a:lnSpc>
              <a:buNone/>
            </a:pPr>
            <a:r>
              <a:rPr lang="en-US" sz="2000" b="1" dirty="0">
                <a:solidFill>
                  <a:srgbClr val="101010"/>
                </a:solidFill>
                <a:latin typeface="Inter Bold" pitchFamily="34" charset="0"/>
                <a:ea typeface="Inter Bold" pitchFamily="34" charset="-122"/>
                <a:cs typeface="Inter Bold" pitchFamily="34" charset="-120"/>
              </a:rPr>
              <a:t>Equity Plans</a:t>
            </a:r>
            <a:endParaRPr lang="en-US" sz="2000" dirty="0"/>
          </a:p>
        </p:txBody>
      </p:sp>
      <p:sp>
        <p:nvSpPr>
          <p:cNvPr id="13" name="Text 11"/>
          <p:cNvSpPr/>
          <p:nvPr/>
        </p:nvSpPr>
        <p:spPr>
          <a:xfrm>
            <a:off x="7887891" y="4979670"/>
            <a:ext cx="5843588" cy="514350"/>
          </a:xfrm>
          <a:prstGeom prst="rect">
            <a:avLst/>
          </a:prstGeom>
          <a:noFill/>
          <a:ln/>
        </p:spPr>
        <p:txBody>
          <a:bodyPr wrap="square" lIns="0" tIns="0" rIns="0" bIns="0" rtlCol="0" anchor="t"/>
          <a:lstStyle/>
          <a:p>
            <a:pPr marL="0" indent="0" algn="l">
              <a:lnSpc>
                <a:spcPts val="2000"/>
              </a:lnSpc>
              <a:buNone/>
            </a:pPr>
            <a:r>
              <a:rPr lang="en-US" sz="1350" dirty="0">
                <a:solidFill>
                  <a:srgbClr val="101010"/>
                </a:solidFill>
                <a:latin typeface="Inter" pitchFamily="34" charset="0"/>
                <a:ea typeface="Inter" pitchFamily="34" charset="-122"/>
                <a:cs typeface="Inter" pitchFamily="34" charset="-120"/>
              </a:rPr>
              <a:t>ZTC directly addresses disproportionate impact on Pell-eligible, first-generation, and underrepresented students.</a:t>
            </a:r>
            <a:endParaRPr lang="en-US" sz="1350" dirty="0"/>
          </a:p>
        </p:txBody>
      </p:sp>
      <p:sp>
        <p:nvSpPr>
          <p:cNvPr id="14" name="Shape 12">
            <a:extLst>
              <a:ext uri="{C183D7F6-B498-43B3-948B-1728B52AA6E4}">
                <adec:decorative xmlns:adec="http://schemas.microsoft.com/office/drawing/2017/decorative" val="1"/>
              </a:ext>
            </a:extLst>
          </p:cNvPr>
          <p:cNvSpPr/>
          <p:nvPr/>
        </p:nvSpPr>
        <p:spPr>
          <a:xfrm>
            <a:off x="7532846" y="5861209"/>
            <a:ext cx="6416516" cy="1422202"/>
          </a:xfrm>
          <a:prstGeom prst="roundRect">
            <a:avLst>
              <a:gd name="adj" fmla="val 15431"/>
            </a:avLst>
          </a:prstGeom>
          <a:solidFill>
            <a:srgbClr val="F9FBFC"/>
          </a:solidFill>
          <a:ln w="45720">
            <a:solidFill>
              <a:srgbClr val="B2CDE5"/>
            </a:solidFill>
            <a:prstDash val="solid"/>
          </a:ln>
        </p:spPr>
        <p:txBody>
          <a:bodyPr/>
          <a:lstStyle/>
          <a:p>
            <a:endParaRPr lang="en-US"/>
          </a:p>
        </p:txBody>
      </p:sp>
      <p:sp>
        <p:nvSpPr>
          <p:cNvPr id="15" name="Shape 13">
            <a:extLst>
              <a:ext uri="{C183D7F6-B498-43B3-948B-1728B52AA6E4}">
                <adec:decorative xmlns:adec="http://schemas.microsoft.com/office/drawing/2017/decorative" val="1"/>
              </a:ext>
            </a:extLst>
          </p:cNvPr>
          <p:cNvSpPr/>
          <p:nvPr/>
        </p:nvSpPr>
        <p:spPr>
          <a:xfrm>
            <a:off x="7487126" y="5861209"/>
            <a:ext cx="182880" cy="1422202"/>
          </a:xfrm>
          <a:prstGeom prst="roundRect">
            <a:avLst>
              <a:gd name="adj" fmla="val 39541"/>
            </a:avLst>
          </a:prstGeom>
          <a:solidFill>
            <a:srgbClr val="00427E"/>
          </a:solidFill>
          <a:ln/>
        </p:spPr>
        <p:txBody>
          <a:bodyPr/>
          <a:lstStyle/>
          <a:p>
            <a:endParaRPr lang="en-US"/>
          </a:p>
        </p:txBody>
      </p:sp>
      <p:sp>
        <p:nvSpPr>
          <p:cNvPr id="16" name="Text 14"/>
          <p:cNvSpPr/>
          <p:nvPr/>
        </p:nvSpPr>
        <p:spPr>
          <a:xfrm>
            <a:off x="7887891" y="6079093"/>
            <a:ext cx="2851309" cy="322778"/>
          </a:xfrm>
          <a:prstGeom prst="rect">
            <a:avLst/>
          </a:prstGeom>
          <a:noFill/>
          <a:ln/>
        </p:spPr>
        <p:txBody>
          <a:bodyPr wrap="none" lIns="0" tIns="0" rIns="0" bIns="0" rtlCol="0" anchor="t"/>
          <a:lstStyle/>
          <a:p>
            <a:pPr marL="0" indent="0" algn="l">
              <a:lnSpc>
                <a:spcPts val="2500"/>
              </a:lnSpc>
              <a:buNone/>
            </a:pPr>
            <a:r>
              <a:rPr lang="en-US" sz="2000" b="1" dirty="0">
                <a:solidFill>
                  <a:srgbClr val="101010"/>
                </a:solidFill>
                <a:latin typeface="Inter Bold" pitchFamily="34" charset="0"/>
                <a:ea typeface="Inter Bold" pitchFamily="34" charset="-122"/>
                <a:cs typeface="Inter Bold" pitchFamily="34" charset="-120"/>
              </a:rPr>
              <a:t>Basic Needs Initiatives</a:t>
            </a:r>
            <a:endParaRPr lang="en-US" sz="2000" dirty="0"/>
          </a:p>
        </p:txBody>
      </p:sp>
      <p:sp>
        <p:nvSpPr>
          <p:cNvPr id="17" name="Text 15"/>
          <p:cNvSpPr/>
          <p:nvPr/>
        </p:nvSpPr>
        <p:spPr>
          <a:xfrm>
            <a:off x="7887891" y="6551176"/>
            <a:ext cx="5843588" cy="514350"/>
          </a:xfrm>
          <a:prstGeom prst="rect">
            <a:avLst/>
          </a:prstGeom>
          <a:noFill/>
          <a:ln/>
        </p:spPr>
        <p:txBody>
          <a:bodyPr wrap="square" lIns="0" tIns="0" rIns="0" bIns="0" rtlCol="0" anchor="t"/>
          <a:lstStyle/>
          <a:p>
            <a:pPr marL="0" indent="0" algn="l">
              <a:lnSpc>
                <a:spcPts val="2000"/>
              </a:lnSpc>
              <a:buNone/>
            </a:pPr>
            <a:r>
              <a:rPr lang="en-US" sz="1350" dirty="0">
                <a:solidFill>
                  <a:srgbClr val="101010"/>
                </a:solidFill>
                <a:latin typeface="Inter" pitchFamily="34" charset="0"/>
                <a:ea typeface="Inter" pitchFamily="34" charset="-122"/>
                <a:cs typeface="Inter" pitchFamily="34" charset="-120"/>
              </a:rPr>
              <a:t>Textbook savings complement food, housing, and transportation support — treating cost holistically.</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1455539"/>
            <a:ext cx="6791325"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The Messaging Opportunity</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2472452"/>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Counselors don't need to become OER experts. They need </a:t>
            </a:r>
            <a:r>
              <a:rPr lang="en-US" sz="1550" b="1" dirty="0">
                <a:solidFill>
                  <a:srgbClr val="101010"/>
                </a:solidFill>
                <a:latin typeface="Inter" pitchFamily="34" charset="0"/>
                <a:ea typeface="Inter" pitchFamily="34" charset="-122"/>
                <a:cs typeface="Inter" pitchFamily="34" charset="-120"/>
              </a:rPr>
              <a:t>three clear capabilities</a:t>
            </a:r>
            <a:r>
              <a:rPr lang="en-US" sz="1550" dirty="0">
                <a:solidFill>
                  <a:srgbClr val="101010"/>
                </a:solidFill>
                <a:latin typeface="Inter" pitchFamily="34" charset="0"/>
                <a:ea typeface="Inter" pitchFamily="34" charset="-122"/>
                <a:cs typeface="Inter" pitchFamily="34" charset="-120"/>
              </a:rPr>
              <a:t> that fit naturally into conversations they're already having.</a:t>
            </a:r>
            <a:endParaRPr lang="en-US" sz="1550" dirty="0"/>
          </a:p>
        </p:txBody>
      </p:sp>
      <p:sp>
        <p:nvSpPr>
          <p:cNvPr id="5" name="Text 2"/>
          <p:cNvSpPr/>
          <p:nvPr/>
        </p:nvSpPr>
        <p:spPr>
          <a:xfrm>
            <a:off x="793790" y="4074914"/>
            <a:ext cx="4182189" cy="992267"/>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Promote ZTC Degree Pathways</a:t>
            </a:r>
            <a:endParaRPr lang="en-US" sz="3100" dirty="0"/>
          </a:p>
        </p:txBody>
      </p:sp>
      <p:sp>
        <p:nvSpPr>
          <p:cNvPr id="6" name="Text 3"/>
          <p:cNvSpPr/>
          <p:nvPr/>
        </p:nvSpPr>
        <p:spPr>
          <a:xfrm>
            <a:off x="793790" y="5186243"/>
            <a:ext cx="4182189"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Counselors can guide students toward fully ZTC-designated programs and sequences — framing them not just as affordable, but as academically rigorous pathways to transfer and career goals.</a:t>
            </a:r>
            <a:endParaRPr lang="en-US" sz="1550" dirty="0"/>
          </a:p>
        </p:txBody>
      </p:sp>
      <p:sp>
        <p:nvSpPr>
          <p:cNvPr id="8" name="Text 4"/>
          <p:cNvSpPr/>
          <p:nvPr/>
        </p:nvSpPr>
        <p:spPr>
          <a:xfrm>
            <a:off x="5223986" y="4074914"/>
            <a:ext cx="4182308" cy="744141"/>
          </a:xfrm>
          <a:prstGeom prst="rect">
            <a:avLst/>
          </a:prstGeom>
          <a:noFill/>
          <a:ln/>
        </p:spPr>
        <p:txBody>
          <a:bodyPr wrap="square" lIns="0" tIns="0" rIns="0" bIns="0" rtlCol="0" anchor="t"/>
          <a:lstStyle/>
          <a:p>
            <a:pPr marL="0" indent="0" algn="l">
              <a:lnSpc>
                <a:spcPts val="2900"/>
              </a:lnSpc>
              <a:buNone/>
            </a:pPr>
            <a:r>
              <a:rPr lang="en-US" sz="2300" b="1" dirty="0">
                <a:solidFill>
                  <a:srgbClr val="101010"/>
                </a:solidFill>
                <a:latin typeface="Inter Bold" pitchFamily="34" charset="0"/>
                <a:ea typeface="Inter Bold" pitchFamily="34" charset="-122"/>
                <a:cs typeface="Inter Bold" pitchFamily="34" charset="-120"/>
              </a:rPr>
              <a:t>Inform Students About ZTC Sections</a:t>
            </a:r>
            <a:endParaRPr lang="en-US" sz="2300" dirty="0"/>
          </a:p>
        </p:txBody>
      </p:sp>
      <p:sp>
        <p:nvSpPr>
          <p:cNvPr id="9" name="Text 5"/>
          <p:cNvSpPr/>
          <p:nvPr/>
        </p:nvSpPr>
        <p:spPr>
          <a:xfrm>
            <a:off x="5223986" y="4938117"/>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When building schedules, counselors can proactively flag ZTC-labeled sections, helping students understand what the designation means and how it affects their out-of-pocket costs each semester.</a:t>
            </a:r>
            <a:endParaRPr lang="en-US" sz="1550" dirty="0"/>
          </a:p>
        </p:txBody>
      </p:sp>
      <p:sp>
        <p:nvSpPr>
          <p:cNvPr id="11" name="Text 6"/>
          <p:cNvSpPr/>
          <p:nvPr/>
        </p:nvSpPr>
        <p:spPr>
          <a:xfrm>
            <a:off x="9654302" y="4074914"/>
            <a:ext cx="4182308" cy="992267"/>
          </a:xfrm>
          <a:prstGeom prst="rect">
            <a:avLst/>
          </a:prstGeom>
          <a:noFill/>
          <a:ln/>
        </p:spPr>
        <p:txBody>
          <a:bodyPr wrap="square" lIns="0" tIns="0" rIns="0" bIns="0" rtlCol="0" anchor="t"/>
          <a:lstStyle/>
          <a:p>
            <a:pPr marL="0" indent="0" algn="l">
              <a:lnSpc>
                <a:spcPts val="3900"/>
              </a:lnSpc>
              <a:buNone/>
            </a:pPr>
            <a:r>
              <a:rPr lang="en-US" sz="3100" b="1" dirty="0">
                <a:solidFill>
                  <a:srgbClr val="101010"/>
                </a:solidFill>
                <a:latin typeface="Inter Bold" pitchFamily="34" charset="0"/>
                <a:ea typeface="Inter Bold" pitchFamily="34" charset="-122"/>
                <a:cs typeface="Inter Bold" pitchFamily="34" charset="-120"/>
              </a:rPr>
              <a:t>Normalize Cost Conversations</a:t>
            </a:r>
            <a:endParaRPr lang="en-US" sz="3100" dirty="0"/>
          </a:p>
        </p:txBody>
      </p:sp>
      <p:sp>
        <p:nvSpPr>
          <p:cNvPr id="12" name="Text 7"/>
          <p:cNvSpPr/>
          <p:nvPr/>
        </p:nvSpPr>
        <p:spPr>
          <a:xfrm>
            <a:off x="9654302" y="5186243"/>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By openly naming textbook costs as a real barrier — and presenting ZTC as a solution — counselors destigmatize financial stress and empower students to make choices that support their success.</a:t>
            </a:r>
            <a:endParaRPr lang="en-US" sz="15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447574"/>
            <a:ext cx="8332589"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Barriers to Counselor Engagement</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464487"/>
            <a:ext cx="13042821" cy="317540"/>
          </a:xfrm>
          <a:prstGeom prst="rect">
            <a:avLst/>
          </a:prstGeom>
          <a:noFill/>
          <a:ln/>
        </p:spPr>
        <p:txBody>
          <a:bodyPr wrap="non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Understanding why counselors haven't engaged yet is the first step to building a partnership that actually works — and lasts.</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974884" y="907494"/>
            <a:ext cx="4198620" cy="502444"/>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3950"/>
              </a:lnSpc>
              <a:spcBef>
                <a:spcPts val="0"/>
              </a:spcBef>
              <a:spcAft>
                <a:spcPts val="0"/>
              </a:spcAft>
              <a:buClrTx/>
              <a:buSzTx/>
              <a:buFontTx/>
              <a:buNone/>
              <a:tabLst/>
              <a:defRPr/>
            </a:pPr>
            <a:r>
              <a:rPr kumimoji="0" lang="en-US" sz="315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What Gets in the Way</a:t>
            </a:r>
            <a:endParaRPr kumimoji="0" lang="en-US" sz="315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974884" y="1670447"/>
            <a:ext cx="12680513" cy="465773"/>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Counselors are deeply committed to student success — but they face real structural and informational barriers that make ZTC advocacy harder than it needs to be. Addressing these barriers directly builds trust and sets the partnership up for success.</a:t>
            </a:r>
            <a:endParaRPr lang="en-US" sz="1250" dirty="0"/>
          </a:p>
        </p:txBody>
      </p:sp>
      <p:sp>
        <p:nvSpPr>
          <p:cNvPr id="4" name="Shape 2">
            <a:extLst>
              <a:ext uri="{C183D7F6-B498-43B3-948B-1728B52AA6E4}">
                <adec:decorative xmlns:adec="http://schemas.microsoft.com/office/drawing/2017/decorative" val="1"/>
              </a:ext>
            </a:extLst>
          </p:cNvPr>
          <p:cNvSpPr/>
          <p:nvPr/>
        </p:nvSpPr>
        <p:spPr>
          <a:xfrm>
            <a:off x="974884" y="2523887"/>
            <a:ext cx="4139922" cy="2647236"/>
          </a:xfrm>
          <a:prstGeom prst="roundRect">
            <a:avLst>
              <a:gd name="adj" fmla="val 6908"/>
            </a:avLst>
          </a:prstGeom>
          <a:solidFill>
            <a:srgbClr val="F9FBFC"/>
          </a:solidFill>
          <a:ln/>
        </p:spPr>
        <p:txBody>
          <a:bodyPr/>
          <a:lstStyle/>
          <a:p>
            <a:endParaRPr lang="en-US"/>
          </a:p>
        </p:txBody>
      </p:sp>
      <p:sp>
        <p:nvSpPr>
          <p:cNvPr id="5" name="Shape 3">
            <a:extLst>
              <a:ext uri="{C183D7F6-B498-43B3-948B-1728B52AA6E4}">
                <adec:decorative xmlns:adec="http://schemas.microsoft.com/office/drawing/2017/decorative" val="1"/>
              </a:ext>
            </a:extLst>
          </p:cNvPr>
          <p:cNvSpPr/>
          <p:nvPr/>
        </p:nvSpPr>
        <p:spPr>
          <a:xfrm>
            <a:off x="974884" y="2485787"/>
            <a:ext cx="4139922" cy="152400"/>
          </a:xfrm>
          <a:prstGeom prst="roundRect">
            <a:avLst>
              <a:gd name="adj" fmla="val 44316"/>
            </a:avLst>
          </a:prstGeom>
          <a:solidFill>
            <a:srgbClr val="00427E"/>
          </a:solidFill>
          <a:ln/>
        </p:spPr>
        <p:txBody>
          <a:bodyPr/>
          <a:lstStyle/>
          <a:p>
            <a:endParaRPr lang="en-US"/>
          </a:p>
        </p:txBody>
      </p:sp>
      <p:sp>
        <p:nvSpPr>
          <p:cNvPr id="6" name="Shape 4">
            <a:extLst>
              <a:ext uri="{C183D7F6-B498-43B3-948B-1728B52AA6E4}">
                <adec:decorative xmlns:adec="http://schemas.microsoft.com/office/drawing/2017/decorative" val="1"/>
              </a:ext>
            </a:extLst>
          </p:cNvPr>
          <p:cNvSpPr/>
          <p:nvPr/>
        </p:nvSpPr>
        <p:spPr>
          <a:xfrm>
            <a:off x="2803624" y="2282785"/>
            <a:ext cx="482322" cy="482322"/>
          </a:xfrm>
          <a:prstGeom prst="roundRect">
            <a:avLst>
              <a:gd name="adj" fmla="val 189583"/>
            </a:avLst>
          </a:prstGeom>
          <a:solidFill>
            <a:srgbClr val="00427E"/>
          </a:solidFill>
          <a:ln/>
        </p:spPr>
        <p:txBody>
          <a:bodyPr/>
          <a:lstStyle/>
          <a:p>
            <a:endParaRPr lang="en-US"/>
          </a:p>
        </p:txBody>
      </p:sp>
      <p:sp>
        <p:nvSpPr>
          <p:cNvPr id="7" name="Text 5"/>
          <p:cNvSpPr/>
          <p:nvPr/>
        </p:nvSpPr>
        <p:spPr>
          <a:xfrm>
            <a:off x="2948285" y="2403396"/>
            <a:ext cx="192881" cy="241102"/>
          </a:xfrm>
          <a:prstGeom prst="rect">
            <a:avLst/>
          </a:prstGeom>
          <a:noFill/>
          <a:ln/>
        </p:spPr>
        <p:txBody>
          <a:bodyPr wrap="none" lIns="0" tIns="0" rIns="0" bIns="0" rtlCol="0" anchor="t"/>
          <a:lstStyle/>
          <a:p>
            <a:pPr marL="0" indent="0" algn="l">
              <a:lnSpc>
                <a:spcPts val="2200"/>
              </a:lnSpc>
              <a:buNone/>
            </a:pPr>
            <a:r>
              <a:rPr lang="en-US" sz="1500" b="1" dirty="0">
                <a:solidFill>
                  <a:srgbClr val="FFFFFF"/>
                </a:solidFill>
                <a:latin typeface="Inter Bold" pitchFamily="34" charset="0"/>
                <a:ea typeface="Inter Bold" pitchFamily="34" charset="-122"/>
                <a:cs typeface="Inter Bold" pitchFamily="34" charset="-120"/>
              </a:rPr>
              <a:t>1</a:t>
            </a:r>
            <a:endParaRPr lang="en-US" sz="1500" dirty="0"/>
          </a:p>
        </p:txBody>
      </p:sp>
      <p:sp>
        <p:nvSpPr>
          <p:cNvPr id="8" name="Text 6"/>
          <p:cNvSpPr/>
          <p:nvPr/>
        </p:nvSpPr>
        <p:spPr>
          <a:xfrm>
            <a:off x="1173718" y="2925842"/>
            <a:ext cx="3742253" cy="803910"/>
          </a:xfrm>
          <a:prstGeom prst="rect">
            <a:avLst/>
          </a:prstGeom>
          <a:noFill/>
          <a:ln/>
        </p:spPr>
        <p:txBody>
          <a:bodyPr wrap="square" lIns="0" tIns="0" rIns="0" bIns="0" rtlCol="0" anchor="t"/>
          <a:lstStyle/>
          <a:p>
            <a:pPr marL="0" indent="0" algn="l">
              <a:lnSpc>
                <a:spcPts val="3150"/>
              </a:lnSpc>
              <a:buNone/>
            </a:pPr>
            <a:r>
              <a:rPr lang="en-US" sz="2500" b="1" dirty="0">
                <a:solidFill>
                  <a:srgbClr val="101010"/>
                </a:solidFill>
                <a:latin typeface="Inter Bold" pitchFamily="34" charset="0"/>
                <a:ea typeface="Inter Bold" pitchFamily="34" charset="-122"/>
                <a:cs typeface="Inter Bold" pitchFamily="34" charset="-120"/>
              </a:rPr>
              <a:t>Limited Appointment Time</a:t>
            </a:r>
            <a:endParaRPr lang="en-US" sz="2500" dirty="0"/>
          </a:p>
        </p:txBody>
      </p:sp>
      <p:sp>
        <p:nvSpPr>
          <p:cNvPr id="9" name="Text 7"/>
          <p:cNvSpPr/>
          <p:nvPr/>
        </p:nvSpPr>
        <p:spPr>
          <a:xfrm>
            <a:off x="1173718" y="3807857"/>
            <a:ext cx="3742253" cy="931545"/>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With 20–30 minute appointments and dozens of students per week, counselors need messaging that is fast, clear, and easy to deliver — not a lecture on open licensing.</a:t>
            </a:r>
            <a:endParaRPr lang="en-US" sz="1250" dirty="0"/>
          </a:p>
        </p:txBody>
      </p:sp>
      <p:sp>
        <p:nvSpPr>
          <p:cNvPr id="10" name="Shape 8">
            <a:extLst>
              <a:ext uri="{C183D7F6-B498-43B3-948B-1728B52AA6E4}">
                <adec:decorative xmlns:adec="http://schemas.microsoft.com/office/drawing/2017/decorative" val="1"/>
              </a:ext>
            </a:extLst>
          </p:cNvPr>
          <p:cNvSpPr/>
          <p:nvPr/>
        </p:nvSpPr>
        <p:spPr>
          <a:xfrm>
            <a:off x="5245060" y="2523887"/>
            <a:ext cx="4140041" cy="2647236"/>
          </a:xfrm>
          <a:prstGeom prst="roundRect">
            <a:avLst>
              <a:gd name="adj" fmla="val 6908"/>
            </a:avLst>
          </a:prstGeom>
          <a:solidFill>
            <a:srgbClr val="F9FBFC"/>
          </a:solidFill>
          <a:ln/>
        </p:spPr>
        <p:txBody>
          <a:bodyPr/>
          <a:lstStyle/>
          <a:p>
            <a:endParaRPr lang="en-US"/>
          </a:p>
        </p:txBody>
      </p:sp>
      <p:sp>
        <p:nvSpPr>
          <p:cNvPr id="11" name="Shape 9">
            <a:extLst>
              <a:ext uri="{C183D7F6-B498-43B3-948B-1728B52AA6E4}">
                <adec:decorative xmlns:adec="http://schemas.microsoft.com/office/drawing/2017/decorative" val="1"/>
              </a:ext>
            </a:extLst>
          </p:cNvPr>
          <p:cNvSpPr/>
          <p:nvPr/>
        </p:nvSpPr>
        <p:spPr>
          <a:xfrm>
            <a:off x="5245060" y="2485787"/>
            <a:ext cx="4140041" cy="152400"/>
          </a:xfrm>
          <a:prstGeom prst="roundRect">
            <a:avLst>
              <a:gd name="adj" fmla="val 44316"/>
            </a:avLst>
          </a:prstGeom>
          <a:solidFill>
            <a:srgbClr val="00427E"/>
          </a:solidFill>
          <a:ln/>
        </p:spPr>
        <p:txBody>
          <a:bodyPr/>
          <a:lstStyle/>
          <a:p>
            <a:endParaRPr lang="en-US"/>
          </a:p>
        </p:txBody>
      </p:sp>
      <p:sp>
        <p:nvSpPr>
          <p:cNvPr id="12" name="Shape 10">
            <a:extLst>
              <a:ext uri="{C183D7F6-B498-43B3-948B-1728B52AA6E4}">
                <adec:decorative xmlns:adec="http://schemas.microsoft.com/office/drawing/2017/decorative" val="1"/>
              </a:ext>
            </a:extLst>
          </p:cNvPr>
          <p:cNvSpPr/>
          <p:nvPr/>
        </p:nvSpPr>
        <p:spPr>
          <a:xfrm>
            <a:off x="7073920" y="2282785"/>
            <a:ext cx="482322" cy="482322"/>
          </a:xfrm>
          <a:prstGeom prst="roundRect">
            <a:avLst>
              <a:gd name="adj" fmla="val 189583"/>
            </a:avLst>
          </a:prstGeom>
          <a:solidFill>
            <a:srgbClr val="00427E"/>
          </a:solidFill>
          <a:ln/>
        </p:spPr>
        <p:txBody>
          <a:bodyPr/>
          <a:lstStyle/>
          <a:p>
            <a:endParaRPr lang="en-US"/>
          </a:p>
        </p:txBody>
      </p:sp>
      <p:sp>
        <p:nvSpPr>
          <p:cNvPr id="13" name="Text 11"/>
          <p:cNvSpPr/>
          <p:nvPr/>
        </p:nvSpPr>
        <p:spPr>
          <a:xfrm>
            <a:off x="7218581" y="2403396"/>
            <a:ext cx="192881" cy="241102"/>
          </a:xfrm>
          <a:prstGeom prst="rect">
            <a:avLst/>
          </a:prstGeom>
          <a:noFill/>
          <a:ln/>
        </p:spPr>
        <p:txBody>
          <a:bodyPr wrap="none" lIns="0" tIns="0" rIns="0" bIns="0" rtlCol="0" anchor="t"/>
          <a:lstStyle/>
          <a:p>
            <a:pPr marL="0" indent="0" algn="l">
              <a:lnSpc>
                <a:spcPts val="2200"/>
              </a:lnSpc>
              <a:buNone/>
            </a:pPr>
            <a:r>
              <a:rPr lang="en-US" sz="1500" b="1" dirty="0">
                <a:solidFill>
                  <a:srgbClr val="FFFFFF"/>
                </a:solidFill>
                <a:latin typeface="Inter Bold" pitchFamily="34" charset="0"/>
                <a:ea typeface="Inter Bold" pitchFamily="34" charset="-122"/>
                <a:cs typeface="Inter Bold" pitchFamily="34" charset="-120"/>
              </a:rPr>
              <a:t>2</a:t>
            </a:r>
            <a:endParaRPr lang="en-US" sz="1500" dirty="0"/>
          </a:p>
        </p:txBody>
      </p:sp>
      <p:sp>
        <p:nvSpPr>
          <p:cNvPr id="14" name="Text 12"/>
          <p:cNvSpPr/>
          <p:nvPr/>
        </p:nvSpPr>
        <p:spPr>
          <a:xfrm>
            <a:off x="5443895" y="2925842"/>
            <a:ext cx="3742373" cy="803910"/>
          </a:xfrm>
          <a:prstGeom prst="rect">
            <a:avLst/>
          </a:prstGeom>
          <a:noFill/>
          <a:ln/>
        </p:spPr>
        <p:txBody>
          <a:bodyPr wrap="square" lIns="0" tIns="0" rIns="0" bIns="0" rtlCol="0" anchor="t"/>
          <a:lstStyle/>
          <a:p>
            <a:pPr marL="0" indent="0" algn="l">
              <a:lnSpc>
                <a:spcPts val="3150"/>
              </a:lnSpc>
              <a:buNone/>
            </a:pPr>
            <a:r>
              <a:rPr lang="en-US" sz="2500" b="1" dirty="0">
                <a:solidFill>
                  <a:srgbClr val="101010"/>
                </a:solidFill>
                <a:latin typeface="Inter Bold" pitchFamily="34" charset="0"/>
                <a:ea typeface="Inter Bold" pitchFamily="34" charset="-122"/>
                <a:cs typeface="Inter Bold" pitchFamily="34" charset="-120"/>
              </a:rPr>
              <a:t>Incomplete ZTC Labeling</a:t>
            </a:r>
            <a:endParaRPr lang="en-US" sz="2500" dirty="0"/>
          </a:p>
        </p:txBody>
      </p:sp>
      <p:sp>
        <p:nvSpPr>
          <p:cNvPr id="15" name="Text 13"/>
          <p:cNvSpPr/>
          <p:nvPr/>
        </p:nvSpPr>
        <p:spPr>
          <a:xfrm>
            <a:off x="5443895" y="3807857"/>
            <a:ext cx="3742373" cy="1164431"/>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If the schedule of classes doesn't clearly flag ZTC sections, counselors can't recommend what they can't find. Inconsistent labeling is a systemic barrier, not a counselor knowledge gap.</a:t>
            </a:r>
            <a:endParaRPr lang="en-US" sz="1250" dirty="0"/>
          </a:p>
        </p:txBody>
      </p:sp>
      <p:sp>
        <p:nvSpPr>
          <p:cNvPr id="16" name="Shape 14">
            <a:extLst>
              <a:ext uri="{C183D7F6-B498-43B3-948B-1728B52AA6E4}">
                <adec:decorative xmlns:adec="http://schemas.microsoft.com/office/drawing/2017/decorative" val="1"/>
              </a:ext>
            </a:extLst>
          </p:cNvPr>
          <p:cNvSpPr/>
          <p:nvPr/>
        </p:nvSpPr>
        <p:spPr>
          <a:xfrm>
            <a:off x="9515356" y="2523887"/>
            <a:ext cx="4140041" cy="2647236"/>
          </a:xfrm>
          <a:prstGeom prst="roundRect">
            <a:avLst>
              <a:gd name="adj" fmla="val 6908"/>
            </a:avLst>
          </a:prstGeom>
          <a:solidFill>
            <a:srgbClr val="F9FBFC"/>
          </a:solidFill>
          <a:ln/>
        </p:spPr>
        <p:txBody>
          <a:bodyPr/>
          <a:lstStyle/>
          <a:p>
            <a:endParaRPr lang="en-US"/>
          </a:p>
        </p:txBody>
      </p:sp>
      <p:sp>
        <p:nvSpPr>
          <p:cNvPr id="17" name="Shape 15">
            <a:extLst>
              <a:ext uri="{C183D7F6-B498-43B3-948B-1728B52AA6E4}">
                <adec:decorative xmlns:adec="http://schemas.microsoft.com/office/drawing/2017/decorative" val="1"/>
              </a:ext>
            </a:extLst>
          </p:cNvPr>
          <p:cNvSpPr/>
          <p:nvPr/>
        </p:nvSpPr>
        <p:spPr>
          <a:xfrm>
            <a:off x="9515356" y="2485787"/>
            <a:ext cx="4140041" cy="152400"/>
          </a:xfrm>
          <a:prstGeom prst="roundRect">
            <a:avLst>
              <a:gd name="adj" fmla="val 44316"/>
            </a:avLst>
          </a:prstGeom>
          <a:solidFill>
            <a:srgbClr val="00427E"/>
          </a:solidFill>
          <a:ln/>
        </p:spPr>
        <p:txBody>
          <a:bodyPr/>
          <a:lstStyle/>
          <a:p>
            <a:endParaRPr lang="en-US"/>
          </a:p>
        </p:txBody>
      </p:sp>
      <p:sp>
        <p:nvSpPr>
          <p:cNvPr id="18" name="Shape 16">
            <a:extLst>
              <a:ext uri="{C183D7F6-B498-43B3-948B-1728B52AA6E4}">
                <adec:decorative xmlns:adec="http://schemas.microsoft.com/office/drawing/2017/decorative" val="1"/>
              </a:ext>
            </a:extLst>
          </p:cNvPr>
          <p:cNvSpPr/>
          <p:nvPr/>
        </p:nvSpPr>
        <p:spPr>
          <a:xfrm>
            <a:off x="11344215" y="2282785"/>
            <a:ext cx="482322" cy="482322"/>
          </a:xfrm>
          <a:prstGeom prst="roundRect">
            <a:avLst>
              <a:gd name="adj" fmla="val 189583"/>
            </a:avLst>
          </a:prstGeom>
          <a:solidFill>
            <a:srgbClr val="00427E"/>
          </a:solidFill>
          <a:ln/>
        </p:spPr>
        <p:txBody>
          <a:bodyPr/>
          <a:lstStyle/>
          <a:p>
            <a:endParaRPr lang="en-US"/>
          </a:p>
        </p:txBody>
      </p:sp>
      <p:sp>
        <p:nvSpPr>
          <p:cNvPr id="19" name="Text 17"/>
          <p:cNvSpPr/>
          <p:nvPr/>
        </p:nvSpPr>
        <p:spPr>
          <a:xfrm>
            <a:off x="11488876" y="2403396"/>
            <a:ext cx="192881" cy="241102"/>
          </a:xfrm>
          <a:prstGeom prst="rect">
            <a:avLst/>
          </a:prstGeom>
          <a:noFill/>
          <a:ln/>
        </p:spPr>
        <p:txBody>
          <a:bodyPr wrap="none" lIns="0" tIns="0" rIns="0" bIns="0" rtlCol="0" anchor="t"/>
          <a:lstStyle/>
          <a:p>
            <a:pPr marL="0" indent="0" algn="l">
              <a:lnSpc>
                <a:spcPts val="2200"/>
              </a:lnSpc>
              <a:buNone/>
            </a:pPr>
            <a:r>
              <a:rPr lang="en-US" sz="1500" b="1" dirty="0">
                <a:solidFill>
                  <a:srgbClr val="FFFFFF"/>
                </a:solidFill>
                <a:latin typeface="Inter Bold" pitchFamily="34" charset="0"/>
                <a:ea typeface="Inter Bold" pitchFamily="34" charset="-122"/>
                <a:cs typeface="Inter Bold" pitchFamily="34" charset="-120"/>
              </a:rPr>
              <a:t>3</a:t>
            </a:r>
            <a:endParaRPr lang="en-US" sz="1500" dirty="0"/>
          </a:p>
        </p:txBody>
      </p:sp>
      <p:sp>
        <p:nvSpPr>
          <p:cNvPr id="20" name="Text 18"/>
          <p:cNvSpPr/>
          <p:nvPr/>
        </p:nvSpPr>
        <p:spPr>
          <a:xfrm>
            <a:off x="9714190" y="2925842"/>
            <a:ext cx="3742373" cy="803910"/>
          </a:xfrm>
          <a:prstGeom prst="rect">
            <a:avLst/>
          </a:prstGeom>
          <a:noFill/>
          <a:ln/>
        </p:spPr>
        <p:txBody>
          <a:bodyPr wrap="square" lIns="0" tIns="0" rIns="0" bIns="0" rtlCol="0" anchor="t"/>
          <a:lstStyle/>
          <a:p>
            <a:pPr marL="0" indent="0" algn="l">
              <a:lnSpc>
                <a:spcPts val="3150"/>
              </a:lnSpc>
              <a:buNone/>
            </a:pPr>
            <a:r>
              <a:rPr lang="en-US" sz="2500" b="1" dirty="0">
                <a:solidFill>
                  <a:srgbClr val="101010"/>
                </a:solidFill>
                <a:latin typeface="Inter Bold" pitchFamily="34" charset="0"/>
                <a:ea typeface="Inter Bold" pitchFamily="34" charset="-122"/>
                <a:cs typeface="Inter Bold" pitchFamily="34" charset="-120"/>
              </a:rPr>
              <a:t>Lack of Program Awareness</a:t>
            </a:r>
            <a:endParaRPr lang="en-US" sz="2500" dirty="0"/>
          </a:p>
        </p:txBody>
      </p:sp>
      <p:sp>
        <p:nvSpPr>
          <p:cNvPr id="21" name="Text 19"/>
          <p:cNvSpPr/>
          <p:nvPr/>
        </p:nvSpPr>
        <p:spPr>
          <a:xfrm>
            <a:off x="9714190" y="3807857"/>
            <a:ext cx="3742373" cy="931545"/>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Many counselors don't know which programs are fully ZTC-designated — or that this designation exists at the program level at all. Awareness-building is foundational.</a:t>
            </a:r>
            <a:endParaRPr lang="en-US" sz="1250" dirty="0"/>
          </a:p>
        </p:txBody>
      </p:sp>
      <p:sp>
        <p:nvSpPr>
          <p:cNvPr id="22" name="Shape 20">
            <a:extLst>
              <a:ext uri="{C183D7F6-B498-43B3-948B-1728B52AA6E4}">
                <adec:decorative xmlns:adec="http://schemas.microsoft.com/office/drawing/2017/decorative" val="1"/>
              </a:ext>
            </a:extLst>
          </p:cNvPr>
          <p:cNvSpPr/>
          <p:nvPr/>
        </p:nvSpPr>
        <p:spPr>
          <a:xfrm>
            <a:off x="974884" y="5542478"/>
            <a:ext cx="6275070" cy="1779508"/>
          </a:xfrm>
          <a:prstGeom prst="roundRect">
            <a:avLst>
              <a:gd name="adj" fmla="val 10277"/>
            </a:avLst>
          </a:prstGeom>
          <a:solidFill>
            <a:srgbClr val="F9FBFC"/>
          </a:solidFill>
          <a:ln/>
        </p:spPr>
        <p:txBody>
          <a:bodyPr/>
          <a:lstStyle/>
          <a:p>
            <a:endParaRPr lang="en-US"/>
          </a:p>
        </p:txBody>
      </p:sp>
      <p:sp>
        <p:nvSpPr>
          <p:cNvPr id="23" name="Shape 21">
            <a:extLst>
              <a:ext uri="{C183D7F6-B498-43B3-948B-1728B52AA6E4}">
                <adec:decorative xmlns:adec="http://schemas.microsoft.com/office/drawing/2017/decorative" val="1"/>
              </a:ext>
            </a:extLst>
          </p:cNvPr>
          <p:cNvSpPr/>
          <p:nvPr/>
        </p:nvSpPr>
        <p:spPr>
          <a:xfrm>
            <a:off x="974884" y="5504378"/>
            <a:ext cx="6275070" cy="152400"/>
          </a:xfrm>
          <a:prstGeom prst="roundRect">
            <a:avLst>
              <a:gd name="adj" fmla="val 44316"/>
            </a:avLst>
          </a:prstGeom>
          <a:solidFill>
            <a:srgbClr val="00427E"/>
          </a:solidFill>
          <a:ln/>
        </p:spPr>
        <p:txBody>
          <a:bodyPr/>
          <a:lstStyle/>
          <a:p>
            <a:endParaRPr lang="en-US"/>
          </a:p>
        </p:txBody>
      </p:sp>
      <p:sp>
        <p:nvSpPr>
          <p:cNvPr id="24" name="Shape 22">
            <a:extLst>
              <a:ext uri="{C183D7F6-B498-43B3-948B-1728B52AA6E4}">
                <adec:decorative xmlns:adec="http://schemas.microsoft.com/office/drawing/2017/decorative" val="1"/>
              </a:ext>
            </a:extLst>
          </p:cNvPr>
          <p:cNvSpPr/>
          <p:nvPr/>
        </p:nvSpPr>
        <p:spPr>
          <a:xfrm>
            <a:off x="3871258" y="5301377"/>
            <a:ext cx="482322" cy="482322"/>
          </a:xfrm>
          <a:prstGeom prst="roundRect">
            <a:avLst>
              <a:gd name="adj" fmla="val 189583"/>
            </a:avLst>
          </a:prstGeom>
          <a:solidFill>
            <a:srgbClr val="00427E"/>
          </a:solidFill>
          <a:ln/>
        </p:spPr>
        <p:txBody>
          <a:bodyPr/>
          <a:lstStyle/>
          <a:p>
            <a:endParaRPr lang="en-US"/>
          </a:p>
        </p:txBody>
      </p:sp>
      <p:sp>
        <p:nvSpPr>
          <p:cNvPr id="25" name="Text 23"/>
          <p:cNvSpPr/>
          <p:nvPr/>
        </p:nvSpPr>
        <p:spPr>
          <a:xfrm>
            <a:off x="4015919" y="5421987"/>
            <a:ext cx="192881" cy="241102"/>
          </a:xfrm>
          <a:prstGeom prst="rect">
            <a:avLst/>
          </a:prstGeom>
          <a:noFill/>
          <a:ln/>
        </p:spPr>
        <p:txBody>
          <a:bodyPr wrap="none" lIns="0" tIns="0" rIns="0" bIns="0" rtlCol="0" anchor="t"/>
          <a:lstStyle/>
          <a:p>
            <a:pPr marL="0" indent="0" algn="l">
              <a:lnSpc>
                <a:spcPts val="2200"/>
              </a:lnSpc>
              <a:buNone/>
            </a:pPr>
            <a:r>
              <a:rPr lang="en-US" sz="1500" b="1" dirty="0">
                <a:solidFill>
                  <a:srgbClr val="FFFFFF"/>
                </a:solidFill>
                <a:latin typeface="Inter Bold" pitchFamily="34" charset="0"/>
                <a:ea typeface="Inter Bold" pitchFamily="34" charset="-122"/>
                <a:cs typeface="Inter Bold" pitchFamily="34" charset="-120"/>
              </a:rPr>
              <a:t>4</a:t>
            </a:r>
            <a:endParaRPr lang="en-US" sz="1500" dirty="0"/>
          </a:p>
        </p:txBody>
      </p:sp>
      <p:sp>
        <p:nvSpPr>
          <p:cNvPr id="26" name="Text 24"/>
          <p:cNvSpPr/>
          <p:nvPr/>
        </p:nvSpPr>
        <p:spPr>
          <a:xfrm>
            <a:off x="1173718" y="5944433"/>
            <a:ext cx="4333875" cy="401955"/>
          </a:xfrm>
          <a:prstGeom prst="rect">
            <a:avLst/>
          </a:prstGeom>
          <a:noFill/>
          <a:ln/>
        </p:spPr>
        <p:txBody>
          <a:bodyPr wrap="none" lIns="0" tIns="0" rIns="0" bIns="0" rtlCol="0" anchor="t"/>
          <a:lstStyle/>
          <a:p>
            <a:pPr marL="0" indent="0" algn="l">
              <a:lnSpc>
                <a:spcPts val="3150"/>
              </a:lnSpc>
              <a:buNone/>
            </a:pPr>
            <a:r>
              <a:rPr lang="en-US" sz="2500" b="1" dirty="0">
                <a:solidFill>
                  <a:srgbClr val="101010"/>
                </a:solidFill>
                <a:latin typeface="Inter Bold" pitchFamily="34" charset="0"/>
                <a:ea typeface="Inter Bold" pitchFamily="34" charset="-122"/>
                <a:cs typeface="Inter Bold" pitchFamily="34" charset="-120"/>
              </a:rPr>
              <a:t>"That's Instructional Work"</a:t>
            </a:r>
            <a:endParaRPr lang="en-US" sz="2500" dirty="0"/>
          </a:p>
        </p:txBody>
      </p:sp>
      <p:sp>
        <p:nvSpPr>
          <p:cNvPr id="27" name="Text 25"/>
          <p:cNvSpPr/>
          <p:nvPr/>
        </p:nvSpPr>
        <p:spPr>
          <a:xfrm>
            <a:off x="1173718" y="6424493"/>
            <a:ext cx="5877401" cy="698659"/>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Some counselors see OER as a faculty concern, not a student services issue. Reframing ZTC as a student outcomes tool — not a curriculum decision — shifts this perception meaningfully.</a:t>
            </a:r>
            <a:endParaRPr lang="en-US" sz="1250" dirty="0"/>
          </a:p>
        </p:txBody>
      </p:sp>
      <p:sp>
        <p:nvSpPr>
          <p:cNvPr id="28" name="Shape 26">
            <a:extLst>
              <a:ext uri="{C183D7F6-B498-43B3-948B-1728B52AA6E4}">
                <adec:decorative xmlns:adec="http://schemas.microsoft.com/office/drawing/2017/decorative" val="1"/>
              </a:ext>
            </a:extLst>
          </p:cNvPr>
          <p:cNvSpPr/>
          <p:nvPr/>
        </p:nvSpPr>
        <p:spPr>
          <a:xfrm>
            <a:off x="7380208" y="5542478"/>
            <a:ext cx="6275189" cy="1779508"/>
          </a:xfrm>
          <a:prstGeom prst="roundRect">
            <a:avLst>
              <a:gd name="adj" fmla="val 10277"/>
            </a:avLst>
          </a:prstGeom>
          <a:solidFill>
            <a:srgbClr val="F9FBFC"/>
          </a:solidFill>
          <a:ln/>
        </p:spPr>
        <p:txBody>
          <a:bodyPr/>
          <a:lstStyle/>
          <a:p>
            <a:endParaRPr lang="en-US"/>
          </a:p>
        </p:txBody>
      </p:sp>
      <p:sp>
        <p:nvSpPr>
          <p:cNvPr id="29" name="Shape 27">
            <a:extLst>
              <a:ext uri="{C183D7F6-B498-43B3-948B-1728B52AA6E4}">
                <adec:decorative xmlns:adec="http://schemas.microsoft.com/office/drawing/2017/decorative" val="1"/>
              </a:ext>
            </a:extLst>
          </p:cNvPr>
          <p:cNvSpPr/>
          <p:nvPr/>
        </p:nvSpPr>
        <p:spPr>
          <a:xfrm>
            <a:off x="7380208" y="5504378"/>
            <a:ext cx="6275189" cy="152400"/>
          </a:xfrm>
          <a:prstGeom prst="roundRect">
            <a:avLst>
              <a:gd name="adj" fmla="val 44316"/>
            </a:avLst>
          </a:prstGeom>
          <a:solidFill>
            <a:srgbClr val="00427E"/>
          </a:solidFill>
          <a:ln/>
        </p:spPr>
        <p:txBody>
          <a:bodyPr/>
          <a:lstStyle/>
          <a:p>
            <a:endParaRPr lang="en-US"/>
          </a:p>
        </p:txBody>
      </p:sp>
      <p:sp>
        <p:nvSpPr>
          <p:cNvPr id="30" name="Shape 28">
            <a:extLst>
              <a:ext uri="{C183D7F6-B498-43B3-948B-1728B52AA6E4}">
                <adec:decorative xmlns:adec="http://schemas.microsoft.com/office/drawing/2017/decorative" val="1"/>
              </a:ext>
            </a:extLst>
          </p:cNvPr>
          <p:cNvSpPr/>
          <p:nvPr/>
        </p:nvSpPr>
        <p:spPr>
          <a:xfrm>
            <a:off x="10276582" y="5301377"/>
            <a:ext cx="482322" cy="482322"/>
          </a:xfrm>
          <a:prstGeom prst="roundRect">
            <a:avLst>
              <a:gd name="adj" fmla="val 189583"/>
            </a:avLst>
          </a:prstGeom>
          <a:solidFill>
            <a:srgbClr val="00427E"/>
          </a:solidFill>
          <a:ln/>
        </p:spPr>
        <p:txBody>
          <a:bodyPr/>
          <a:lstStyle/>
          <a:p>
            <a:endParaRPr lang="en-US"/>
          </a:p>
        </p:txBody>
      </p:sp>
      <p:sp>
        <p:nvSpPr>
          <p:cNvPr id="31" name="Text 29"/>
          <p:cNvSpPr/>
          <p:nvPr/>
        </p:nvSpPr>
        <p:spPr>
          <a:xfrm>
            <a:off x="10421243" y="5421987"/>
            <a:ext cx="192881" cy="241102"/>
          </a:xfrm>
          <a:prstGeom prst="rect">
            <a:avLst/>
          </a:prstGeom>
          <a:noFill/>
          <a:ln/>
        </p:spPr>
        <p:txBody>
          <a:bodyPr wrap="none" lIns="0" tIns="0" rIns="0" bIns="0" rtlCol="0" anchor="t"/>
          <a:lstStyle/>
          <a:p>
            <a:pPr marL="0" indent="0" algn="l">
              <a:lnSpc>
                <a:spcPts val="2200"/>
              </a:lnSpc>
              <a:buNone/>
            </a:pPr>
            <a:r>
              <a:rPr lang="en-US" sz="1500" b="1" dirty="0">
                <a:solidFill>
                  <a:srgbClr val="FFFFFF"/>
                </a:solidFill>
                <a:latin typeface="Inter Bold" pitchFamily="34" charset="0"/>
                <a:ea typeface="Inter Bold" pitchFamily="34" charset="-122"/>
                <a:cs typeface="Inter Bold" pitchFamily="34" charset="-120"/>
              </a:rPr>
              <a:t>5</a:t>
            </a:r>
            <a:endParaRPr lang="en-US" sz="1500" dirty="0"/>
          </a:p>
        </p:txBody>
      </p:sp>
      <p:sp>
        <p:nvSpPr>
          <p:cNvPr id="32" name="Text 30"/>
          <p:cNvSpPr/>
          <p:nvPr/>
        </p:nvSpPr>
        <p:spPr>
          <a:xfrm>
            <a:off x="7579043" y="5944433"/>
            <a:ext cx="3338870" cy="401955"/>
          </a:xfrm>
          <a:prstGeom prst="rect">
            <a:avLst/>
          </a:prstGeom>
          <a:noFill/>
          <a:ln/>
        </p:spPr>
        <p:txBody>
          <a:bodyPr wrap="none" lIns="0" tIns="0" rIns="0" bIns="0" rtlCol="0" anchor="t"/>
          <a:lstStyle/>
          <a:p>
            <a:pPr marL="0" indent="0" algn="l">
              <a:lnSpc>
                <a:spcPts val="3150"/>
              </a:lnSpc>
              <a:buNone/>
            </a:pPr>
            <a:r>
              <a:rPr lang="en-US" sz="2500" b="1" dirty="0">
                <a:solidFill>
                  <a:srgbClr val="101010"/>
                </a:solidFill>
                <a:latin typeface="Inter Bold" pitchFamily="34" charset="0"/>
                <a:ea typeface="Inter Bold" pitchFamily="34" charset="-122"/>
                <a:cs typeface="Inter Bold" pitchFamily="34" charset="-120"/>
              </a:rPr>
              <a:t>Information Overload</a:t>
            </a:r>
            <a:endParaRPr lang="en-US" sz="2500" dirty="0"/>
          </a:p>
        </p:txBody>
      </p:sp>
      <p:sp>
        <p:nvSpPr>
          <p:cNvPr id="33" name="Text 31"/>
          <p:cNvSpPr/>
          <p:nvPr/>
        </p:nvSpPr>
        <p:spPr>
          <a:xfrm>
            <a:off x="7579043" y="6424493"/>
            <a:ext cx="5877520" cy="698659"/>
          </a:xfrm>
          <a:prstGeom prst="rect">
            <a:avLst/>
          </a:prstGeom>
          <a:noFill/>
          <a:ln/>
        </p:spPr>
        <p:txBody>
          <a:bodyPr wrap="square" lIns="0" tIns="0" rIns="0" bIns="0" rtlCol="0" anchor="t"/>
          <a:lstStyle/>
          <a:p>
            <a:pPr marL="0" indent="0" algn="l">
              <a:lnSpc>
                <a:spcPts val="1800"/>
              </a:lnSpc>
              <a:buNone/>
            </a:pPr>
            <a:r>
              <a:rPr lang="en-US" sz="1250" dirty="0">
                <a:solidFill>
                  <a:srgbClr val="101010"/>
                </a:solidFill>
                <a:latin typeface="Inter" pitchFamily="34" charset="0"/>
                <a:ea typeface="Inter" pitchFamily="34" charset="-122"/>
                <a:cs typeface="Inter" pitchFamily="34" charset="-120"/>
              </a:rPr>
              <a:t>Counselors receive a constant stream of initiatives, updates, and mandates. ZTC information that is clear, brief, and actionable will cut through; complexity will not.</a:t>
            </a:r>
            <a:endParaRPr lang="en-US" sz="12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a:spLocks noGrp="1"/>
          </p:cNvSpPr>
          <p:nvPr>
            <p:ph type="title" idx="4294967295"/>
          </p:nvPr>
        </p:nvSpPr>
        <p:spPr>
          <a:xfrm>
            <a:off x="793790" y="3288744"/>
            <a:ext cx="9005292" cy="620078"/>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ts val="4850"/>
              </a:lnSpc>
              <a:spcBef>
                <a:spcPts val="0"/>
              </a:spcBef>
              <a:spcAft>
                <a:spcPts val="0"/>
              </a:spcAft>
              <a:buClrTx/>
              <a:buSzTx/>
              <a:buFontTx/>
              <a:buNone/>
              <a:tabLst/>
              <a:defRPr/>
            </a:pPr>
            <a:r>
              <a:rPr kumimoji="0" lang="en-US" sz="3900" b="1" i="0" u="none" strike="noStrike" kern="1200" cap="none" spc="0" normalizeH="0" baseline="0" noProof="0" dirty="0">
                <a:ln>
                  <a:noFill/>
                </a:ln>
                <a:solidFill>
                  <a:srgbClr val="00427E"/>
                </a:solidFill>
                <a:effectLst/>
                <a:uLnTx/>
                <a:uFillTx/>
                <a:latin typeface="Inter Bold" pitchFamily="34" charset="0"/>
                <a:ea typeface="Inter Bold" pitchFamily="34" charset="-122"/>
                <a:cs typeface="Inter Bold" pitchFamily="34" charset="-120"/>
              </a:rPr>
              <a:t>Counselor-Focused Messaging Tools</a:t>
            </a:r>
            <a:endParaRPr kumimoji="0" lang="en-US" sz="39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 1"/>
          <p:cNvSpPr/>
          <p:nvPr/>
        </p:nvSpPr>
        <p:spPr>
          <a:xfrm>
            <a:off x="793790" y="430565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101010"/>
                </a:solidFill>
                <a:latin typeface="Inter" pitchFamily="34" charset="0"/>
                <a:ea typeface="Inter" pitchFamily="34" charset="-122"/>
                <a:cs typeface="Inter" pitchFamily="34" charset="-120"/>
              </a:rPr>
              <a:t>Practical, ready-to-use materials counselors can deploy in appointments, orientations, and advising conversations — without needing to become OER experts first.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1769</Words>
  <Application>Microsoft Office PowerPoint</Application>
  <PresentationFormat>Custom</PresentationFormat>
  <Paragraphs>146</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Inter</vt:lpstr>
      <vt:lpstr>Inter Bold</vt:lpstr>
      <vt:lpstr>Arial</vt:lpstr>
      <vt:lpstr>Office Theme</vt:lpstr>
      <vt:lpstr>Pathways to Zero</vt:lpstr>
      <vt:lpstr>The Big Picture</vt:lpstr>
      <vt:lpstr>Why Counselors Are Essential to Scaling ZTC</vt:lpstr>
      <vt:lpstr>The Four Touchpoints Where Counselors Drive ZTC Visibility </vt:lpstr>
      <vt:lpstr>Counselors as Equity Advocates</vt:lpstr>
      <vt:lpstr>The Messaging Opportunity</vt:lpstr>
      <vt:lpstr>Barriers to Counselor Engagement</vt:lpstr>
      <vt:lpstr>What Gets in the Way</vt:lpstr>
      <vt:lpstr>Counselor-Focused Messaging Tools</vt:lpstr>
      <vt:lpstr>Scripts, FAQs, and Talking Points</vt:lpstr>
      <vt:lpstr>Equity Gap Closure</vt:lpstr>
      <vt:lpstr>A Phased Partnership Roadmap</vt:lpstr>
      <vt:lpstr>Short, Medium &amp; Long-Term Actions</vt:lpstr>
      <vt:lpstr>Don't Overlook: Counselors Who Teach</vt:lpstr>
      <vt:lpstr>Bringing It All Together</vt:lpstr>
      <vt:lpstr>Resources: Visit the ASCCC OERI Pathways to Zero resource page for counseling-specific materials, ZTC program data, and implementation guides you can adapt for your campus.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Amanda Taintor</cp:lastModifiedBy>
  <cp:revision>2</cp:revision>
  <dcterms:created xsi:type="dcterms:W3CDTF">2026-03-18T17:23:10Z</dcterms:created>
  <dcterms:modified xsi:type="dcterms:W3CDTF">2026-03-18T21:46:39Z</dcterms:modified>
</cp:coreProperties>
</file>