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iXJakAk57Ve1TYRL3bjhJt5Vv5w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dirty="0"/>
          </a:p>
        </p:txBody>
      </p:sp>
      <p:sp>
        <p:nvSpPr>
          <p:cNvPr id="124" name="Google Shape;12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3d53c22fb8c_0_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g3d53c22fb8c_0_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100"/>
              <a:buNone/>
            </a:pPr>
            <a:r>
              <a:rPr lang="en-US" sz="1100" b="1">
                <a:latin typeface="Arial"/>
                <a:ea typeface="Arial"/>
                <a:cs typeface="Arial"/>
                <a:sym typeface="Arial"/>
              </a:rPr>
              <a:t> Engagement (The "Why")</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ask the AI for a real-world or California-specific example to make OER content relatable?</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generate discussion starters or role-play scenarios for peer interaction?</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Have I created both a "Simplified Version" and an "Advanced Version" so students can choose their entry point?</a:t>
            </a:r>
            <a:endParaRPr sz="1100">
              <a:latin typeface="Arial"/>
              <a:ea typeface="Arial"/>
              <a:cs typeface="Arial"/>
              <a:sym typeface="Arial"/>
            </a:endParaRPr>
          </a:p>
          <a:p>
            <a:pPr marL="0" lvl="0" indent="0" algn="l" rtl="0">
              <a:lnSpc>
                <a:spcPct val="115000"/>
              </a:lnSpc>
              <a:spcBef>
                <a:spcPts val="1200"/>
              </a:spcBef>
              <a:spcAft>
                <a:spcPts val="0"/>
              </a:spcAft>
              <a:buSzPts val="1400"/>
              <a:buNone/>
            </a:pPr>
            <a:r>
              <a:rPr lang="en-US" sz="1100" b="1">
                <a:latin typeface="Arial"/>
                <a:ea typeface="Arial"/>
                <a:cs typeface="Arial"/>
                <a:sym typeface="Arial"/>
              </a:rPr>
              <a:t>📚 Representation (The "What")</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use AI to generate an audio script or visual graphic from text-based OER?</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Does the output include a "Key Terms" list in plain English for ESL/ELL support?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I use AI to break "walls of text" into bullets, numbered steps, or a table of contents?</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suggest icons or emojis to visually categorize information (💡 Big Idea, ⚠️ Common Pitfall)?</a:t>
            </a:r>
            <a:endParaRPr sz="1100">
              <a:latin typeface="Arial"/>
              <a:ea typeface="Arial"/>
              <a:cs typeface="Arial"/>
              <a:sym typeface="Arial"/>
            </a:endParaRPr>
          </a:p>
          <a:p>
            <a:pPr marL="0" lvl="0" indent="0" algn="l" rtl="0">
              <a:lnSpc>
                <a:spcPct val="115000"/>
              </a:lnSpc>
              <a:spcBef>
                <a:spcPts val="1200"/>
              </a:spcBef>
              <a:spcAft>
                <a:spcPts val="0"/>
              </a:spcAft>
              <a:buSzPts val="1400"/>
              <a:buNone/>
            </a:pPr>
            <a:r>
              <a:rPr lang="en-US" sz="1100" b="1">
                <a:latin typeface="Arial"/>
                <a:ea typeface="Arial"/>
                <a:cs typeface="Arial"/>
                <a:sym typeface="Arial"/>
              </a:rPr>
              <a:t>🎯 Action &amp; Expression (The "How")</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use AI to generate a "Project Roadmap" or "Weekly Checklist" for executive function support?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I ask the AI to suggest three different ways students could submit an assignment?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generate a "Self-Check Rubric" students can use before submission?</a:t>
            </a:r>
            <a:endParaRPr sz="1100">
              <a:latin typeface="Arial"/>
              <a:ea typeface="Arial"/>
              <a:cs typeface="Arial"/>
              <a:sym typeface="Arial"/>
            </a:endParaRPr>
          </a:p>
          <a:p>
            <a:pPr marL="0" lvl="0" indent="0" algn="l" rtl="0">
              <a:lnSpc>
                <a:spcPct val="115000"/>
              </a:lnSpc>
              <a:spcBef>
                <a:spcPts val="1200"/>
              </a:spcBef>
              <a:spcAft>
                <a:spcPts val="0"/>
              </a:spcAft>
              <a:buSzPts val="1400"/>
              <a:buNone/>
            </a:pPr>
            <a:endParaRPr sz="1100">
              <a:latin typeface="Arial"/>
              <a:ea typeface="Arial"/>
              <a:cs typeface="Arial"/>
              <a:sym typeface="Arial"/>
            </a:endParaRPr>
          </a:p>
          <a:p>
            <a:pPr marL="0" lvl="0" indent="0" algn="l" rtl="0">
              <a:lnSpc>
                <a:spcPct val="115000"/>
              </a:lnSpc>
              <a:spcBef>
                <a:spcPts val="1200"/>
              </a:spcBef>
              <a:spcAft>
                <a:spcPts val="200"/>
              </a:spcAft>
              <a:buSzPts val="1100"/>
              <a:buNone/>
            </a:pPr>
            <a:endParaRPr sz="1300" b="1"/>
          </a:p>
        </p:txBody>
      </p:sp>
      <p:sp>
        <p:nvSpPr>
          <p:cNvPr id="205" name="Google Shape;205;g3d53c22fb8c_0_1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3da63a2ab75_0_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2" name="Google Shape;212;g3da63a2ab75_0_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400"/>
              <a:buNone/>
            </a:pPr>
            <a:endParaRPr sz="1100">
              <a:latin typeface="Arial"/>
              <a:ea typeface="Arial"/>
              <a:cs typeface="Arial"/>
              <a:sym typeface="Arial"/>
            </a:endParaRPr>
          </a:p>
        </p:txBody>
      </p:sp>
      <p:sp>
        <p:nvSpPr>
          <p:cNvPr id="213" name="Google Shape;213;g3da63a2ab75_0_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c4f0d10fce_0_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g3c4f0d10fc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800">
              <a:solidFill>
                <a:srgbClr val="FF0000"/>
              </a:solidFill>
            </a:endParaRPr>
          </a:p>
        </p:txBody>
      </p:sp>
      <p:sp>
        <p:nvSpPr>
          <p:cNvPr id="220" name="Google Shape;220;g3c4f0d10fce_0_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7" name="Google Shape;227;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3d53c22fb8c_0_2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3" name="Google Shape;233;g3d53c22fb8c_0_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3d53c22fb8c_0_3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9" name="Google Shape;239;g3d53c22fb8c_0_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sz="1700" dirty="0">
              <a:solidFill>
                <a:srgbClr val="FF0000"/>
              </a:solidFill>
            </a:endParaRPr>
          </a:p>
        </p:txBody>
      </p:sp>
      <p:sp>
        <p:nvSpPr>
          <p:cNvPr id="131" name="Google Shape;131;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dirty="0"/>
          </a:p>
        </p:txBody>
      </p:sp>
      <p:sp>
        <p:nvSpPr>
          <p:cNvPr id="138" name="Google Shape;138;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000000"/>
              </a:buClr>
              <a:buSzPts val="1400"/>
              <a:buFont typeface="Arial"/>
              <a:buNone/>
            </a:pPr>
            <a:endParaRPr/>
          </a:p>
        </p:txBody>
      </p:sp>
      <p:sp>
        <p:nvSpPr>
          <p:cNvPr id="148" name="Google Shape;14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1200"/>
              </a:spcAft>
              <a:buClr>
                <a:schemeClr val="dk1"/>
              </a:buClr>
              <a:buSzPts val="1100"/>
              <a:buFont typeface="Arial"/>
              <a:buNone/>
            </a:pPr>
            <a:endParaRPr sz="1100" i="1" dirty="0">
              <a:latin typeface="Arial"/>
              <a:ea typeface="Arial"/>
              <a:cs typeface="Arial"/>
              <a:sym typeface="Arial"/>
            </a:endParaRPr>
          </a:p>
        </p:txBody>
      </p:sp>
      <p:sp>
        <p:nvSpPr>
          <p:cNvPr id="158" name="Google Shape;158;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c4f0d10fce_0_1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g3c4f0d10fce_0_1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100"/>
              <a:buNone/>
            </a:pPr>
            <a:r>
              <a:rPr lang="en-US" sz="1100" b="1">
                <a:solidFill>
                  <a:srgbClr val="1F1F1F"/>
                </a:solidFill>
                <a:latin typeface="Arial"/>
                <a:ea typeface="Arial"/>
                <a:cs typeface="Arial"/>
                <a:sym typeface="Arial"/>
              </a:rPr>
              <a:t>Shadow Actions </a:t>
            </a:r>
            <a:endParaRPr sz="1100" b="1">
              <a:solidFill>
                <a:srgbClr val="1F1F1F"/>
              </a:solidFill>
              <a:latin typeface="Arial"/>
              <a:ea typeface="Arial"/>
              <a:cs typeface="Arial"/>
              <a:sym typeface="Arial"/>
            </a:endParaRPr>
          </a:p>
          <a:p>
            <a:pPr marL="0" lvl="0" indent="0" algn="l" rtl="0">
              <a:lnSpc>
                <a:spcPct val="115000"/>
              </a:lnSpc>
              <a:spcBef>
                <a:spcPts val="1200"/>
              </a:spcBef>
              <a:spcAft>
                <a:spcPts val="0"/>
              </a:spcAft>
              <a:buSzPts val="1100"/>
              <a:buNone/>
            </a:pPr>
            <a:r>
              <a:rPr lang="en-US" sz="1100">
                <a:solidFill>
                  <a:srgbClr val="1F1F1F"/>
                </a:solidFill>
                <a:latin typeface="Arial"/>
                <a:ea typeface="Arial"/>
                <a:cs typeface="Arial"/>
                <a:sym typeface="Arial"/>
              </a:rPr>
              <a:t>long-lived credentials remain without access tokens that require re-authenticaion - the logging of all actions should be required and specific and explicit authorization from the human for high-level actions such as financial transactions. maintaining narrow focus and scope and being extrinsically specific in what granular focus as to what tasks an agentic AI has authorization to perform is imperative to security and privacy maintenance. </a:t>
            </a:r>
            <a:endParaRPr sz="1100">
              <a:solidFill>
                <a:srgbClr val="1F1F1F"/>
              </a:solidFill>
              <a:latin typeface="Arial"/>
              <a:ea typeface="Arial"/>
              <a:cs typeface="Arial"/>
              <a:sym typeface="Arial"/>
            </a:endParaRPr>
          </a:p>
          <a:p>
            <a:pPr marL="0" lvl="0" indent="0" algn="l" rtl="0">
              <a:lnSpc>
                <a:spcPct val="115000"/>
              </a:lnSpc>
              <a:spcBef>
                <a:spcPts val="1200"/>
              </a:spcBef>
              <a:spcAft>
                <a:spcPts val="0"/>
              </a:spcAft>
              <a:buSzPts val="1100"/>
              <a:buNone/>
            </a:pPr>
            <a:r>
              <a:rPr lang="en-US" sz="1100">
                <a:solidFill>
                  <a:srgbClr val="1F1F1F"/>
                </a:solidFill>
                <a:latin typeface="Arial"/>
                <a:ea typeface="Arial"/>
                <a:cs typeface="Arial"/>
                <a:sym typeface="Arial"/>
              </a:rPr>
              <a:t>A small tweak to the prompt could lead to an entirely new execution plan by the agent, with no clear visibility into the details. This lack of granular control makes it nearly impossible to implement minor adjustments without risking unintended consequences across the entire system.</a:t>
            </a:r>
            <a:endParaRPr sz="1100">
              <a:solidFill>
                <a:srgbClr val="1F1F1F"/>
              </a:solidFill>
              <a:latin typeface="Arial"/>
              <a:ea typeface="Arial"/>
              <a:cs typeface="Arial"/>
              <a:sym typeface="Arial"/>
            </a:endParaRPr>
          </a:p>
          <a:p>
            <a:pPr marL="0" lvl="0" indent="0" algn="l" rtl="0">
              <a:lnSpc>
                <a:spcPct val="115000"/>
              </a:lnSpc>
              <a:spcBef>
                <a:spcPts val="1200"/>
              </a:spcBef>
              <a:spcAft>
                <a:spcPts val="0"/>
              </a:spcAft>
              <a:buSzPts val="1100"/>
              <a:buNone/>
            </a:pPr>
            <a:r>
              <a:rPr lang="en-US" sz="1100" b="1">
                <a:solidFill>
                  <a:srgbClr val="1F1F1F"/>
                </a:solidFill>
                <a:latin typeface="Arial"/>
                <a:ea typeface="Arial"/>
                <a:cs typeface="Arial"/>
                <a:sym typeface="Arial"/>
              </a:rPr>
              <a:t>Intellectual Property</a:t>
            </a:r>
            <a:endParaRPr sz="1100" b="1">
              <a:solidFill>
                <a:srgbClr val="1F1F1F"/>
              </a:solidFill>
              <a:latin typeface="Arial"/>
              <a:ea typeface="Arial"/>
              <a:cs typeface="Arial"/>
              <a:sym typeface="Arial"/>
            </a:endParaRPr>
          </a:p>
          <a:p>
            <a:pPr marL="457200" lvl="0" indent="-298450" algn="l" rtl="0">
              <a:lnSpc>
                <a:spcPct val="150000"/>
              </a:lnSpc>
              <a:spcBef>
                <a:spcPts val="900"/>
              </a:spcBef>
              <a:spcAft>
                <a:spcPts val="0"/>
              </a:spcAft>
              <a:buClr>
                <a:srgbClr val="1F1F1F"/>
              </a:buClr>
              <a:buSzPts val="1100"/>
              <a:buFont typeface="Arial"/>
              <a:buChar char="●"/>
            </a:pPr>
            <a:r>
              <a:rPr lang="en-US" sz="1100">
                <a:solidFill>
                  <a:srgbClr val="1F1F1F"/>
                </a:solidFill>
                <a:latin typeface="Arial"/>
                <a:ea typeface="Arial"/>
                <a:cs typeface="Arial"/>
                <a:sym typeface="Arial"/>
              </a:rPr>
              <a:t>Ownership of Input vs. Output: While you may own your inputs, the terms of service might grant the tool a license to use that data. In contrast, many AI tools grant only a license to use the output, rather than full ownership of it.</a:t>
            </a:r>
            <a:endParaRPr sz="1100">
              <a:solidFill>
                <a:srgbClr val="1F1F1F"/>
              </a:solidFill>
              <a:latin typeface="Arial"/>
              <a:ea typeface="Arial"/>
              <a:cs typeface="Arial"/>
              <a:sym typeface="Arial"/>
            </a:endParaRPr>
          </a:p>
          <a:p>
            <a:pPr marL="0" lvl="0" indent="0" algn="l" rtl="0">
              <a:lnSpc>
                <a:spcPct val="150000"/>
              </a:lnSpc>
              <a:spcBef>
                <a:spcPts val="2100"/>
              </a:spcBef>
              <a:spcAft>
                <a:spcPts val="0"/>
              </a:spcAft>
              <a:buNone/>
            </a:pPr>
            <a:r>
              <a:rPr lang="en-US" sz="1100">
                <a:solidFill>
                  <a:srgbClr val="1F1F1F"/>
                </a:solidFill>
                <a:latin typeface="Arial"/>
                <a:ea typeface="Arial"/>
                <a:cs typeface="Arial"/>
                <a:sym typeface="Arial"/>
              </a:rPr>
              <a:t>Non-enterprise tools generally lack the high security, data privacy, and custom integration with company data that Enterprise AI offers (e.g., ChatGPT Enterprise, Microsoft Copilot for Office 365). This makes them less suitable for handling confidential or regulated information.</a:t>
            </a:r>
            <a:endParaRPr sz="1100">
              <a:solidFill>
                <a:srgbClr val="1F1F1F"/>
              </a:solidFill>
              <a:latin typeface="Arial"/>
              <a:ea typeface="Arial"/>
              <a:cs typeface="Arial"/>
              <a:sym typeface="Arial"/>
            </a:endParaRPr>
          </a:p>
          <a:p>
            <a:pPr marL="0" lvl="0" indent="0" algn="l" rtl="0">
              <a:lnSpc>
                <a:spcPct val="150000"/>
              </a:lnSpc>
              <a:spcBef>
                <a:spcPts val="2100"/>
              </a:spcBef>
              <a:spcAft>
                <a:spcPts val="0"/>
              </a:spcAft>
              <a:buNone/>
            </a:pPr>
            <a:r>
              <a:rPr lang="en-US" sz="1100" b="1">
                <a:solidFill>
                  <a:srgbClr val="1F1F1F"/>
                </a:solidFill>
                <a:latin typeface="Arial"/>
                <a:ea typeface="Arial"/>
                <a:cs typeface="Arial"/>
                <a:sym typeface="Arial"/>
              </a:rPr>
              <a:t>Voice and Biometric Data</a:t>
            </a:r>
            <a:endParaRPr sz="1100" b="1">
              <a:solidFill>
                <a:srgbClr val="1F1F1F"/>
              </a:solidFill>
              <a:latin typeface="Arial"/>
              <a:ea typeface="Arial"/>
              <a:cs typeface="Arial"/>
              <a:sym typeface="Arial"/>
            </a:endParaRPr>
          </a:p>
          <a:p>
            <a:pPr marL="0" lvl="0" indent="0" algn="l" rtl="0">
              <a:lnSpc>
                <a:spcPct val="150000"/>
              </a:lnSpc>
              <a:spcBef>
                <a:spcPts val="2100"/>
              </a:spcBef>
              <a:spcAft>
                <a:spcPts val="2100"/>
              </a:spcAft>
              <a:buNone/>
            </a:pPr>
            <a:r>
              <a:rPr lang="en-US" sz="1100">
                <a:solidFill>
                  <a:srgbClr val="1F1F1F"/>
                </a:solidFill>
                <a:latin typeface="Arial"/>
                <a:ea typeface="Arial"/>
                <a:cs typeface="Arial"/>
                <a:sym typeface="Arial"/>
              </a:rPr>
              <a:t>While voice technologies offer convenience, they carry significant risks of "function creep," where data collected for one purpose (e.g., a voice command) is used for another (e.g., surveillance or marketing</a:t>
            </a:r>
            <a:endParaRPr sz="1100">
              <a:solidFill>
                <a:srgbClr val="1F1F1F"/>
              </a:solidFill>
              <a:latin typeface="Arial"/>
              <a:ea typeface="Arial"/>
              <a:cs typeface="Arial"/>
              <a:sym typeface="Arial"/>
            </a:endParaRPr>
          </a:p>
        </p:txBody>
      </p:sp>
      <p:sp>
        <p:nvSpPr>
          <p:cNvPr id="173" name="Google Shape;173;g3c4f0d10fce_0_1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da63a2ab75_0_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g3da63a2ab75_0_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100"/>
              <a:buNone/>
            </a:pPr>
            <a:r>
              <a:rPr lang="en-US" sz="1100" b="1">
                <a:latin typeface="Arial"/>
                <a:ea typeface="Arial"/>
                <a:cs typeface="Arial"/>
                <a:sym typeface="Arial"/>
              </a:rPr>
              <a:t> Engagement (The "Why")</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ask the AI for a real-world or California-specific example to make OER content relatable?</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generate discussion starters or role-play scenarios for peer interaction?</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Have I created both a "Simplified Version" and an "Advanced Version" so students can choose their entry point?</a:t>
            </a:r>
            <a:endParaRPr sz="1100">
              <a:latin typeface="Arial"/>
              <a:ea typeface="Arial"/>
              <a:cs typeface="Arial"/>
              <a:sym typeface="Arial"/>
            </a:endParaRPr>
          </a:p>
          <a:p>
            <a:pPr marL="0" lvl="0" indent="0" algn="l" rtl="0">
              <a:lnSpc>
                <a:spcPct val="115000"/>
              </a:lnSpc>
              <a:spcBef>
                <a:spcPts val="1200"/>
              </a:spcBef>
              <a:spcAft>
                <a:spcPts val="0"/>
              </a:spcAft>
              <a:buSzPts val="1400"/>
              <a:buNone/>
            </a:pPr>
            <a:r>
              <a:rPr lang="en-US" sz="1100" b="1">
                <a:latin typeface="Arial"/>
                <a:ea typeface="Arial"/>
                <a:cs typeface="Arial"/>
                <a:sym typeface="Arial"/>
              </a:rPr>
              <a:t>📚 Representation (The "What")</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use AI to generate an audio script or visual graphic from text-based OER?</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Does the output include a "Key Terms" list in plain English for ESL/ELL support?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I use AI to break "walls of text" into bullets, numbered steps, or a table of contents?</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suggest icons or emojis to visually categorize information (💡 Big Idea, ⚠️ Common Pitfall)?</a:t>
            </a:r>
            <a:endParaRPr sz="1100">
              <a:latin typeface="Arial"/>
              <a:ea typeface="Arial"/>
              <a:cs typeface="Arial"/>
              <a:sym typeface="Arial"/>
            </a:endParaRPr>
          </a:p>
          <a:p>
            <a:pPr marL="0" lvl="0" indent="0" algn="l" rtl="0">
              <a:lnSpc>
                <a:spcPct val="115000"/>
              </a:lnSpc>
              <a:spcBef>
                <a:spcPts val="1200"/>
              </a:spcBef>
              <a:spcAft>
                <a:spcPts val="0"/>
              </a:spcAft>
              <a:buSzPts val="1400"/>
              <a:buNone/>
            </a:pPr>
            <a:r>
              <a:rPr lang="en-US" sz="1100" b="1">
                <a:latin typeface="Arial"/>
                <a:ea typeface="Arial"/>
                <a:cs typeface="Arial"/>
                <a:sym typeface="Arial"/>
              </a:rPr>
              <a:t>🎯 Action &amp; Expression (The "How")</a:t>
            </a:r>
            <a:endParaRPr sz="1100" b="1">
              <a:latin typeface="Arial"/>
              <a:ea typeface="Arial"/>
              <a:cs typeface="Arial"/>
              <a:sym typeface="Arial"/>
            </a:endParaRPr>
          </a:p>
          <a:p>
            <a:pPr marL="457200" lvl="0" indent="-298450" algn="l" rtl="0">
              <a:lnSpc>
                <a:spcPct val="115000"/>
              </a:lnSpc>
              <a:spcBef>
                <a:spcPts val="1200"/>
              </a:spcBef>
              <a:spcAft>
                <a:spcPts val="0"/>
              </a:spcAft>
              <a:buClr>
                <a:schemeClr val="dk1"/>
              </a:buClr>
              <a:buSzPts val="1100"/>
              <a:buChar char="●"/>
            </a:pPr>
            <a:r>
              <a:rPr lang="en-US" sz="1100">
                <a:latin typeface="Arial"/>
                <a:ea typeface="Arial"/>
                <a:cs typeface="Arial"/>
                <a:sym typeface="Arial"/>
              </a:rPr>
              <a:t>Did I use AI to generate a "Project Roadmap" or "Weekly Checklist" for executive function support?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I ask the AI to suggest three different ways students could submit an assignment?</a:t>
            </a:r>
            <a:endParaRPr sz="1100">
              <a:latin typeface="Arial"/>
              <a:ea typeface="Arial"/>
              <a:cs typeface="Arial"/>
              <a:sym typeface="Arial"/>
            </a:endParaRPr>
          </a:p>
          <a:p>
            <a:pPr marL="457200" lvl="0" indent="-298450" algn="l" rtl="0">
              <a:lnSpc>
                <a:spcPct val="115000"/>
              </a:lnSpc>
              <a:spcBef>
                <a:spcPts val="0"/>
              </a:spcBef>
              <a:spcAft>
                <a:spcPts val="0"/>
              </a:spcAft>
              <a:buClr>
                <a:schemeClr val="dk1"/>
              </a:buClr>
              <a:buSzPts val="1100"/>
              <a:buChar char="●"/>
            </a:pPr>
            <a:r>
              <a:rPr lang="en-US" sz="1100">
                <a:latin typeface="Arial"/>
                <a:ea typeface="Arial"/>
                <a:cs typeface="Arial"/>
                <a:sym typeface="Arial"/>
              </a:rPr>
              <a:t>Did the AI generate a "Self-Check Rubric" students can use before submission?</a:t>
            </a:r>
            <a:endParaRPr sz="1100">
              <a:latin typeface="Arial"/>
              <a:ea typeface="Arial"/>
              <a:cs typeface="Arial"/>
              <a:sym typeface="Arial"/>
            </a:endParaRPr>
          </a:p>
          <a:p>
            <a:pPr marL="0" lvl="0" indent="0" algn="l" rtl="0">
              <a:lnSpc>
                <a:spcPct val="115000"/>
              </a:lnSpc>
              <a:spcBef>
                <a:spcPts val="1200"/>
              </a:spcBef>
              <a:spcAft>
                <a:spcPts val="0"/>
              </a:spcAft>
              <a:buSzPts val="1400"/>
              <a:buNone/>
            </a:pPr>
            <a:endParaRPr sz="1100">
              <a:latin typeface="Arial"/>
              <a:ea typeface="Arial"/>
              <a:cs typeface="Arial"/>
              <a:sym typeface="Arial"/>
            </a:endParaRPr>
          </a:p>
          <a:p>
            <a:pPr marL="0" lvl="0" indent="0" algn="l" rtl="0">
              <a:lnSpc>
                <a:spcPct val="115000"/>
              </a:lnSpc>
              <a:spcBef>
                <a:spcPts val="1200"/>
              </a:spcBef>
              <a:spcAft>
                <a:spcPts val="200"/>
              </a:spcAft>
              <a:buSzPts val="1100"/>
              <a:buNone/>
            </a:pPr>
            <a:endParaRPr sz="1300" b="1"/>
          </a:p>
        </p:txBody>
      </p:sp>
      <p:sp>
        <p:nvSpPr>
          <p:cNvPr id="183" name="Google Shape;183;g3da63a2ab75_0_1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c4f0d10fce_0_17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3c4f0d10fce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1200"/>
              </a:spcBef>
              <a:spcAft>
                <a:spcPts val="0"/>
              </a:spcAft>
              <a:buSzPts val="1400"/>
              <a:buNone/>
            </a:pPr>
            <a:endParaRPr/>
          </a:p>
        </p:txBody>
      </p:sp>
      <p:sp>
        <p:nvSpPr>
          <p:cNvPr id="191" name="Google Shape;191;g3c4f0d10fce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d53c22fb8c_0_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7" name="Google Shape;197;g3d53c22fb8c_0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1200"/>
              </a:spcBef>
              <a:spcAft>
                <a:spcPts val="0"/>
              </a:spcAft>
              <a:buSzPts val="1400"/>
              <a:buNone/>
            </a:pPr>
            <a:endParaRPr/>
          </a:p>
        </p:txBody>
      </p:sp>
      <p:sp>
        <p:nvSpPr>
          <p:cNvPr id="198" name="Google Shape;198;g3d53c22fb8c_0_1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13"/>
          <p:cNvSpPr/>
          <p:nvPr/>
        </p:nvSpPr>
        <p:spPr>
          <a:xfrm>
            <a:off x="0" y="1527142"/>
            <a:ext cx="9144000" cy="365785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sp>
        <p:nvSpPr>
          <p:cNvPr id="16" name="Google Shape;16;p13"/>
          <p:cNvSpPr txBox="1">
            <a:spLocks noGrp="1"/>
          </p:cNvSpPr>
          <p:nvPr>
            <p:ph type="ctrTitle"/>
          </p:nvPr>
        </p:nvSpPr>
        <p:spPr>
          <a:xfrm>
            <a:off x="1813336" y="3233396"/>
            <a:ext cx="6477803" cy="1769453"/>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813335" y="519032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18" name="Google Shape;18;p13"/>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19" name="Google Shape;19;p13"/>
          <p:cNvPicPr preferRelativeResize="0"/>
          <p:nvPr/>
        </p:nvPicPr>
        <p:blipFill rotWithShape="1">
          <a:blip r:embed="rId2">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with Comparison" type="twoTxTwoObj">
  <p:cSld name="TWO_OBJECTS_WITH_TEXT">
    <p:spTree>
      <p:nvGrpSpPr>
        <p:cNvPr id="1" name="Shape 68"/>
        <p:cNvGrpSpPr/>
        <p:nvPr/>
      </p:nvGrpSpPr>
      <p:grpSpPr>
        <a:xfrm>
          <a:off x="0" y="0"/>
          <a:ext cx="0" cy="0"/>
          <a:chOff x="0" y="0"/>
          <a:chExt cx="0" cy="0"/>
        </a:xfrm>
      </p:grpSpPr>
      <p:sp>
        <p:nvSpPr>
          <p:cNvPr id="69" name="Google Shape;69;p19"/>
          <p:cNvSpPr/>
          <p:nvPr/>
        </p:nvSpPr>
        <p:spPr>
          <a:xfrm>
            <a:off x="897905" y="0"/>
            <a:ext cx="7557940" cy="18443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70" name="Google Shape;70;p19"/>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71" name="Google Shape;71;p19"/>
          <p:cNvSpPr txBox="1">
            <a:spLocks noGrp="1"/>
          </p:cNvSpPr>
          <p:nvPr>
            <p:ph type="title"/>
          </p:nvPr>
        </p:nvSpPr>
        <p:spPr>
          <a:xfrm>
            <a:off x="1085394" y="804167"/>
            <a:ext cx="7205746" cy="879528"/>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9"/>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3" name="Google Shape;73;p19"/>
          <p:cNvSpPr txBox="1">
            <a:spLocks noGrp="1"/>
          </p:cNvSpPr>
          <p:nvPr>
            <p:ph type="body" idx="2"/>
          </p:nvPr>
        </p:nvSpPr>
        <p:spPr>
          <a:xfrm>
            <a:off x="1085393" y="2824270"/>
            <a:ext cx="3483864" cy="3230542"/>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4" name="Google Shape;74;p19"/>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5" name="Google Shape;75;p19"/>
          <p:cNvSpPr txBox="1">
            <a:spLocks noGrp="1"/>
          </p:cNvSpPr>
          <p:nvPr>
            <p:ph type="body" idx="4"/>
          </p:nvPr>
        </p:nvSpPr>
        <p:spPr>
          <a:xfrm>
            <a:off x="4809272" y="2821494"/>
            <a:ext cx="3483864" cy="3233321"/>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6" name="Google Shape;76;p19"/>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9"/>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itle only" type="titleOnly">
  <p:cSld name="TITLE_ONLY">
    <p:spTree>
      <p:nvGrpSpPr>
        <p:cNvPr id="1" name="Shape 78"/>
        <p:cNvGrpSpPr/>
        <p:nvPr/>
      </p:nvGrpSpPr>
      <p:grpSpPr>
        <a:xfrm>
          <a:off x="0" y="0"/>
          <a:ext cx="0" cy="0"/>
          <a:chOff x="0" y="0"/>
          <a:chExt cx="0" cy="0"/>
        </a:xfrm>
      </p:grpSpPr>
      <p:sp>
        <p:nvSpPr>
          <p:cNvPr id="79" name="Google Shape;79;p20"/>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0" name="Google Shape;80;p20"/>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81" name="Google Shape;81;p20"/>
          <p:cNvSpPr txBox="1">
            <a:spLocks noGrp="1"/>
          </p:cNvSpPr>
          <p:nvPr>
            <p:ph type="title"/>
          </p:nvPr>
        </p:nvSpPr>
        <p:spPr>
          <a:xfrm>
            <a:off x="1088686" y="810377"/>
            <a:ext cx="7202456" cy="94730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Side Header with content" type="objTx">
  <p:cSld name="OBJECT_WITH_CAPTION_TEXT">
    <p:spTree>
      <p:nvGrpSpPr>
        <p:cNvPr id="1" name="Shape 84"/>
        <p:cNvGrpSpPr/>
        <p:nvPr/>
      </p:nvGrpSpPr>
      <p:grpSpPr>
        <a:xfrm>
          <a:off x="0" y="0"/>
          <a:ext cx="0" cy="0"/>
          <a:chOff x="0" y="0"/>
          <a:chExt cx="0" cy="0"/>
        </a:xfrm>
      </p:grpSpPr>
      <p:sp>
        <p:nvSpPr>
          <p:cNvPr id="85" name="Google Shape;85;p21"/>
          <p:cNvSpPr/>
          <p:nvPr/>
        </p:nvSpPr>
        <p:spPr>
          <a:xfrm>
            <a:off x="0" y="798973"/>
            <a:ext cx="3648174"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6" name="Google Shape;86;p21"/>
          <p:cNvCxnSpPr/>
          <p:nvPr/>
        </p:nvCxnSpPr>
        <p:spPr>
          <a:xfrm rot="10800000" flipH="1">
            <a:off x="2" y="3119532"/>
            <a:ext cx="3644507" cy="6261"/>
          </a:xfrm>
          <a:prstGeom prst="straightConnector1">
            <a:avLst/>
          </a:prstGeom>
          <a:noFill/>
          <a:ln w="31750" cap="flat" cmpd="sng">
            <a:solidFill>
              <a:schemeClr val="accent1"/>
            </a:solidFill>
            <a:prstDash val="solid"/>
            <a:round/>
            <a:headEnd type="none" w="sm" len="sm"/>
            <a:tailEnd type="none" w="sm" len="sm"/>
          </a:ln>
        </p:spPr>
      </p:cxnSp>
      <p:sp>
        <p:nvSpPr>
          <p:cNvPr id="87" name="Google Shape;87;p21"/>
          <p:cNvSpPr txBox="1">
            <a:spLocks noGrp="1"/>
          </p:cNvSpPr>
          <p:nvPr>
            <p:ph type="title"/>
          </p:nvPr>
        </p:nvSpPr>
        <p:spPr>
          <a:xfrm>
            <a:off x="1083504" y="798973"/>
            <a:ext cx="2456260" cy="224711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1"/>
          <p:cNvSpPr txBox="1">
            <a:spLocks noGrp="1"/>
          </p:cNvSpPr>
          <p:nvPr>
            <p:ph type="body" idx="1"/>
          </p:nvPr>
        </p:nvSpPr>
        <p:spPr>
          <a:xfrm>
            <a:off x="3782786" y="798976"/>
            <a:ext cx="4509353" cy="5255837"/>
          </a:xfrm>
          <a:prstGeom prst="rect">
            <a:avLst/>
          </a:prstGeom>
          <a:noFill/>
          <a:ln>
            <a:noFill/>
          </a:ln>
        </p:spPr>
        <p:txBody>
          <a:bodyPr spcFirstLastPara="1" wrap="square" lIns="91425" tIns="45700" rIns="91425" bIns="45700" anchor="ctr"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89" name="Google Shape;89;p21"/>
          <p:cNvSpPr txBox="1">
            <a:spLocks noGrp="1"/>
          </p:cNvSpPr>
          <p:nvPr>
            <p:ph type="body" idx="2"/>
          </p:nvPr>
        </p:nvSpPr>
        <p:spPr>
          <a:xfrm>
            <a:off x="1083504" y="3205494"/>
            <a:ext cx="2456260" cy="2849319"/>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0" name="Google Shape;90;p21"/>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21"/>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Side Header with picture" type="picTx">
  <p:cSld name="PICTURE_WITH_CAPTION_TEXT">
    <p:spTree>
      <p:nvGrpSpPr>
        <p:cNvPr id="1" name="Shape 92"/>
        <p:cNvGrpSpPr/>
        <p:nvPr/>
      </p:nvGrpSpPr>
      <p:grpSpPr>
        <a:xfrm>
          <a:off x="0" y="0"/>
          <a:ext cx="0" cy="0"/>
          <a:chOff x="0" y="0"/>
          <a:chExt cx="0" cy="0"/>
        </a:xfrm>
      </p:grpSpPr>
      <p:sp>
        <p:nvSpPr>
          <p:cNvPr id="93" name="Google Shape;93;p22"/>
          <p:cNvSpPr/>
          <p:nvPr/>
        </p:nvSpPr>
        <p:spPr>
          <a:xfrm>
            <a:off x="-1" y="798973"/>
            <a:ext cx="5231050"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94" name="Google Shape;94;p22"/>
          <p:cNvCxnSpPr/>
          <p:nvPr/>
        </p:nvCxnSpPr>
        <p:spPr>
          <a:xfrm rot="10800000" flipH="1">
            <a:off x="1" y="3116401"/>
            <a:ext cx="5225792" cy="9393"/>
          </a:xfrm>
          <a:prstGeom prst="straightConnector1">
            <a:avLst/>
          </a:prstGeom>
          <a:noFill/>
          <a:ln w="31750" cap="flat" cmpd="sng">
            <a:solidFill>
              <a:schemeClr val="accent1"/>
            </a:solidFill>
            <a:prstDash val="solid"/>
            <a:round/>
            <a:headEnd type="none" w="sm" len="sm"/>
            <a:tailEnd type="none" w="sm" len="sm"/>
          </a:ln>
        </p:spPr>
      </p:cxnSp>
      <p:sp>
        <p:nvSpPr>
          <p:cNvPr id="95" name="Google Shape;95;p22"/>
          <p:cNvSpPr txBox="1">
            <a:spLocks noGrp="1"/>
          </p:cNvSpPr>
          <p:nvPr>
            <p:ph type="title"/>
          </p:nvPr>
        </p:nvSpPr>
        <p:spPr>
          <a:xfrm>
            <a:off x="1088405" y="1129513"/>
            <a:ext cx="4149246" cy="18305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22"/>
          <p:cNvSpPr>
            <a:spLocks noGrp="1"/>
          </p:cNvSpPr>
          <p:nvPr>
            <p:ph type="pic" idx="2"/>
          </p:nvPr>
        </p:nvSpPr>
        <p:spPr>
          <a:xfrm>
            <a:off x="5449305" y="797578"/>
            <a:ext cx="2841836" cy="5248677"/>
          </a:xfrm>
          <a:prstGeom prst="rect">
            <a:avLst/>
          </a:prstGeom>
          <a:solidFill>
            <a:srgbClr val="D8D8D8"/>
          </a:solidFill>
          <a:ln>
            <a:noFill/>
          </a:ln>
        </p:spPr>
      </p:sp>
      <p:sp>
        <p:nvSpPr>
          <p:cNvPr id="97" name="Google Shape;97;p22"/>
          <p:cNvSpPr txBox="1">
            <a:spLocks noGrp="1"/>
          </p:cNvSpPr>
          <p:nvPr>
            <p:ph type="body" idx="1"/>
          </p:nvPr>
        </p:nvSpPr>
        <p:spPr>
          <a:xfrm>
            <a:off x="1087748" y="3145994"/>
            <a:ext cx="4143303" cy="2900261"/>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8" name="Google Shape;98;p2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99" name="Google Shape;99;p2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0"/>
        <p:cNvGrpSpPr/>
        <p:nvPr/>
      </p:nvGrpSpPr>
      <p:grpSpPr>
        <a:xfrm>
          <a:off x="0" y="0"/>
          <a:ext cx="0" cy="0"/>
          <a:chOff x="0" y="0"/>
          <a:chExt cx="0" cy="0"/>
        </a:xfrm>
      </p:grpSpPr>
      <p:sp>
        <p:nvSpPr>
          <p:cNvPr id="101" name="Google Shape;101;p24"/>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4"/>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3" name="Google Shape;103;p24"/>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4"/>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105" name="Google Shape;105;p24"/>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with 2 columns">
  <p:cSld name="Title with 2 columns">
    <p:spTree>
      <p:nvGrpSpPr>
        <p:cNvPr id="1" name="Shape 106"/>
        <p:cNvGrpSpPr/>
        <p:nvPr/>
      </p:nvGrpSpPr>
      <p:grpSpPr>
        <a:xfrm>
          <a:off x="0" y="0"/>
          <a:ext cx="0" cy="0"/>
          <a:chOff x="0" y="0"/>
          <a:chExt cx="0" cy="0"/>
        </a:xfrm>
      </p:grpSpPr>
      <p:cxnSp>
        <p:nvCxnSpPr>
          <p:cNvPr id="107" name="Google Shape;107;p25"/>
          <p:cNvCxnSpPr/>
          <p:nvPr/>
        </p:nvCxnSpPr>
        <p:spPr>
          <a:xfrm>
            <a:off x="1085500" y="1847088"/>
            <a:ext cx="7205642" cy="0"/>
          </a:xfrm>
          <a:prstGeom prst="straightConnector1">
            <a:avLst/>
          </a:prstGeom>
          <a:noFill/>
          <a:ln w="31750" cap="flat" cmpd="sng">
            <a:solidFill>
              <a:schemeClr val="accent1"/>
            </a:solidFill>
            <a:prstDash val="solid"/>
            <a:round/>
            <a:headEnd type="none" w="sm" len="sm"/>
            <a:tailEnd type="none" w="sm" len="sm"/>
          </a:ln>
        </p:spPr>
      </p:cxnSp>
      <p:sp>
        <p:nvSpPr>
          <p:cNvPr id="108" name="Google Shape;108;p25"/>
          <p:cNvSpPr txBox="1">
            <a:spLocks noGrp="1"/>
          </p:cNvSpPr>
          <p:nvPr>
            <p:ph type="body" idx="1"/>
          </p:nvPr>
        </p:nvSpPr>
        <p:spPr>
          <a:xfrm>
            <a:off x="1085498" y="2010878"/>
            <a:ext cx="3260991" cy="405711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9" name="Google Shape;109;p25"/>
          <p:cNvSpPr txBox="1">
            <a:spLocks noGrp="1"/>
          </p:cNvSpPr>
          <p:nvPr>
            <p:ph type="body" idx="2"/>
          </p:nvPr>
        </p:nvSpPr>
        <p:spPr>
          <a:xfrm>
            <a:off x="4810328" y="2017342"/>
            <a:ext cx="3483864" cy="4050650"/>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0" name="Google Shape;110;p2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2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12" name="Google Shape;112;p2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with Comparison">
  <p:cSld name="Title with Comparison">
    <p:spTree>
      <p:nvGrpSpPr>
        <p:cNvPr id="1" name="Shape 113"/>
        <p:cNvGrpSpPr/>
        <p:nvPr/>
      </p:nvGrpSpPr>
      <p:grpSpPr>
        <a:xfrm>
          <a:off x="0" y="0"/>
          <a:ext cx="0" cy="0"/>
          <a:chOff x="0" y="0"/>
          <a:chExt cx="0" cy="0"/>
        </a:xfrm>
      </p:grpSpPr>
      <p:cxnSp>
        <p:nvCxnSpPr>
          <p:cNvPr id="114" name="Google Shape;114;p26"/>
          <p:cNvCxnSpPr/>
          <p:nvPr/>
        </p:nvCxnSpPr>
        <p:spPr>
          <a:xfrm>
            <a:off x="1085395" y="1847088"/>
            <a:ext cx="7205747" cy="0"/>
          </a:xfrm>
          <a:prstGeom prst="straightConnector1">
            <a:avLst/>
          </a:prstGeom>
          <a:noFill/>
          <a:ln w="31750" cap="flat" cmpd="sng">
            <a:solidFill>
              <a:schemeClr val="accent1"/>
            </a:solidFill>
            <a:prstDash val="solid"/>
            <a:round/>
            <a:headEnd type="none" w="sm" len="sm"/>
            <a:tailEnd type="none" w="sm" len="sm"/>
          </a:ln>
        </p:spPr>
      </p:cxnSp>
      <p:sp>
        <p:nvSpPr>
          <p:cNvPr id="115" name="Google Shape;115;p26"/>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6" name="Google Shape;116;p26"/>
          <p:cNvSpPr txBox="1">
            <a:spLocks noGrp="1"/>
          </p:cNvSpPr>
          <p:nvPr>
            <p:ph type="body" idx="2"/>
          </p:nvPr>
        </p:nvSpPr>
        <p:spPr>
          <a:xfrm>
            <a:off x="1085393" y="2824272"/>
            <a:ext cx="3483864" cy="3218185"/>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7" name="Google Shape;117;p26"/>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8" name="Google Shape;118;p26"/>
          <p:cNvSpPr txBox="1">
            <a:spLocks noGrp="1"/>
          </p:cNvSpPr>
          <p:nvPr>
            <p:ph type="body" idx="4"/>
          </p:nvPr>
        </p:nvSpPr>
        <p:spPr>
          <a:xfrm>
            <a:off x="4809272" y="2821494"/>
            <a:ext cx="3483864" cy="3220963"/>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9" name="Google Shape;119;p2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2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21" name="Google Shape;121;p2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with content" type="obj">
  <p:cSld name="OBJECT">
    <p:spTree>
      <p:nvGrpSpPr>
        <p:cNvPr id="1" name="Shape 20"/>
        <p:cNvGrpSpPr/>
        <p:nvPr/>
      </p:nvGrpSpPr>
      <p:grpSpPr>
        <a:xfrm>
          <a:off x="0" y="0"/>
          <a:ext cx="0" cy="0"/>
          <a:chOff x="0" y="0"/>
          <a:chExt cx="0" cy="0"/>
        </a:xfrm>
      </p:grpSpPr>
      <p:sp>
        <p:nvSpPr>
          <p:cNvPr id="21" name="Google Shape;21;p12"/>
          <p:cNvSpPr/>
          <p:nvPr/>
        </p:nvSpPr>
        <p:spPr>
          <a:xfrm>
            <a:off x="892142" y="-21176"/>
            <a:ext cx="7606015" cy="18787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22" name="Google Shape;22;p12"/>
          <p:cNvCxnSpPr/>
          <p:nvPr/>
        </p:nvCxnSpPr>
        <p:spPr>
          <a:xfrm>
            <a:off x="892142" y="1859611"/>
            <a:ext cx="7606015" cy="0"/>
          </a:xfrm>
          <a:prstGeom prst="straightConnector1">
            <a:avLst/>
          </a:prstGeom>
          <a:noFill/>
          <a:ln w="31750" cap="flat" cmpd="sng">
            <a:solidFill>
              <a:schemeClr val="accent1"/>
            </a:solidFill>
            <a:prstDash val="solid"/>
            <a:round/>
            <a:headEnd type="none" w="sm" len="sm"/>
            <a:tailEnd type="none" w="sm" len="sm"/>
          </a:ln>
        </p:spPr>
      </p:cxnSp>
      <p:sp>
        <p:nvSpPr>
          <p:cNvPr id="23" name="Google Shape;23;p12"/>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2"/>
          <p:cNvSpPr txBox="1">
            <a:spLocks noGrp="1"/>
          </p:cNvSpPr>
          <p:nvPr>
            <p:ph type="body" idx="1"/>
          </p:nvPr>
        </p:nvSpPr>
        <p:spPr>
          <a:xfrm>
            <a:off x="1088686" y="2015735"/>
            <a:ext cx="7202456" cy="403907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25" name="Google Shape;25;p1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7"/>
        <p:cNvGrpSpPr/>
        <p:nvPr/>
      </p:nvGrpSpPr>
      <p:grpSpPr>
        <a:xfrm>
          <a:off x="0" y="0"/>
          <a:ext cx="0" cy="0"/>
          <a:chOff x="0" y="0"/>
          <a:chExt cx="0" cy="0"/>
        </a:xfrm>
      </p:grpSpPr>
      <p:sp>
        <p:nvSpPr>
          <p:cNvPr id="28" name="Google Shape;28;p1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5"/>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30" name="Google Shape;30;p1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31" name="Google Shape;31;p1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32" name="Google Shape;32;p15"/>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1_Title and Content 2">
    <p:spTree>
      <p:nvGrpSpPr>
        <p:cNvPr id="1" name="Shape 33"/>
        <p:cNvGrpSpPr/>
        <p:nvPr/>
      </p:nvGrpSpPr>
      <p:grpSpPr>
        <a:xfrm>
          <a:off x="0" y="0"/>
          <a:ext cx="0" cy="0"/>
          <a:chOff x="0" y="0"/>
          <a:chExt cx="0" cy="0"/>
        </a:xfrm>
      </p:grpSpPr>
      <p:sp>
        <p:nvSpPr>
          <p:cNvPr id="34" name="Google Shape;34;p16"/>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750"/>
              </a:spcBef>
              <a:spcAft>
                <a:spcPts val="0"/>
              </a:spcAft>
              <a:buSzPts val="2400"/>
              <a:buChar char="•"/>
              <a:defRPr>
                <a:solidFill>
                  <a:schemeClr val="dk2"/>
                </a:solidFill>
              </a:defRPr>
            </a:lvl1pPr>
            <a:lvl2pPr marL="914400" lvl="1" indent="-381000" algn="l">
              <a:lnSpc>
                <a:spcPct val="120000"/>
              </a:lnSpc>
              <a:spcBef>
                <a:spcPts val="375"/>
              </a:spcBef>
              <a:spcAft>
                <a:spcPts val="0"/>
              </a:spcAft>
              <a:buSzPts val="2400"/>
              <a:buChar char="•"/>
              <a:defRPr>
                <a:solidFill>
                  <a:schemeClr val="dk2"/>
                </a:solidFill>
              </a:defRPr>
            </a:lvl2pPr>
            <a:lvl3pPr marL="1371600" lvl="2" indent="-381000" algn="l">
              <a:lnSpc>
                <a:spcPct val="120000"/>
              </a:lnSpc>
              <a:spcBef>
                <a:spcPts val="375"/>
              </a:spcBef>
              <a:spcAft>
                <a:spcPts val="0"/>
              </a:spcAft>
              <a:buSzPts val="2400"/>
              <a:buChar char="•"/>
              <a:defRPr>
                <a:solidFill>
                  <a:schemeClr val="dk2"/>
                </a:solidFill>
              </a:defRPr>
            </a:lvl3pPr>
            <a:lvl4pPr marL="1828800" lvl="3" indent="-381000" algn="l">
              <a:lnSpc>
                <a:spcPct val="120000"/>
              </a:lnSpc>
              <a:spcBef>
                <a:spcPts val="375"/>
              </a:spcBef>
              <a:spcAft>
                <a:spcPts val="0"/>
              </a:spcAft>
              <a:buSzPts val="2400"/>
              <a:buChar char="•"/>
              <a:defRPr>
                <a:solidFill>
                  <a:schemeClr val="dk2"/>
                </a:solidFill>
              </a:defRPr>
            </a:lvl4pPr>
            <a:lvl5pPr marL="2286000" lvl="4" indent="-381000" algn="l">
              <a:lnSpc>
                <a:spcPct val="120000"/>
              </a:lnSpc>
              <a:spcBef>
                <a:spcPts val="375"/>
              </a:spcBef>
              <a:spcAft>
                <a:spcPts val="0"/>
              </a:spcAft>
              <a:buSzPts val="24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35" name="Google Shape;35;p1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36" name="Google Shape;36;p1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37" name="Google Shape;37;p16"/>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slide black">
  <p:cSld name="section slide black">
    <p:spTree>
      <p:nvGrpSpPr>
        <p:cNvPr id="1" name="Shape 38"/>
        <p:cNvGrpSpPr/>
        <p:nvPr/>
      </p:nvGrpSpPr>
      <p:grpSpPr>
        <a:xfrm>
          <a:off x="0" y="0"/>
          <a:ext cx="0" cy="0"/>
          <a:chOff x="0" y="0"/>
          <a:chExt cx="0" cy="0"/>
        </a:xfrm>
      </p:grpSpPr>
      <p:sp>
        <p:nvSpPr>
          <p:cNvPr id="39" name="Google Shape;39;p23"/>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0" name="Google Shape;40;p23"/>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photo">
  <p:cSld name="Title Slide with photo">
    <p:spTree>
      <p:nvGrpSpPr>
        <p:cNvPr id="1" name="Shape 41"/>
        <p:cNvGrpSpPr/>
        <p:nvPr/>
      </p:nvGrpSpPr>
      <p:grpSpPr>
        <a:xfrm>
          <a:off x="0" y="0"/>
          <a:ext cx="0" cy="0"/>
          <a:chOff x="0" y="0"/>
          <a:chExt cx="0" cy="0"/>
        </a:xfrm>
      </p:grpSpPr>
      <p:pic>
        <p:nvPicPr>
          <p:cNvPr id="42" name="Google Shape;42;p11"/>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43" name="Google Shape;43;p11"/>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1"/>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45" name="Google Shape;45;p11"/>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46" name="Google Shape;46;p11"/>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with photo">
  <p:cSld name="1_Title Slide with photo">
    <p:spTree>
      <p:nvGrpSpPr>
        <p:cNvPr id="1" name="Shape 47"/>
        <p:cNvGrpSpPr/>
        <p:nvPr/>
      </p:nvGrpSpPr>
      <p:grpSpPr>
        <a:xfrm>
          <a:off x="0" y="0"/>
          <a:ext cx="0" cy="0"/>
          <a:chOff x="0" y="0"/>
          <a:chExt cx="0" cy="0"/>
        </a:xfrm>
      </p:grpSpPr>
      <p:pic>
        <p:nvPicPr>
          <p:cNvPr id="48" name="Google Shape;48;p14"/>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49" name="Google Shape;49;p14"/>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4"/>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chemeClr val="dk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51" name="Google Shape;51;p14"/>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52" name="Google Shape;52;p14"/>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3"/>
        <p:cNvGrpSpPr/>
        <p:nvPr/>
      </p:nvGrpSpPr>
      <p:grpSpPr>
        <a:xfrm>
          <a:off x="0" y="0"/>
          <a:ext cx="0" cy="0"/>
          <a:chOff x="0" y="0"/>
          <a:chExt cx="0" cy="0"/>
        </a:xfrm>
      </p:grpSpPr>
      <p:sp>
        <p:nvSpPr>
          <p:cNvPr id="54" name="Google Shape;54;p17"/>
          <p:cNvSpPr/>
          <p:nvPr/>
        </p:nvSpPr>
        <p:spPr>
          <a:xfrm>
            <a:off x="897905" y="0"/>
            <a:ext cx="6839998" cy="380377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55" name="Google Shape;55;p17"/>
          <p:cNvCxnSpPr/>
          <p:nvPr/>
        </p:nvCxnSpPr>
        <p:spPr>
          <a:xfrm>
            <a:off x="892142" y="3816299"/>
            <a:ext cx="6845761" cy="0"/>
          </a:xfrm>
          <a:prstGeom prst="straightConnector1">
            <a:avLst/>
          </a:prstGeom>
          <a:noFill/>
          <a:ln w="31750" cap="flat" cmpd="sng">
            <a:solidFill>
              <a:schemeClr val="accent1"/>
            </a:solidFill>
            <a:prstDash val="solid"/>
            <a:round/>
            <a:headEnd type="none" w="sm" len="sm"/>
            <a:tailEnd type="none" w="sm" len="sm"/>
          </a:ln>
        </p:spPr>
      </p:cxnSp>
      <p:sp>
        <p:nvSpPr>
          <p:cNvPr id="56" name="Google Shape;56;p17"/>
          <p:cNvSpPr txBox="1">
            <a:spLocks noGrp="1"/>
          </p:cNvSpPr>
          <p:nvPr>
            <p:ph type="title"/>
          </p:nvPr>
        </p:nvSpPr>
        <p:spPr>
          <a:xfrm>
            <a:off x="1090680" y="2168168"/>
            <a:ext cx="6482366" cy="147591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7"/>
          <p:cNvSpPr txBox="1">
            <a:spLocks noGrp="1"/>
          </p:cNvSpPr>
          <p:nvPr>
            <p:ph type="body" idx="1"/>
          </p:nvPr>
        </p:nvSpPr>
        <p:spPr>
          <a:xfrm>
            <a:off x="1090680" y="3806198"/>
            <a:ext cx="6472835"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750"/>
              </a:spcBef>
              <a:spcAft>
                <a:spcPts val="0"/>
              </a:spcAft>
              <a:buSzPts val="1600"/>
              <a:buNone/>
              <a:defRPr sz="1600">
                <a:solidFill>
                  <a:srgbClr val="222222"/>
                </a:solidFill>
              </a:defRPr>
            </a:lvl1pPr>
            <a:lvl2pPr marL="914400" lvl="1" indent="-228600" algn="l">
              <a:lnSpc>
                <a:spcPct val="120000"/>
              </a:lnSpc>
              <a:spcBef>
                <a:spcPts val="375"/>
              </a:spcBef>
              <a:spcAft>
                <a:spcPts val="0"/>
              </a:spcAft>
              <a:buSzPts val="1350"/>
              <a:buNone/>
              <a:defRPr sz="1350">
                <a:solidFill>
                  <a:srgbClr val="8891AA"/>
                </a:solidFill>
              </a:defRPr>
            </a:lvl2pPr>
            <a:lvl3pPr marL="1371600" lvl="2" indent="-228600" algn="l">
              <a:lnSpc>
                <a:spcPct val="120000"/>
              </a:lnSpc>
              <a:spcBef>
                <a:spcPts val="375"/>
              </a:spcBef>
              <a:spcAft>
                <a:spcPts val="0"/>
              </a:spcAft>
              <a:buSzPts val="1350"/>
              <a:buNone/>
              <a:defRPr sz="1350">
                <a:solidFill>
                  <a:srgbClr val="8891AA"/>
                </a:solidFill>
              </a:defRPr>
            </a:lvl3pPr>
            <a:lvl4pPr marL="1828800" lvl="3" indent="-228600" algn="l">
              <a:lnSpc>
                <a:spcPct val="120000"/>
              </a:lnSpc>
              <a:spcBef>
                <a:spcPts val="375"/>
              </a:spcBef>
              <a:spcAft>
                <a:spcPts val="0"/>
              </a:spcAft>
              <a:buSzPts val="1200"/>
              <a:buNone/>
              <a:defRPr sz="1200">
                <a:solidFill>
                  <a:srgbClr val="8891AA"/>
                </a:solidFill>
              </a:defRPr>
            </a:lvl4pPr>
            <a:lvl5pPr marL="2286000" lvl="4" indent="-228600" algn="l">
              <a:lnSpc>
                <a:spcPct val="120000"/>
              </a:lnSpc>
              <a:spcBef>
                <a:spcPts val="375"/>
              </a:spcBef>
              <a:spcAft>
                <a:spcPts val="0"/>
              </a:spcAft>
              <a:buSzPts val="1200"/>
              <a:buNone/>
              <a:defRPr sz="1200">
                <a:solidFill>
                  <a:srgbClr val="8891AA"/>
                </a:solidFill>
              </a:defRPr>
            </a:lvl5pPr>
            <a:lvl6pPr marL="2743200" lvl="5" indent="-228600" algn="l">
              <a:lnSpc>
                <a:spcPct val="120000"/>
              </a:lnSpc>
              <a:spcBef>
                <a:spcPts val="375"/>
              </a:spcBef>
              <a:spcAft>
                <a:spcPts val="0"/>
              </a:spcAft>
              <a:buSzPts val="1200"/>
              <a:buNone/>
              <a:defRPr sz="1200">
                <a:solidFill>
                  <a:srgbClr val="8891AA"/>
                </a:solidFill>
              </a:defRPr>
            </a:lvl6pPr>
            <a:lvl7pPr marL="3200400" lvl="6" indent="-228600" algn="l">
              <a:lnSpc>
                <a:spcPct val="120000"/>
              </a:lnSpc>
              <a:spcBef>
                <a:spcPts val="375"/>
              </a:spcBef>
              <a:spcAft>
                <a:spcPts val="0"/>
              </a:spcAft>
              <a:buSzPts val="1200"/>
              <a:buNone/>
              <a:defRPr sz="1200">
                <a:solidFill>
                  <a:srgbClr val="8891AA"/>
                </a:solidFill>
              </a:defRPr>
            </a:lvl7pPr>
            <a:lvl8pPr marL="3657600" lvl="7" indent="-228600" algn="l">
              <a:lnSpc>
                <a:spcPct val="120000"/>
              </a:lnSpc>
              <a:spcBef>
                <a:spcPts val="375"/>
              </a:spcBef>
              <a:spcAft>
                <a:spcPts val="0"/>
              </a:spcAft>
              <a:buSzPts val="1200"/>
              <a:buNone/>
              <a:defRPr sz="1200">
                <a:solidFill>
                  <a:srgbClr val="8891AA"/>
                </a:solidFill>
              </a:defRPr>
            </a:lvl8pPr>
            <a:lvl9pPr marL="4114800" lvl="8" indent="-228600" algn="l">
              <a:lnSpc>
                <a:spcPct val="120000"/>
              </a:lnSpc>
              <a:spcBef>
                <a:spcPts val="375"/>
              </a:spcBef>
              <a:spcAft>
                <a:spcPts val="0"/>
              </a:spcAft>
              <a:buSzPts val="1200"/>
              <a:buNone/>
              <a:defRPr sz="1200">
                <a:solidFill>
                  <a:srgbClr val="8891AA"/>
                </a:solidFill>
              </a:defRPr>
            </a:lvl9pPr>
          </a:lstStyle>
          <a:p>
            <a:endParaRPr/>
          </a:p>
        </p:txBody>
      </p:sp>
      <p:sp>
        <p:nvSpPr>
          <p:cNvPr id="58" name="Google Shape;58;p17"/>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7"/>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with 2 columns" type="twoObj">
  <p:cSld name="TWO_OBJECTS">
    <p:spTree>
      <p:nvGrpSpPr>
        <p:cNvPr id="1" name="Shape 60"/>
        <p:cNvGrpSpPr/>
        <p:nvPr/>
      </p:nvGrpSpPr>
      <p:grpSpPr>
        <a:xfrm>
          <a:off x="0" y="0"/>
          <a:ext cx="0" cy="0"/>
          <a:chOff x="0" y="0"/>
          <a:chExt cx="0" cy="0"/>
        </a:xfrm>
      </p:grpSpPr>
      <p:sp>
        <p:nvSpPr>
          <p:cNvPr id="61" name="Google Shape;61;p18"/>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62" name="Google Shape;62;p18"/>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63" name="Google Shape;63;p18"/>
          <p:cNvSpPr txBox="1">
            <a:spLocks noGrp="1"/>
          </p:cNvSpPr>
          <p:nvPr>
            <p:ph type="title"/>
          </p:nvPr>
        </p:nvSpPr>
        <p:spPr>
          <a:xfrm>
            <a:off x="1086913" y="804890"/>
            <a:ext cx="7204226" cy="903456"/>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8"/>
          <p:cNvSpPr txBox="1">
            <a:spLocks noGrp="1"/>
          </p:cNvSpPr>
          <p:nvPr>
            <p:ph type="body" idx="1"/>
          </p:nvPr>
        </p:nvSpPr>
        <p:spPr>
          <a:xfrm>
            <a:off x="1085498" y="2010878"/>
            <a:ext cx="3483864" cy="404980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5" name="Google Shape;65;p18"/>
          <p:cNvSpPr txBox="1">
            <a:spLocks noGrp="1"/>
          </p:cNvSpPr>
          <p:nvPr>
            <p:ph type="body" idx="2"/>
          </p:nvPr>
        </p:nvSpPr>
        <p:spPr>
          <a:xfrm>
            <a:off x="4810328" y="2017345"/>
            <a:ext cx="3483864" cy="404333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6" name="Google Shape;66;p18"/>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1088686" y="804522"/>
            <a:ext cx="7202456"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1088686" y="2015734"/>
            <a:ext cx="7202456" cy="3450613"/>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120000"/>
              </a:lnSpc>
              <a:spcBef>
                <a:spcPts val="750"/>
              </a:spcBef>
              <a:spcAft>
                <a:spcPts val="0"/>
              </a:spcAft>
              <a:buClr>
                <a:schemeClr val="accent1"/>
              </a:buClr>
              <a:buSzPts val="1600"/>
              <a:buFont typeface="Arial"/>
              <a:buChar char="•"/>
              <a:defRPr sz="1600" b="0" i="0" u="none" strike="noStrike" cap="none">
                <a:solidFill>
                  <a:srgbClr val="181612"/>
                </a:solidFill>
                <a:latin typeface="Arial"/>
                <a:ea typeface="Arial"/>
                <a:cs typeface="Arial"/>
                <a:sym typeface="Arial"/>
              </a:defRPr>
            </a:lvl1pPr>
            <a:lvl2pPr marL="914400" marR="0" lvl="1" indent="-317500" algn="l" rtl="0">
              <a:lnSpc>
                <a:spcPct val="120000"/>
              </a:lnSpc>
              <a:spcBef>
                <a:spcPts val="375"/>
              </a:spcBef>
              <a:spcAft>
                <a:spcPts val="0"/>
              </a:spcAft>
              <a:buClr>
                <a:schemeClr val="accent1"/>
              </a:buClr>
              <a:buSzPts val="1400"/>
              <a:buFont typeface="Arial"/>
              <a:buChar char="•"/>
              <a:defRPr sz="1400" b="0" i="0" u="none" strike="noStrike" cap="none">
                <a:solidFill>
                  <a:srgbClr val="181612"/>
                </a:solidFill>
                <a:latin typeface="Arial"/>
                <a:ea typeface="Arial"/>
                <a:cs typeface="Arial"/>
                <a:sym typeface="Arial"/>
              </a:defRPr>
            </a:lvl2pPr>
            <a:lvl3pPr marL="1371600" marR="0" lvl="2" indent="-304800" algn="l" rtl="0">
              <a:lnSpc>
                <a:spcPct val="120000"/>
              </a:lnSpc>
              <a:spcBef>
                <a:spcPts val="375"/>
              </a:spcBef>
              <a:spcAft>
                <a:spcPts val="0"/>
              </a:spcAft>
              <a:buClr>
                <a:schemeClr val="accent1"/>
              </a:buClr>
              <a:buSzPts val="1200"/>
              <a:buFont typeface="Arial"/>
              <a:buChar char="•"/>
              <a:defRPr sz="1200" b="0" i="0" u="none" strike="noStrike" cap="none">
                <a:solidFill>
                  <a:srgbClr val="181612"/>
                </a:solidFill>
                <a:latin typeface="Arial"/>
                <a:ea typeface="Arial"/>
                <a:cs typeface="Arial"/>
                <a:sym typeface="Arial"/>
              </a:defRPr>
            </a:lvl3pPr>
            <a:lvl4pPr marL="1828800" marR="0" lvl="3" indent="-295275" algn="l" rtl="0">
              <a:lnSpc>
                <a:spcPct val="120000"/>
              </a:lnSpc>
              <a:spcBef>
                <a:spcPts val="375"/>
              </a:spcBef>
              <a:spcAft>
                <a:spcPts val="0"/>
              </a:spcAft>
              <a:buClr>
                <a:schemeClr val="accent1"/>
              </a:buClr>
              <a:buSzPts val="1050"/>
              <a:buFont typeface="Arial"/>
              <a:buChar char="•"/>
              <a:defRPr sz="1050" b="0" i="0" u="none" strike="noStrike" cap="none">
                <a:solidFill>
                  <a:srgbClr val="181612"/>
                </a:solidFill>
                <a:latin typeface="Arial"/>
                <a:ea typeface="Arial"/>
                <a:cs typeface="Arial"/>
                <a:sym typeface="Arial"/>
              </a:defRPr>
            </a:lvl4pPr>
            <a:lvl5pPr marL="2286000" marR="0" lvl="4" indent="-285750" algn="l" rtl="0">
              <a:lnSpc>
                <a:spcPct val="120000"/>
              </a:lnSpc>
              <a:spcBef>
                <a:spcPts val="375"/>
              </a:spcBef>
              <a:spcAft>
                <a:spcPts val="0"/>
              </a:spcAft>
              <a:buClr>
                <a:schemeClr val="accent1"/>
              </a:buClr>
              <a:buSzPts val="900"/>
              <a:buFont typeface="Arial"/>
              <a:buChar char="•"/>
              <a:defRPr sz="900" b="0" i="0" u="none" strike="noStrike" cap="none">
                <a:solidFill>
                  <a:srgbClr val="181612"/>
                </a:solidFill>
                <a:latin typeface="Arial"/>
                <a:ea typeface="Arial"/>
                <a:cs typeface="Arial"/>
                <a:sym typeface="Arial"/>
              </a:defRPr>
            </a:lvl5pPr>
            <a:lvl6pPr marL="2743200" marR="0" lvl="5"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6pPr>
            <a:lvl7pPr marL="3200400" marR="0" lvl="6"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7pPr>
            <a:lvl8pPr marL="3657600" marR="0" lvl="7"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8pPr>
            <a:lvl9pPr marL="4114800" marR="0" lvl="8"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9pPr>
          </a:lstStyle>
          <a:p>
            <a:endParaRPr/>
          </a:p>
        </p:txBody>
      </p:sp>
      <p:sp>
        <p:nvSpPr>
          <p:cNvPr id="12" name="Google Shape;12;p1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750" b="0" i="0" u="none" strike="noStrike" cap="none">
                <a:solidFill>
                  <a:srgbClr val="8891A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1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sccc-oeri.org/about-u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creativecommons.org/cc-licenses/"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asccc-oeri.org/wp-content/uploads/2025/09/AI-Attribution-and-Citations-for-OER-FAQ.pdf"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unsplash.com/photos/low-angle-photo-of-pink-and-orange-balloons-uGP_6CAD-14?utm_source=unsplash&amp;utm_medium=referral&amp;utm_content=creditCopyText" TargetMode="External"/><Relationship Id="rId4" Type="http://schemas.openxmlformats.org/officeDocument/2006/relationships/hyperlink" Target="https://unsplash.com/@artbyhybrid?utm_source=unsplash&amp;utm_medium=referral&amp;utm_content=creditCopyTex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globalprivacycontrol.org/GPC_for_Users.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hejobinsiders.com/blog/how-to-keep-your-data-private-in-every-ai-chatbo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washingtonpost.com/technology/2025/12/22/ai-privacy-settings-chatgpt-gemini-claude-copilot-meta/"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sccc-oeri.org/webinars-and-eve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unsplash.com/photos/person-holding-brown-listo-paper-bag-yLBm7eVr4t0?utm_source=unsplash&amp;utm_medium=referral&amp;utm_content=creditCopyText" TargetMode="External"/><Relationship Id="rId4" Type="http://schemas.openxmlformats.org/officeDocument/2006/relationships/hyperlink" Target="https://unsplash.com/@edwinmd?utm_source=unsplash&amp;utm_medium=referral&amp;utm_content=creditCopyTex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hyperlink" Target="https://unsplash.com/photos/yellow-smiley-emoji-on-gray-textile-8R-mXppeakM?utm_source=unsplash&amp;utm_medium=referral&amp;utm_content=creditCopyText" TargetMode="External"/><Relationship Id="rId4" Type="http://schemas.openxmlformats.org/officeDocument/2006/relationships/hyperlink" Target="https://unsplash.com/@timmossholder?utm_source=unsplash&amp;utm_medium=referral&amp;utm_content=creditCopyTex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globalprivacycontrol.org/GPC_for_Users.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ctrTitle"/>
          </p:nvPr>
        </p:nvSpPr>
        <p:spPr>
          <a:xfrm>
            <a:off x="858600" y="2292250"/>
            <a:ext cx="7426800" cy="2460000"/>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lt1"/>
              </a:buClr>
              <a:buSzPts val="3600"/>
              <a:buFont typeface="Arial"/>
              <a:buNone/>
            </a:pPr>
            <a:r>
              <a:rPr lang="en-US" sz="4200" dirty="0"/>
              <a:t>AI Bytes: Practical Privacy Protections</a:t>
            </a:r>
            <a:endParaRPr sz="4200" dirty="0"/>
          </a:p>
        </p:txBody>
      </p:sp>
      <p:sp>
        <p:nvSpPr>
          <p:cNvPr id="127" name="Google Shape;127;p4"/>
          <p:cNvSpPr txBox="1">
            <a:spLocks noGrp="1"/>
          </p:cNvSpPr>
          <p:nvPr>
            <p:ph type="subTitle" idx="1"/>
          </p:nvPr>
        </p:nvSpPr>
        <p:spPr>
          <a:xfrm>
            <a:off x="135776" y="5456500"/>
            <a:ext cx="8807700" cy="977700"/>
          </a:xfrm>
          <a:prstGeom prst="rect">
            <a:avLst/>
          </a:prstGeom>
          <a:noFill/>
          <a:ln>
            <a:noFill/>
          </a:ln>
        </p:spPr>
        <p:txBody>
          <a:bodyPr spcFirstLastPara="1" wrap="square" lIns="91425" tIns="91425" rIns="91425" bIns="91425" anchor="t" anchorCtr="0">
            <a:normAutofit lnSpcReduction="10000"/>
          </a:bodyPr>
          <a:lstStyle/>
          <a:p>
            <a:pPr marL="0" lvl="0" indent="0" algn="l" rtl="0">
              <a:lnSpc>
                <a:spcPct val="120000"/>
              </a:lnSpc>
              <a:spcBef>
                <a:spcPts val="0"/>
              </a:spcBef>
              <a:spcAft>
                <a:spcPts val="0"/>
              </a:spcAft>
              <a:buSzPts val="1600"/>
              <a:buNone/>
            </a:pPr>
            <a:r>
              <a:rPr lang="en-US"/>
              <a:t>Artificial Intelligence Lead Webinar, April 10, 2026 12:30 PM  </a:t>
            </a:r>
            <a:endParaRPr/>
          </a:p>
          <a:p>
            <a:pPr marL="0" lvl="0" indent="0" algn="l" rtl="0">
              <a:lnSpc>
                <a:spcPct val="120000"/>
              </a:lnSpc>
              <a:spcBef>
                <a:spcPts val="0"/>
              </a:spcBef>
              <a:spcAft>
                <a:spcPts val="0"/>
              </a:spcAft>
              <a:buSzPts val="1600"/>
              <a:buNone/>
            </a:pPr>
            <a:r>
              <a:rPr lang="en-US"/>
              <a:t>This powerpoint was created by </a:t>
            </a:r>
            <a:r>
              <a:rPr lang="en-US" u="sng">
                <a:solidFill>
                  <a:schemeClr val="hlink"/>
                </a:solidFill>
                <a:hlinkClick r:id="rId3"/>
              </a:rPr>
              <a:t>Liz Encarnacion</a:t>
            </a:r>
            <a:r>
              <a:rPr lang="en-US"/>
              <a:t> and is licensed under a </a:t>
            </a:r>
            <a:r>
              <a:rPr lang="en-US" u="sng">
                <a:solidFill>
                  <a:schemeClr val="hlink"/>
                </a:solidFill>
                <a:hlinkClick r:id="rId4"/>
              </a:rPr>
              <a:t>Creative Commons Attribution 4.0 International License</a:t>
            </a:r>
            <a:r>
              <a:rPr lang="en-US"/>
              <a:t>.)</a:t>
            </a:r>
            <a:endParaRPr cap="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g3d53c22fb8c_0_18"/>
          <p:cNvSpPr txBox="1">
            <a:spLocks noGrp="1"/>
          </p:cNvSpPr>
          <p:nvPr>
            <p:ph type="title"/>
          </p:nvPr>
        </p:nvSpPr>
        <p:spPr>
          <a:xfrm>
            <a:off x="1088675" y="713376"/>
            <a:ext cx="7202400" cy="9897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The Grey Area of Protection for OER and AI</a:t>
            </a:r>
            <a:endParaRPr sz="3500"/>
          </a:p>
        </p:txBody>
      </p:sp>
      <p:sp>
        <p:nvSpPr>
          <p:cNvPr id="208" name="Google Shape;208;g3d53c22fb8c_0_18"/>
          <p:cNvSpPr txBox="1"/>
          <p:nvPr/>
        </p:nvSpPr>
        <p:spPr>
          <a:xfrm>
            <a:off x="397525" y="2002607"/>
            <a:ext cx="8346300" cy="1581600"/>
          </a:xfrm>
          <a:prstGeom prst="rect">
            <a:avLst/>
          </a:prstGeom>
          <a:solidFill>
            <a:srgbClr val="D9EAD3">
              <a:alpha val="2025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Privacy Checks</a:t>
            </a:r>
            <a:endParaRPr sz="1800" b="1" i="0" u="none" strike="noStrike" cap="none">
              <a:solidFill>
                <a:schemeClr val="accent4"/>
              </a:solidFill>
              <a:latin typeface="Arial"/>
              <a:ea typeface="Arial"/>
              <a:cs typeface="Arial"/>
              <a:sym typeface="Arial"/>
            </a:endParaRPr>
          </a:p>
          <a:p>
            <a:pPr marL="457200" marR="0" lvl="0" indent="-330200" algn="l" rtl="0">
              <a:lnSpc>
                <a:spcPct val="115000"/>
              </a:lnSpc>
              <a:spcBef>
                <a:spcPts val="1000"/>
              </a:spcBef>
              <a:spcAft>
                <a:spcPts val="0"/>
              </a:spcAft>
              <a:buClr>
                <a:srgbClr val="000000"/>
              </a:buClr>
              <a:buSzPts val="1600"/>
              <a:buFont typeface="Arial"/>
              <a:buChar char="●"/>
            </a:pPr>
            <a:r>
              <a:rPr lang="en-US" sz="1600"/>
              <a:t>Treat prompts as data exposure points</a:t>
            </a:r>
            <a:endParaRPr sz="1600"/>
          </a:p>
          <a:p>
            <a:pPr marL="457200" marR="0" lvl="0" indent="-330200" algn="l" rtl="0">
              <a:lnSpc>
                <a:spcPct val="115000"/>
              </a:lnSpc>
              <a:spcBef>
                <a:spcPts val="0"/>
              </a:spcBef>
              <a:spcAft>
                <a:spcPts val="0"/>
              </a:spcAft>
              <a:buSzPts val="1600"/>
              <a:buChar char="●"/>
            </a:pPr>
            <a:r>
              <a:rPr lang="en-US" sz="1600"/>
              <a:t>Check platform settings for training, memory, and chat-history retention</a:t>
            </a:r>
            <a:endParaRPr sz="1600"/>
          </a:p>
          <a:p>
            <a:pPr marL="457200" marR="0" lvl="0" indent="-330200" algn="l" rtl="0">
              <a:lnSpc>
                <a:spcPct val="115000"/>
              </a:lnSpc>
              <a:spcBef>
                <a:spcPts val="0"/>
              </a:spcBef>
              <a:spcAft>
                <a:spcPts val="0"/>
              </a:spcAft>
              <a:buSzPts val="1600"/>
              <a:buChar char="●"/>
            </a:pPr>
            <a:r>
              <a:rPr lang="en-US" sz="1600"/>
              <a:t>Use institutional enterprise tools when available for stronger protections</a:t>
            </a:r>
            <a:endParaRPr sz="1600"/>
          </a:p>
          <a:p>
            <a:pPr marL="0" marR="0" lvl="0" indent="0" algn="l" rtl="0">
              <a:lnSpc>
                <a:spcPct val="115000"/>
              </a:lnSpc>
              <a:spcBef>
                <a:spcPts val="1000"/>
              </a:spcBef>
              <a:spcAft>
                <a:spcPts val="0"/>
              </a:spcAft>
              <a:buNone/>
            </a:pPr>
            <a:endParaRPr sz="1600"/>
          </a:p>
        </p:txBody>
      </p:sp>
      <p:sp>
        <p:nvSpPr>
          <p:cNvPr id="209" name="Google Shape;209;g3d53c22fb8c_0_18"/>
          <p:cNvSpPr txBox="1"/>
          <p:nvPr/>
        </p:nvSpPr>
        <p:spPr>
          <a:xfrm>
            <a:off x="397625" y="3701154"/>
            <a:ext cx="8346300" cy="2993700"/>
          </a:xfrm>
          <a:prstGeom prst="rect">
            <a:avLst/>
          </a:prstGeom>
          <a:solidFill>
            <a:srgbClr val="CFE2F3">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rgbClr val="38761D"/>
                </a:solidFill>
              </a:rPr>
              <a:t>Copyright &amp; Licensing Checks</a:t>
            </a:r>
            <a:endParaRPr sz="1800" b="1" i="0" u="none" strike="noStrike" cap="none">
              <a:solidFill>
                <a:srgbClr val="38761D"/>
              </a:solidFill>
              <a:latin typeface="Arial"/>
              <a:ea typeface="Arial"/>
              <a:cs typeface="Arial"/>
              <a:sym typeface="Arial"/>
            </a:endParaRPr>
          </a:p>
          <a:p>
            <a:pPr marL="457200" marR="0" lvl="0" indent="-330200" algn="l" rtl="0">
              <a:lnSpc>
                <a:spcPct val="115000"/>
              </a:lnSpc>
              <a:spcBef>
                <a:spcPts val="0"/>
              </a:spcBef>
              <a:spcAft>
                <a:spcPts val="0"/>
              </a:spcAft>
              <a:buClr>
                <a:srgbClr val="000000"/>
              </a:buClr>
              <a:buSzPts val="1600"/>
              <a:buFont typeface="Arial"/>
              <a:buChar char="●"/>
            </a:pPr>
            <a:r>
              <a:rPr lang="en-US" sz="1600"/>
              <a:t>Start with the original source OER license and follow its terms strictly</a:t>
            </a:r>
            <a:endParaRPr sz="1600"/>
          </a:p>
          <a:p>
            <a:pPr marL="457200" marR="0" lvl="0" indent="-330200" algn="l" rtl="0">
              <a:lnSpc>
                <a:spcPct val="115000"/>
              </a:lnSpc>
              <a:spcBef>
                <a:spcPts val="0"/>
              </a:spcBef>
              <a:spcAft>
                <a:spcPts val="0"/>
              </a:spcAft>
              <a:buSzPts val="1600"/>
              <a:buChar char="●"/>
            </a:pPr>
            <a:r>
              <a:rPr lang="en-US" sz="1600"/>
              <a:t>Explicitly prompt AI to only pull from creative commons licensed materials with similar or “higher” open licenses as to the original source, including public domain. Link to the </a:t>
            </a:r>
            <a:r>
              <a:rPr lang="en-US" sz="1600" u="sng">
                <a:solidFill>
                  <a:schemeClr val="hlink"/>
                </a:solidFill>
                <a:hlinkClick r:id="rId3"/>
              </a:rPr>
              <a:t>Creative Commons license definitions</a:t>
            </a:r>
            <a:r>
              <a:rPr lang="en-US" sz="1600"/>
              <a:t>. </a:t>
            </a:r>
            <a:endParaRPr sz="1600"/>
          </a:p>
          <a:p>
            <a:pPr marL="457200" marR="0" lvl="0" indent="-330200" algn="l" rtl="0">
              <a:lnSpc>
                <a:spcPct val="115000"/>
              </a:lnSpc>
              <a:spcBef>
                <a:spcPts val="0"/>
              </a:spcBef>
              <a:spcAft>
                <a:spcPts val="0"/>
              </a:spcAft>
              <a:buSzPts val="1600"/>
              <a:buChar char="●"/>
            </a:pPr>
            <a:r>
              <a:rPr lang="en-US" sz="1600"/>
              <a:t>Verify the AI output does not include publicly available content as “open resources”</a:t>
            </a:r>
            <a:endParaRPr sz="1600"/>
          </a:p>
          <a:p>
            <a:pPr marL="457200" marR="0" lvl="0" indent="-330200" algn="l" rtl="0">
              <a:lnSpc>
                <a:spcPct val="115000"/>
              </a:lnSpc>
              <a:spcBef>
                <a:spcPts val="0"/>
              </a:spcBef>
              <a:spcAft>
                <a:spcPts val="0"/>
              </a:spcAft>
              <a:buSzPts val="1600"/>
              <a:buChar char="●"/>
            </a:pPr>
            <a:r>
              <a:rPr lang="en-US" sz="1600"/>
              <a:t>Vet AI output for originality as its LLM is highly likely to be echoing copyrighted sources. </a:t>
            </a:r>
            <a:endParaRPr sz="1600"/>
          </a:p>
          <a:p>
            <a:pPr marL="457200" marR="0" lvl="0" indent="-330200" algn="l" rtl="0">
              <a:lnSpc>
                <a:spcPct val="115000"/>
              </a:lnSpc>
              <a:spcBef>
                <a:spcPts val="0"/>
              </a:spcBef>
              <a:spcAft>
                <a:spcPts val="0"/>
              </a:spcAft>
              <a:buSzPts val="1600"/>
              <a:buChar char="●"/>
            </a:pPr>
            <a:r>
              <a:rPr lang="en-US" sz="1600" u="sng">
                <a:solidFill>
                  <a:schemeClr val="hlink"/>
                </a:solidFill>
                <a:hlinkClick r:id="rId4"/>
              </a:rPr>
              <a:t>Be careful with authorship claims</a:t>
            </a:r>
            <a:r>
              <a:rPr lang="en-US" sz="1600"/>
              <a:t>: cite AI as a reference and record all AI use to document the process of contribution versus creation. </a:t>
            </a:r>
            <a:endParaRPr sz="1600" i="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g3da63a2ab75_0_30"/>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2600"/>
              <a:buNone/>
            </a:pPr>
            <a:r>
              <a:rPr lang="en-US" sz="3500"/>
              <a:t>The Privacy-Smart Approach</a:t>
            </a:r>
            <a:endParaRPr sz="3500"/>
          </a:p>
        </p:txBody>
      </p:sp>
      <p:sp>
        <p:nvSpPr>
          <p:cNvPr id="216" name="Google Shape;216;g3da63a2ab75_0_30"/>
          <p:cNvSpPr txBox="1">
            <a:spLocks noGrp="1"/>
          </p:cNvSpPr>
          <p:nvPr>
            <p:ph type="body" idx="1"/>
          </p:nvPr>
        </p:nvSpPr>
        <p:spPr>
          <a:xfrm>
            <a:off x="1088675" y="2015724"/>
            <a:ext cx="7202400" cy="46326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chemeClr val="accent4"/>
              </a:buClr>
              <a:buSzPts val="1800"/>
              <a:buChar char="✓"/>
            </a:pPr>
            <a:r>
              <a:rPr lang="en-US" sz="1800" b="1">
                <a:solidFill>
                  <a:schemeClr val="accent4"/>
                </a:solidFill>
              </a:rPr>
              <a:t>Identity Check </a:t>
            </a:r>
            <a:endParaRPr sz="1800" b="1">
              <a:solidFill>
                <a:schemeClr val="accent4"/>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Are all names removed? </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Have I stripped contact and location information? </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I’ve removed all PII and sensitive information? </a:t>
            </a:r>
            <a:endParaRPr sz="1500">
              <a:solidFill>
                <a:srgbClr val="000000"/>
              </a:solidFill>
            </a:endParaRPr>
          </a:p>
          <a:p>
            <a:pPr marL="457200" lvl="0" indent="-342900" algn="l" rtl="0">
              <a:lnSpc>
                <a:spcPct val="115000"/>
              </a:lnSpc>
              <a:spcBef>
                <a:spcPts val="150"/>
              </a:spcBef>
              <a:spcAft>
                <a:spcPts val="0"/>
              </a:spcAft>
              <a:buClr>
                <a:schemeClr val="accent4"/>
              </a:buClr>
              <a:buSzPts val="1800"/>
              <a:buChar char="✓"/>
            </a:pPr>
            <a:r>
              <a:rPr lang="en-US" sz="1800" b="1">
                <a:solidFill>
                  <a:schemeClr val="accent4"/>
                </a:solidFill>
              </a:rPr>
              <a:t>Intellectual Property</a:t>
            </a:r>
            <a:endParaRPr sz="1800" b="1">
              <a:solidFill>
                <a:schemeClr val="accent4"/>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Should I use a temporary chat for unpublished drafts? </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Do I have access to an institution or enterprise tool for added security?</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Have I reviewed the copyright/license of the source material? </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Can I sufficiently summarize the content instead of directly uploading the source material if not openly licensed/my original work? </a:t>
            </a:r>
            <a:endParaRPr sz="1500">
              <a:solidFill>
                <a:srgbClr val="000000"/>
              </a:solidFill>
            </a:endParaRPr>
          </a:p>
          <a:p>
            <a:pPr marL="457200" lvl="0" indent="-342900" algn="l" rtl="0">
              <a:lnSpc>
                <a:spcPct val="115000"/>
              </a:lnSpc>
              <a:spcBef>
                <a:spcPts val="150"/>
              </a:spcBef>
              <a:spcAft>
                <a:spcPts val="0"/>
              </a:spcAft>
              <a:buClr>
                <a:schemeClr val="accent4"/>
              </a:buClr>
              <a:buSzPts val="1800"/>
              <a:buChar char="✓"/>
            </a:pPr>
            <a:r>
              <a:rPr lang="en-US" sz="1800" b="1">
                <a:solidFill>
                  <a:schemeClr val="accent4"/>
                </a:solidFill>
              </a:rPr>
              <a:t>Technical Safe Mode</a:t>
            </a:r>
            <a:endParaRPr sz="1800" b="1">
              <a:solidFill>
                <a:schemeClr val="accent4"/>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Have I verified Model Training Settings are off?</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Should I use a private/incognito window or separate browser? </a:t>
            </a:r>
            <a:endParaRPr sz="1500">
              <a:solidFill>
                <a:srgbClr val="000000"/>
              </a:solidFill>
            </a:endParaRPr>
          </a:p>
          <a:p>
            <a:pPr marL="914400" lvl="1" indent="-323850" algn="l" rtl="0">
              <a:lnSpc>
                <a:spcPct val="115000"/>
              </a:lnSpc>
              <a:spcBef>
                <a:spcPts val="150"/>
              </a:spcBef>
              <a:spcAft>
                <a:spcPts val="0"/>
              </a:spcAft>
              <a:buClr>
                <a:srgbClr val="000000"/>
              </a:buClr>
              <a:buSzPts val="1500"/>
              <a:buChar char="○"/>
            </a:pPr>
            <a:r>
              <a:rPr lang="en-US" sz="1500">
                <a:solidFill>
                  <a:srgbClr val="000000"/>
                </a:solidFill>
              </a:rPr>
              <a:t>Have I reviewed any third-party plugins for data sharing? </a:t>
            </a:r>
            <a:endParaRPr sz="1500">
              <a:solidFill>
                <a:srgbClr val="000000"/>
              </a:solidFill>
            </a:endParaRPr>
          </a:p>
          <a:p>
            <a:pPr marL="914400" lvl="1" indent="-323850" algn="l" rtl="0">
              <a:lnSpc>
                <a:spcPct val="115000"/>
              </a:lnSpc>
              <a:spcBef>
                <a:spcPts val="150"/>
              </a:spcBef>
              <a:spcAft>
                <a:spcPts val="150"/>
              </a:spcAft>
              <a:buClr>
                <a:srgbClr val="000000"/>
              </a:buClr>
              <a:buSzPts val="1500"/>
              <a:buChar char="○"/>
            </a:pPr>
            <a:r>
              <a:rPr lang="en-US" sz="1500">
                <a:solidFill>
                  <a:srgbClr val="000000"/>
                </a:solidFill>
              </a:rPr>
              <a:t>When was the last time I cleared my browser history, cache, and cookies? </a:t>
            </a:r>
            <a:endParaRPr sz="15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3c4f0d10fce_0_3"/>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4000"/>
              <a:t>Discussion, Questions, and Other Considerations</a:t>
            </a:r>
            <a:endParaRPr sz="4000"/>
          </a:p>
        </p:txBody>
      </p:sp>
      <p:pic>
        <p:nvPicPr>
          <p:cNvPr id="223" name="Google Shape;223;g3c4f0d10fce_0_3" descr="balloons with happy and sad faces " title="madison-oren-uGP_6CAD-14-unsplash.jpg"/>
          <p:cNvPicPr preferRelativeResize="0"/>
          <p:nvPr/>
        </p:nvPicPr>
        <p:blipFill rotWithShape="1">
          <a:blip r:embed="rId3">
            <a:alphaModFix/>
          </a:blip>
          <a:srcRect/>
          <a:stretch/>
        </p:blipFill>
        <p:spPr>
          <a:xfrm>
            <a:off x="1929437" y="2196794"/>
            <a:ext cx="5285125" cy="3522550"/>
          </a:xfrm>
          <a:prstGeom prst="rect">
            <a:avLst/>
          </a:prstGeom>
          <a:noFill/>
          <a:ln>
            <a:noFill/>
          </a:ln>
        </p:spPr>
      </p:pic>
      <p:sp>
        <p:nvSpPr>
          <p:cNvPr id="224" name="Google Shape;224;g3c4f0d10fce_0_3"/>
          <p:cNvSpPr txBox="1"/>
          <p:nvPr/>
        </p:nvSpPr>
        <p:spPr>
          <a:xfrm>
            <a:off x="3152075" y="5719350"/>
            <a:ext cx="30756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Arial"/>
                <a:ea typeface="Arial"/>
                <a:cs typeface="Arial"/>
                <a:sym typeface="Arial"/>
              </a:rPr>
              <a:t>Photo by</a:t>
            </a:r>
            <a:r>
              <a:rPr lang="en-US" sz="12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200" b="0" i="0" u="sng" strike="noStrike" cap="none">
                <a:solidFill>
                  <a:schemeClr val="hlink"/>
                </a:solidFill>
                <a:latin typeface="Arial"/>
                <a:ea typeface="Arial"/>
                <a:cs typeface="Arial"/>
                <a:sym typeface="Arial"/>
                <a:hlinkClick r:id="rId4"/>
              </a:rPr>
              <a:t>Madison Oren</a:t>
            </a:r>
            <a:r>
              <a:rPr lang="en-US" sz="1200" b="0" i="0" u="none" strike="noStrike" cap="none">
                <a:solidFill>
                  <a:srgbClr val="000000"/>
                </a:solidFill>
                <a:latin typeface="Arial"/>
                <a:ea typeface="Arial"/>
                <a:cs typeface="Arial"/>
                <a:sym typeface="Arial"/>
              </a:rPr>
              <a:t> on</a:t>
            </a:r>
            <a:r>
              <a:rPr lang="en-US" sz="12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2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9"/>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a:t>Resources - 1 </a:t>
            </a:r>
            <a:endParaRPr sz="3400"/>
          </a:p>
        </p:txBody>
      </p:sp>
      <p:sp>
        <p:nvSpPr>
          <p:cNvPr id="230" name="Google Shape;230;p9"/>
          <p:cNvSpPr txBox="1">
            <a:spLocks noGrp="1"/>
          </p:cNvSpPr>
          <p:nvPr>
            <p:ph type="body" idx="1"/>
          </p:nvPr>
        </p:nvSpPr>
        <p:spPr>
          <a:xfrm>
            <a:off x="182325" y="1906875"/>
            <a:ext cx="8844600" cy="4926900"/>
          </a:xfrm>
          <a:prstGeom prst="rect">
            <a:avLst/>
          </a:prstGeom>
          <a:noFill/>
          <a:ln>
            <a:noFill/>
          </a:ln>
        </p:spPr>
        <p:txBody>
          <a:bodyPr spcFirstLastPara="1" wrap="square" lIns="91425" tIns="45700" rIns="91425" bIns="45700" anchor="t" anchorCtr="0">
            <a:noAutofit/>
          </a:bodyPr>
          <a:lstStyle/>
          <a:p>
            <a:pPr marL="0" lvl="0" indent="0" algn="l" rtl="0">
              <a:lnSpc>
                <a:spcPct val="95000"/>
              </a:lnSpc>
              <a:spcBef>
                <a:spcPts val="1300"/>
              </a:spcBef>
              <a:spcAft>
                <a:spcPts val="0"/>
              </a:spcAft>
              <a:buSzPts val="275"/>
              <a:buNone/>
            </a:pPr>
            <a:r>
              <a:rPr lang="en-US" sz="1400">
                <a:solidFill>
                  <a:srgbClr val="000000"/>
                </a:solidFill>
              </a:rPr>
              <a:t>ASCCC Open Educational Resources Initiative. (2025, September). </a:t>
            </a:r>
            <a:r>
              <a:rPr lang="en-US" sz="1400" i="1">
                <a:solidFill>
                  <a:srgbClr val="000000"/>
                </a:solidFill>
              </a:rPr>
              <a:t>AI attribution and citations for OER FAQ</a:t>
            </a:r>
            <a:r>
              <a:rPr lang="en-US" sz="1400">
                <a:solidFill>
                  <a:srgbClr val="000000"/>
                </a:solidFill>
              </a:rPr>
              <a:t> (PDF). https://asccc-oeri.org/wp-content/uploads/2025/09/AI-Attribution-and-Citations-for-OER-FAQ.pdf</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California Community Colleges Chancellor’s Office. (n.d.). </a:t>
            </a:r>
            <a:r>
              <a:rPr lang="en-US" sz="1400" i="1">
                <a:solidFill>
                  <a:srgbClr val="000000"/>
                </a:solidFill>
              </a:rPr>
              <a:t>Privacy statement</a:t>
            </a:r>
            <a:r>
              <a:rPr lang="en-US" sz="1400">
                <a:solidFill>
                  <a:srgbClr val="000000"/>
                </a:solidFill>
              </a:rPr>
              <a:t>. https://www.cccco.edu/Privacy-Statement</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Creative Commons. (n.d.). </a:t>
            </a:r>
            <a:r>
              <a:rPr lang="en-US" sz="1400" i="1">
                <a:solidFill>
                  <a:srgbClr val="000000"/>
                </a:solidFill>
              </a:rPr>
              <a:t>About the licenses</a:t>
            </a:r>
            <a:r>
              <a:rPr lang="en-US" sz="1400">
                <a:solidFill>
                  <a:srgbClr val="000000"/>
                </a:solidFill>
              </a:rPr>
              <a:t>. https://creativecommons.org/cc-licenses/</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ECNO. (n.d.). </a:t>
            </a:r>
            <a:r>
              <a:rPr lang="en-US" sz="1400" i="1">
                <a:solidFill>
                  <a:srgbClr val="000000"/>
                </a:solidFill>
              </a:rPr>
              <a:t>Six essential privacy and security considerations when using generative AI</a:t>
            </a:r>
            <a:r>
              <a:rPr lang="en-US" sz="1400">
                <a:solidFill>
                  <a:srgbClr val="000000"/>
                </a:solidFill>
              </a:rPr>
              <a:t>. https://ecno.org/six-essential-privacy-and-security-considerations-when-using-generative-ai/</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EdTech Magazine. (2026, January). </a:t>
            </a:r>
            <a:r>
              <a:rPr lang="en-US" sz="1400" i="1">
                <a:solidFill>
                  <a:srgbClr val="000000"/>
                </a:solidFill>
              </a:rPr>
              <a:t>AI in higher education: Protecting student data privacy</a:t>
            </a:r>
            <a:r>
              <a:rPr lang="en-US" sz="1400">
                <a:solidFill>
                  <a:srgbClr val="000000"/>
                </a:solidFill>
              </a:rPr>
              <a:t>. https://edtechmagazine.com/higher/article/2026/01/ai-higher-education-protecting-student-data-privacy-perfcon</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Florida International University, Center for the Advancement of Teaching. (n.d.). </a:t>
            </a:r>
            <a:r>
              <a:rPr lang="en-US" sz="1400" i="1">
                <a:solidFill>
                  <a:srgbClr val="000000"/>
                </a:solidFill>
              </a:rPr>
              <a:t>Design strategies for assessing learning with AI</a:t>
            </a:r>
            <a:r>
              <a:rPr lang="en-US" sz="1400">
                <a:solidFill>
                  <a:srgbClr val="000000"/>
                </a:solidFill>
              </a:rPr>
              <a:t>. https://cat.fiu.edu/resources/teaching-with-ai/design-strategies-for-assessing-learning-with-ai/</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Global Privacy Control. (n.d.). </a:t>
            </a:r>
            <a:r>
              <a:rPr lang="en-US" sz="1400" i="1">
                <a:solidFill>
                  <a:srgbClr val="000000"/>
                </a:solidFill>
              </a:rPr>
              <a:t>GPC for users</a:t>
            </a:r>
            <a:r>
              <a:rPr lang="en-US" sz="1400">
                <a:solidFill>
                  <a:srgbClr val="000000"/>
                </a:solidFill>
              </a:rPr>
              <a:t> (PDF). </a:t>
            </a:r>
            <a:r>
              <a:rPr lang="en-US" sz="1400" u="sng">
                <a:solidFill>
                  <a:schemeClr val="hlink"/>
                </a:solidFill>
                <a:hlinkClick r:id="rId3"/>
              </a:rPr>
              <a:t>https://globalprivacycontrol.org/GPC_for_Users.pdf</a:t>
            </a:r>
            <a:endParaRPr sz="1400">
              <a:solidFill>
                <a:srgbClr val="000000"/>
              </a:solidFill>
            </a:endParaRPr>
          </a:p>
          <a:p>
            <a:pPr marL="0" lvl="0" indent="0" algn="l" rtl="0">
              <a:lnSpc>
                <a:spcPct val="95000"/>
              </a:lnSpc>
              <a:spcBef>
                <a:spcPts val="1300"/>
              </a:spcBef>
              <a:spcAft>
                <a:spcPts val="1300"/>
              </a:spcAft>
              <a:buSzPts val="275"/>
              <a:buNone/>
            </a:pPr>
            <a:r>
              <a:rPr lang="en-US" sz="1400">
                <a:solidFill>
                  <a:srgbClr val="000000"/>
                </a:solidFill>
              </a:rPr>
              <a:t>Malware.news. (n.d.). </a:t>
            </a:r>
            <a:r>
              <a:rPr lang="en-US" sz="1400" i="1">
                <a:solidFill>
                  <a:srgbClr val="000000"/>
                </a:solidFill>
              </a:rPr>
              <a:t>Protect your social media data from AI training: Opt-out options &amp; privacy tips</a:t>
            </a:r>
            <a:r>
              <a:rPr lang="en-US" sz="1400">
                <a:solidFill>
                  <a:srgbClr val="000000"/>
                </a:solidFill>
              </a:rPr>
              <a:t>. https://malware.news/t/protect-your-social-media-data-from-ai-training-opt-out-options-privacy-tips/91182</a:t>
            </a:r>
            <a:endParaRPr sz="140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3d53c22fb8c_0_26"/>
          <p:cNvSpPr txBox="1">
            <a:spLocks noGrp="1"/>
          </p:cNvSpPr>
          <p:nvPr>
            <p:ph type="title"/>
          </p:nvPr>
        </p:nvSpPr>
        <p:spPr>
          <a:xfrm>
            <a:off x="1088686" y="808303"/>
            <a:ext cx="7202400" cy="893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a:t>Resources - 2</a:t>
            </a:r>
            <a:endParaRPr sz="3400"/>
          </a:p>
        </p:txBody>
      </p:sp>
      <p:sp>
        <p:nvSpPr>
          <p:cNvPr id="236" name="Google Shape;236;g3d53c22fb8c_0_26"/>
          <p:cNvSpPr txBox="1">
            <a:spLocks noGrp="1"/>
          </p:cNvSpPr>
          <p:nvPr>
            <p:ph type="body" idx="1"/>
          </p:nvPr>
        </p:nvSpPr>
        <p:spPr>
          <a:xfrm>
            <a:off x="182325" y="1961296"/>
            <a:ext cx="8763000" cy="4842300"/>
          </a:xfrm>
          <a:prstGeom prst="rect">
            <a:avLst/>
          </a:prstGeom>
          <a:noFill/>
          <a:ln>
            <a:noFill/>
          </a:ln>
        </p:spPr>
        <p:txBody>
          <a:bodyPr spcFirstLastPara="1" wrap="square" lIns="91425" tIns="45700" rIns="91425" bIns="45700" anchor="t" anchorCtr="0">
            <a:noAutofit/>
          </a:bodyPr>
          <a:lstStyle/>
          <a:p>
            <a:pPr marL="0" lvl="0" indent="0" algn="l" rtl="0">
              <a:lnSpc>
                <a:spcPct val="95000"/>
              </a:lnSpc>
              <a:spcBef>
                <a:spcPts val="1300"/>
              </a:spcBef>
              <a:spcAft>
                <a:spcPts val="0"/>
              </a:spcAft>
              <a:buSzPts val="275"/>
              <a:buNone/>
            </a:pPr>
            <a:r>
              <a:rPr lang="en-US" sz="1400">
                <a:solidFill>
                  <a:srgbClr val="000000"/>
                </a:solidFill>
              </a:rPr>
              <a:t>pCloud. (n.d.). </a:t>
            </a:r>
            <a:r>
              <a:rPr lang="en-US" sz="1400" i="1">
                <a:solidFill>
                  <a:srgbClr val="000000"/>
                </a:solidFill>
              </a:rPr>
              <a:t>How to opt out of AI training on major platforms</a:t>
            </a:r>
            <a:r>
              <a:rPr lang="en-US" sz="1400">
                <a:solidFill>
                  <a:srgbClr val="000000"/>
                </a:solidFill>
              </a:rPr>
              <a:t>. https://blog.pcloud.com/how-to-opt-out-of-ai-training-on-major-platforms/</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SchoolAI. (n.d.). </a:t>
            </a:r>
            <a:r>
              <a:rPr lang="en-US" sz="1400" i="1">
                <a:solidFill>
                  <a:srgbClr val="000000"/>
                </a:solidFill>
              </a:rPr>
              <a:t>AI privacy in education</a:t>
            </a:r>
            <a:r>
              <a:rPr lang="en-US" sz="1400">
                <a:solidFill>
                  <a:srgbClr val="000000"/>
                </a:solidFill>
              </a:rPr>
              <a:t>. https://schoolai.com/blog/ai-privacy-education</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SchoolAI. (n.d.). </a:t>
            </a:r>
            <a:r>
              <a:rPr lang="en-US" sz="1400" i="1">
                <a:solidFill>
                  <a:srgbClr val="000000"/>
                </a:solidFill>
              </a:rPr>
              <a:t>Educators need to know AI policy &amp; deepfake protection laws</a:t>
            </a:r>
            <a:r>
              <a:rPr lang="en-US" sz="1400">
                <a:solidFill>
                  <a:srgbClr val="000000"/>
                </a:solidFill>
              </a:rPr>
              <a:t>. https://schoolai.com/blog/educators-need-to-know-ai-policy-deepfake-protection-laws</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Secure Privacy. (n.d.). </a:t>
            </a:r>
            <a:r>
              <a:rPr lang="en-US" sz="1400" i="1">
                <a:solidFill>
                  <a:srgbClr val="000000"/>
                </a:solidFill>
              </a:rPr>
              <a:t>GPT-5 training data opt-out</a:t>
            </a:r>
            <a:r>
              <a:rPr lang="en-US" sz="1400">
                <a:solidFill>
                  <a:srgbClr val="000000"/>
                </a:solidFill>
              </a:rPr>
              <a:t>. https://secureprivacy.ai/blog/gpt-5-training-data-opt-out</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Stanford University, Human-Centered AI Institute. (n.d.). </a:t>
            </a:r>
            <a:r>
              <a:rPr lang="en-US" sz="1400" i="1">
                <a:solidFill>
                  <a:srgbClr val="000000"/>
                </a:solidFill>
              </a:rPr>
              <a:t>Be careful what you tell your AI chatbot</a:t>
            </a:r>
            <a:r>
              <a:rPr lang="en-US" sz="1400">
                <a:solidFill>
                  <a:srgbClr val="000000"/>
                </a:solidFill>
              </a:rPr>
              <a:t>. https://hai.stanford.edu/news/be-careful-what-you-tell-your-ai-chatbot</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The Job Insiders. (n.d.). </a:t>
            </a:r>
            <a:r>
              <a:rPr lang="en-US" sz="1400" i="1">
                <a:solidFill>
                  <a:srgbClr val="000000"/>
                </a:solidFill>
              </a:rPr>
              <a:t>How to keep your data private in every AI chatbot</a:t>
            </a:r>
            <a:r>
              <a:rPr lang="en-US" sz="1400">
                <a:solidFill>
                  <a:srgbClr val="000000"/>
                </a:solidFill>
              </a:rPr>
              <a:t>. </a:t>
            </a:r>
            <a:r>
              <a:rPr lang="en-US" sz="1400" u="sng">
                <a:solidFill>
                  <a:schemeClr val="hlink"/>
                </a:solidFill>
                <a:hlinkClick r:id="rId3"/>
              </a:rPr>
              <a:t>https://www.thejobinsiders.com/blog/how-to-keep-your-data-private-in-every-ai-chatbot</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The Washington Post. (2025, December 22). </a:t>
            </a:r>
            <a:r>
              <a:rPr lang="en-US" sz="1400" i="1">
                <a:solidFill>
                  <a:srgbClr val="000000"/>
                </a:solidFill>
              </a:rPr>
              <a:t>AI privacy settings for ChatGPT, Gemini, Claude, Copilot, and Meta</a:t>
            </a:r>
            <a:r>
              <a:rPr lang="en-US" sz="1400">
                <a:solidFill>
                  <a:srgbClr val="000000"/>
                </a:solidFill>
              </a:rPr>
              <a:t>. </a:t>
            </a:r>
            <a:r>
              <a:rPr lang="en-US" sz="1400" u="sng">
                <a:solidFill>
                  <a:schemeClr val="hlink"/>
                </a:solidFill>
                <a:hlinkClick r:id="rId4"/>
              </a:rPr>
              <a:t>https://www.washingtonpost.com/technology/2025/12/22/ai-privacy-settings-chatgpt-gemini-claude-copilot-meta/</a:t>
            </a:r>
            <a:endParaRPr sz="1400">
              <a:solidFill>
                <a:srgbClr val="000000"/>
              </a:solidFill>
            </a:endParaRPr>
          </a:p>
          <a:p>
            <a:pPr marL="0" lvl="0" indent="0" algn="l" rtl="0">
              <a:lnSpc>
                <a:spcPct val="95000"/>
              </a:lnSpc>
              <a:spcBef>
                <a:spcPts val="1300"/>
              </a:spcBef>
              <a:spcAft>
                <a:spcPts val="1300"/>
              </a:spcAft>
              <a:buSzPts val="275"/>
              <a:buNone/>
            </a:pPr>
            <a:r>
              <a:rPr lang="en-US" sz="1400">
                <a:solidFill>
                  <a:srgbClr val="000000"/>
                </a:solidFill>
              </a:rPr>
              <a:t>University of Illinois System, Office of the Vice President for Academic Affairs. (n.d.). </a:t>
            </a:r>
            <a:r>
              <a:rPr lang="en-US" sz="1400" i="1">
                <a:solidFill>
                  <a:srgbClr val="000000"/>
                </a:solidFill>
              </a:rPr>
              <a:t>Generative AI and digital risk management</a:t>
            </a:r>
            <a:r>
              <a:rPr lang="en-US" sz="1400">
                <a:solidFill>
                  <a:srgbClr val="000000"/>
                </a:solidFill>
              </a:rPr>
              <a:t>. https://www.vpaa.uillinois.edu/digital_risk_management/generative_ai</a:t>
            </a:r>
            <a:endParaRPr sz="140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g3d53c22fb8c_0_31"/>
          <p:cNvSpPr txBox="1">
            <a:spLocks noGrp="1"/>
          </p:cNvSpPr>
          <p:nvPr>
            <p:ph type="title"/>
          </p:nvPr>
        </p:nvSpPr>
        <p:spPr>
          <a:xfrm>
            <a:off x="1088686" y="808303"/>
            <a:ext cx="7202400" cy="893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a:t>Resources - 3</a:t>
            </a:r>
            <a:endParaRPr sz="3400"/>
          </a:p>
        </p:txBody>
      </p:sp>
      <p:sp>
        <p:nvSpPr>
          <p:cNvPr id="242" name="Google Shape;242;g3d53c22fb8c_0_31"/>
          <p:cNvSpPr txBox="1">
            <a:spLocks noGrp="1"/>
          </p:cNvSpPr>
          <p:nvPr>
            <p:ph type="body" idx="1"/>
          </p:nvPr>
        </p:nvSpPr>
        <p:spPr>
          <a:xfrm>
            <a:off x="236775" y="1974904"/>
            <a:ext cx="8749500" cy="4842300"/>
          </a:xfrm>
          <a:prstGeom prst="rect">
            <a:avLst/>
          </a:prstGeom>
          <a:noFill/>
          <a:ln>
            <a:noFill/>
          </a:ln>
        </p:spPr>
        <p:txBody>
          <a:bodyPr spcFirstLastPara="1" wrap="square" lIns="91425" tIns="45700" rIns="91425" bIns="45700" anchor="t" anchorCtr="0">
            <a:noAutofit/>
          </a:bodyPr>
          <a:lstStyle/>
          <a:p>
            <a:pPr marL="0" lvl="0" indent="0" algn="l" rtl="0">
              <a:lnSpc>
                <a:spcPct val="95000"/>
              </a:lnSpc>
              <a:spcBef>
                <a:spcPts val="1300"/>
              </a:spcBef>
              <a:spcAft>
                <a:spcPts val="0"/>
              </a:spcAft>
              <a:buSzPts val="275"/>
              <a:buNone/>
            </a:pPr>
            <a:r>
              <a:rPr lang="en-US" sz="1400">
                <a:solidFill>
                  <a:srgbClr val="000000"/>
                </a:solidFill>
              </a:rPr>
              <a:t>University of Illinois System, Office of the Vice President for Academic Affairs. (n.d.). </a:t>
            </a:r>
            <a:r>
              <a:rPr lang="en-US" sz="1400" i="1">
                <a:solidFill>
                  <a:srgbClr val="000000"/>
                </a:solidFill>
              </a:rPr>
              <a:t>Principles for generative AI</a:t>
            </a:r>
            <a:r>
              <a:rPr lang="en-US" sz="1400">
                <a:solidFill>
                  <a:srgbClr val="000000"/>
                </a:solidFill>
              </a:rPr>
              <a:t>. https://www.vpaa.uillinois.edu/digital_risk_management/generative_ai/principles</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University of Illinois Urbana-Champaign. (n.d.). </a:t>
            </a:r>
            <a:r>
              <a:rPr lang="en-US" sz="1400" i="1">
                <a:solidFill>
                  <a:srgbClr val="000000"/>
                </a:solidFill>
              </a:rPr>
              <a:t>Best practice: Acknowledge AI use and cite AI-generated content</a:t>
            </a:r>
            <a:r>
              <a:rPr lang="en-US" sz="1400">
                <a:solidFill>
                  <a:srgbClr val="000000"/>
                </a:solidFill>
              </a:rPr>
              <a:t>. https://genai.illinois.edu/best-practice-acknowledge-ai-use-and-cite-ai-generated-content/</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University of Illinois Urbana-Champaign. (n.d.). </a:t>
            </a:r>
            <a:r>
              <a:rPr lang="en-US" sz="1400" i="1">
                <a:solidFill>
                  <a:srgbClr val="000000"/>
                </a:solidFill>
              </a:rPr>
              <a:t>Best practice: Ensure data privacy for learners and instructors</a:t>
            </a:r>
            <a:r>
              <a:rPr lang="en-US" sz="1400">
                <a:solidFill>
                  <a:srgbClr val="000000"/>
                </a:solidFill>
              </a:rPr>
              <a:t>. https://genai.illinois.edu/best-practice-ensure-data-privacy-for-learners-and-instructors/</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University of Maryland, Division of IT. (n.d.). </a:t>
            </a:r>
            <a:r>
              <a:rPr lang="en-US" sz="1400" i="1">
                <a:solidFill>
                  <a:srgbClr val="000000"/>
                </a:solidFill>
              </a:rPr>
              <a:t>Using generative AI while respecting privacy</a:t>
            </a:r>
            <a:r>
              <a:rPr lang="en-US" sz="1400">
                <a:solidFill>
                  <a:srgbClr val="000000"/>
                </a:solidFill>
              </a:rPr>
              <a:t>. https://it.umd.edu/news/using-generative-ai-while-respecting-privacy</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University of Pittsburgh, Teaching Center. (n.d.). </a:t>
            </a:r>
            <a:r>
              <a:rPr lang="en-US" sz="1400" i="1">
                <a:solidFill>
                  <a:srgbClr val="000000"/>
                </a:solidFill>
              </a:rPr>
              <a:t>AI and data privacy and security</a:t>
            </a:r>
            <a:r>
              <a:rPr lang="en-US" sz="1400">
                <a:solidFill>
                  <a:srgbClr val="000000"/>
                </a:solidFill>
              </a:rPr>
              <a:t>. https://teaching.pitt.edu/resources/ai-and-data-privacy-and-security/</a:t>
            </a:r>
            <a:endParaRPr sz="1400">
              <a:solidFill>
                <a:srgbClr val="000000"/>
              </a:solidFill>
            </a:endParaRPr>
          </a:p>
          <a:p>
            <a:pPr marL="0" lvl="0" indent="0" algn="l" rtl="0">
              <a:lnSpc>
                <a:spcPct val="95000"/>
              </a:lnSpc>
              <a:spcBef>
                <a:spcPts val="1300"/>
              </a:spcBef>
              <a:spcAft>
                <a:spcPts val="0"/>
              </a:spcAft>
              <a:buSzPts val="275"/>
              <a:buNone/>
            </a:pPr>
            <a:r>
              <a:rPr lang="en-US" sz="1400">
                <a:solidFill>
                  <a:srgbClr val="000000"/>
                </a:solidFill>
              </a:rPr>
              <a:t>Wired. (n.d.). </a:t>
            </a:r>
            <a:r>
              <a:rPr lang="en-US" sz="1400" i="1">
                <a:solidFill>
                  <a:srgbClr val="000000"/>
                </a:solidFill>
              </a:rPr>
              <a:t>How to stop your data from being used to train AI</a:t>
            </a:r>
            <a:r>
              <a:rPr lang="en-US" sz="1400">
                <a:solidFill>
                  <a:srgbClr val="000000"/>
                </a:solidFill>
              </a:rPr>
              <a:t>. https://www.wired.com/story/how-to-stop-your-data-from-being-used-to-train-ai/</a:t>
            </a:r>
            <a:endParaRPr sz="1400">
              <a:solidFill>
                <a:srgbClr val="000000"/>
              </a:solidFill>
            </a:endParaRPr>
          </a:p>
          <a:p>
            <a:pPr marL="0" lvl="0" indent="0" algn="l" rtl="0">
              <a:lnSpc>
                <a:spcPct val="95000"/>
              </a:lnSpc>
              <a:spcBef>
                <a:spcPts val="1300"/>
              </a:spcBef>
              <a:spcAft>
                <a:spcPts val="0"/>
              </a:spcAft>
              <a:buSzPts val="400"/>
              <a:buNone/>
            </a:pPr>
            <a:endParaRPr sz="1400">
              <a:solidFill>
                <a:srgbClr val="22222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800"/>
              <a:buFont typeface="Arial"/>
              <a:buNone/>
            </a:pPr>
            <a:r>
              <a:rPr lang="en-US" sz="4800">
                <a:latin typeface="Arial"/>
                <a:ea typeface="Arial"/>
                <a:cs typeface="Arial"/>
                <a:sym typeface="Arial"/>
              </a:rPr>
              <a:t>Welcome!</a:t>
            </a:r>
            <a:endParaRPr sz="4800">
              <a:latin typeface="Arial"/>
              <a:ea typeface="Arial"/>
              <a:cs typeface="Arial"/>
              <a:sym typeface="Arial"/>
            </a:endParaRPr>
          </a:p>
        </p:txBody>
      </p:sp>
      <p:sp>
        <p:nvSpPr>
          <p:cNvPr id="134" name="Google Shape;134;p3"/>
          <p:cNvSpPr txBox="1">
            <a:spLocks noGrp="1"/>
          </p:cNvSpPr>
          <p:nvPr>
            <p:ph type="body" idx="1"/>
          </p:nvPr>
        </p:nvSpPr>
        <p:spPr>
          <a:xfrm>
            <a:off x="660750" y="2015725"/>
            <a:ext cx="7953900" cy="4502100"/>
          </a:xfrm>
          <a:prstGeom prst="rect">
            <a:avLst/>
          </a:prstGeom>
          <a:noFill/>
          <a:ln>
            <a:noFill/>
          </a:ln>
        </p:spPr>
        <p:txBody>
          <a:bodyPr spcFirstLastPara="1" wrap="square" lIns="91425" tIns="45700" rIns="91425" bIns="45700" anchor="t" anchorCtr="0">
            <a:noAutofit/>
          </a:bodyPr>
          <a:lstStyle/>
          <a:p>
            <a:pPr marL="457200" lvl="0" indent="-355600" algn="l" rtl="0">
              <a:lnSpc>
                <a:spcPct val="120000"/>
              </a:lnSpc>
              <a:spcBef>
                <a:spcPts val="0"/>
              </a:spcBef>
              <a:spcAft>
                <a:spcPts val="0"/>
              </a:spcAft>
              <a:buSzPts val="2000"/>
              <a:buChar char="•"/>
            </a:pPr>
            <a:r>
              <a:rPr lang="en-US" sz="2000"/>
              <a:t>On behalf of the ASCCC OERI, we are pleased to have you here with us </a:t>
            </a:r>
            <a:r>
              <a:rPr lang="en-US" sz="2000">
                <a:latin typeface="arial"/>
                <a:ea typeface="arial"/>
                <a:cs typeface="arial"/>
                <a:sym typeface="arial"/>
              </a:rPr>
              <a:t>for the Artificial Intelligence Lead Webinar!</a:t>
            </a:r>
            <a:endParaRPr/>
          </a:p>
          <a:p>
            <a:pPr marL="457200" lvl="0" indent="-355600" algn="l" rtl="0">
              <a:lnSpc>
                <a:spcPct val="120000"/>
              </a:lnSpc>
              <a:spcBef>
                <a:spcPts val="0"/>
              </a:spcBef>
              <a:spcAft>
                <a:spcPts val="0"/>
              </a:spcAft>
              <a:buSzPts val="2000"/>
              <a:buChar char="•"/>
            </a:pPr>
            <a:r>
              <a:rPr lang="en-US" sz="2000" b="1"/>
              <a:t>Please use the QR code to complete three introductory questions to help us understand the pace we should set for this sessions information sharing</a:t>
            </a:r>
            <a:endParaRPr sz="2000" b="1"/>
          </a:p>
          <a:p>
            <a:pPr marL="457200" lvl="0" indent="-378396" algn="l" rtl="0">
              <a:lnSpc>
                <a:spcPct val="120000"/>
              </a:lnSpc>
              <a:spcBef>
                <a:spcPts val="750"/>
              </a:spcBef>
              <a:spcAft>
                <a:spcPts val="0"/>
              </a:spcAft>
              <a:buSzPts val="2359"/>
              <a:buChar char="•"/>
            </a:pPr>
            <a:r>
              <a:rPr lang="en-US" sz="2000"/>
              <a:t>If you are not already muted, please mute yourself upon arrival.</a:t>
            </a:r>
            <a:endParaRPr/>
          </a:p>
          <a:p>
            <a:pPr marL="457200" lvl="0" indent="-378396" algn="l" rtl="0">
              <a:lnSpc>
                <a:spcPct val="120000"/>
              </a:lnSpc>
              <a:spcBef>
                <a:spcPts val="750"/>
              </a:spcBef>
              <a:spcAft>
                <a:spcPts val="0"/>
              </a:spcAft>
              <a:buSzPts val="2359"/>
              <a:buChar char="•"/>
            </a:pPr>
            <a:r>
              <a:rPr lang="en-US" sz="2000"/>
              <a:t>Please note that you are encouraged to use the Zoom “chat” feature for questions and comments.</a:t>
            </a:r>
            <a:endParaRPr sz="2000" b="1"/>
          </a:p>
          <a:p>
            <a:pPr marL="457200" lvl="0" indent="-378396" algn="l" rtl="0">
              <a:lnSpc>
                <a:spcPct val="120000"/>
              </a:lnSpc>
              <a:spcBef>
                <a:spcPts val="750"/>
              </a:spcBef>
              <a:spcAft>
                <a:spcPts val="0"/>
              </a:spcAft>
              <a:buSzPts val="2359"/>
              <a:buChar char="•"/>
            </a:pPr>
            <a:r>
              <a:rPr lang="en-US" sz="2000"/>
              <a:t>This event will be recorded. Archives of all ASCCC OERI events are available at asccc-oeri.org &gt; </a:t>
            </a:r>
            <a:r>
              <a:rPr lang="en-US" sz="2000" u="sng">
                <a:solidFill>
                  <a:schemeClr val="hlink"/>
                </a:solidFill>
                <a:hlinkClick r:id="rId3"/>
              </a:rPr>
              <a:t>Webinars and Events</a:t>
            </a:r>
            <a:endParaRPr sz="2000"/>
          </a:p>
          <a:p>
            <a:pPr marL="171446" lvl="0" indent="-171446" algn="l" rtl="0">
              <a:lnSpc>
                <a:spcPct val="120000"/>
              </a:lnSpc>
              <a:spcBef>
                <a:spcPts val="750"/>
              </a:spcBef>
              <a:spcAft>
                <a:spcPts val="0"/>
              </a:spcAft>
              <a:buSzPts val="2162"/>
              <a:buNone/>
            </a:pP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Description</a:t>
            </a:r>
            <a:endParaRPr sz="4800"/>
          </a:p>
        </p:txBody>
      </p:sp>
      <p:sp>
        <p:nvSpPr>
          <p:cNvPr id="141" name="Google Shape;141;p6"/>
          <p:cNvSpPr txBox="1">
            <a:spLocks noGrp="1"/>
          </p:cNvSpPr>
          <p:nvPr>
            <p:ph type="body" idx="1"/>
          </p:nvPr>
        </p:nvSpPr>
        <p:spPr>
          <a:xfrm>
            <a:off x="1088675" y="2015725"/>
            <a:ext cx="4363200" cy="40398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15000"/>
              </a:lnSpc>
              <a:spcBef>
                <a:spcPts val="1000"/>
              </a:spcBef>
              <a:spcAft>
                <a:spcPts val="0"/>
              </a:spcAft>
              <a:buNone/>
            </a:pPr>
            <a:r>
              <a:rPr lang="en-US" sz="1800">
                <a:solidFill>
                  <a:srgbClr val="3C4043"/>
                </a:solidFill>
                <a:highlight>
                  <a:srgbClr val="FFFFFF"/>
                </a:highlight>
              </a:rPr>
              <a:t>This session will walk through the types of information that individuals should be aware of to keep their data secure when utilizing AI in courses that use open educational resources (OER), and in the OER creation, revision, remixing or assessment process. </a:t>
            </a:r>
            <a:endParaRPr sz="1800">
              <a:solidFill>
                <a:srgbClr val="3C4043"/>
              </a:solidFill>
              <a:highlight>
                <a:srgbClr val="FFFFFF"/>
              </a:highlight>
            </a:endParaRPr>
          </a:p>
          <a:p>
            <a:pPr marL="0" lvl="0" indent="0" algn="l" rtl="0">
              <a:lnSpc>
                <a:spcPct val="115000"/>
              </a:lnSpc>
              <a:spcBef>
                <a:spcPts val="1000"/>
              </a:spcBef>
              <a:spcAft>
                <a:spcPts val="1000"/>
              </a:spcAft>
              <a:buNone/>
            </a:pPr>
            <a:r>
              <a:rPr lang="en-US" sz="1800">
                <a:solidFill>
                  <a:srgbClr val="3C4043"/>
                </a:solidFill>
                <a:highlight>
                  <a:srgbClr val="FFFFFF"/>
                </a:highlight>
              </a:rPr>
              <a:t>Participants will also investigate the different ways to opt-out of specific settings on common gen-AI platforms as well as understand the aspects to be mindful of when conducting prompt engineering.</a:t>
            </a:r>
            <a:endParaRPr sz="1800">
              <a:solidFill>
                <a:srgbClr val="3C4043"/>
              </a:solidFill>
              <a:highlight>
                <a:srgbClr val="FFFFFF"/>
              </a:highlight>
            </a:endParaRPr>
          </a:p>
        </p:txBody>
      </p:sp>
      <p:pic>
        <p:nvPicPr>
          <p:cNvPr id="142" name="Google Shape;142;p6" descr="hand holding paper back with a clock on it"/>
          <p:cNvPicPr preferRelativeResize="0"/>
          <p:nvPr/>
        </p:nvPicPr>
        <p:blipFill rotWithShape="1">
          <a:blip r:embed="rId3">
            <a:alphaModFix/>
          </a:blip>
          <a:srcRect/>
          <a:stretch/>
        </p:blipFill>
        <p:spPr>
          <a:xfrm>
            <a:off x="6016600" y="2844450"/>
            <a:ext cx="2274551" cy="3032750"/>
          </a:xfrm>
          <a:prstGeom prst="rect">
            <a:avLst/>
          </a:prstGeom>
          <a:noFill/>
          <a:ln>
            <a:noFill/>
          </a:ln>
        </p:spPr>
      </p:pic>
      <p:sp>
        <p:nvSpPr>
          <p:cNvPr id="143" name="Google Shape;143;p6" title="Decorative image"/>
          <p:cNvSpPr/>
          <p:nvPr/>
        </p:nvSpPr>
        <p:spPr>
          <a:xfrm>
            <a:off x="5708474" y="6055525"/>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100" b="0" i="0" u="none" strike="noStrike" cap="none">
                <a:solidFill>
                  <a:srgbClr val="000000"/>
                </a:solidFill>
                <a:latin typeface="Arial"/>
                <a:ea typeface="Arial"/>
                <a:cs typeface="Arial"/>
                <a:sym typeface="Arial"/>
              </a:rPr>
              <a:t>Photo by</a:t>
            </a:r>
            <a:r>
              <a:rPr lang="en-US" sz="11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4"/>
              </a:rPr>
              <a:t>Edwin Macalopú</a:t>
            </a:r>
            <a:r>
              <a:rPr lang="en-US" sz="1100" b="0" i="0" u="none" strike="noStrike" cap="none">
                <a:solidFill>
                  <a:srgbClr val="000000"/>
                </a:solidFill>
                <a:latin typeface="Arial"/>
                <a:ea typeface="Arial"/>
                <a:cs typeface="Arial"/>
                <a:sym typeface="Arial"/>
              </a:rPr>
              <a:t> on</a:t>
            </a:r>
            <a:r>
              <a:rPr lang="en-US" sz="11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7"/>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Presenters</a:t>
            </a:r>
            <a:endParaRPr/>
          </a:p>
        </p:txBody>
      </p:sp>
      <p:sp>
        <p:nvSpPr>
          <p:cNvPr id="151" name="Google Shape;151;p7"/>
          <p:cNvSpPr txBox="1">
            <a:spLocks noGrp="1"/>
          </p:cNvSpPr>
          <p:nvPr>
            <p:ph type="body" idx="1"/>
          </p:nvPr>
        </p:nvSpPr>
        <p:spPr>
          <a:xfrm>
            <a:off x="1088675" y="2015725"/>
            <a:ext cx="7202400" cy="4039800"/>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750"/>
              </a:spcBef>
              <a:spcAft>
                <a:spcPts val="0"/>
              </a:spcAft>
              <a:buSzPts val="1600"/>
              <a:buNone/>
            </a:pPr>
            <a:r>
              <a:rPr lang="en-US" sz="1800"/>
              <a:t>Liz Encarnacion (they/she), ASCCC OERI Artificial Intelligence Lead</a:t>
            </a:r>
            <a:endParaRPr/>
          </a:p>
          <a:p>
            <a:pPr marL="914400" lvl="1" indent="-317500" algn="l" rtl="0">
              <a:lnSpc>
                <a:spcPct val="120000"/>
              </a:lnSpc>
              <a:spcBef>
                <a:spcPts val="375"/>
              </a:spcBef>
              <a:spcAft>
                <a:spcPts val="0"/>
              </a:spcAft>
              <a:buSzPts val="1400"/>
              <a:buChar char="•"/>
            </a:pPr>
            <a:r>
              <a:rPr lang="en-US" sz="1800"/>
              <a:t>Communication Studies, Chaffey College</a:t>
            </a:r>
            <a:endParaRPr sz="1800"/>
          </a:p>
        </p:txBody>
      </p:sp>
      <p:pic>
        <p:nvPicPr>
          <p:cNvPr id="153" name="Google Shape;153;p7" descr="yellow balloon with a smiley face on it"/>
          <p:cNvPicPr preferRelativeResize="0"/>
          <p:nvPr/>
        </p:nvPicPr>
        <p:blipFill rotWithShape="1">
          <a:blip r:embed="rId3">
            <a:alphaModFix/>
          </a:blip>
          <a:srcRect/>
          <a:stretch/>
        </p:blipFill>
        <p:spPr>
          <a:xfrm>
            <a:off x="4693674" y="3898359"/>
            <a:ext cx="3406228" cy="2270265"/>
          </a:xfrm>
          <a:prstGeom prst="rect">
            <a:avLst/>
          </a:prstGeom>
          <a:noFill/>
          <a:ln>
            <a:noFill/>
          </a:ln>
        </p:spPr>
      </p:pic>
      <p:sp>
        <p:nvSpPr>
          <p:cNvPr id="152" name="Google Shape;152;p7" title="Decorative image"/>
          <p:cNvSpPr/>
          <p:nvPr/>
        </p:nvSpPr>
        <p:spPr>
          <a:xfrm>
            <a:off x="5129399" y="6291100"/>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100" b="0" i="0" u="none" strike="noStrike" cap="none">
                <a:solidFill>
                  <a:srgbClr val="000000"/>
                </a:solidFill>
                <a:latin typeface="Arial"/>
                <a:ea typeface="Arial"/>
                <a:cs typeface="Arial"/>
                <a:sym typeface="Arial"/>
              </a:rPr>
              <a:t>Photo by</a:t>
            </a:r>
            <a:r>
              <a:rPr lang="en-US" sz="1100" b="0" i="0" u="none" strike="noStrike" cap="none">
                <a:solidFill>
                  <a:srgbClr val="000000"/>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4"/>
              </a:rPr>
              <a:t>Tim Mossholder</a:t>
            </a:r>
            <a:r>
              <a:rPr lang="en-US" sz="1100" b="0" i="0" u="none" strike="noStrike" cap="none">
                <a:solidFill>
                  <a:srgbClr val="000000"/>
                </a:solidFill>
                <a:latin typeface="Arial"/>
                <a:ea typeface="Arial"/>
                <a:cs typeface="Arial"/>
                <a:sym typeface="Arial"/>
              </a:rPr>
              <a:t> on</a:t>
            </a:r>
            <a:r>
              <a:rPr lang="en-US" sz="1100" b="0" i="0" u="none" strike="noStrike" cap="none">
                <a:solidFill>
                  <a:srgbClr val="000000"/>
                </a:solidFill>
                <a:uFill>
                  <a:noFill/>
                </a:uFill>
                <a:latin typeface="Arial"/>
                <a:ea typeface="Arial"/>
                <a:cs typeface="Arial"/>
                <a:sym typeface="Arial"/>
                <a:hlinkClick r:id="rId5">
                  <a:extLst>
                    <a:ext uri="{A12FA001-AC4F-418D-AE19-62706E023703}">
                      <ahyp:hlinkClr xmlns:ahyp="http://schemas.microsoft.com/office/drawing/2018/hyperlinkcolor" val="tx"/>
                    </a:ext>
                  </a:extLst>
                </a:hlinkClick>
              </a:rPr>
              <a:t> </a:t>
            </a:r>
            <a:r>
              <a:rPr lang="en-US" sz="1100" b="0" i="0" u="sng" strike="noStrike" cap="none">
                <a:solidFill>
                  <a:schemeClr val="hlink"/>
                </a:solidFill>
                <a:latin typeface="Arial"/>
                <a:ea typeface="Arial"/>
                <a:cs typeface="Arial"/>
                <a:sym typeface="Arial"/>
                <a:hlinkClick r:id="rId5"/>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8"/>
          <p:cNvSpPr txBox="1">
            <a:spLocks noGrp="1"/>
          </p:cNvSpPr>
          <p:nvPr>
            <p:ph type="title" idx="4294967295"/>
          </p:nvPr>
        </p:nvSpPr>
        <p:spPr>
          <a:xfrm>
            <a:off x="1941513" y="804863"/>
            <a:ext cx="7202487" cy="89852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400"/>
              <a:buFont typeface="Gill Sans"/>
              <a:buNone/>
            </a:pPr>
            <a:r>
              <a:rPr lang="en-US" sz="4000"/>
              <a:t>Session Goals</a:t>
            </a:r>
            <a:endParaRPr sz="2400">
              <a:latin typeface="Arial"/>
              <a:ea typeface="Arial"/>
              <a:cs typeface="Arial"/>
              <a:sym typeface="Arial"/>
            </a:endParaRPr>
          </a:p>
        </p:txBody>
      </p:sp>
      <p:sp>
        <p:nvSpPr>
          <p:cNvPr id="163" name="Google Shape;163;p8"/>
          <p:cNvSpPr txBox="1">
            <a:spLocks noGrp="1"/>
          </p:cNvSpPr>
          <p:nvPr>
            <p:ph type="body" idx="1"/>
          </p:nvPr>
        </p:nvSpPr>
        <p:spPr>
          <a:xfrm>
            <a:off x="735200" y="2317900"/>
            <a:ext cx="3866100" cy="17139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a:pPr>
            <a:r>
              <a:rPr lang="en-US" sz="1800" b="1">
                <a:solidFill>
                  <a:srgbClr val="000000"/>
                </a:solidFill>
              </a:rPr>
              <a:t>What AI is Quietly Collecting</a:t>
            </a:r>
            <a:endParaRPr sz="1800" b="1">
              <a:solidFill>
                <a:srgbClr val="000000"/>
              </a:solidFill>
            </a:endParaRPr>
          </a:p>
          <a:p>
            <a:pPr marL="914400" lvl="1" indent="-330200" algn="l" rtl="0">
              <a:lnSpc>
                <a:spcPct val="115000"/>
              </a:lnSpc>
              <a:spcBef>
                <a:spcPts val="1000"/>
              </a:spcBef>
              <a:spcAft>
                <a:spcPts val="1000"/>
              </a:spcAft>
              <a:buClr>
                <a:srgbClr val="000000"/>
              </a:buClr>
              <a:buSzPts val="1600"/>
              <a:buAutoNum type="alphaLcPeriod"/>
            </a:pPr>
            <a:r>
              <a:rPr lang="en-US" sz="1600">
                <a:solidFill>
                  <a:srgbClr val="181612"/>
                </a:solidFill>
              </a:rPr>
              <a:t>When you use autonomous agentic assistants that take actions on your behalf, you are often the product. </a:t>
            </a:r>
            <a:endParaRPr sz="1600">
              <a:solidFill>
                <a:srgbClr val="181612"/>
              </a:solidFill>
            </a:endParaRPr>
          </a:p>
        </p:txBody>
      </p:sp>
      <p:sp>
        <p:nvSpPr>
          <p:cNvPr id="161" name="Google Shape;161;p8"/>
          <p:cNvSpPr txBox="1">
            <a:spLocks noGrp="1"/>
          </p:cNvSpPr>
          <p:nvPr>
            <p:ph type="body" idx="1"/>
          </p:nvPr>
        </p:nvSpPr>
        <p:spPr>
          <a:xfrm>
            <a:off x="4714400" y="2302224"/>
            <a:ext cx="4099200" cy="1729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2"/>
            </a:pPr>
            <a:r>
              <a:rPr lang="en-US" sz="1800" b="1">
                <a:solidFill>
                  <a:srgbClr val="000000"/>
                </a:solidFill>
              </a:rPr>
              <a:t>How to “Opt Out”</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You wouldn’t share your bank information with a stranger, so stop sharing your life details through your browser history with Claude. </a:t>
            </a:r>
            <a:endParaRPr sz="1600">
              <a:solidFill>
                <a:srgbClr val="000000"/>
              </a:solidFill>
            </a:endParaRPr>
          </a:p>
        </p:txBody>
      </p:sp>
      <p:cxnSp>
        <p:nvCxnSpPr>
          <p:cNvPr id="162" name="Google Shape;162;p8">
            <a:extLst>
              <a:ext uri="{C183D7F6-B498-43B3-948B-1728B52AA6E4}">
                <adec:decorative xmlns:adec="http://schemas.microsoft.com/office/drawing/2017/decorative" val="1"/>
              </a:ext>
            </a:extLst>
          </p:cNvPr>
          <p:cNvCxnSpPr/>
          <p:nvPr/>
        </p:nvCxnSpPr>
        <p:spPr>
          <a:xfrm rot="10800000" flipH="1">
            <a:off x="4820300" y="2675274"/>
            <a:ext cx="3885600" cy="35700"/>
          </a:xfrm>
          <a:prstGeom prst="straightConnector1">
            <a:avLst/>
          </a:prstGeom>
          <a:noFill/>
          <a:ln w="38100" cap="flat" cmpd="sng">
            <a:solidFill>
              <a:schemeClr val="accent2"/>
            </a:solidFill>
            <a:prstDash val="solid"/>
            <a:round/>
            <a:headEnd type="none" w="sm" len="sm"/>
            <a:tailEnd type="none" w="sm" len="sm"/>
          </a:ln>
        </p:spPr>
      </p:cxnSp>
      <p:cxnSp>
        <p:nvCxnSpPr>
          <p:cNvPr id="164" name="Google Shape;164;p8">
            <a:extLst>
              <a:ext uri="{C183D7F6-B498-43B3-948B-1728B52AA6E4}">
                <adec:decorative xmlns:adec="http://schemas.microsoft.com/office/drawing/2017/decorative" val="1"/>
              </a:ext>
            </a:extLst>
          </p:cNvPr>
          <p:cNvCxnSpPr/>
          <p:nvPr/>
        </p:nvCxnSpPr>
        <p:spPr>
          <a:xfrm>
            <a:off x="858545" y="2690826"/>
            <a:ext cx="3509400" cy="0"/>
          </a:xfrm>
          <a:prstGeom prst="straightConnector1">
            <a:avLst/>
          </a:prstGeom>
          <a:noFill/>
          <a:ln w="38100" cap="flat" cmpd="sng">
            <a:solidFill>
              <a:schemeClr val="accent2"/>
            </a:solidFill>
            <a:prstDash val="solid"/>
            <a:round/>
            <a:headEnd type="none" w="sm" len="sm"/>
            <a:tailEnd type="none" w="sm" len="sm"/>
          </a:ln>
        </p:spPr>
      </p:cxnSp>
      <p:sp>
        <p:nvSpPr>
          <p:cNvPr id="165" name="Google Shape;165;p8"/>
          <p:cNvSpPr txBox="1">
            <a:spLocks noGrp="1"/>
          </p:cNvSpPr>
          <p:nvPr>
            <p:ph type="body" idx="1"/>
          </p:nvPr>
        </p:nvSpPr>
        <p:spPr>
          <a:xfrm>
            <a:off x="735200" y="4343900"/>
            <a:ext cx="3866100" cy="17139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3"/>
            </a:pPr>
            <a:r>
              <a:rPr lang="en-US" sz="1800" b="1">
                <a:solidFill>
                  <a:srgbClr val="000000"/>
                </a:solidFill>
              </a:rPr>
              <a:t>The Grey Area of OER and AI</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Open licenses make content reusable but they don’t change the rules with intellectual property! </a:t>
            </a:r>
            <a:endParaRPr sz="1600">
              <a:solidFill>
                <a:srgbClr val="000000"/>
              </a:solidFill>
            </a:endParaRPr>
          </a:p>
        </p:txBody>
      </p:sp>
      <p:cxnSp>
        <p:nvCxnSpPr>
          <p:cNvPr id="166" name="Google Shape;166;p8">
            <a:extLst>
              <a:ext uri="{C183D7F6-B498-43B3-948B-1728B52AA6E4}">
                <adec:decorative xmlns:adec="http://schemas.microsoft.com/office/drawing/2017/decorative" val="1"/>
              </a:ext>
            </a:extLst>
          </p:cNvPr>
          <p:cNvCxnSpPr/>
          <p:nvPr/>
        </p:nvCxnSpPr>
        <p:spPr>
          <a:xfrm>
            <a:off x="858545" y="4752626"/>
            <a:ext cx="3509400" cy="0"/>
          </a:xfrm>
          <a:prstGeom prst="straightConnector1">
            <a:avLst/>
          </a:prstGeom>
          <a:noFill/>
          <a:ln w="38100" cap="flat" cmpd="sng">
            <a:solidFill>
              <a:schemeClr val="accent2"/>
            </a:solidFill>
            <a:prstDash val="solid"/>
            <a:round/>
            <a:headEnd type="none" w="sm" len="sm"/>
            <a:tailEnd type="none" w="sm" len="sm"/>
          </a:ln>
        </p:spPr>
      </p:cxnSp>
      <p:sp>
        <p:nvSpPr>
          <p:cNvPr id="167" name="Google Shape;167;p8"/>
          <p:cNvSpPr txBox="1">
            <a:spLocks noGrp="1"/>
          </p:cNvSpPr>
          <p:nvPr>
            <p:ph type="body" idx="1"/>
          </p:nvPr>
        </p:nvSpPr>
        <p:spPr>
          <a:xfrm>
            <a:off x="4776075" y="4343900"/>
            <a:ext cx="4037400" cy="17139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4"/>
            </a:pPr>
            <a:r>
              <a:rPr lang="en-US" sz="1800" b="1">
                <a:solidFill>
                  <a:srgbClr val="000000"/>
                </a:solidFill>
              </a:rPr>
              <a:t>The Privacy-Smart Approach</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Think of this as your “digital seatbelt” - always put it on (even unconsciously) before you start the car!</a:t>
            </a:r>
            <a:endParaRPr sz="1600">
              <a:solidFill>
                <a:srgbClr val="000000"/>
              </a:solidFill>
            </a:endParaRPr>
          </a:p>
        </p:txBody>
      </p:sp>
      <p:cxnSp>
        <p:nvCxnSpPr>
          <p:cNvPr id="168" name="Google Shape;168;p8">
            <a:extLst>
              <a:ext uri="{C183D7F6-B498-43B3-948B-1728B52AA6E4}">
                <adec:decorative xmlns:adec="http://schemas.microsoft.com/office/drawing/2017/decorative" val="1"/>
              </a:ext>
            </a:extLst>
          </p:cNvPr>
          <p:cNvCxnSpPr/>
          <p:nvPr/>
        </p:nvCxnSpPr>
        <p:spPr>
          <a:xfrm>
            <a:off x="4953138" y="4752626"/>
            <a:ext cx="3509400" cy="0"/>
          </a:xfrm>
          <a:prstGeom prst="straightConnector1">
            <a:avLst/>
          </a:prstGeom>
          <a:noFill/>
          <a:ln w="38100" cap="flat" cmpd="sng">
            <a:solidFill>
              <a:schemeClr val="accent2"/>
            </a:solidFill>
            <a:prstDash val="solid"/>
            <a:round/>
            <a:headEnd type="none" w="sm" len="sm"/>
            <a:tailEnd type="none" w="sm" len="sm"/>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g3c4f0d10fce_0_137"/>
          <p:cNvSpPr txBox="1">
            <a:spLocks noGrp="1"/>
          </p:cNvSpPr>
          <p:nvPr>
            <p:ph type="title"/>
          </p:nvPr>
        </p:nvSpPr>
        <p:spPr>
          <a:xfrm>
            <a:off x="1088675" y="713376"/>
            <a:ext cx="7202400" cy="9897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Your Personal Privacy: What AI Is Quietly Collecting</a:t>
            </a:r>
            <a:endParaRPr sz="3500"/>
          </a:p>
        </p:txBody>
      </p:sp>
      <p:sp>
        <p:nvSpPr>
          <p:cNvPr id="177" name="Google Shape;177;g3c4f0d10fce_0_137"/>
          <p:cNvSpPr txBox="1"/>
          <p:nvPr/>
        </p:nvSpPr>
        <p:spPr>
          <a:xfrm>
            <a:off x="422975" y="2084250"/>
            <a:ext cx="3993600" cy="1967100"/>
          </a:xfrm>
          <a:prstGeom prst="rect">
            <a:avLst/>
          </a:prstGeom>
          <a:solidFill>
            <a:srgbClr val="E6B8AF">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Model Training</a:t>
            </a:r>
            <a:endParaRPr sz="1800" b="1" i="0" u="none" strike="noStrike" cap="none">
              <a:solidFill>
                <a:schemeClr val="accent4"/>
              </a:solidFill>
              <a:latin typeface="Arial"/>
              <a:ea typeface="Arial"/>
              <a:cs typeface="Arial"/>
              <a:sym typeface="Arial"/>
            </a:endParaRPr>
          </a:p>
          <a:p>
            <a:pPr marL="457200" lvl="0" indent="-323850" algn="l" rtl="0">
              <a:lnSpc>
                <a:spcPct val="115000"/>
              </a:lnSpc>
              <a:spcBef>
                <a:spcPts val="1300"/>
              </a:spcBef>
              <a:spcAft>
                <a:spcPts val="0"/>
              </a:spcAft>
              <a:buSzPts val="1500"/>
              <a:buChar char="●"/>
            </a:pPr>
            <a:r>
              <a:rPr lang="en-US" sz="1500"/>
              <a:t>Your prompts, uploaded OER drafts, and ideas  train future versions of the LLM.</a:t>
            </a:r>
            <a:endParaRPr sz="1500" b="1"/>
          </a:p>
          <a:p>
            <a:pPr marL="457200" lvl="0" indent="-323850" algn="l" rtl="0">
              <a:lnSpc>
                <a:spcPct val="115000"/>
              </a:lnSpc>
              <a:spcBef>
                <a:spcPts val="0"/>
              </a:spcBef>
              <a:spcAft>
                <a:spcPts val="0"/>
              </a:spcAft>
              <a:buSzPts val="1500"/>
              <a:buChar char="●"/>
            </a:pPr>
            <a:r>
              <a:rPr lang="en-US" sz="1500"/>
              <a:t>Gen-AI learns to mimic your writing style for other users.</a:t>
            </a:r>
            <a:endParaRPr sz="2000"/>
          </a:p>
        </p:txBody>
      </p:sp>
      <p:sp>
        <p:nvSpPr>
          <p:cNvPr id="176" name="Google Shape;176;g3c4f0d10fce_0_137"/>
          <p:cNvSpPr txBox="1"/>
          <p:nvPr/>
        </p:nvSpPr>
        <p:spPr>
          <a:xfrm>
            <a:off x="4677425" y="2084250"/>
            <a:ext cx="3993600" cy="1967100"/>
          </a:xfrm>
          <a:prstGeom prst="rect">
            <a:avLst/>
          </a:prstGeom>
          <a:solidFill>
            <a:srgbClr val="CFE2F3">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Agentic AI “Shadow Actions” </a:t>
            </a:r>
            <a:endParaRPr sz="1800" b="1" i="0" u="none" strike="noStrike" cap="none">
              <a:solidFill>
                <a:schemeClr val="accent4"/>
              </a:solidFill>
              <a:latin typeface="Arial"/>
              <a:ea typeface="Arial"/>
              <a:cs typeface="Arial"/>
              <a:sym typeface="Arial"/>
            </a:endParaRPr>
          </a:p>
          <a:p>
            <a:pPr marL="457200" lvl="0" indent="-323850" algn="l" rtl="0">
              <a:lnSpc>
                <a:spcPct val="115000"/>
              </a:lnSpc>
              <a:spcBef>
                <a:spcPts val="1300"/>
              </a:spcBef>
              <a:spcAft>
                <a:spcPts val="0"/>
              </a:spcAft>
              <a:buSzPts val="1500"/>
              <a:buChar char="●"/>
            </a:pPr>
            <a:r>
              <a:rPr lang="en-US" sz="1500"/>
              <a:t>Once "authorized," agentic AI can access APIs or accounts without asking each time. </a:t>
            </a:r>
            <a:endParaRPr sz="1500"/>
          </a:p>
          <a:p>
            <a:pPr marL="457200" lvl="0" indent="-323850" algn="l" rtl="0">
              <a:lnSpc>
                <a:spcPct val="115000"/>
              </a:lnSpc>
              <a:spcBef>
                <a:spcPts val="0"/>
              </a:spcBef>
              <a:spcAft>
                <a:spcPts val="0"/>
              </a:spcAft>
              <a:buSzPts val="1500"/>
              <a:buChar char="●"/>
            </a:pPr>
            <a:r>
              <a:rPr lang="en-US" sz="1500"/>
              <a:t>Agents can transmit browser history or session tokens.</a:t>
            </a:r>
            <a:endParaRPr sz="2000"/>
          </a:p>
        </p:txBody>
      </p:sp>
      <p:sp>
        <p:nvSpPr>
          <p:cNvPr id="178" name="Google Shape;178;g3c4f0d10fce_0_137"/>
          <p:cNvSpPr txBox="1"/>
          <p:nvPr/>
        </p:nvSpPr>
        <p:spPr>
          <a:xfrm>
            <a:off x="422975" y="4357550"/>
            <a:ext cx="3993600" cy="1967100"/>
          </a:xfrm>
          <a:prstGeom prst="rect">
            <a:avLst/>
          </a:prstGeom>
          <a:solidFill>
            <a:srgbClr val="D9EAD3">
              <a:alpha val="2025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Voice &amp; Biometric Data</a:t>
            </a:r>
            <a:endParaRPr sz="1800" b="1" i="0" u="none" strike="noStrike" cap="none">
              <a:solidFill>
                <a:schemeClr val="accent4"/>
              </a:solidFill>
              <a:latin typeface="Arial"/>
              <a:ea typeface="Arial"/>
              <a:cs typeface="Arial"/>
              <a:sym typeface="Arial"/>
            </a:endParaRPr>
          </a:p>
          <a:p>
            <a:pPr marL="457200" lvl="0" indent="-342900" algn="l" rtl="0">
              <a:lnSpc>
                <a:spcPct val="115000"/>
              </a:lnSpc>
              <a:spcBef>
                <a:spcPts val="1300"/>
              </a:spcBef>
              <a:spcAft>
                <a:spcPts val="0"/>
              </a:spcAft>
              <a:buSzPts val="1800"/>
              <a:buChar char="●"/>
            </a:pPr>
            <a:r>
              <a:rPr lang="en-US" sz="1500"/>
              <a:t>Voice data is classified as sensitive biometric data (similar to a fingerprint). </a:t>
            </a:r>
            <a:endParaRPr sz="1500"/>
          </a:p>
          <a:p>
            <a:pPr marL="457200" lvl="0" indent="-323850" algn="l" rtl="0">
              <a:lnSpc>
                <a:spcPct val="115000"/>
              </a:lnSpc>
              <a:spcBef>
                <a:spcPts val="0"/>
              </a:spcBef>
              <a:spcAft>
                <a:spcPts val="0"/>
              </a:spcAft>
              <a:buSzPts val="1500"/>
              <a:buChar char="●"/>
            </a:pPr>
            <a:r>
              <a:rPr lang="en-US" sz="1500"/>
              <a:t>Stolen voice samples can be used to create voice clones to enable fraud. </a:t>
            </a:r>
            <a:endParaRPr sz="1500"/>
          </a:p>
        </p:txBody>
      </p:sp>
      <p:sp>
        <p:nvSpPr>
          <p:cNvPr id="179" name="Google Shape;179;g3c4f0d10fce_0_137"/>
          <p:cNvSpPr txBox="1"/>
          <p:nvPr/>
        </p:nvSpPr>
        <p:spPr>
          <a:xfrm>
            <a:off x="4677425" y="4357550"/>
            <a:ext cx="3993600" cy="1967100"/>
          </a:xfrm>
          <a:prstGeom prst="rect">
            <a:avLst/>
          </a:prstGeom>
          <a:solidFill>
            <a:srgbClr val="DFDBD5">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Intellectual Property</a:t>
            </a:r>
            <a:endParaRPr sz="1800" b="1" i="0" u="none" strike="noStrike" cap="none">
              <a:solidFill>
                <a:schemeClr val="accent4"/>
              </a:solidFill>
              <a:latin typeface="Arial"/>
              <a:ea typeface="Arial"/>
              <a:cs typeface="Arial"/>
              <a:sym typeface="Arial"/>
            </a:endParaRPr>
          </a:p>
          <a:p>
            <a:pPr marL="457200" lvl="0" indent="-323850" algn="l" rtl="0">
              <a:lnSpc>
                <a:spcPct val="115000"/>
              </a:lnSpc>
              <a:spcBef>
                <a:spcPts val="1300"/>
              </a:spcBef>
              <a:spcAft>
                <a:spcPts val="0"/>
              </a:spcAft>
              <a:buSzPts val="1500"/>
              <a:buChar char="●"/>
            </a:pPr>
            <a:r>
              <a:rPr lang="en-US" sz="1500"/>
              <a:t>Non-enterprise AI tools often claim "usage rights" over anything you input. </a:t>
            </a:r>
            <a:endParaRPr sz="1500" b="1"/>
          </a:p>
          <a:p>
            <a:pPr marL="457200" lvl="0" indent="-323850" algn="l" rtl="0">
              <a:lnSpc>
                <a:spcPct val="115000"/>
              </a:lnSpc>
              <a:spcBef>
                <a:spcPts val="0"/>
              </a:spcBef>
              <a:spcAft>
                <a:spcPts val="0"/>
              </a:spcAft>
              <a:buSzPts val="1500"/>
              <a:buChar char="●"/>
            </a:pPr>
            <a:r>
              <a:rPr lang="en-US" sz="1500"/>
              <a:t>AI-generated content may be "remixed" from others, risking unintentional plagiarism.</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3da63a2ab75_0_15"/>
          <p:cNvSpPr txBox="1">
            <a:spLocks noGrp="1"/>
          </p:cNvSpPr>
          <p:nvPr>
            <p:ph type="title"/>
          </p:nvPr>
        </p:nvSpPr>
        <p:spPr>
          <a:xfrm>
            <a:off x="1088675" y="713376"/>
            <a:ext cx="7202400" cy="9897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2600"/>
              <a:buNone/>
            </a:pPr>
            <a:r>
              <a:rPr lang="en-US" sz="3500"/>
              <a:t>What Should You Never Type Into an AI Tool? </a:t>
            </a:r>
            <a:endParaRPr sz="3500"/>
          </a:p>
        </p:txBody>
      </p:sp>
      <p:sp>
        <p:nvSpPr>
          <p:cNvPr id="186" name="Google Shape;186;g3da63a2ab75_0_15"/>
          <p:cNvSpPr txBox="1"/>
          <p:nvPr/>
        </p:nvSpPr>
        <p:spPr>
          <a:xfrm>
            <a:off x="397525" y="2084250"/>
            <a:ext cx="3987300" cy="4488000"/>
          </a:xfrm>
          <a:prstGeom prst="rect">
            <a:avLst/>
          </a:prstGeom>
          <a:solidFill>
            <a:srgbClr val="DFDBD5">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chemeClr val="accent4"/>
                </a:solidFill>
              </a:rPr>
              <a:t>⭙ Keep Out </a:t>
            </a:r>
            <a:endParaRPr sz="1800" b="1" i="0" u="none" strike="noStrike" cap="none">
              <a:solidFill>
                <a:schemeClr val="accent4"/>
              </a:solidFill>
              <a:latin typeface="Arial"/>
              <a:ea typeface="Arial"/>
              <a:cs typeface="Arial"/>
              <a:sym typeface="Arial"/>
            </a:endParaRPr>
          </a:p>
          <a:p>
            <a:pPr marL="457200" marR="0" lvl="0" indent="-330200" algn="l" rtl="0">
              <a:lnSpc>
                <a:spcPct val="115000"/>
              </a:lnSpc>
              <a:spcBef>
                <a:spcPts val="1000"/>
              </a:spcBef>
              <a:spcAft>
                <a:spcPts val="0"/>
              </a:spcAft>
              <a:buClr>
                <a:srgbClr val="000000"/>
              </a:buClr>
              <a:buSzPts val="1600"/>
              <a:buFont typeface="Arial"/>
              <a:buChar char="●"/>
            </a:pPr>
            <a:r>
              <a:rPr lang="en-US" sz="1600"/>
              <a:t>Any personally identifiable information (PII)</a:t>
            </a:r>
            <a:endParaRPr sz="1600"/>
          </a:p>
          <a:p>
            <a:pPr marL="914400" marR="0" lvl="1" indent="-330200" algn="l" rtl="0">
              <a:lnSpc>
                <a:spcPct val="115000"/>
              </a:lnSpc>
              <a:spcBef>
                <a:spcPts val="0"/>
              </a:spcBef>
              <a:spcAft>
                <a:spcPts val="0"/>
              </a:spcAft>
              <a:buClr>
                <a:srgbClr val="000000"/>
              </a:buClr>
              <a:buSzPts val="1600"/>
              <a:buFont typeface="Arial"/>
              <a:buChar char="○"/>
            </a:pPr>
            <a:r>
              <a:rPr lang="en-US" sz="1600"/>
              <a:t>Student names, ID numbers, grades</a:t>
            </a:r>
            <a:endParaRPr sz="1600"/>
          </a:p>
          <a:p>
            <a:pPr marL="914400" marR="0" lvl="1" indent="-330200" algn="l" rtl="0">
              <a:lnSpc>
                <a:spcPct val="115000"/>
              </a:lnSpc>
              <a:spcBef>
                <a:spcPts val="0"/>
              </a:spcBef>
              <a:spcAft>
                <a:spcPts val="0"/>
              </a:spcAft>
              <a:buSzPts val="1600"/>
              <a:buChar char="○"/>
            </a:pPr>
            <a:r>
              <a:rPr lang="en-US" sz="1600"/>
              <a:t>Assignment submissions/student’s writing (without explicit consent)</a:t>
            </a:r>
            <a:endParaRPr sz="1600"/>
          </a:p>
          <a:p>
            <a:pPr marL="914400" marR="0" lvl="1" indent="-330200" algn="l" rtl="0">
              <a:lnSpc>
                <a:spcPct val="115000"/>
              </a:lnSpc>
              <a:spcBef>
                <a:spcPts val="0"/>
              </a:spcBef>
              <a:spcAft>
                <a:spcPts val="0"/>
              </a:spcAft>
              <a:buSzPts val="1600"/>
              <a:buChar char="○"/>
            </a:pPr>
            <a:r>
              <a:rPr lang="en-US" sz="1600"/>
              <a:t>Disability-related information</a:t>
            </a:r>
            <a:endParaRPr sz="1600"/>
          </a:p>
          <a:p>
            <a:pPr marL="914400" marR="0" lvl="1" indent="-330200" algn="l" rtl="0">
              <a:lnSpc>
                <a:spcPct val="115000"/>
              </a:lnSpc>
              <a:spcBef>
                <a:spcPts val="0"/>
              </a:spcBef>
              <a:spcAft>
                <a:spcPts val="0"/>
              </a:spcAft>
              <a:buSzPts val="1600"/>
              <a:buChar char="○"/>
            </a:pPr>
            <a:r>
              <a:rPr lang="en-US" sz="1600"/>
              <a:t>Employee records or HR data</a:t>
            </a:r>
            <a:endParaRPr sz="1600"/>
          </a:p>
          <a:p>
            <a:pPr marL="457200" marR="0" lvl="0" indent="-330200" algn="l" rtl="0">
              <a:lnSpc>
                <a:spcPct val="115000"/>
              </a:lnSpc>
              <a:spcBef>
                <a:spcPts val="0"/>
              </a:spcBef>
              <a:spcAft>
                <a:spcPts val="0"/>
              </a:spcAft>
              <a:buSzPts val="1600"/>
              <a:buChar char="●"/>
            </a:pPr>
            <a:r>
              <a:rPr lang="en-US" sz="1600"/>
              <a:t>Any information that is private, confidential, legally protected, or non-public</a:t>
            </a:r>
            <a:endParaRPr sz="1600"/>
          </a:p>
          <a:p>
            <a:pPr marL="914400" marR="0" lvl="1" indent="-330200" algn="l" rtl="0">
              <a:lnSpc>
                <a:spcPct val="115000"/>
              </a:lnSpc>
              <a:spcBef>
                <a:spcPts val="0"/>
              </a:spcBef>
              <a:spcAft>
                <a:spcPts val="0"/>
              </a:spcAft>
              <a:buSzPts val="1600"/>
              <a:buChar char="○"/>
            </a:pPr>
            <a:r>
              <a:rPr lang="en-US" sz="1600"/>
              <a:t>proprietary/copyrighted images or content</a:t>
            </a:r>
            <a:endParaRPr sz="1600"/>
          </a:p>
          <a:p>
            <a:pPr marL="0" marR="0" lvl="0" indent="0" algn="l" rtl="0">
              <a:lnSpc>
                <a:spcPct val="115000"/>
              </a:lnSpc>
              <a:spcBef>
                <a:spcPts val="1000"/>
              </a:spcBef>
              <a:spcAft>
                <a:spcPts val="0"/>
              </a:spcAft>
              <a:buNone/>
            </a:pPr>
            <a:endParaRPr sz="1600"/>
          </a:p>
        </p:txBody>
      </p:sp>
      <p:sp>
        <p:nvSpPr>
          <p:cNvPr id="187" name="Google Shape;187;g3da63a2ab75_0_15"/>
          <p:cNvSpPr txBox="1"/>
          <p:nvPr/>
        </p:nvSpPr>
        <p:spPr>
          <a:xfrm>
            <a:off x="4677425" y="2084250"/>
            <a:ext cx="4066500" cy="4488000"/>
          </a:xfrm>
          <a:prstGeom prst="rect">
            <a:avLst/>
          </a:prstGeom>
          <a:solidFill>
            <a:srgbClr val="CFE2F3">
              <a:alpha val="20000"/>
            </a:srgbClr>
          </a:solidFill>
          <a:ln>
            <a:noFill/>
          </a:ln>
        </p:spPr>
        <p:txBody>
          <a:bodyPr spcFirstLastPara="1" wrap="square" lIns="91425" tIns="91425" rIns="91425" bIns="91425" anchor="t" anchorCtr="0">
            <a:noAutofit/>
          </a:bodyPr>
          <a:lstStyle/>
          <a:p>
            <a:pPr marL="0" marR="0" lvl="0" indent="0" algn="l" rtl="0">
              <a:lnSpc>
                <a:spcPct val="115000"/>
              </a:lnSpc>
              <a:spcBef>
                <a:spcPts val="1000"/>
              </a:spcBef>
              <a:spcAft>
                <a:spcPts val="0"/>
              </a:spcAft>
              <a:buClr>
                <a:srgbClr val="000000"/>
              </a:buClr>
              <a:buSzPts val="1600"/>
              <a:buFont typeface="Arial"/>
              <a:buNone/>
            </a:pPr>
            <a:r>
              <a:rPr lang="en-US" sz="1800" b="1">
                <a:solidFill>
                  <a:srgbClr val="38761D"/>
                </a:solidFill>
              </a:rPr>
              <a:t>✔ Generally Okay</a:t>
            </a:r>
            <a:endParaRPr sz="1800" b="1" i="0" u="none" strike="noStrike" cap="none">
              <a:solidFill>
                <a:srgbClr val="38761D"/>
              </a:solidFill>
              <a:latin typeface="Arial"/>
              <a:ea typeface="Arial"/>
              <a:cs typeface="Arial"/>
              <a:sym typeface="Arial"/>
            </a:endParaRPr>
          </a:p>
          <a:p>
            <a:pPr marL="457200" marR="0" lvl="0" indent="-330200" algn="l" rtl="0">
              <a:lnSpc>
                <a:spcPct val="115000"/>
              </a:lnSpc>
              <a:spcBef>
                <a:spcPts val="0"/>
              </a:spcBef>
              <a:spcAft>
                <a:spcPts val="0"/>
              </a:spcAft>
              <a:buClr>
                <a:srgbClr val="000000"/>
              </a:buClr>
              <a:buSzPts val="1600"/>
              <a:buFont typeface="Arial"/>
              <a:buChar char="●"/>
            </a:pPr>
            <a:r>
              <a:rPr lang="en-US" sz="1600"/>
              <a:t>Original content authored by you </a:t>
            </a:r>
            <a:endParaRPr sz="1600"/>
          </a:p>
          <a:p>
            <a:pPr marL="457200" marR="0" lvl="0" indent="-330200" algn="l" rtl="0">
              <a:lnSpc>
                <a:spcPct val="115000"/>
              </a:lnSpc>
              <a:spcBef>
                <a:spcPts val="0"/>
              </a:spcBef>
              <a:spcAft>
                <a:spcPts val="0"/>
              </a:spcAft>
              <a:buSzPts val="1600"/>
              <a:buChar char="●"/>
            </a:pPr>
            <a:r>
              <a:rPr lang="en-US" sz="1600"/>
              <a:t>Publicly available, openly licensed (creative commons license) content</a:t>
            </a:r>
            <a:endParaRPr sz="1600"/>
          </a:p>
          <a:p>
            <a:pPr marL="457200" marR="0" lvl="0" indent="-330200" algn="l" rtl="0">
              <a:lnSpc>
                <a:spcPct val="115000"/>
              </a:lnSpc>
              <a:spcBef>
                <a:spcPts val="0"/>
              </a:spcBef>
              <a:spcAft>
                <a:spcPts val="0"/>
              </a:spcAft>
              <a:buSzPts val="1600"/>
              <a:buChar char="●"/>
            </a:pPr>
            <a:r>
              <a:rPr lang="en-US" sz="1600"/>
              <a:t>Generic, anonymized examples</a:t>
            </a:r>
            <a:endParaRPr sz="1600"/>
          </a:p>
          <a:p>
            <a:pPr marL="457200" marR="0" lvl="0" indent="-330200" algn="l" rtl="0">
              <a:lnSpc>
                <a:spcPct val="115000"/>
              </a:lnSpc>
              <a:spcBef>
                <a:spcPts val="0"/>
              </a:spcBef>
              <a:spcAft>
                <a:spcPts val="0"/>
              </a:spcAft>
              <a:buSzPts val="1600"/>
              <a:buChar char="●"/>
            </a:pPr>
            <a:r>
              <a:rPr lang="en-US" sz="1600"/>
              <a:t>Student’s work - only with explicit permission and institutional guidance through enterprise tools. </a:t>
            </a:r>
            <a:endParaRPr sz="1600"/>
          </a:p>
          <a:p>
            <a:pPr marL="0" marR="0" lvl="0" indent="0" algn="l" rtl="0">
              <a:lnSpc>
                <a:spcPct val="115000"/>
              </a:lnSpc>
              <a:spcBef>
                <a:spcPts val="0"/>
              </a:spcBef>
              <a:spcAft>
                <a:spcPts val="0"/>
              </a:spcAft>
              <a:buNone/>
            </a:pPr>
            <a:endParaRPr sz="1600"/>
          </a:p>
          <a:p>
            <a:pPr marL="0" marR="0" lvl="0" indent="0" algn="l" rtl="0">
              <a:lnSpc>
                <a:spcPct val="115000"/>
              </a:lnSpc>
              <a:spcBef>
                <a:spcPts val="0"/>
              </a:spcBef>
              <a:spcAft>
                <a:spcPts val="0"/>
              </a:spcAft>
              <a:buNone/>
            </a:pPr>
            <a:r>
              <a:rPr lang="en-US" sz="1600" i="1"/>
              <a:t>While open licences make content reusable, remixable, and revisable, it does not change the privacy rights of the people in the media - which always take precedence, regardless of the license. </a:t>
            </a:r>
            <a:endParaRPr sz="1600" i="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g3c4f0d10fce_0_175"/>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SzPct val="74285"/>
              <a:buNone/>
            </a:pPr>
            <a:r>
              <a:rPr lang="en-US" sz="3500"/>
              <a:t>How to Opt Out of AI Data Collection</a:t>
            </a:r>
            <a:endParaRPr sz="3500"/>
          </a:p>
        </p:txBody>
      </p:sp>
      <p:sp>
        <p:nvSpPr>
          <p:cNvPr id="194" name="Google Shape;194;g3c4f0d10fce_0_175"/>
          <p:cNvSpPr txBox="1"/>
          <p:nvPr/>
        </p:nvSpPr>
        <p:spPr>
          <a:xfrm>
            <a:off x="558800" y="2124075"/>
            <a:ext cx="8255100" cy="45531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1800"/>
              </a:spcBef>
              <a:spcAft>
                <a:spcPts val="0"/>
              </a:spcAft>
              <a:buClr>
                <a:srgbClr val="000000"/>
              </a:buClr>
              <a:buSzPts val="1800"/>
              <a:buFont typeface="Arial"/>
              <a:buNone/>
            </a:pPr>
            <a:r>
              <a:rPr lang="en-US" sz="1800" b="1">
                <a:solidFill>
                  <a:schemeClr val="accent4"/>
                </a:solidFill>
              </a:rPr>
              <a:t>Opt Out of Model Training</a:t>
            </a:r>
            <a:endParaRPr sz="1800" b="1" i="0" u="none" strike="noStrike" cap="none">
              <a:solidFill>
                <a:schemeClr val="accent4"/>
              </a:solidFill>
              <a:latin typeface="Arial"/>
              <a:ea typeface="Arial"/>
              <a:cs typeface="Arial"/>
              <a:sym typeface="Arial"/>
            </a:endParaRPr>
          </a:p>
          <a:p>
            <a:pPr marL="295275" marR="0" lvl="0" indent="-295275" algn="l" rtl="0">
              <a:lnSpc>
                <a:spcPct val="115000"/>
              </a:lnSpc>
              <a:spcBef>
                <a:spcPts val="600"/>
              </a:spcBef>
              <a:spcAft>
                <a:spcPts val="0"/>
              </a:spcAft>
              <a:buClr>
                <a:srgbClr val="000000"/>
              </a:buClr>
              <a:buSzPts val="1600"/>
              <a:buFont typeface="Arial"/>
              <a:buChar char="●"/>
            </a:pPr>
            <a:r>
              <a:rPr lang="en-US" sz="1600" b="1">
                <a:solidFill>
                  <a:srgbClr val="1F1F1F"/>
                </a:solidFill>
              </a:rPr>
              <a:t>Chatbots: </a:t>
            </a:r>
            <a:r>
              <a:rPr lang="en-US" sz="1600">
                <a:solidFill>
                  <a:srgbClr val="1F1F1F"/>
                </a:solidFill>
              </a:rPr>
              <a:t>In the </a:t>
            </a:r>
            <a:r>
              <a:rPr lang="en-US" sz="1600" b="1">
                <a:solidFill>
                  <a:srgbClr val="1F1F1F"/>
                </a:solidFill>
              </a:rPr>
              <a:t>settings</a:t>
            </a:r>
            <a:r>
              <a:rPr lang="en-US" sz="1600">
                <a:solidFill>
                  <a:srgbClr val="1F1F1F"/>
                </a:solidFill>
              </a:rPr>
              <a:t>, typically under </a:t>
            </a:r>
            <a:r>
              <a:rPr lang="en-US" sz="1600" b="1">
                <a:solidFill>
                  <a:srgbClr val="1F1F1F"/>
                </a:solidFill>
              </a:rPr>
              <a:t>privacy</a:t>
            </a:r>
            <a:r>
              <a:rPr lang="en-US" sz="1600">
                <a:solidFill>
                  <a:srgbClr val="1F1F1F"/>
                </a:solidFill>
              </a:rPr>
              <a:t> or </a:t>
            </a:r>
            <a:r>
              <a:rPr lang="en-US" sz="1600" b="1">
                <a:solidFill>
                  <a:srgbClr val="1F1F1F"/>
                </a:solidFill>
              </a:rPr>
              <a:t>data controls</a:t>
            </a:r>
            <a:r>
              <a:rPr lang="en-US" sz="1600">
                <a:solidFill>
                  <a:srgbClr val="1F1F1F"/>
                </a:solidFill>
              </a:rPr>
              <a:t>, disable “improve the model” or toggle off “model training”/”apps activity”</a:t>
            </a:r>
            <a:endParaRPr sz="1600">
              <a:solidFill>
                <a:srgbClr val="1F1F1F"/>
              </a:solidFill>
            </a:endParaRPr>
          </a:p>
          <a:p>
            <a:pPr marL="914400" marR="0" lvl="1" indent="-330200" algn="l" rtl="0">
              <a:lnSpc>
                <a:spcPct val="115000"/>
              </a:lnSpc>
              <a:spcBef>
                <a:spcPts val="600"/>
              </a:spcBef>
              <a:spcAft>
                <a:spcPts val="0"/>
              </a:spcAft>
              <a:buClr>
                <a:srgbClr val="1F1F1F"/>
              </a:buClr>
              <a:buSzPts val="1600"/>
              <a:buChar char="○"/>
            </a:pPr>
            <a:r>
              <a:rPr lang="en-US" sz="1600">
                <a:solidFill>
                  <a:srgbClr val="1F1F1F"/>
                </a:solidFill>
              </a:rPr>
              <a:t>Some servers will let you </a:t>
            </a:r>
            <a:r>
              <a:rPr lang="en-US" sz="1600" b="1">
                <a:solidFill>
                  <a:srgbClr val="1F1F1F"/>
                </a:solidFill>
              </a:rPr>
              <a:t>autodelete </a:t>
            </a:r>
            <a:r>
              <a:rPr lang="en-US" sz="1600">
                <a:solidFill>
                  <a:srgbClr val="1F1F1F"/>
                </a:solidFill>
              </a:rPr>
              <a:t>after X amount of months as well</a:t>
            </a:r>
            <a:endParaRPr sz="1100" b="1" i="0" u="none" strike="noStrike" cap="none">
              <a:solidFill>
                <a:schemeClr val="accent4"/>
              </a:solidFill>
              <a:latin typeface="Arial"/>
              <a:ea typeface="Arial"/>
              <a:cs typeface="Arial"/>
              <a:sym typeface="Arial"/>
            </a:endParaRPr>
          </a:p>
          <a:p>
            <a:pPr marL="0" marR="0" lvl="0" indent="0" algn="l" rtl="0">
              <a:lnSpc>
                <a:spcPct val="115000"/>
              </a:lnSpc>
              <a:spcBef>
                <a:spcPts val="1200"/>
              </a:spcBef>
              <a:spcAft>
                <a:spcPts val="0"/>
              </a:spcAft>
              <a:buClr>
                <a:srgbClr val="000000"/>
              </a:buClr>
              <a:buSzPts val="1600"/>
              <a:buFont typeface="Arial"/>
              <a:buNone/>
            </a:pPr>
            <a:r>
              <a:rPr lang="en-US" sz="1600" b="1">
                <a:solidFill>
                  <a:schemeClr val="accent4"/>
                </a:solidFill>
              </a:rPr>
              <a:t>Control Browser - Level AI Gathering</a:t>
            </a:r>
            <a:r>
              <a:rPr lang="en-US" sz="1600" b="1" i="0" u="none" strike="noStrike" cap="none">
                <a:solidFill>
                  <a:schemeClr val="accent4"/>
                </a:solidFill>
                <a:latin typeface="Arial"/>
                <a:ea typeface="Arial"/>
                <a:cs typeface="Arial"/>
                <a:sym typeface="Arial"/>
              </a:rPr>
              <a:t> </a:t>
            </a:r>
            <a:endParaRPr sz="1600" b="1" i="0" u="none" strike="noStrike" cap="none">
              <a:solidFill>
                <a:schemeClr val="accent4"/>
              </a:solidFill>
              <a:latin typeface="Arial"/>
              <a:ea typeface="Arial"/>
              <a:cs typeface="Arial"/>
              <a:sym typeface="Arial"/>
            </a:endParaRPr>
          </a:p>
          <a:p>
            <a:pPr marL="457200" marR="0" lvl="0" indent="-330200" algn="l" rtl="0">
              <a:lnSpc>
                <a:spcPct val="115000"/>
              </a:lnSpc>
              <a:spcBef>
                <a:spcPts val="1200"/>
              </a:spcBef>
              <a:spcAft>
                <a:spcPts val="0"/>
              </a:spcAft>
              <a:buClr>
                <a:srgbClr val="1F1F1F"/>
              </a:buClr>
              <a:buSzPts val="1600"/>
              <a:buFont typeface="Arial"/>
              <a:buChar char="●"/>
            </a:pPr>
            <a:r>
              <a:rPr lang="en-US" sz="1600" b="1">
                <a:solidFill>
                  <a:srgbClr val="1F1F1F"/>
                </a:solidFill>
              </a:rPr>
              <a:t>Google Chrome “AI Innovations”:</a:t>
            </a:r>
            <a:r>
              <a:rPr lang="en-US" sz="1600">
                <a:solidFill>
                  <a:srgbClr val="1F1F1F"/>
                </a:solidFill>
              </a:rPr>
              <a:t> Customize and Control Google Chrome (3 dots on upper right-hand corner), click on “Settings” and go to “AI innovations”,  select “History search, powered by AI” or “Help me write” to toggle off. </a:t>
            </a:r>
            <a:endParaRPr sz="1600">
              <a:solidFill>
                <a:srgbClr val="1F1F1F"/>
              </a:solidFill>
            </a:endParaRPr>
          </a:p>
          <a:p>
            <a:pPr marL="457200" marR="0" lvl="0" indent="-330200" algn="l" rtl="0">
              <a:lnSpc>
                <a:spcPct val="115000"/>
              </a:lnSpc>
              <a:spcBef>
                <a:spcPts val="0"/>
              </a:spcBef>
              <a:spcAft>
                <a:spcPts val="0"/>
              </a:spcAft>
              <a:buClr>
                <a:srgbClr val="1F1F1F"/>
              </a:buClr>
              <a:buSzPts val="1600"/>
              <a:buFont typeface="Arial"/>
              <a:buChar char="●"/>
            </a:pPr>
            <a:r>
              <a:rPr lang="en-US" sz="1600" b="1">
                <a:solidFill>
                  <a:srgbClr val="1F1F1F"/>
                </a:solidFill>
              </a:rPr>
              <a:t>Google AI Overviews:</a:t>
            </a:r>
            <a:r>
              <a:rPr lang="en-US" sz="1600">
                <a:solidFill>
                  <a:srgbClr val="1F1F1F"/>
                </a:solidFill>
              </a:rPr>
              <a:t> When searching something in your browser type “-ai” at the end of your search terms</a:t>
            </a:r>
            <a:endParaRPr sz="1600">
              <a:solidFill>
                <a:srgbClr val="1F1F1F"/>
              </a:solidFill>
            </a:endParaRPr>
          </a:p>
          <a:p>
            <a:pPr marL="457200" marR="0" lvl="0" indent="-330200" algn="l" rtl="0">
              <a:lnSpc>
                <a:spcPct val="115000"/>
              </a:lnSpc>
              <a:spcBef>
                <a:spcPts val="0"/>
              </a:spcBef>
              <a:spcAft>
                <a:spcPts val="0"/>
              </a:spcAft>
              <a:buClr>
                <a:srgbClr val="1F1F1F"/>
              </a:buClr>
              <a:buSzPts val="1600"/>
              <a:buFont typeface="Arial"/>
              <a:buChar char="●"/>
            </a:pPr>
            <a:r>
              <a:rPr lang="en-US" sz="1600" b="1">
                <a:solidFill>
                  <a:srgbClr val="1F1F1F"/>
                </a:solidFill>
              </a:rPr>
              <a:t>Gmail Smart Features:</a:t>
            </a:r>
            <a:r>
              <a:rPr lang="en-US" sz="1600">
                <a:solidFill>
                  <a:srgbClr val="1F1F1F"/>
                </a:solidFill>
              </a:rPr>
              <a:t> Go to “Settings” and select “General” and uncheck “Smart features and personalization” </a:t>
            </a:r>
            <a:endParaRPr sz="1600">
              <a:solidFill>
                <a:srgbClr val="1F1F1F"/>
              </a:solidFill>
            </a:endParaRPr>
          </a:p>
          <a:p>
            <a:pPr marL="457200" marR="0" lvl="0" indent="-330200" algn="l" rtl="0">
              <a:lnSpc>
                <a:spcPct val="115000"/>
              </a:lnSpc>
              <a:spcBef>
                <a:spcPts val="0"/>
              </a:spcBef>
              <a:spcAft>
                <a:spcPts val="0"/>
              </a:spcAft>
              <a:buClr>
                <a:srgbClr val="1F1F1F"/>
              </a:buClr>
              <a:buSzPts val="1600"/>
              <a:buChar char="●"/>
            </a:pPr>
            <a:r>
              <a:rPr lang="en-US" sz="1600" b="1">
                <a:solidFill>
                  <a:srgbClr val="1F1F1F"/>
                </a:solidFill>
              </a:rPr>
              <a:t>Global Privacy Control (GPC) Browser Extension: </a:t>
            </a:r>
            <a:r>
              <a:rPr lang="en-US" sz="1600" u="sng">
                <a:solidFill>
                  <a:schemeClr val="hlink"/>
                </a:solidFill>
                <a:hlinkClick r:id="rId3"/>
              </a:rPr>
              <a:t>Install a GPC extension</a:t>
            </a:r>
            <a:r>
              <a:rPr lang="en-US" sz="1600">
                <a:solidFill>
                  <a:srgbClr val="1F1F1F"/>
                </a:solidFill>
              </a:rPr>
              <a:t> to signal “Do not sell or share my data” </a:t>
            </a:r>
            <a:endParaRPr sz="1600" b="0" i="0" u="none" strike="noStrike" cap="none">
              <a:solidFill>
                <a:srgbClr val="1F1F1F"/>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g3d53c22fb8c_0_10"/>
          <p:cNvSpPr txBox="1">
            <a:spLocks noGrp="1"/>
          </p:cNvSpPr>
          <p:nvPr>
            <p:ph type="title"/>
          </p:nvPr>
        </p:nvSpPr>
        <p:spPr>
          <a:xfrm>
            <a:off x="1088686" y="804520"/>
            <a:ext cx="7202400" cy="8985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SzPct val="74285"/>
              <a:buNone/>
            </a:pPr>
            <a:r>
              <a:rPr lang="en-US" sz="3500"/>
              <a:t>How to Opt Out of AI Data Collection (cont.)</a:t>
            </a:r>
            <a:endParaRPr sz="3500"/>
          </a:p>
        </p:txBody>
      </p:sp>
      <p:sp>
        <p:nvSpPr>
          <p:cNvPr id="201" name="Google Shape;201;g3d53c22fb8c_0_10"/>
          <p:cNvSpPr txBox="1"/>
          <p:nvPr/>
        </p:nvSpPr>
        <p:spPr>
          <a:xfrm>
            <a:off x="558800" y="2124075"/>
            <a:ext cx="8255100" cy="45531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1800"/>
              </a:spcBef>
              <a:spcAft>
                <a:spcPts val="0"/>
              </a:spcAft>
              <a:buClr>
                <a:srgbClr val="000000"/>
              </a:buClr>
              <a:buSzPts val="1800"/>
              <a:buFont typeface="Arial"/>
              <a:buNone/>
            </a:pPr>
            <a:r>
              <a:rPr lang="en-US" sz="1800" b="1">
                <a:solidFill>
                  <a:schemeClr val="accent4"/>
                </a:solidFill>
              </a:rPr>
              <a:t>Mask Your Digital Identity</a:t>
            </a:r>
            <a:endParaRPr sz="1800" b="1" i="0" u="none" strike="noStrike" cap="none">
              <a:solidFill>
                <a:schemeClr val="accent4"/>
              </a:solidFill>
              <a:latin typeface="Arial"/>
              <a:ea typeface="Arial"/>
              <a:cs typeface="Arial"/>
              <a:sym typeface="Arial"/>
            </a:endParaRPr>
          </a:p>
          <a:p>
            <a:pPr marL="295275" marR="0" lvl="0" indent="-295275" algn="l" rtl="0">
              <a:lnSpc>
                <a:spcPct val="115000"/>
              </a:lnSpc>
              <a:spcBef>
                <a:spcPts val="600"/>
              </a:spcBef>
              <a:spcAft>
                <a:spcPts val="0"/>
              </a:spcAft>
              <a:buClr>
                <a:srgbClr val="000000"/>
              </a:buClr>
              <a:buSzPts val="1600"/>
              <a:buFont typeface="Arial"/>
              <a:buChar char="●"/>
            </a:pPr>
            <a:r>
              <a:rPr lang="en-US" sz="1600" b="1">
                <a:solidFill>
                  <a:srgbClr val="1F1F1F"/>
                </a:solidFill>
              </a:rPr>
              <a:t>Use Anonymizers: </a:t>
            </a:r>
            <a:r>
              <a:rPr lang="en-US" sz="1600"/>
              <a:t>Replace all names with placeholders like "Student A" before prompting</a:t>
            </a:r>
            <a:endParaRPr sz="1600"/>
          </a:p>
          <a:p>
            <a:pPr marL="295275" marR="0" lvl="0" indent="-295275" algn="l" rtl="0">
              <a:lnSpc>
                <a:spcPct val="115000"/>
              </a:lnSpc>
              <a:spcBef>
                <a:spcPts val="600"/>
              </a:spcBef>
              <a:spcAft>
                <a:spcPts val="0"/>
              </a:spcAft>
              <a:buClr>
                <a:srgbClr val="000000"/>
              </a:buClr>
              <a:buSzPts val="1600"/>
              <a:buFont typeface="Arial"/>
              <a:buChar char="●"/>
            </a:pPr>
            <a:r>
              <a:rPr lang="en-US" sz="1600" b="1"/>
              <a:t>Browser Compartmentalization:</a:t>
            </a:r>
            <a:r>
              <a:rPr lang="en-US" sz="1600"/>
              <a:t> Use a dedicated browser strictly for AI that is separate from your other online browser uses (Canvas, email, banking, etc.)</a:t>
            </a:r>
            <a:endParaRPr sz="1600"/>
          </a:p>
          <a:p>
            <a:pPr marL="914400" lvl="1" indent="-330200" algn="l" rtl="0">
              <a:lnSpc>
                <a:spcPct val="115000"/>
              </a:lnSpc>
              <a:spcBef>
                <a:spcPts val="600"/>
              </a:spcBef>
              <a:spcAft>
                <a:spcPts val="0"/>
              </a:spcAft>
              <a:buSzPts val="1600"/>
              <a:buChar char="○"/>
            </a:pPr>
            <a:r>
              <a:rPr lang="en-US" sz="1600"/>
              <a:t>For example: Use Firefox with container tabs that isolate the browsing session from other tabs and restricts tracking cookies from trailing between containers</a:t>
            </a:r>
            <a:endParaRPr sz="1600"/>
          </a:p>
        </p:txBody>
      </p:sp>
    </p:spTree>
  </p:cSld>
  <p:clrMapOvr>
    <a:masterClrMapping/>
  </p:clrMapOvr>
</p:sld>
</file>

<file path=ppt/theme/theme1.xml><?xml version="1.0" encoding="utf-8"?>
<a:theme xmlns:a="http://schemas.openxmlformats.org/drawingml/2006/main" name="Gallery">
  <a:themeElements>
    <a:clrScheme name="Custom 1">
      <a:dk1>
        <a:srgbClr val="00417E"/>
      </a:dk1>
      <a:lt1>
        <a:srgbClr val="FFFFFF"/>
      </a:lt1>
      <a:dk2>
        <a:srgbClr val="454545"/>
      </a:dk2>
      <a:lt2>
        <a:srgbClr val="DFDBD5"/>
      </a:lt2>
      <a:accent1>
        <a:srgbClr val="DE1F37"/>
      </a:accent1>
      <a:accent2>
        <a:srgbClr val="9FADCD"/>
      </a:accent2>
      <a:accent3>
        <a:srgbClr val="007B8D"/>
      </a:accent3>
      <a:accent4>
        <a:srgbClr val="AB1F3F"/>
      </a:accent4>
      <a:accent5>
        <a:srgbClr val="70AC46"/>
      </a:accent5>
      <a:accent6>
        <a:srgbClr val="FF8232"/>
      </a:accent6>
      <a:hlink>
        <a:srgbClr val="DE1F37"/>
      </a:hlink>
      <a:folHlink>
        <a:srgbClr val="1822A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2547</Words>
  <Application>Microsoft Office PowerPoint</Application>
  <PresentationFormat>On-screen Show (4:3)</PresentationFormat>
  <Paragraphs>164</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vt:lpstr>
      <vt:lpstr>Calibri</vt:lpstr>
      <vt:lpstr>Gill Sans</vt:lpstr>
      <vt:lpstr>Gallery</vt:lpstr>
      <vt:lpstr>AI Bytes: Practical Privacy Protections</vt:lpstr>
      <vt:lpstr>Welcome!</vt:lpstr>
      <vt:lpstr>Description</vt:lpstr>
      <vt:lpstr>Presenters</vt:lpstr>
      <vt:lpstr>Session Goals</vt:lpstr>
      <vt:lpstr>Your Personal Privacy: What AI Is Quietly Collecting</vt:lpstr>
      <vt:lpstr>What Should You Never Type Into an AI Tool? </vt:lpstr>
      <vt:lpstr>How to Opt Out of AI Data Collection</vt:lpstr>
      <vt:lpstr>How to Opt Out of AI Data Collection (cont.)</vt:lpstr>
      <vt:lpstr>The Grey Area of Protection for OER and AI</vt:lpstr>
      <vt:lpstr>The Privacy-Smart Approach</vt:lpstr>
      <vt:lpstr>Discussion, Questions, and Other Considerations</vt:lpstr>
      <vt:lpstr>Resources - 1 </vt:lpstr>
      <vt:lpstr>Resources - 2</vt:lpstr>
      <vt:lpstr>Resources - 3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Katie Nash</dc:creator>
  <cp:lastModifiedBy>Elizabeth Encarnacion</cp:lastModifiedBy>
  <cp:revision>2</cp:revision>
  <dcterms:created xsi:type="dcterms:W3CDTF">2019-09-18T18:31:08Z</dcterms:created>
  <dcterms:modified xsi:type="dcterms:W3CDTF">2026-04-10T06:40:58Z</dcterms:modified>
</cp:coreProperties>
</file>