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8" r:id="rId2"/>
    <p:sldId id="259" r:id="rId3"/>
    <p:sldId id="262" r:id="rId4"/>
    <p:sldId id="261" r:id="rId5"/>
    <p:sldId id="265" r:id="rId6"/>
    <p:sldId id="268" r:id="rId7"/>
    <p:sldId id="267" r:id="rId8"/>
    <p:sldId id="270"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hfNiS5BPrsua7IaN2aUz0aPM8V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52" autoAdjust="0"/>
  </p:normalViewPr>
  <p:slideViewPr>
    <p:cSldViewPr snapToGrid="0">
      <p:cViewPr varScale="1">
        <p:scale>
          <a:sx n="104" d="100"/>
          <a:sy n="104" d="100"/>
        </p:scale>
        <p:origin x="10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chlik, Aleksandra" userId="e6afa511-8edd-432b-b122-e7fe155ee3bb" providerId="ADAL" clId="{BCEAC692-F6BA-4913-BF6E-84D2F33AEFB3}"/>
    <pc:docChg chg="undo custSel addSld delSld modSld sldOrd">
      <pc:chgData name="Uchlik, Aleksandra" userId="e6afa511-8edd-432b-b122-e7fe155ee3bb" providerId="ADAL" clId="{BCEAC692-F6BA-4913-BF6E-84D2F33AEFB3}" dt="2026-04-01T15:12:44.625" v="338" actId="20577"/>
      <pc:docMkLst>
        <pc:docMk/>
      </pc:docMkLst>
      <pc:sldChg chg="modSp mod">
        <pc:chgData name="Uchlik, Aleksandra" userId="e6afa511-8edd-432b-b122-e7fe155ee3bb" providerId="ADAL" clId="{BCEAC692-F6BA-4913-BF6E-84D2F33AEFB3}" dt="2026-03-06T22:07:20.766" v="179" actId="255"/>
        <pc:sldMkLst>
          <pc:docMk/>
          <pc:sldMk cId="0" sldId="258"/>
        </pc:sldMkLst>
        <pc:spChg chg="mod">
          <ac:chgData name="Uchlik, Aleksandra" userId="e6afa511-8edd-432b-b122-e7fe155ee3bb" providerId="ADAL" clId="{BCEAC692-F6BA-4913-BF6E-84D2F33AEFB3}" dt="2026-03-06T22:07:20.766" v="179" actId="255"/>
          <ac:spMkLst>
            <pc:docMk/>
            <pc:sldMk cId="0" sldId="258"/>
            <ac:spMk id="141" creationId="{00000000-0000-0000-0000-000000000000}"/>
          </ac:spMkLst>
        </pc:spChg>
      </pc:sldChg>
      <pc:sldChg chg="modSp mod ord">
        <pc:chgData name="Uchlik, Aleksandra" userId="e6afa511-8edd-432b-b122-e7fe155ee3bb" providerId="ADAL" clId="{BCEAC692-F6BA-4913-BF6E-84D2F33AEFB3}" dt="2026-03-06T23:46:27.411" v="335"/>
        <pc:sldMkLst>
          <pc:docMk/>
          <pc:sldMk cId="0" sldId="259"/>
        </pc:sldMkLst>
        <pc:spChg chg="mod">
          <ac:chgData name="Uchlik, Aleksandra" userId="e6afa511-8edd-432b-b122-e7fe155ee3bb" providerId="ADAL" clId="{BCEAC692-F6BA-4913-BF6E-84D2F33AEFB3}" dt="2026-03-06T17:05:16.016" v="30" actId="27636"/>
          <ac:spMkLst>
            <pc:docMk/>
            <pc:sldMk cId="0" sldId="259"/>
            <ac:spMk id="146" creationId="{00000000-0000-0000-0000-000000000000}"/>
          </ac:spMkLst>
        </pc:spChg>
        <pc:spChg chg="mod">
          <ac:chgData name="Uchlik, Aleksandra" userId="e6afa511-8edd-432b-b122-e7fe155ee3bb" providerId="ADAL" clId="{BCEAC692-F6BA-4913-BF6E-84D2F33AEFB3}" dt="2026-03-06T17:27:29.168" v="125" actId="20577"/>
          <ac:spMkLst>
            <pc:docMk/>
            <pc:sldMk cId="0" sldId="259"/>
            <ac:spMk id="147" creationId="{00000000-0000-0000-0000-000000000000}"/>
          </ac:spMkLst>
        </pc:spChg>
      </pc:sldChg>
      <pc:sldChg chg="modSp mod">
        <pc:chgData name="Uchlik, Aleksandra" userId="e6afa511-8edd-432b-b122-e7fe155ee3bb" providerId="ADAL" clId="{BCEAC692-F6BA-4913-BF6E-84D2F33AEFB3}" dt="2026-03-06T17:24:17.711" v="115"/>
        <pc:sldMkLst>
          <pc:docMk/>
          <pc:sldMk cId="0" sldId="261"/>
        </pc:sldMkLst>
        <pc:spChg chg="mod">
          <ac:chgData name="Uchlik, Aleksandra" userId="e6afa511-8edd-432b-b122-e7fe155ee3bb" providerId="ADAL" clId="{BCEAC692-F6BA-4913-BF6E-84D2F33AEFB3}" dt="2026-03-06T17:24:17.711" v="115"/>
          <ac:spMkLst>
            <pc:docMk/>
            <pc:sldMk cId="0" sldId="261"/>
            <ac:spMk id="159" creationId="{00000000-0000-0000-0000-000000000000}"/>
          </ac:spMkLst>
        </pc:spChg>
      </pc:sldChg>
      <pc:sldChg chg="modSp mod ord modNotesTx">
        <pc:chgData name="Uchlik, Aleksandra" userId="e6afa511-8edd-432b-b122-e7fe155ee3bb" providerId="ADAL" clId="{BCEAC692-F6BA-4913-BF6E-84D2F33AEFB3}" dt="2026-04-01T15:12:44.625" v="338" actId="20577"/>
        <pc:sldMkLst>
          <pc:docMk/>
          <pc:sldMk cId="0" sldId="262"/>
        </pc:sldMkLst>
        <pc:spChg chg="mod">
          <ac:chgData name="Uchlik, Aleksandra" userId="e6afa511-8edd-432b-b122-e7fe155ee3bb" providerId="ADAL" clId="{BCEAC692-F6BA-4913-BF6E-84D2F33AEFB3}" dt="2026-04-01T15:12:44.625" v="338" actId="20577"/>
          <ac:spMkLst>
            <pc:docMk/>
            <pc:sldMk cId="0" sldId="262"/>
            <ac:spMk id="166" creationId="{00000000-0000-0000-0000-000000000000}"/>
          </ac:spMkLst>
        </pc:spChg>
      </pc:sldChg>
      <pc:sldChg chg="add">
        <pc:chgData name="Uchlik, Aleksandra" userId="e6afa511-8edd-432b-b122-e7fe155ee3bb" providerId="ADAL" clId="{BCEAC692-F6BA-4913-BF6E-84D2F33AEFB3}" dt="2026-03-06T17:29:31.307" v="152"/>
        <pc:sldMkLst>
          <pc:docMk/>
          <pc:sldMk cId="0" sldId="265"/>
        </pc:sldMkLst>
      </pc:sldChg>
      <pc:sldChg chg="modSp add mod">
        <pc:chgData name="Uchlik, Aleksandra" userId="e6afa511-8edd-432b-b122-e7fe155ee3bb" providerId="ADAL" clId="{BCEAC692-F6BA-4913-BF6E-84D2F33AEFB3}" dt="2026-03-06T23:31:38.681" v="315" actId="114"/>
        <pc:sldMkLst>
          <pc:docMk/>
          <pc:sldMk cId="3145500391" sldId="267"/>
        </pc:sldMkLst>
        <pc:spChg chg="mod">
          <ac:chgData name="Uchlik, Aleksandra" userId="e6afa511-8edd-432b-b122-e7fe155ee3bb" providerId="ADAL" clId="{BCEAC692-F6BA-4913-BF6E-84D2F33AEFB3}" dt="2026-03-06T23:31:38.681" v="315" actId="114"/>
          <ac:spMkLst>
            <pc:docMk/>
            <pc:sldMk cId="3145500391" sldId="267"/>
            <ac:spMk id="174" creationId="{012EAC0D-5130-1386-1F4E-765BE867E8DC}"/>
          </ac:spMkLst>
        </pc:spChg>
        <pc:spChg chg="mod">
          <ac:chgData name="Uchlik, Aleksandra" userId="e6afa511-8edd-432b-b122-e7fe155ee3bb" providerId="ADAL" clId="{BCEAC692-F6BA-4913-BF6E-84D2F33AEFB3}" dt="2026-03-06T23:30:53.547" v="310" actId="255"/>
          <ac:spMkLst>
            <pc:docMk/>
            <pc:sldMk cId="3145500391" sldId="267"/>
            <ac:spMk id="175" creationId="{BA417EC2-CC4D-0417-5EEB-7702BFEBC39E}"/>
          </ac:spMkLst>
        </pc:spChg>
      </pc:sldChg>
      <pc:sldChg chg="modSp add mod">
        <pc:chgData name="Uchlik, Aleksandra" userId="e6afa511-8edd-432b-b122-e7fe155ee3bb" providerId="ADAL" clId="{BCEAC692-F6BA-4913-BF6E-84D2F33AEFB3}" dt="2026-03-06T23:11:39.797" v="282" actId="255"/>
        <pc:sldMkLst>
          <pc:docMk/>
          <pc:sldMk cId="2363759602" sldId="268"/>
        </pc:sldMkLst>
        <pc:spChg chg="mod">
          <ac:chgData name="Uchlik, Aleksandra" userId="e6afa511-8edd-432b-b122-e7fe155ee3bb" providerId="ADAL" clId="{BCEAC692-F6BA-4913-BF6E-84D2F33AEFB3}" dt="2026-03-06T23:11:39.797" v="282" actId="255"/>
          <ac:spMkLst>
            <pc:docMk/>
            <pc:sldMk cId="2363759602" sldId="268"/>
            <ac:spMk id="174" creationId="{87DC4F0A-BA2B-B81E-487D-8E6C512161F4}"/>
          </ac:spMkLst>
        </pc:spChg>
      </pc:sldChg>
      <pc:sldChg chg="modSp add mod">
        <pc:chgData name="Uchlik, Aleksandra" userId="e6afa511-8edd-432b-b122-e7fe155ee3bb" providerId="ADAL" clId="{BCEAC692-F6BA-4913-BF6E-84D2F33AEFB3}" dt="2026-03-06T23:40:24.267" v="333" actId="27636"/>
        <pc:sldMkLst>
          <pc:docMk/>
          <pc:sldMk cId="0" sldId="270"/>
        </pc:sldMkLst>
        <pc:spChg chg="mod">
          <ac:chgData name="Uchlik, Aleksandra" userId="e6afa511-8edd-432b-b122-e7fe155ee3bb" providerId="ADAL" clId="{BCEAC692-F6BA-4913-BF6E-84D2F33AEFB3}" dt="2026-03-06T23:40:24.267" v="333" actId="27636"/>
          <ac:spMkLst>
            <pc:docMk/>
            <pc:sldMk cId="0" sldId="270"/>
            <ac:spMk id="204" creationId="{00000000-0000-0000-0000-000000000000}"/>
          </ac:spMkLst>
        </pc:spChg>
      </pc:sldChg>
      <pc:sldMasterChg chg="delSldLayout">
        <pc:chgData name="Uchlik, Aleksandra" userId="e6afa511-8edd-432b-b122-e7fe155ee3bb" providerId="ADAL" clId="{BCEAC692-F6BA-4913-BF6E-84D2F33AEFB3}" dt="2026-03-06T23:39:29.834" v="331" actId="2696"/>
        <pc:sldMasterMkLst>
          <pc:docMk/>
          <pc:sldMasterMk cId="0"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dirty="0">
              <a:solidFill>
                <a:srgbClr val="FF0000"/>
              </a:solidFill>
            </a:endParaRPr>
          </a:p>
        </p:txBody>
      </p:sp>
      <p:sp>
        <p:nvSpPr>
          <p:cNvPr id="138" name="Google Shape;13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56" name="Google Shape;15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2a2255a808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2a2255a808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32a2255a808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B3260594-2ECD-5D37-8F6B-0763090FE4E2}"/>
            </a:ext>
          </a:extLst>
        </p:cNvPr>
        <p:cNvGrpSpPr/>
        <p:nvPr/>
      </p:nvGrpSpPr>
      <p:grpSpPr>
        <a:xfrm>
          <a:off x="0" y="0"/>
          <a:ext cx="0" cy="0"/>
          <a:chOff x="0" y="0"/>
          <a:chExt cx="0" cy="0"/>
        </a:xfrm>
      </p:grpSpPr>
      <p:sp>
        <p:nvSpPr>
          <p:cNvPr id="170" name="Google Shape;170;p8:notes">
            <a:extLst>
              <a:ext uri="{FF2B5EF4-FFF2-40B4-BE49-F238E27FC236}">
                <a16:creationId xmlns:a16="http://schemas.microsoft.com/office/drawing/2014/main" id="{760FFDCE-0D90-2981-B735-7BB18A87462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a:extLst>
              <a:ext uri="{FF2B5EF4-FFF2-40B4-BE49-F238E27FC236}">
                <a16:creationId xmlns:a16="http://schemas.microsoft.com/office/drawing/2014/main" id="{1092C54E-9E18-8911-0DFB-1579DC7F02F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dirty="0"/>
          </a:p>
        </p:txBody>
      </p:sp>
      <p:sp>
        <p:nvSpPr>
          <p:cNvPr id="172" name="Google Shape;172;p8:notes">
            <a:extLst>
              <a:ext uri="{FF2B5EF4-FFF2-40B4-BE49-F238E27FC236}">
                <a16:creationId xmlns:a16="http://schemas.microsoft.com/office/drawing/2014/main" id="{3316ACF7-758D-5A68-877E-76F5FC0505A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19028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DB820863-27EC-0E7D-2871-59FFD92FA18F}"/>
            </a:ext>
          </a:extLst>
        </p:cNvPr>
        <p:cNvGrpSpPr/>
        <p:nvPr/>
      </p:nvGrpSpPr>
      <p:grpSpPr>
        <a:xfrm>
          <a:off x="0" y="0"/>
          <a:ext cx="0" cy="0"/>
          <a:chOff x="0" y="0"/>
          <a:chExt cx="0" cy="0"/>
        </a:xfrm>
      </p:grpSpPr>
      <p:sp>
        <p:nvSpPr>
          <p:cNvPr id="170" name="Google Shape;170;p8:notes">
            <a:extLst>
              <a:ext uri="{FF2B5EF4-FFF2-40B4-BE49-F238E27FC236}">
                <a16:creationId xmlns:a16="http://schemas.microsoft.com/office/drawing/2014/main" id="{5543D620-1D0D-7C4F-FD00-5ED24586DAF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a:extLst>
              <a:ext uri="{FF2B5EF4-FFF2-40B4-BE49-F238E27FC236}">
                <a16:creationId xmlns:a16="http://schemas.microsoft.com/office/drawing/2014/main" id="{8C91AD96-7179-8398-949F-04A0B035133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dirty="0"/>
          </a:p>
        </p:txBody>
      </p:sp>
      <p:sp>
        <p:nvSpPr>
          <p:cNvPr id="172" name="Google Shape;172;p8:notes">
            <a:extLst>
              <a:ext uri="{FF2B5EF4-FFF2-40B4-BE49-F238E27FC236}">
                <a16:creationId xmlns:a16="http://schemas.microsoft.com/office/drawing/2014/main" id="{9983A144-E104-DAEC-CE29-72BE976837B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06086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9"/>
        <p:cNvGrpSpPr/>
        <p:nvPr/>
      </p:nvGrpSpPr>
      <p:grpSpPr>
        <a:xfrm>
          <a:off x="0" y="0"/>
          <a:ext cx="0" cy="0"/>
          <a:chOff x="0" y="0"/>
          <a:chExt cx="0" cy="0"/>
        </a:xfrm>
      </p:grpSpPr>
      <p:sp>
        <p:nvSpPr>
          <p:cNvPr id="90" name="Google Shape;90;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91" name="Google Shape;91;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2" name="Google Shape;92;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2"/>
          <p:cNvSpPr>
            <a:spLocks noGrp="1"/>
          </p:cNvSpPr>
          <p:nvPr>
            <p:ph type="pic" idx="2"/>
          </p:nvPr>
        </p:nvSpPr>
        <p:spPr>
          <a:xfrm>
            <a:off x="5449305" y="797578"/>
            <a:ext cx="2841836" cy="5248677"/>
          </a:xfrm>
          <a:prstGeom prst="rect">
            <a:avLst/>
          </a:prstGeom>
          <a:solidFill>
            <a:srgbClr val="D8D8D8"/>
          </a:solidFill>
          <a:ln>
            <a:noFill/>
          </a:ln>
        </p:spPr>
      </p:sp>
      <p:sp>
        <p:nvSpPr>
          <p:cNvPr id="94" name="Google Shape;94;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5" name="Google Shape;95;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7"/>
        <p:cNvGrpSpPr/>
        <p:nvPr/>
      </p:nvGrpSpPr>
      <p:grpSpPr>
        <a:xfrm>
          <a:off x="0" y="0"/>
          <a:ext cx="0" cy="0"/>
          <a:chOff x="0" y="0"/>
          <a:chExt cx="0" cy="0"/>
        </a:xfrm>
      </p:grpSpPr>
      <p:sp>
        <p:nvSpPr>
          <p:cNvPr id="98" name="Google Shape;98;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6"/>
        <p:cNvGrpSpPr/>
        <p:nvPr/>
      </p:nvGrpSpPr>
      <p:grpSpPr>
        <a:xfrm>
          <a:off x="0" y="0"/>
          <a:ext cx="0" cy="0"/>
          <a:chOff x="0" y="0"/>
          <a:chExt cx="0" cy="0"/>
        </a:xfrm>
      </p:grpSpPr>
      <p:cxnSp>
        <p:nvCxnSpPr>
          <p:cNvPr id="107" name="Google Shape;107;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8" name="Google Shape;108;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9" name="Google Shape;29;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2" name="Google Shape;52;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5" name="Google Shape;55;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7"/>
        <p:cNvGrpSpPr/>
        <p:nvPr/>
      </p:nvGrpSpPr>
      <p:grpSpPr>
        <a:xfrm>
          <a:off x="0" y="0"/>
          <a:ext cx="0" cy="0"/>
          <a:chOff x="0" y="0"/>
          <a:chExt cx="0" cy="0"/>
        </a:xfrm>
      </p:grpSpPr>
      <p:sp>
        <p:nvSpPr>
          <p:cNvPr id="58" name="Google Shape;58;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9" name="Google Shape;59;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0" name="Google Shape;60;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5"/>
        <p:cNvGrpSpPr/>
        <p:nvPr/>
      </p:nvGrpSpPr>
      <p:grpSpPr>
        <a:xfrm>
          <a:off x="0" y="0"/>
          <a:ext cx="0" cy="0"/>
          <a:chOff x="0" y="0"/>
          <a:chExt cx="0" cy="0"/>
        </a:xfrm>
      </p:grpSpPr>
      <p:sp>
        <p:nvSpPr>
          <p:cNvPr id="66" name="Google Shape;66;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67" name="Google Shape;67;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0" name="Google Shape;70;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1" name="Google Shape;71;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2" name="Google Shape;72;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5"/>
        <p:cNvGrpSpPr/>
        <p:nvPr/>
      </p:nvGrpSpPr>
      <p:grpSpPr>
        <a:xfrm>
          <a:off x="0" y="0"/>
          <a:ext cx="0" cy="0"/>
          <a:chOff x="0" y="0"/>
          <a:chExt cx="0" cy="0"/>
        </a:xfrm>
      </p:grpSpPr>
      <p:sp>
        <p:nvSpPr>
          <p:cNvPr id="76" name="Google Shape;76;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7" name="Google Shape;77;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8" name="Google Shape;78;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1"/>
        <p:cNvGrpSpPr/>
        <p:nvPr/>
      </p:nvGrpSpPr>
      <p:grpSpPr>
        <a:xfrm>
          <a:off x="0" y="0"/>
          <a:ext cx="0" cy="0"/>
          <a:chOff x="0" y="0"/>
          <a:chExt cx="0" cy="0"/>
        </a:xfrm>
      </p:grpSpPr>
      <p:sp>
        <p:nvSpPr>
          <p:cNvPr id="82" name="Google Shape;82;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3" name="Google Shape;83;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4" name="Google Shape;84;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sccc-oeri.org/webinars-and-even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unsplash.com/s/photos/reading?utm_source=unsplash&amp;utm_medium=referral&amp;utm_content=creditCopyText" TargetMode="External"/><Relationship Id="rId4" Type="http://schemas.openxmlformats.org/officeDocument/2006/relationships/hyperlink" Target="https://unsplash.com/@siora18?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flickr.com/photos/gforsythe/" TargetMode="External"/><Relationship Id="rId4" Type="http://schemas.openxmlformats.org/officeDocument/2006/relationships/hyperlink" Target="https://www.flickr.com/photos/gforsythe/38088290601"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oercommons.org/" TargetMode="External"/><Relationship Id="rId13" Type="http://schemas.openxmlformats.org/officeDocument/2006/relationships/hyperlink" Target="https://oer.deepwebaccess.com/oer/desktop/en/search.html" TargetMode="External"/><Relationship Id="rId3" Type="http://schemas.openxmlformats.org/officeDocument/2006/relationships/hyperlink" Target="https://openstax.org/" TargetMode="External"/><Relationship Id="rId7" Type="http://schemas.openxmlformats.org/officeDocument/2006/relationships/hyperlink" Target="https://open.bccampus.ca/" TargetMode="External"/><Relationship Id="rId12" Type="http://schemas.openxmlformats.org/officeDocument/2006/relationships/hyperlink" Target="https://oasis.geneseo.ed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milneopentextbooks.org/about/" TargetMode="External"/><Relationship Id="rId11" Type="http://schemas.openxmlformats.org/officeDocument/2006/relationships/hyperlink" Target="https://www.cccoer.org/" TargetMode="External"/><Relationship Id="rId5" Type="http://schemas.openxmlformats.org/officeDocument/2006/relationships/hyperlink" Target="https://libretexts.org/" TargetMode="External"/><Relationship Id="rId15" Type="http://schemas.openxmlformats.org/officeDocument/2006/relationships/hyperlink" Target="https://openoregon.org/" TargetMode="External"/><Relationship Id="rId10" Type="http://schemas.openxmlformats.org/officeDocument/2006/relationships/hyperlink" Target="https://www.skillscommons.org/" TargetMode="External"/><Relationship Id="rId4" Type="http://schemas.openxmlformats.org/officeDocument/2006/relationships/hyperlink" Target="https://open.umn.edu/opentextbooks" TargetMode="External"/><Relationship Id="rId9" Type="http://schemas.openxmlformats.org/officeDocument/2006/relationships/hyperlink" Target="https://www.merlot.org/" TargetMode="External"/><Relationship Id="rId14" Type="http://schemas.openxmlformats.org/officeDocument/2006/relationships/hyperlink" Target="https://cool4ed.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lor.instructure.com/resources/67f8280716f842c9b9d642ab910f83d3?shared" TargetMode="External"/><Relationship Id="rId3" Type="http://schemas.openxmlformats.org/officeDocument/2006/relationships/hyperlink" Target="https://c-id.net/descriptors/final/show/239"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support.google.com/youtube/answer/2797468" TargetMode="External"/><Relationship Id="rId5" Type="http://schemas.openxmlformats.org/officeDocument/2006/relationships/hyperlink" Target="https://www.youtube.com/watch?v=aL8SAfCMQUE" TargetMode="External"/><Relationship Id="rId4" Type="http://schemas.openxmlformats.org/officeDocument/2006/relationships/hyperlink" Target="https://openstax.org/details/books/principles-financial-accounting" TargetMode="External"/><Relationship Id="rId9" Type="http://schemas.openxmlformats.org/officeDocument/2006/relationships/hyperlink" Target="http://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41" name="Google Shape;141;p3"/>
          <p:cNvSpPr txBox="1">
            <a:spLocks noGrp="1"/>
          </p:cNvSpPr>
          <p:nvPr>
            <p:ph type="body" idx="1"/>
          </p:nvPr>
        </p:nvSpPr>
        <p:spPr>
          <a:xfrm>
            <a:off x="1088686" y="2015735"/>
            <a:ext cx="7202456" cy="3729745"/>
          </a:xfrm>
          <a:prstGeom prst="rect">
            <a:avLst/>
          </a:prstGeom>
          <a:noFill/>
          <a:ln>
            <a:noFill/>
          </a:ln>
        </p:spPr>
        <p:txBody>
          <a:bodyPr spcFirstLastPara="1" wrap="square" lIns="91425" tIns="45700" rIns="91425" bIns="45700" anchor="t" anchorCtr="0">
            <a:noAutofit/>
          </a:bodyPr>
          <a:lstStyle/>
          <a:p>
            <a:pPr marL="171446" indent="-171446">
              <a:spcBef>
                <a:spcPts val="0"/>
              </a:spcBef>
              <a:buSzPts val="2359"/>
            </a:pPr>
            <a:r>
              <a:rPr lang="en-US" sz="1800" dirty="0"/>
              <a:t>On behalf of the ASCCC OERI, we are pleased to have you here with us </a:t>
            </a:r>
            <a:r>
              <a:rPr lang="en-US" sz="1800" dirty="0">
                <a:latin typeface="arial"/>
                <a:ea typeface="arial"/>
                <a:cs typeface="arial"/>
                <a:sym typeface="arial"/>
              </a:rPr>
              <a:t>for OERI Webinar: </a:t>
            </a:r>
            <a:r>
              <a:rPr lang="en-US" sz="1800" b="1" dirty="0"/>
              <a:t>Adopting Open Educational Resources (OER): Practical Strategies for Implementation in Your Course</a:t>
            </a:r>
            <a:endParaRPr sz="1800" dirty="0">
              <a:latin typeface="arial"/>
              <a:ea typeface="arial"/>
              <a:cs typeface="arial"/>
              <a:sym typeface="arial"/>
            </a:endParaRPr>
          </a:p>
          <a:p>
            <a:pPr marL="171446" lvl="0" indent="-171446" algn="l" rtl="0">
              <a:lnSpc>
                <a:spcPct val="120000"/>
              </a:lnSpc>
              <a:spcBef>
                <a:spcPts val="750"/>
              </a:spcBef>
              <a:spcAft>
                <a:spcPts val="0"/>
              </a:spcAft>
              <a:buSzPts val="2359"/>
              <a:buChar char="•"/>
            </a:pPr>
            <a:r>
              <a:rPr lang="en-US" sz="1800" dirty="0"/>
              <a:t>If you are not already muted, please mute yourself upon arrival.</a:t>
            </a:r>
            <a:endParaRPr sz="1800" dirty="0"/>
          </a:p>
          <a:p>
            <a:pPr marL="171446" lvl="0" indent="-171446" algn="l" rtl="0">
              <a:lnSpc>
                <a:spcPct val="120000"/>
              </a:lnSpc>
              <a:spcBef>
                <a:spcPts val="750"/>
              </a:spcBef>
              <a:spcAft>
                <a:spcPts val="0"/>
              </a:spcAft>
              <a:buSzPts val="2359"/>
              <a:buChar char="•"/>
            </a:pPr>
            <a:r>
              <a:rPr lang="en-US" sz="1800" dirty="0"/>
              <a:t>Please note that you are encouraged to use the Zoom “chat” feature for questions and comments.</a:t>
            </a:r>
            <a:endParaRPr sz="1800" dirty="0"/>
          </a:p>
          <a:p>
            <a:pPr marL="171446" lvl="0" indent="-171446" algn="l" rtl="0">
              <a:lnSpc>
                <a:spcPct val="120000"/>
              </a:lnSpc>
              <a:spcBef>
                <a:spcPts val="750"/>
              </a:spcBef>
              <a:spcAft>
                <a:spcPts val="0"/>
              </a:spcAft>
              <a:buSzPts val="2359"/>
              <a:buChar char="•"/>
            </a:pPr>
            <a:r>
              <a:rPr lang="en-US" sz="1800" dirty="0"/>
              <a:t>You’re invited to introduce yourself in the chat – please provide your name, college, discipline/role</a:t>
            </a:r>
            <a:endParaRPr sz="1800" dirty="0"/>
          </a:p>
          <a:p>
            <a:pPr marL="171446" lvl="0" indent="-171446" algn="l" rtl="0">
              <a:lnSpc>
                <a:spcPct val="120000"/>
              </a:lnSpc>
              <a:spcBef>
                <a:spcPts val="750"/>
              </a:spcBef>
              <a:spcAft>
                <a:spcPts val="0"/>
              </a:spcAft>
              <a:buSzPts val="2359"/>
              <a:buChar char="•"/>
            </a:pPr>
            <a:r>
              <a:rPr lang="en-US" sz="1800" dirty="0"/>
              <a:t>This event will be recorded. Archives of all ASCCC OERI events are available at asccc-oeri.org &gt; </a:t>
            </a:r>
            <a:r>
              <a:rPr lang="en-US" sz="1800" u="sng" dirty="0">
                <a:solidFill>
                  <a:schemeClr val="hlink"/>
                </a:solidFill>
                <a:hlinkClick r:id="rId3"/>
              </a:rPr>
              <a:t>Webinars and Events</a:t>
            </a:r>
            <a:endParaRPr sz="1800" dirty="0"/>
          </a:p>
          <a:p>
            <a:pPr marL="171446" lvl="0" indent="-171446" algn="l" rtl="0">
              <a:lnSpc>
                <a:spcPct val="120000"/>
              </a:lnSpc>
              <a:spcBef>
                <a:spcPts val="750"/>
              </a:spcBef>
              <a:spcAft>
                <a:spcPts val="0"/>
              </a:spcAft>
              <a:buSzPts val="2162"/>
              <a:buNone/>
            </a:pP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fontScale="90000"/>
          </a:bodyPr>
          <a:lstStyle/>
          <a:p>
            <a:r>
              <a:rPr lang="en-US" b="1" dirty="0"/>
              <a:t>Adopting Open Educational Resources (OER): Practical Strategies for Implementation in Your Course</a:t>
            </a:r>
            <a:br>
              <a:rPr lang="en-US" dirty="0"/>
            </a:br>
            <a:endParaRPr dirty="0"/>
          </a:p>
        </p:txBody>
      </p:sp>
      <p:sp>
        <p:nvSpPr>
          <p:cNvPr id="147" name="Google Shape;147;p4"/>
          <p:cNvSpPr txBox="1">
            <a:spLocks noGrp="1"/>
          </p:cNvSpPr>
          <p:nvPr>
            <p:ph type="subTitle" idx="1"/>
          </p:nvPr>
        </p:nvSpPr>
        <p:spPr>
          <a:xfrm>
            <a:off x="141514" y="5190324"/>
            <a:ext cx="8149625" cy="977621"/>
          </a:xfrm>
          <a:prstGeom prst="rect">
            <a:avLst/>
          </a:prstGeom>
          <a:noFill/>
          <a:ln>
            <a:noFill/>
          </a:ln>
        </p:spPr>
        <p:txBody>
          <a:bodyPr spcFirstLastPara="1" wrap="square" lIns="91425" tIns="91425" rIns="91425" bIns="91425" anchor="t" anchorCtr="0">
            <a:normAutofit fontScale="85000" lnSpcReduction="20000"/>
          </a:bodyPr>
          <a:lstStyle/>
          <a:p>
            <a:pPr marL="0" indent="0">
              <a:spcBef>
                <a:spcPts val="0"/>
              </a:spcBef>
              <a:buSzPct val="100000"/>
            </a:pPr>
            <a:r>
              <a:rPr lang="en-US" b="1" dirty="0"/>
              <a:t>Webinar: Wednesday Apr 1, 2026. 3:30pm – 4:30pm (Pacific Time - Los Angeles)</a:t>
            </a:r>
            <a:r>
              <a:rPr lang="en-US" b="1" cap="none" dirty="0"/>
              <a:t>.</a:t>
            </a:r>
            <a:endParaRPr b="1" dirty="0"/>
          </a:p>
          <a:p>
            <a:pPr marL="0" lvl="0" indent="0" algn="l" rtl="0">
              <a:lnSpc>
                <a:spcPct val="120000"/>
              </a:lnSpc>
              <a:spcBef>
                <a:spcPts val="750"/>
              </a:spcBef>
              <a:spcAft>
                <a:spcPts val="0"/>
              </a:spcAft>
              <a:buSzPct val="100000"/>
              <a:buNone/>
            </a:pPr>
            <a:r>
              <a:rPr lang="en-US" dirty="0"/>
              <a:t>Creative Commons license (recommended - This work is licensed under a </a:t>
            </a:r>
            <a:r>
              <a:rPr lang="en-US" u="sng" dirty="0">
                <a:solidFill>
                  <a:schemeClr val="hlink"/>
                </a:solidFill>
                <a:hlinkClick r:id="rId3"/>
              </a:rPr>
              <a:t>Creative Commons Attribution 4.0 International License</a:t>
            </a:r>
            <a:r>
              <a:rPr lang="en-US" dirty="0"/>
              <a:t>.)</a:t>
            </a:r>
            <a:endParaRPr cap="non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Presenters</a:t>
            </a:r>
            <a:endParaRPr/>
          </a:p>
        </p:txBody>
      </p:sp>
      <p:sp>
        <p:nvSpPr>
          <p:cNvPr id="166" name="Google Shape;166;p7"/>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lvl="0"/>
            <a:r>
              <a:rPr lang="en-US" sz="1800" dirty="0"/>
              <a:t>Aleksandra Uchlik, ASCCC OERI </a:t>
            </a:r>
            <a:r>
              <a:rPr lang="en-US" sz="1800" dirty="0">
                <a:solidFill>
                  <a:srgbClr val="000000"/>
                </a:solidFill>
              </a:rPr>
              <a:t>Accounting</a:t>
            </a:r>
            <a:r>
              <a:rPr lang="en-US" sz="1800" dirty="0"/>
              <a:t> Lead</a:t>
            </a:r>
            <a:endParaRPr lang="en-US" dirty="0"/>
          </a:p>
          <a:p>
            <a:pPr lvl="1" indent="-355600">
              <a:buSzPts val="2000"/>
            </a:pPr>
            <a:r>
              <a:rPr lang="en-US" sz="1800" dirty="0">
                <a:solidFill>
                  <a:srgbClr val="000000"/>
                </a:solidFill>
              </a:rPr>
              <a:t>Accounting, GWC</a:t>
            </a:r>
            <a:endParaRPr lang="en-US" sz="2000" dirty="0"/>
          </a:p>
          <a:p>
            <a:pPr lvl="0"/>
            <a:r>
              <a:rPr lang="en-US" sz="1800"/>
              <a:t> </a:t>
            </a:r>
            <a:r>
              <a:rPr lang="en-US" sz="1800" dirty="0"/>
              <a:t>ASCCC OERI Coordinator</a:t>
            </a:r>
            <a:endParaRPr lang="en-US" dirty="0"/>
          </a:p>
          <a:p>
            <a:pPr marL="914400" lvl="1" indent="-228600" algn="l" rtl="0">
              <a:lnSpc>
                <a:spcPct val="120000"/>
              </a:lnSpc>
              <a:spcBef>
                <a:spcPts val="375"/>
              </a:spcBef>
              <a:spcAft>
                <a:spcPts val="0"/>
              </a:spcAft>
              <a:buSzPts val="1400"/>
              <a:buNone/>
            </a:pPr>
            <a:endParaRPr sz="1800" dirty="0"/>
          </a:p>
        </p:txBody>
      </p:sp>
      <p:pic>
        <p:nvPicPr>
          <p:cNvPr id="167" name="Google Shape;167;p7" descr="A person smashing their face into a book in what might be viewed as an expression of exasperation. " title="Decorative"/>
          <p:cNvPicPr preferRelativeResize="0"/>
          <p:nvPr/>
        </p:nvPicPr>
        <p:blipFill rotWithShape="1">
          <a:blip r:embed="rId3">
            <a:alphaModFix/>
          </a:blip>
          <a:srcRect/>
          <a:stretch/>
        </p:blipFill>
        <p:spPr>
          <a:xfrm>
            <a:off x="4297680" y="3429000"/>
            <a:ext cx="4114800" cy="2703646"/>
          </a:xfrm>
          <a:prstGeom prst="rect">
            <a:avLst/>
          </a:prstGeom>
          <a:noFill/>
          <a:ln>
            <a:noFill/>
          </a:ln>
        </p:spPr>
      </p:pic>
      <p:sp>
        <p:nvSpPr>
          <p:cNvPr id="168" name="Google Shape;168;p7" title="Decorative image"/>
          <p:cNvSpPr/>
          <p:nvPr/>
        </p:nvSpPr>
        <p:spPr>
          <a:xfrm>
            <a:off x="4297679" y="6214357"/>
            <a:ext cx="450154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0" i="1" u="none" strike="noStrike" cap="none" dirty="0">
                <a:solidFill>
                  <a:schemeClr val="dk1"/>
                </a:solidFill>
                <a:latin typeface="Arial"/>
                <a:ea typeface="Arial"/>
                <a:cs typeface="Arial"/>
                <a:sym typeface="Arial"/>
              </a:rPr>
              <a:t>Photo by </a:t>
            </a:r>
            <a:r>
              <a:rPr lang="en-US" b="0" i="1" u="sng" strike="noStrike" cap="none" dirty="0" err="1">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Siora</a:t>
            </a:r>
            <a:r>
              <a:rPr lang="en-US" b="0" i="1"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 Photography</a:t>
            </a:r>
            <a:r>
              <a:rPr lang="en-US" b="0" i="1" u="none" strike="noStrike" cap="none" dirty="0">
                <a:solidFill>
                  <a:schemeClr val="dk1"/>
                </a:solidFill>
                <a:latin typeface="Arial"/>
                <a:ea typeface="Arial"/>
                <a:cs typeface="Arial"/>
                <a:sym typeface="Arial"/>
              </a:rPr>
              <a:t> on </a:t>
            </a:r>
            <a:r>
              <a:rPr lang="en-US" b="0" i="1" u="sng" strike="noStrike" cap="none" dirty="0" err="1">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r>
              <a:rPr lang="en-US" b="0" i="1" u="none" strike="noStrike" cap="none" dirty="0">
                <a:solidFill>
                  <a:schemeClr val="dk1"/>
                </a:solidFill>
                <a:latin typeface="Arial"/>
                <a:ea typeface="Arial"/>
                <a:cs typeface="Arial"/>
                <a:sym typeface="Arial"/>
              </a:rPr>
              <a:t> </a:t>
            </a:r>
            <a:endParaRPr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dirty="0"/>
              <a:t>Description</a:t>
            </a:r>
            <a:endParaRPr sz="4800" dirty="0"/>
          </a:p>
        </p:txBody>
      </p:sp>
      <p:sp>
        <p:nvSpPr>
          <p:cNvPr id="159" name="Google Shape;159;p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lvl="0">
              <a:buSzPct val="73732"/>
            </a:pPr>
            <a:r>
              <a:rPr lang="en-US" dirty="0"/>
              <a:t>This session introduces faculty to the practical process of adopting Open Educational Resources (OER). Participants will learn about the benefits of OER for equity, cost savings, student success, and course sustainability. The presentation includes a demonstration of how to adopt an OpenStax textbook, an overview of ready-to-import Canvas course materials and assignments, and strategies for aligning OER with course learning outcomes. The session concludes with a discussion of implementation practices, accessibility considerations, and continuous course improvement.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2a2255a808_2_0"/>
          <p:cNvSpPr txBox="1">
            <a:spLocks noGrp="1"/>
          </p:cNvSpPr>
          <p:nvPr>
            <p:ph type="title"/>
          </p:nvPr>
        </p:nvSpPr>
        <p:spPr>
          <a:xfrm>
            <a:off x="1088686" y="460070"/>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600"/>
              <a:buNone/>
            </a:pPr>
            <a:r>
              <a:rPr lang="en-US" sz="4200" dirty="0"/>
              <a:t>What is OER?</a:t>
            </a:r>
            <a:endParaRPr sz="4200" dirty="0"/>
          </a:p>
        </p:txBody>
      </p:sp>
      <p:pic>
        <p:nvPicPr>
          <p:cNvPr id="169" name="Google Shape;169;g32a2255a808_2_0" descr="Open Educational Resources (OER) graphic with common phrases."/>
          <p:cNvPicPr preferRelativeResize="0"/>
          <p:nvPr/>
        </p:nvPicPr>
        <p:blipFill rotWithShape="1">
          <a:blip r:embed="rId3">
            <a:alphaModFix/>
          </a:blip>
          <a:srcRect/>
          <a:stretch/>
        </p:blipFill>
        <p:spPr>
          <a:xfrm>
            <a:off x="899850" y="1483100"/>
            <a:ext cx="7683601" cy="5067351"/>
          </a:xfrm>
          <a:prstGeom prst="rect">
            <a:avLst/>
          </a:prstGeom>
          <a:noFill/>
          <a:ln>
            <a:noFill/>
          </a:ln>
        </p:spPr>
      </p:pic>
      <p:sp>
        <p:nvSpPr>
          <p:cNvPr id="170" name="Google Shape;170;g32a2255a808_2_0"/>
          <p:cNvSpPr txBox="1"/>
          <p:nvPr/>
        </p:nvSpPr>
        <p:spPr>
          <a:xfrm>
            <a:off x="1906825" y="6457800"/>
            <a:ext cx="5718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4"/>
              </a:rPr>
              <a:t>OER is Sharing</a:t>
            </a:r>
            <a:r>
              <a:rPr lang="en-US" sz="1400" b="0" i="0" u="none" strike="noStrike" cap="none">
                <a:solidFill>
                  <a:srgbClr val="222222"/>
                </a:solidFill>
                <a:latin typeface="Arial"/>
                <a:ea typeface="Arial"/>
                <a:cs typeface="Arial"/>
                <a:sym typeface="Arial"/>
              </a:rPr>
              <a:t> by</a:t>
            </a:r>
            <a:r>
              <a:rPr lang="en-US" sz="1400" b="0" i="0" u="none" strike="noStrike" cap="none">
                <a:solidFill>
                  <a:srgbClr val="222222"/>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US" sz="1400" b="0" i="0" u="sng" strike="noStrike" cap="none">
                <a:solidFill>
                  <a:schemeClr val="hlink"/>
                </a:solidFill>
                <a:latin typeface="Arial"/>
                <a:ea typeface="Arial"/>
                <a:cs typeface="Arial"/>
                <a:sym typeface="Arial"/>
                <a:hlinkClick r:id="rId5"/>
              </a:rPr>
              <a:t>Giulia Forsythe</a:t>
            </a:r>
            <a:r>
              <a:rPr lang="en-US" sz="1400" b="0" i="0" u="none" strike="noStrike" cap="none">
                <a:solidFill>
                  <a:srgbClr val="222222"/>
                </a:solidFill>
                <a:latin typeface="Arial"/>
                <a:ea typeface="Arial"/>
                <a:cs typeface="Arial"/>
                <a:sym typeface="Arial"/>
              </a:rPr>
              <a:t> is in the public domain</a:t>
            </a:r>
            <a:endParaRPr sz="1400" b="0" i="0" u="none" strike="noStrike" cap="none">
              <a:solidFill>
                <a:srgbClr val="22222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4570A4CC-B43A-955C-78F9-15DD1B6764BB}"/>
            </a:ext>
          </a:extLst>
        </p:cNvPr>
        <p:cNvGrpSpPr/>
        <p:nvPr/>
      </p:nvGrpSpPr>
      <p:grpSpPr>
        <a:xfrm>
          <a:off x="0" y="0"/>
          <a:ext cx="0" cy="0"/>
          <a:chOff x="0" y="0"/>
          <a:chExt cx="0" cy="0"/>
        </a:xfrm>
      </p:grpSpPr>
      <p:sp>
        <p:nvSpPr>
          <p:cNvPr id="175" name="Google Shape;175;p8">
            <a:extLst>
              <a:ext uri="{FF2B5EF4-FFF2-40B4-BE49-F238E27FC236}">
                <a16:creationId xmlns:a16="http://schemas.microsoft.com/office/drawing/2014/main" id="{18175C38-BE08-A87B-DB4C-4F38335A00A6}"/>
              </a:ext>
            </a:extLst>
          </p:cNvPr>
          <p:cNvSpPr txBox="1">
            <a:spLocks noGrp="1"/>
          </p:cNvSpPr>
          <p:nvPr>
            <p:ph type="title" idx="4294967295"/>
          </p:nvPr>
        </p:nvSpPr>
        <p:spPr>
          <a:xfrm>
            <a:off x="470521" y="355600"/>
            <a:ext cx="7202487" cy="898525"/>
          </a:xfrm>
          <a:prstGeom prst="rect">
            <a:avLst/>
          </a:prstGeom>
          <a:noFill/>
          <a:ln>
            <a:noFill/>
          </a:ln>
        </p:spPr>
        <p:txBody>
          <a:bodyPr spcFirstLastPara="1" wrap="square" lIns="91425" tIns="45700" rIns="91425" bIns="45700" anchor="b" anchorCtr="0">
            <a:normAutofit/>
          </a:bodyPr>
          <a:lstStyle/>
          <a:p>
            <a:pPr>
              <a:buSzPts val="4400"/>
            </a:pPr>
            <a:r>
              <a:rPr lang="en-US" b="1" dirty="0"/>
              <a:t>Places to Find OER</a:t>
            </a:r>
            <a:endParaRPr dirty="0">
              <a:latin typeface="Arial"/>
              <a:ea typeface="Arial"/>
              <a:cs typeface="Arial"/>
              <a:sym typeface="Arial"/>
            </a:endParaRPr>
          </a:p>
        </p:txBody>
      </p:sp>
      <p:sp>
        <p:nvSpPr>
          <p:cNvPr id="174" name="Google Shape;174;p8">
            <a:extLst>
              <a:ext uri="{FF2B5EF4-FFF2-40B4-BE49-F238E27FC236}">
                <a16:creationId xmlns:a16="http://schemas.microsoft.com/office/drawing/2014/main" id="{87DC4F0A-BA2B-B81E-487D-8E6C512161F4}"/>
              </a:ext>
            </a:extLst>
          </p:cNvPr>
          <p:cNvSpPr txBox="1">
            <a:spLocks noGrp="1"/>
          </p:cNvSpPr>
          <p:nvPr>
            <p:ph type="body" idx="1"/>
          </p:nvPr>
        </p:nvSpPr>
        <p:spPr>
          <a:xfrm>
            <a:off x="470520" y="1997765"/>
            <a:ext cx="8265975" cy="4631635"/>
          </a:xfrm>
          <a:prstGeom prst="rect">
            <a:avLst/>
          </a:prstGeom>
          <a:noFill/>
          <a:ln>
            <a:noFill/>
          </a:ln>
        </p:spPr>
        <p:txBody>
          <a:bodyPr spcFirstLastPara="1" wrap="square" lIns="91425" tIns="45700" rIns="91425" bIns="45700" numCol="2" anchor="t" anchorCtr="0">
            <a:noAutofit/>
          </a:bodyPr>
          <a:lstStyle/>
          <a:p>
            <a:pPr marL="76200" indent="0">
              <a:buNone/>
            </a:pPr>
            <a:r>
              <a:rPr lang="en-US" sz="1800" b="1" dirty="0"/>
              <a:t>Open Textbook Collections</a:t>
            </a:r>
            <a:endParaRPr lang="en-US" sz="1800" dirty="0"/>
          </a:p>
          <a:p>
            <a:pPr lvl="0"/>
            <a:r>
              <a:rPr lang="en-US" u="sng" dirty="0">
                <a:hlinkClick r:id="rId3"/>
              </a:rPr>
              <a:t>OpenStax</a:t>
            </a:r>
            <a:endParaRPr lang="en-US" dirty="0"/>
          </a:p>
          <a:p>
            <a:pPr lvl="0"/>
            <a:r>
              <a:rPr lang="en-US" u="sng" dirty="0">
                <a:hlinkClick r:id="rId4"/>
              </a:rPr>
              <a:t>Open Textbook Library</a:t>
            </a:r>
            <a:endParaRPr lang="en-US" dirty="0"/>
          </a:p>
          <a:p>
            <a:pPr lvl="0"/>
            <a:r>
              <a:rPr lang="en-US" u="sng" dirty="0" err="1">
                <a:hlinkClick r:id="rId5"/>
              </a:rPr>
              <a:t>LibreTexts</a:t>
            </a:r>
            <a:endParaRPr lang="en-US" dirty="0"/>
          </a:p>
          <a:p>
            <a:pPr lvl="0"/>
            <a:r>
              <a:rPr lang="en-US" u="sng" dirty="0">
                <a:hlinkClick r:id="rId6"/>
              </a:rPr>
              <a:t>Open SUNY Textbooks</a:t>
            </a:r>
            <a:endParaRPr lang="en-US" dirty="0"/>
          </a:p>
          <a:p>
            <a:pPr lvl="0"/>
            <a:r>
              <a:rPr lang="en-US" u="sng" dirty="0">
                <a:hlinkClick r:id="rId7"/>
              </a:rPr>
              <a:t>BC Campus Open Education</a:t>
            </a:r>
            <a:endParaRPr lang="en-US" dirty="0"/>
          </a:p>
          <a:p>
            <a:pPr marL="76200" indent="0">
              <a:buNone/>
            </a:pPr>
            <a:r>
              <a:rPr lang="en-US" sz="1800" b="1" dirty="0"/>
              <a:t>OER Repositories</a:t>
            </a:r>
            <a:endParaRPr lang="en-US" sz="1800" dirty="0"/>
          </a:p>
          <a:p>
            <a:pPr lvl="0"/>
            <a:r>
              <a:rPr lang="en-US" u="sng" dirty="0">
                <a:hlinkClick r:id="rId8"/>
              </a:rPr>
              <a:t>OER Commons</a:t>
            </a:r>
            <a:endParaRPr lang="en-US" dirty="0"/>
          </a:p>
          <a:p>
            <a:pPr lvl="0"/>
            <a:r>
              <a:rPr lang="en-US" u="sng" dirty="0">
                <a:hlinkClick r:id="rId9"/>
              </a:rPr>
              <a:t>MERLOT</a:t>
            </a:r>
            <a:endParaRPr lang="en-US" dirty="0"/>
          </a:p>
          <a:p>
            <a:pPr lvl="0"/>
            <a:r>
              <a:rPr lang="en-US" u="sng" dirty="0" err="1">
                <a:hlinkClick r:id="rId10"/>
              </a:rPr>
              <a:t>SkillsCommons</a:t>
            </a:r>
            <a:endParaRPr lang="en-US" dirty="0"/>
          </a:p>
          <a:p>
            <a:pPr lvl="0"/>
            <a:r>
              <a:rPr lang="en-US" u="sng" dirty="0">
                <a:hlinkClick r:id="rId11"/>
              </a:rPr>
              <a:t>CCCOER</a:t>
            </a:r>
            <a:endParaRPr lang="en-US" dirty="0"/>
          </a:p>
          <a:p>
            <a:pPr marL="76200" indent="0">
              <a:buNone/>
            </a:pPr>
            <a:r>
              <a:rPr lang="en-US" sz="1800" b="1" dirty="0"/>
              <a:t>OER Search Tools</a:t>
            </a:r>
            <a:endParaRPr lang="en-US" sz="1800" dirty="0"/>
          </a:p>
          <a:p>
            <a:pPr lvl="0"/>
            <a:r>
              <a:rPr lang="en-US" u="sng" dirty="0">
                <a:hlinkClick r:id="rId12"/>
              </a:rPr>
              <a:t>OASIS</a:t>
            </a:r>
            <a:endParaRPr lang="en-US" dirty="0"/>
          </a:p>
          <a:p>
            <a:pPr lvl="0"/>
            <a:r>
              <a:rPr lang="en-US" u="sng" dirty="0">
                <a:hlinkClick r:id="rId13"/>
              </a:rPr>
              <a:t>Mason OER </a:t>
            </a:r>
            <a:r>
              <a:rPr lang="en-US" u="sng" dirty="0" err="1">
                <a:hlinkClick r:id="rId13"/>
              </a:rPr>
              <a:t>Metafinder</a:t>
            </a:r>
            <a:r>
              <a:rPr lang="en-US" u="sng" dirty="0">
                <a:hlinkClick r:id="rId13"/>
              </a:rPr>
              <a:t> (MOM)</a:t>
            </a:r>
            <a:endParaRPr lang="en-US" dirty="0"/>
          </a:p>
          <a:p>
            <a:pPr marL="76200" indent="0">
              <a:buNone/>
            </a:pPr>
            <a:r>
              <a:rPr lang="en-US" sz="1800" b="1" dirty="0"/>
              <a:t>State &amp; System Initiatives</a:t>
            </a:r>
            <a:endParaRPr lang="en-US" sz="1800" dirty="0"/>
          </a:p>
          <a:p>
            <a:pPr lvl="0"/>
            <a:r>
              <a:rPr lang="en-US" u="sng" dirty="0">
                <a:hlinkClick r:id="rId14"/>
              </a:rPr>
              <a:t>California Open Online Library for Education (COOL4ED)</a:t>
            </a:r>
            <a:endParaRPr lang="en-US" dirty="0"/>
          </a:p>
          <a:p>
            <a:pPr lvl="0"/>
            <a:r>
              <a:rPr lang="en-US" u="sng" dirty="0">
                <a:hlinkClick r:id="rId15"/>
              </a:rPr>
              <a:t>Open Oregon Educational Resources</a:t>
            </a:r>
            <a:endParaRPr lang="en-US" dirty="0"/>
          </a:p>
          <a:p>
            <a:endParaRPr lang="en-US" dirty="0"/>
          </a:p>
        </p:txBody>
      </p:sp>
    </p:spTree>
    <p:extLst>
      <p:ext uri="{BB962C8B-B14F-4D97-AF65-F5344CB8AC3E}">
        <p14:creationId xmlns:p14="http://schemas.microsoft.com/office/powerpoint/2010/main" val="236375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030F1F75-E18D-AD26-C342-E91532D5FAD9}"/>
            </a:ext>
          </a:extLst>
        </p:cNvPr>
        <p:cNvGrpSpPr/>
        <p:nvPr/>
      </p:nvGrpSpPr>
      <p:grpSpPr>
        <a:xfrm>
          <a:off x="0" y="0"/>
          <a:ext cx="0" cy="0"/>
          <a:chOff x="0" y="0"/>
          <a:chExt cx="0" cy="0"/>
        </a:xfrm>
      </p:grpSpPr>
      <p:sp>
        <p:nvSpPr>
          <p:cNvPr id="175" name="Google Shape;175;p8">
            <a:extLst>
              <a:ext uri="{FF2B5EF4-FFF2-40B4-BE49-F238E27FC236}">
                <a16:creationId xmlns:a16="http://schemas.microsoft.com/office/drawing/2014/main" id="{BA417EC2-CC4D-0417-5EEB-7702BFEBC39E}"/>
              </a:ext>
            </a:extLst>
          </p:cNvPr>
          <p:cNvSpPr txBox="1">
            <a:spLocks noGrp="1"/>
          </p:cNvSpPr>
          <p:nvPr>
            <p:ph type="title" idx="4294967295"/>
          </p:nvPr>
        </p:nvSpPr>
        <p:spPr>
          <a:xfrm>
            <a:off x="758757" y="424665"/>
            <a:ext cx="7669626" cy="1195413"/>
          </a:xfrm>
          <a:prstGeom prst="rect">
            <a:avLst/>
          </a:prstGeom>
          <a:noFill/>
          <a:ln>
            <a:noFill/>
          </a:ln>
        </p:spPr>
        <p:txBody>
          <a:bodyPr spcFirstLastPara="1" wrap="square" lIns="91425" tIns="45700" rIns="91425" bIns="45700" anchor="b" anchorCtr="0">
            <a:normAutofit fontScale="90000"/>
          </a:bodyPr>
          <a:lstStyle/>
          <a:p>
            <a:pPr>
              <a:buSzPts val="4400"/>
            </a:pPr>
            <a:r>
              <a:rPr lang="en-US" sz="3100" b="1" dirty="0"/>
              <a:t>Example: Adopting an OpenStax Textbook in Canvas</a:t>
            </a:r>
            <a:br>
              <a:rPr lang="en-US" dirty="0"/>
            </a:br>
            <a:endParaRPr dirty="0">
              <a:latin typeface="Arial"/>
              <a:ea typeface="Arial"/>
              <a:cs typeface="Arial"/>
              <a:sym typeface="Arial"/>
            </a:endParaRPr>
          </a:p>
        </p:txBody>
      </p:sp>
      <p:sp>
        <p:nvSpPr>
          <p:cNvPr id="174" name="Google Shape;174;p8">
            <a:extLst>
              <a:ext uri="{FF2B5EF4-FFF2-40B4-BE49-F238E27FC236}">
                <a16:creationId xmlns:a16="http://schemas.microsoft.com/office/drawing/2014/main" id="{012EAC0D-5130-1386-1F4E-765BE867E8DC}"/>
              </a:ext>
            </a:extLst>
          </p:cNvPr>
          <p:cNvSpPr txBox="1">
            <a:spLocks noGrp="1"/>
          </p:cNvSpPr>
          <p:nvPr>
            <p:ph type="body" idx="1"/>
          </p:nvPr>
        </p:nvSpPr>
        <p:spPr>
          <a:xfrm>
            <a:off x="238539" y="1896462"/>
            <a:ext cx="8905461" cy="4417603"/>
          </a:xfrm>
          <a:prstGeom prst="rect">
            <a:avLst/>
          </a:prstGeom>
          <a:noFill/>
          <a:ln>
            <a:noFill/>
          </a:ln>
        </p:spPr>
        <p:txBody>
          <a:bodyPr spcFirstLastPara="1" wrap="square" lIns="91425" tIns="45700" rIns="91425" bIns="45700" numCol="2" anchor="t" anchorCtr="0">
            <a:noAutofit/>
          </a:bodyPr>
          <a:lstStyle/>
          <a:p>
            <a:pPr marL="76200" indent="0">
              <a:buNone/>
            </a:pPr>
            <a:r>
              <a:rPr lang="en-US" sz="1800" b="1" dirty="0"/>
              <a:t>Step 1: Select an OpenStax Textbook</a:t>
            </a:r>
            <a:endParaRPr lang="en-US" sz="1800" dirty="0"/>
          </a:p>
          <a:p>
            <a:pPr lvl="0"/>
            <a:r>
              <a:rPr lang="en-US" sz="1800" dirty="0"/>
              <a:t>Review available textbooks by discipline</a:t>
            </a:r>
          </a:p>
          <a:p>
            <a:pPr lvl="0"/>
            <a:r>
              <a:rPr lang="en-US" sz="1800" dirty="0"/>
              <a:t>Confirm alignment with course learning outcomes</a:t>
            </a:r>
          </a:p>
          <a:p>
            <a:pPr marL="76200" indent="0">
              <a:buNone/>
            </a:pPr>
            <a:r>
              <a:rPr lang="en-US" sz="1800" b="1" dirty="0"/>
              <a:t>Step 2: Access Instructor Resources</a:t>
            </a:r>
            <a:endParaRPr lang="en-US" sz="1800" dirty="0"/>
          </a:p>
          <a:p>
            <a:pPr lvl="0"/>
            <a:r>
              <a:rPr lang="en-US" sz="1800" dirty="0"/>
              <a:t>Download the textbook (PDF, web, or LMS formats)</a:t>
            </a:r>
          </a:p>
          <a:p>
            <a:pPr lvl="0"/>
            <a:r>
              <a:rPr lang="en-US" sz="1800" dirty="0"/>
              <a:t>Review instructor materials such as slides, test banks, and assignments</a:t>
            </a:r>
          </a:p>
          <a:p>
            <a:pPr marL="76200" indent="0">
              <a:buNone/>
            </a:pPr>
            <a:r>
              <a:rPr lang="en-US" sz="1800" b="1" dirty="0"/>
              <a:t>Step 3: Import Content into Canvas</a:t>
            </a:r>
            <a:endParaRPr lang="en-US" sz="1800" dirty="0"/>
          </a:p>
          <a:p>
            <a:pPr lvl="0"/>
            <a:r>
              <a:rPr lang="en-US" sz="1800" dirty="0"/>
              <a:t>Use </a:t>
            </a:r>
            <a:r>
              <a:rPr lang="en-US" sz="1800" i="1" dirty="0"/>
              <a:t>Canvas Commons </a:t>
            </a:r>
            <a:r>
              <a:rPr lang="en-US" sz="1800" dirty="0"/>
              <a:t>or </a:t>
            </a:r>
            <a:r>
              <a:rPr lang="en-US" sz="1800" i="1" dirty="0"/>
              <a:t>OpenStax </a:t>
            </a:r>
            <a:r>
              <a:rPr lang="en-US" sz="1800" b="1" dirty="0"/>
              <a:t>course cartridges</a:t>
            </a:r>
            <a:endParaRPr lang="en-US" sz="1800" dirty="0"/>
          </a:p>
          <a:p>
            <a:pPr lvl="0"/>
            <a:r>
              <a:rPr lang="en-US" sz="1800" dirty="0"/>
              <a:t>Import modules, readings, and assessments</a:t>
            </a:r>
          </a:p>
          <a:p>
            <a:pPr marL="76200" indent="0">
              <a:buNone/>
            </a:pPr>
            <a:r>
              <a:rPr lang="en-US" sz="1800" b="1" dirty="0"/>
              <a:t>Step 4: Customize for Your Course</a:t>
            </a:r>
            <a:endParaRPr lang="en-US" sz="1800" dirty="0"/>
          </a:p>
          <a:p>
            <a:pPr lvl="0"/>
            <a:r>
              <a:rPr lang="en-US" sz="1800" dirty="0"/>
              <a:t>Align readings with course schedule</a:t>
            </a:r>
          </a:p>
          <a:p>
            <a:pPr lvl="0"/>
            <a:r>
              <a:rPr lang="en-US" sz="1800" dirty="0"/>
              <a:t>Modify assignments and discussions</a:t>
            </a:r>
          </a:p>
          <a:p>
            <a:pPr lvl="0"/>
            <a:r>
              <a:rPr lang="en-US" sz="1800" dirty="0"/>
              <a:t>Add instructor-created content if needed</a:t>
            </a:r>
          </a:p>
          <a:p>
            <a:pPr marL="457200" lvl="0" indent="-381000" algn="l" rtl="0">
              <a:lnSpc>
                <a:spcPct val="120000"/>
              </a:lnSpc>
              <a:spcBef>
                <a:spcPts val="750"/>
              </a:spcBef>
              <a:spcAft>
                <a:spcPts val="0"/>
              </a:spcAft>
              <a:buSzPts val="2400"/>
              <a:buChar char="•"/>
            </a:pPr>
            <a:r>
              <a:rPr lang="en-US" sz="1800" dirty="0"/>
              <a:t>Include an outline of the presentation here</a:t>
            </a:r>
          </a:p>
          <a:p>
            <a:pPr marL="76200" lvl="0" indent="0" algn="l" rtl="0">
              <a:lnSpc>
                <a:spcPct val="120000"/>
              </a:lnSpc>
              <a:spcBef>
                <a:spcPts val="750"/>
              </a:spcBef>
              <a:spcAft>
                <a:spcPts val="0"/>
              </a:spcAft>
              <a:buSzPts val="2400"/>
              <a:buNone/>
            </a:pPr>
            <a:endParaRPr lang="en-US" dirty="0"/>
          </a:p>
        </p:txBody>
      </p:sp>
    </p:spTree>
    <p:extLst>
      <p:ext uri="{BB962C8B-B14F-4D97-AF65-F5344CB8AC3E}">
        <p14:creationId xmlns:p14="http://schemas.microsoft.com/office/powerpoint/2010/main" val="314550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dirty="0"/>
              <a:t>Resources and Notes</a:t>
            </a:r>
            <a:endParaRPr sz="3400" dirty="0"/>
          </a:p>
        </p:txBody>
      </p:sp>
      <p:sp>
        <p:nvSpPr>
          <p:cNvPr id="204" name="Google Shape;204;p9"/>
          <p:cNvSpPr txBox="1">
            <a:spLocks noGrp="1"/>
          </p:cNvSpPr>
          <p:nvPr>
            <p:ph type="body" idx="1"/>
          </p:nvPr>
        </p:nvSpPr>
        <p:spPr>
          <a:xfrm>
            <a:off x="775252" y="2015735"/>
            <a:ext cx="7515890" cy="4404943"/>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800"/>
              </a:spcBef>
              <a:spcAft>
                <a:spcPts val="0"/>
              </a:spcAft>
              <a:buNone/>
            </a:pPr>
            <a:r>
              <a:rPr lang="en-US" sz="1900" b="1" dirty="0">
                <a:solidFill>
                  <a:srgbClr val="000000"/>
                </a:solidFill>
              </a:rPr>
              <a:t>Financial Accounting (</a:t>
            </a:r>
            <a:r>
              <a:rPr lang="en-US" sz="1900" b="1" u="sng" dirty="0">
                <a:solidFill>
                  <a:schemeClr val="hlink"/>
                </a:solidFill>
                <a:hlinkClick r:id="rId3"/>
              </a:rPr>
              <a:t>C-ID ACCT 110</a:t>
            </a:r>
            <a:r>
              <a:rPr lang="en-US" sz="1900" b="1" dirty="0">
                <a:solidFill>
                  <a:srgbClr val="000000"/>
                </a:solidFill>
              </a:rPr>
              <a:t>)</a:t>
            </a:r>
            <a:endParaRPr sz="1900" b="1" dirty="0">
              <a:solidFill>
                <a:srgbClr val="000000"/>
              </a:solidFill>
            </a:endParaRPr>
          </a:p>
          <a:p>
            <a:pPr marL="0" lvl="0" indent="0" algn="l" rtl="0">
              <a:lnSpc>
                <a:spcPct val="107000"/>
              </a:lnSpc>
              <a:spcBef>
                <a:spcPts val="1200"/>
              </a:spcBef>
              <a:spcAft>
                <a:spcPts val="0"/>
              </a:spcAft>
              <a:buNone/>
            </a:pPr>
            <a:r>
              <a:rPr lang="en-US" sz="1100" dirty="0">
                <a:solidFill>
                  <a:srgbClr val="000000"/>
                </a:solidFill>
              </a:rPr>
              <a:t>·</a:t>
            </a:r>
            <a:r>
              <a:rPr lang="en-US" sz="700" dirty="0">
                <a:solidFill>
                  <a:srgbClr val="000000"/>
                </a:solidFill>
                <a:latin typeface="Times New Roman"/>
                <a:ea typeface="Times New Roman"/>
                <a:cs typeface="Times New Roman"/>
                <a:sym typeface="Times New Roman"/>
              </a:rPr>
              <a:t>   </a:t>
            </a:r>
            <a:r>
              <a:rPr lang="en-US" sz="1400" dirty="0">
                <a:solidFill>
                  <a:srgbClr val="000000"/>
                </a:solidFill>
                <a:latin typeface="Times New Roman"/>
                <a:ea typeface="Times New Roman"/>
                <a:cs typeface="Times New Roman"/>
                <a:sym typeface="Times New Roman"/>
              </a:rPr>
              <a:t>   </a:t>
            </a:r>
            <a:r>
              <a:rPr lang="en-US" sz="1400" dirty="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US" sz="1800" u="sng" dirty="0">
                <a:solidFill>
                  <a:schemeClr val="hlink"/>
                </a:solidFill>
                <a:hlinkClick r:id="rId4"/>
              </a:rPr>
              <a:t>Principles of Accounting Volume 1 Financial Accounting (OpenStax) (CC BY-NC-SA)</a:t>
            </a:r>
            <a:endParaRPr sz="1800" u="sng" dirty="0">
              <a:solidFill>
                <a:schemeClr val="hlink"/>
              </a:solidFill>
            </a:endParaRPr>
          </a:p>
          <a:p>
            <a:pPr marL="127000" indent="0">
              <a:buNone/>
            </a:pPr>
            <a:r>
              <a:rPr lang="en-US" b="1" dirty="0"/>
              <a:t>Attributions</a:t>
            </a:r>
            <a:endParaRPr lang="en-US" dirty="0"/>
          </a:p>
          <a:p>
            <a:r>
              <a:rPr lang="en-US" u="sng" dirty="0">
                <a:hlinkClick r:id="rId5" tooltip="Link"/>
              </a:rPr>
              <a:t>"Searching in OER Repositories - Use the </a:t>
            </a:r>
            <a:r>
              <a:rPr lang="en-US" u="sng" dirty="0" err="1">
                <a:hlinkClick r:id="rId5" tooltip="Link"/>
              </a:rPr>
              <a:t>Tools!"Links</a:t>
            </a:r>
            <a:r>
              <a:rPr lang="en-US" u="sng" dirty="0">
                <a:hlinkClick r:id="rId5" tooltip="Link"/>
              </a:rPr>
              <a:t> to an external site.</a:t>
            </a:r>
            <a:r>
              <a:rPr lang="en-US" u="sng" dirty="0">
                <a:hlinkClick r:id="rId6"/>
              </a:rPr>
              <a:t> Links to an external site.</a:t>
            </a:r>
            <a:r>
              <a:rPr lang="en-US" dirty="0"/>
              <a:t>by Jen Klaudinyi is licensed under </a:t>
            </a:r>
            <a:r>
              <a:rPr lang="en-US" u="sng" dirty="0">
                <a:hlinkClick r:id="rId7"/>
              </a:rPr>
              <a:t>CC BY 4.0Links to an external site.</a:t>
            </a:r>
            <a:endParaRPr lang="en-US" dirty="0"/>
          </a:p>
          <a:p>
            <a:r>
              <a:rPr lang="en-US" dirty="0"/>
              <a:t>This page was adapted from the </a:t>
            </a:r>
            <a:r>
              <a:rPr lang="en-US" u="sng" dirty="0">
                <a:hlinkClick r:id="rId8"/>
              </a:rPr>
              <a:t>ASCCC OERI — OER Basics</a:t>
            </a:r>
            <a:r>
              <a:rPr lang="en-US" dirty="0"/>
              <a:t> Canvas Course, found on Canvas Commons, created by Suzanne Wakim for the ASCCC OERI, and licensed under a </a:t>
            </a:r>
            <a:r>
              <a:rPr lang="en-US" u="sng" dirty="0">
                <a:hlinkClick r:id="rId9"/>
              </a:rPr>
              <a:t>Creative Commons Attribution 4.0 International License.</a:t>
            </a:r>
            <a:endParaRPr lang="en-US" dirty="0"/>
          </a:p>
          <a:p>
            <a:pPr marL="171446" lvl="0" indent="-19046" algn="l" rtl="0">
              <a:lnSpc>
                <a:spcPct val="120000"/>
              </a:lnSpc>
              <a:spcBef>
                <a:spcPts val="1200"/>
              </a:spcBef>
              <a:spcAft>
                <a:spcPts val="0"/>
              </a:spcAft>
              <a:buSzPts val="2400"/>
              <a:buNone/>
            </a:pPr>
            <a:endParaRPr sz="2400" dirty="0"/>
          </a:p>
        </p:txBody>
      </p:sp>
    </p:spTree>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548</Words>
  <Application>Microsoft Office PowerPoint</Application>
  <PresentationFormat>On-screen Show (4:3)</PresentationFormat>
  <Paragraphs>59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vt:lpstr>
      <vt:lpstr>Calibri</vt:lpstr>
      <vt:lpstr>Times New Roman</vt:lpstr>
      <vt:lpstr>Gallery</vt:lpstr>
      <vt:lpstr>Welcome!</vt:lpstr>
      <vt:lpstr>Adopting Open Educational Resources (OER): Practical Strategies for Implementation in Your Course </vt:lpstr>
      <vt:lpstr>Presenters</vt:lpstr>
      <vt:lpstr>Description</vt:lpstr>
      <vt:lpstr>What is OER?</vt:lpstr>
      <vt:lpstr>Places to Find OER</vt:lpstr>
      <vt:lpstr>Example: Adopting an OpenStax Textbook in Canvas </vt:lpstr>
      <vt:lpstr>Resources and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ASCCC OERI Presentation Template</dc:title>
  <dc:creator>Katie Nash</dc:creator>
  <cp:lastModifiedBy>ASCCC1</cp:lastModifiedBy>
  <cp:revision>2</cp:revision>
  <dcterms:created xsi:type="dcterms:W3CDTF">2019-09-18T18:31:08Z</dcterms:created>
  <dcterms:modified xsi:type="dcterms:W3CDTF">2026-04-07T17:38:17Z</dcterms:modified>
</cp:coreProperties>
</file>