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8" r:id="rId3"/>
    <p:sldId id="261" r:id="rId4"/>
    <p:sldId id="262" r:id="rId5"/>
    <p:sldId id="263" r:id="rId6"/>
    <p:sldId id="264" r:id="rId7"/>
    <p:sldId id="265" r:id="rId8"/>
    <p:sldId id="267" r:id="rId9"/>
    <p:sldId id="268" r:id="rId10"/>
    <p:sldId id="270" r:id="rId11"/>
    <p:sldId id="271" r:id="rId12"/>
    <p:sldId id="272" r:id="rId13"/>
    <p:sldId id="273" r:id="rId14"/>
    <p:sldId id="274" r:id="rId15"/>
    <p:sldId id="275" r:id="rId16"/>
    <p:sldId id="281" r:id="rId17"/>
    <p:sldId id="276" r:id="rId18"/>
    <p:sldId id="282" r:id="rId19"/>
    <p:sldId id="277" r:id="rId20"/>
    <p:sldId id="278" r:id="rId21"/>
    <p:sldId id="279" r:id="rId22"/>
    <p:sldId id="280"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fNiS5BPrsua7IaN2aUz0aPM8V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408" autoAdjust="0"/>
  </p:normalViewPr>
  <p:slideViewPr>
    <p:cSldViewPr snapToGrid="0">
      <p:cViewPr varScale="1">
        <p:scale>
          <a:sx n="95" d="100"/>
          <a:sy n="95" d="100"/>
        </p:scale>
        <p:origin x="702" y="96"/>
      </p:cViewPr>
      <p:guideLst/>
    </p:cSldViewPr>
  </p:slideViewPr>
  <p:outlineViewPr>
    <p:cViewPr>
      <p:scale>
        <a:sx n="33" d="100"/>
        <a:sy n="33" d="100"/>
      </p:scale>
      <p:origin x="0" y="-138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D2-4DB6-B228-A76E711486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D2-4DB6-B228-A76E711486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D2-4DB6-B228-A76E711486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D2-4DB6-B228-A76E711486A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Item A</c:v>
                </c:pt>
                <c:pt idx="1">
                  <c:v>Item B</c:v>
                </c:pt>
                <c:pt idx="2">
                  <c:v>Item C</c:v>
                </c:pt>
                <c:pt idx="3">
                  <c:v>Item D </c:v>
                </c:pt>
              </c:strCache>
            </c:strRef>
          </c:cat>
          <c:val>
            <c:numRef>
              <c:f>Sheet1!$B$2:$B$5</c:f>
              <c:numCache>
                <c:formatCode>General</c:formatCode>
                <c:ptCount val="4"/>
                <c:pt idx="0">
                  <c:v>11</c:v>
                </c:pt>
                <c:pt idx="1">
                  <c:v>38</c:v>
                </c:pt>
                <c:pt idx="2">
                  <c:v>20</c:v>
                </c:pt>
                <c:pt idx="3">
                  <c:v>42</c:v>
                </c:pt>
              </c:numCache>
            </c:numRef>
          </c:val>
          <c:extLst>
            <c:ext xmlns:c16="http://schemas.microsoft.com/office/drawing/2014/chart" uri="{C3380CC4-5D6E-409C-BE32-E72D297353CC}">
              <c16:uniqueId val="{00000008-E6D2-4DB6-B228-A76E711486A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963451443569565"/>
          <c:y val="0.27947105570137065"/>
          <c:w val="0.19036548556430449"/>
          <c:h val="0.469251968503937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2-4563-B814-BFA3F0898A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32-4563-B814-BFA3F0898A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2-4563-B814-BFA3F0898A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2-4563-B814-BFA3F0898A44}"/>
              </c:ext>
            </c:extLst>
          </c:dPt>
          <c:dLbls>
            <c:dLbl>
              <c:idx val="0"/>
              <c:layout>
                <c:manualLayout>
                  <c:x val="0.10793963254593175"/>
                  <c:y val="3.01561607442092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32-4563-B814-BFA3F0898A44}"/>
                </c:ext>
              </c:extLst>
            </c:dLbl>
            <c:dLbl>
              <c:idx val="1"/>
              <c:layout>
                <c:manualLayout>
                  <c:x val="3.5381342957130357E-2"/>
                  <c:y val="-3.799577136191309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32-4563-B814-BFA3F0898A44}"/>
                </c:ext>
              </c:extLst>
            </c:dLbl>
            <c:dLbl>
              <c:idx val="2"/>
              <c:layout>
                <c:manualLayout>
                  <c:x val="-0.1735411198600175"/>
                  <c:y val="-2.639026690028488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32-4563-B814-BFA3F0898A44}"/>
                </c:ext>
              </c:extLst>
            </c:dLbl>
            <c:dLbl>
              <c:idx val="3"/>
              <c:layout>
                <c:manualLayout>
                  <c:x val="-4.9171041119860016E-2"/>
                  <c:y val="2.51800816564596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32-4563-B814-BFA3F0898A4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Item A</c:v>
                </c:pt>
                <c:pt idx="1">
                  <c:v>Item B</c:v>
                </c:pt>
                <c:pt idx="2">
                  <c:v>Item C</c:v>
                </c:pt>
                <c:pt idx="3">
                  <c:v>Item D </c:v>
                </c:pt>
              </c:strCache>
            </c:strRef>
          </c:cat>
          <c:val>
            <c:numRef>
              <c:f>Sheet1!$B$2:$B$5</c:f>
              <c:numCache>
                <c:formatCode>General</c:formatCode>
                <c:ptCount val="4"/>
                <c:pt idx="0">
                  <c:v>11</c:v>
                </c:pt>
                <c:pt idx="1">
                  <c:v>38</c:v>
                </c:pt>
                <c:pt idx="2">
                  <c:v>20</c:v>
                </c:pt>
                <c:pt idx="3">
                  <c:v>42</c:v>
                </c:pt>
              </c:numCache>
            </c:numRef>
          </c:val>
          <c:extLst>
            <c:ext xmlns:c16="http://schemas.microsoft.com/office/drawing/2014/chart" uri="{C3380CC4-5D6E-409C-BE32-E72D297353CC}">
              <c16:uniqueId val="{00000008-B732-4563-B814-BFA3F0898A4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achonline.asu.edu/image-accessibility-generato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setl.org/ijtlhe/pdf/IJTLHE3386.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ffecttheverb.com/gallery/disabledandhere/meetinglistenin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pixabay.com/photos/hands-teamwork-team-spirit-cheer-up-1939895/" TargetMode="External"/><Relationship Id="rId5" Type="http://schemas.openxmlformats.org/officeDocument/2006/relationships/hyperlink" Target="https://creativecommons.org/licenses/by/4.0/" TargetMode="External"/><Relationship Id="rId4" Type="http://schemas.openxmlformats.org/officeDocument/2006/relationships/hyperlink" Target="https://affecttheverb.com/disabledandhe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fe479qL8h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iversaldesignguide.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Open Washington Open Attribution Builder is a handy tool for creating your attributions, if you’d like to indicate how your work should be attributed or if you are using resources that require attribution. https://www.openwa.org/attrib-builder/ Including how your presentation is licensed on your title slide is an effective way of making this clear. OERI resources are most commonly licensed CC BY, allowing others to use and modify them – but requiring that they be properly attributed.</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Do we need ALL of this? Can we present it in a different way? UDL again</a:t>
            </a:r>
          </a:p>
          <a:p>
            <a:r>
              <a:rPr lang="en-US" dirty="0"/>
              <a:t>Image source: https://open.library.okstate.edu/introtosocialmedia/chapter/social-media-marketing-a-brief-history/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18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hlinkClick r:id="rId3"/>
              </a:rPr>
              <a:t>https://teachonline.asu.edu/image-accessibility-generator/</a:t>
            </a:r>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Prompt adapted from Purdue University (for complex images):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“You are a university-level instructor working to ensure images in your Open Educational Resource on [California Geology] conform to WCAG 2.1 Web Content Accessibility Guidelines at Level AA. You need to accommodate for blindness, low vision, and/or color blindness to ensure equal accessibility of course content to all students.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You will be provided with an image and must return a succinct title, alternate text (alt text), and a long description.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The alt text should be no more than 120 characters and should briefly describe the meaning conveyed by the image in the context of the course material.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The detailed description may be one or more paragraphs and must describe the image in great detail. The detailed description should be easily scannable and use headings, paragraph breaks, and lists as appropriate.”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079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82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Caption is that students did better with OER and larger effect for Pell students than non-Pell</a:t>
            </a:r>
          </a:p>
          <a:p>
            <a:pPr marL="0" lvl="0" indent="0" algn="l" rtl="0">
              <a:spcBef>
                <a:spcPts val="0"/>
              </a:spcBef>
              <a:spcAft>
                <a:spcPts val="0"/>
              </a:spcAft>
              <a:buNone/>
            </a:pPr>
            <a:r>
              <a:rPr lang="en-US" dirty="0"/>
              <a:t>If complex graph, maybe link to external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Graph from </a:t>
            </a:r>
            <a:r>
              <a:rPr lang="en-US" u="sng" dirty="0">
                <a:solidFill>
                  <a:schemeClr val="hlink"/>
                </a:solidFill>
                <a:hlinkClick r:id="rId3"/>
              </a:rPr>
              <a:t>research study</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735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Image Source: https://commons.wikimedia.org/wiki/File:Atkinson_Opposed_Piston_Engine.gif</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345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What would you use for alt text?</a:t>
            </a:r>
          </a:p>
          <a:p>
            <a:pPr marL="0" lvl="0" indent="0" algn="l" rtl="0">
              <a:spcBef>
                <a:spcPts val="0"/>
              </a:spcBef>
              <a:spcAft>
                <a:spcPts val="0"/>
              </a:spcAft>
              <a:buNone/>
            </a:pPr>
            <a:endParaRPr lang="en-US" dirty="0"/>
          </a:p>
          <a:p>
            <a:pPr marL="0" lvl="0" indent="0" algn="l" rtl="0">
              <a:spcBef>
                <a:spcPts val="0"/>
              </a:spcBef>
              <a:spcAft>
                <a:spcPts val="0"/>
              </a:spcAft>
              <a:buNone/>
            </a:pPr>
            <a:r>
              <a:rPr lang="en-US" u="sng" dirty="0">
                <a:solidFill>
                  <a:schemeClr val="hlink"/>
                </a:solidFill>
                <a:hlinkClick r:id="rId3"/>
              </a:rPr>
              <a:t>Meeting image</a:t>
            </a:r>
            <a:r>
              <a:rPr lang="en-US" dirty="0"/>
              <a:t> from </a:t>
            </a:r>
            <a:r>
              <a:rPr lang="en-US" u="sng" dirty="0">
                <a:solidFill>
                  <a:schemeClr val="hlink"/>
                </a:solidFill>
                <a:hlinkClick r:id="rId4"/>
              </a:rPr>
              <a:t>Disabled And Here project page</a:t>
            </a:r>
            <a:r>
              <a:rPr lang="en-US" dirty="0">
                <a:solidFill>
                  <a:schemeClr val="dk1"/>
                </a:solidFill>
              </a:rPr>
              <a:t>. published under</a:t>
            </a:r>
            <a:r>
              <a:rPr lang="en-US" dirty="0">
                <a:solidFill>
                  <a:schemeClr val="dk1"/>
                </a:solidFill>
                <a:uFill>
                  <a:noFill/>
                </a:uFill>
                <a:hlinkClick r:id="rId5">
                  <a:extLst>
                    <a:ext uri="{A12FA001-AC4F-418D-AE19-62706E023703}">
                      <ahyp:hlinkClr xmlns:ahyp="http://schemas.microsoft.com/office/drawing/2018/hyperlinkcolor" val="tx"/>
                    </a:ext>
                  </a:extLst>
                </a:hlinkClick>
              </a:rPr>
              <a:t> </a:t>
            </a:r>
            <a:r>
              <a:rPr lang="en-US" u="sng" dirty="0">
                <a:solidFill>
                  <a:schemeClr val="hlink"/>
                </a:solidFill>
                <a:hlinkClick r:id="rId5"/>
              </a:rPr>
              <a:t>Creative Commons attribution</a:t>
            </a:r>
            <a:r>
              <a:rPr lang="en-US" dirty="0">
                <a:solidFill>
                  <a:schemeClr val="dk1"/>
                </a:solidFill>
              </a:rPr>
              <a:t> licensing</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u="sng" dirty="0">
                <a:solidFill>
                  <a:schemeClr val="hlink"/>
                </a:solidFill>
                <a:hlinkClick r:id="rId6"/>
              </a:rPr>
              <a:t>Hands image </a:t>
            </a:r>
            <a:r>
              <a:rPr lang="en-US" dirty="0"/>
              <a:t>from </a:t>
            </a:r>
            <a:r>
              <a:rPr lang="en-US" dirty="0" err="1"/>
              <a:t>Pixabay</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797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8" name="Google Shape;13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156" name="Google Shape;15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Type Y in chat if decorative, N if it needs alt text</a:t>
            </a:r>
          </a:p>
          <a:p>
            <a:pPr marL="0" lvl="0" indent="0" algn="l" rtl="0">
              <a:spcBef>
                <a:spcPts val="0"/>
              </a:spcBef>
              <a:spcAft>
                <a:spcPts val="0"/>
              </a:spcAft>
              <a:buNone/>
            </a:pPr>
            <a:r>
              <a:rPr lang="en-US" dirty="0"/>
              <a:t>Existential question - if an image does not have a purpose, why is it there?</a:t>
            </a:r>
          </a:p>
          <a:p>
            <a:pPr marL="0" lvl="0" indent="0" algn="l" rtl="0">
              <a:spcBef>
                <a:spcPts val="0"/>
              </a:spcBef>
              <a:spcAft>
                <a:spcPts val="0"/>
              </a:spcAft>
              <a:buNone/>
            </a:pPr>
            <a:r>
              <a:rPr lang="en-US" dirty="0"/>
              <a:t>My image - can focus on mood rather than technical description  (e.g. - with a welcoming smile)</a:t>
            </a:r>
          </a:p>
          <a:p>
            <a:pPr marL="0" lvl="0" indent="0" algn="l" rtl="0">
              <a:spcBef>
                <a:spcPts val="0"/>
              </a:spcBef>
              <a:spcAft>
                <a:spcPts val="0"/>
              </a:spcAft>
              <a:buNone/>
            </a:pPr>
            <a:r>
              <a:rPr lang="en-US" dirty="0"/>
              <a:t>Mood is important  (not alt text but </a:t>
            </a:r>
            <a:r>
              <a:rPr lang="en-US" u="sng" dirty="0">
                <a:solidFill>
                  <a:schemeClr val="hlink"/>
                </a:solidFill>
                <a:hlinkClick r:id="rId3"/>
              </a:rPr>
              <a:t>video on captions</a:t>
            </a:r>
            <a:r>
              <a:rPr lang="en-US" dirty="0"/>
              <a:t> demonstrates importance of tone) </a:t>
            </a:r>
          </a:p>
          <a:p>
            <a:pPr marL="0" lvl="0" indent="0" algn="l" rtl="0">
              <a:spcBef>
                <a:spcPts val="0"/>
              </a:spcBef>
              <a:spcAft>
                <a:spcPts val="0"/>
              </a:spcAft>
              <a:buNone/>
            </a:pPr>
            <a:r>
              <a:rPr lang="en-US" dirty="0"/>
              <a:t>https://www.youtube.com/watch?v=tfe479qL8hg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12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0">
              <a:buNone/>
            </a:pPr>
            <a:r>
              <a:rPr lang="en-US" dirty="0"/>
              <a:t>Music Context: Elton John performing at a grand piano on an outdoor stage with band instruments and a festival banner behind him.</a:t>
            </a:r>
          </a:p>
          <a:p>
            <a:pPr marL="127000" indent="0">
              <a:buNone/>
            </a:pPr>
            <a:r>
              <a:rPr lang="en-US" dirty="0"/>
              <a:t>Fashion Class: Elton John performs at a piano wearing a black jacket with colorful embroidered sleeves and red tinted sunglasses.</a:t>
            </a:r>
            <a:endParaRPr lang="en-US" sz="18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330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Authors created a section with the information from this image </a:t>
            </a:r>
          </a:p>
          <a:p>
            <a:pPr marL="0" lvl="0" indent="0" algn="l" rtl="0">
              <a:spcBef>
                <a:spcPts val="0"/>
              </a:spcBef>
              <a:spcAft>
                <a:spcPts val="0"/>
              </a:spcAft>
              <a:buNone/>
            </a:pPr>
            <a:r>
              <a:rPr lang="en-US" u="sng" dirty="0">
                <a:solidFill>
                  <a:schemeClr val="hlink"/>
                </a:solidFill>
                <a:hlinkClick r:id="rId3"/>
              </a:rPr>
              <a:t>UDL Guidelines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6555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2" r:id="rId10"/>
    <p:sldLayoutId id="2147483663" r:id="rId11"/>
    <p:sldLayoutId id="214748366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wikipedia.org/wiki/Public_domain" TargetMode="External"/><Relationship Id="rId5" Type="http://schemas.openxmlformats.org/officeDocument/2006/relationships/hyperlink" Target="https://he.wikipedia.org/wiki/%D7%9E%D7%A9%D7%AA%D7%9E%D7%A9:Bunny" TargetMode="External"/><Relationship Id="rId4" Type="http://schemas.openxmlformats.org/officeDocument/2006/relationships/hyperlink" Target="https://commons.wikimedia.org/wiki/File:Ishcgl_elton.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d.libretexts.org/Bookshelves/Anatomy_and_Physiology/Human_Anatomy_(OERI)/01%3A_An_Introduction_to_the_Human_Body/1.03%3A_Structural_Organization_of_the_Human_Bod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eo.libretexts.org/Sandboxes/ajones124_at_sierracollege.edu/Geology_of_California_%28DRAFT%29/06%3A_A_Brief_Geologic_History_of_California/6.02%3A_Precambrian_California_%284.6_Ga__541_Ma%29"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weather.gov/" TargetMode="External"/><Relationship Id="rId5" Type="http://schemas.openxmlformats.org/officeDocument/2006/relationships/hyperlink" Target="https://www.wpc.ncep.noaa.gov/html/stationplot.shtml" TargetMode="External"/><Relationship Id="rId4" Type="http://schemas.openxmlformats.org/officeDocument/2006/relationships/hyperlink" Target="https://en.wikipedia.org/wiki/Public_doma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zgif.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ocialsci.libretexts.org/Bookshelves/Ethnic_Studies/New_Directions_in_Chicanx_and_Latinx_Studies_(Gonzalez_et_al.)/05%3A_Feminisms/5.03%3A_Reproductive_Justice"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urldefense.com/v3/__https:/www.aaron-gustafson.com/notebook/representation-in-alt-text/__;!!DRbqctI!b3mfowHteB3PQZLeNyPMAr3jRaICb5H8rpDCMhPM2Tv9aHg8iMaUVOXAiwJWPrOIrxe_ROucg1OfxfNxPV8$" TargetMode="External"/><Relationship Id="rId7" Type="http://schemas.openxmlformats.org/officeDocument/2006/relationships/hyperlink" Target="https://affecttheverb.com/coll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enderspectrum.vice.com/" TargetMode="External"/><Relationship Id="rId5" Type="http://schemas.openxmlformats.org/officeDocument/2006/relationships/hyperlink" Target="https://urldefense.com/v3/__https:/www.makethingsaccessible.com/guides/alternative-text-race-gender-and-physical-descriptions/__;!!DRbqctI!b3mfowHteB3PQZLeNyPMAr3jRaICb5H8rpDCMhPM2Tv9aHg8iMaUVOXAiwJWPrOIrxe_ROucg1Of9dKYRHg$" TargetMode="External"/><Relationship Id="rId4" Type="http://schemas.openxmlformats.org/officeDocument/2006/relationships/hyperlink" Target="https://urldefense.com/v3/__https:/www.colorado.edu/digital-accessibility/identity-and-inclusion-alt-text__;!!DRbqctI!b3mfowHteB3PQZLeNyPMAr3jRaICb5H8rpDCMhPM2Tv9aHg8iMaUVOXAiwJWPrOIrxe_ROucg1Of4CedNGA$"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diverse-group-of-students-collaborating-around-a-laptop--X4Qx4_4iMU"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unsplash.com/license" TargetMode="External"/><Relationship Id="rId4" Type="http://schemas.openxmlformats.org/officeDocument/2006/relationships/hyperlink" Target="https://unsplash.com/@silverkblac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497453" y="3206865"/>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dirty="0"/>
              <a:t>Accessibility: Complex Images and Alt Text</a:t>
            </a:r>
            <a:endParaRPr dirty="0"/>
          </a:p>
        </p:txBody>
      </p:sp>
      <p:sp>
        <p:nvSpPr>
          <p:cNvPr id="128" name="Google Shape;128;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20000"/>
              </a:lnSpc>
              <a:spcBef>
                <a:spcPts val="0"/>
              </a:spcBef>
              <a:spcAft>
                <a:spcPts val="0"/>
              </a:spcAft>
              <a:buSzPct val="100000"/>
              <a:buNone/>
            </a:pPr>
            <a:r>
              <a:rPr lang="en-US" sz="2000" dirty="0"/>
              <a:t>Developed March 10, 2026, by Suzanne Wakim and Shagun Kaur</a:t>
            </a:r>
            <a:endParaRPr dirty="0"/>
          </a:p>
          <a:p>
            <a:pPr marL="0" lvl="0" indent="0" algn="l" rtl="0">
              <a:lnSpc>
                <a:spcPct val="120000"/>
              </a:lnSpc>
              <a:spcBef>
                <a:spcPts val="750"/>
              </a:spcBef>
              <a:spcAft>
                <a:spcPts val="0"/>
              </a:spcAft>
              <a:buSzPct val="100000"/>
              <a:buNone/>
            </a:pPr>
            <a:r>
              <a:rPr lang="en-US" sz="2000" dirty="0"/>
              <a:t>This work is licensed under a </a:t>
            </a:r>
            <a:r>
              <a:rPr lang="en-US" sz="2000" u="sng" dirty="0">
                <a:solidFill>
                  <a:schemeClr val="hlink"/>
                </a:solidFill>
                <a:hlinkClick r:id="rId3"/>
              </a:rPr>
              <a:t>Creative Commons Attribution 4.0 International License</a:t>
            </a:r>
            <a:r>
              <a:rPr lang="en-US" sz="2000" dirty="0"/>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C717-A488-F1E7-9604-2854DBE695C5}"/>
              </a:ext>
            </a:extLst>
          </p:cNvPr>
          <p:cNvSpPr>
            <a:spLocks noGrp="1"/>
          </p:cNvSpPr>
          <p:nvPr>
            <p:ph type="title"/>
          </p:nvPr>
        </p:nvSpPr>
        <p:spPr/>
        <p:txBody>
          <a:bodyPr/>
          <a:lstStyle/>
          <a:p>
            <a:r>
              <a:rPr lang="en-US" dirty="0"/>
              <a:t>Writing Alt Text: Context Matters</a:t>
            </a:r>
          </a:p>
        </p:txBody>
      </p:sp>
      <p:sp>
        <p:nvSpPr>
          <p:cNvPr id="6" name="Text Placeholder 5">
            <a:extLst>
              <a:ext uri="{FF2B5EF4-FFF2-40B4-BE49-F238E27FC236}">
                <a16:creationId xmlns:a16="http://schemas.microsoft.com/office/drawing/2014/main" id="{55D5CE8A-C211-938C-7AC5-9C1051C3455B}"/>
              </a:ext>
            </a:extLst>
          </p:cNvPr>
          <p:cNvSpPr>
            <a:spLocks noGrp="1"/>
          </p:cNvSpPr>
          <p:nvPr>
            <p:ph type="body" idx="1"/>
          </p:nvPr>
        </p:nvSpPr>
        <p:spPr>
          <a:xfrm>
            <a:off x="1088685" y="2015735"/>
            <a:ext cx="3222267" cy="4039079"/>
          </a:xfrm>
        </p:spPr>
        <p:txBody>
          <a:bodyPr>
            <a:normAutofit lnSpcReduction="10000"/>
          </a:bodyPr>
          <a:lstStyle/>
          <a:p>
            <a:r>
              <a:rPr lang="en-US" sz="2000" dirty="0"/>
              <a:t>AI-generated alt text: </a:t>
            </a:r>
          </a:p>
          <a:p>
            <a:pPr marL="800100" lvl="6"/>
            <a:r>
              <a:rPr lang="en-US" sz="2000" dirty="0"/>
              <a:t>A person playing a piano</a:t>
            </a:r>
          </a:p>
          <a:p>
            <a:pPr marL="800100" lvl="3" indent="-342900"/>
            <a:r>
              <a:rPr lang="en-US" sz="1850" dirty="0"/>
              <a:t>Visualize the image</a:t>
            </a:r>
          </a:p>
          <a:p>
            <a:pPr marL="342900" lvl="2" indent="-342900"/>
            <a:r>
              <a:rPr lang="en-US" sz="2000" dirty="0"/>
              <a:t>What would be good alt text?</a:t>
            </a:r>
          </a:p>
          <a:p>
            <a:r>
              <a:rPr lang="en-US" sz="2000" dirty="0"/>
              <a:t>Alt text must be set by the content creator because only they know the purpose</a:t>
            </a:r>
          </a:p>
        </p:txBody>
      </p:sp>
      <p:pic>
        <p:nvPicPr>
          <p:cNvPr id="4" name="Picture 3" descr="Elton john playing piano at an event in Norway">
            <a:extLst>
              <a:ext uri="{FF2B5EF4-FFF2-40B4-BE49-F238E27FC236}">
                <a16:creationId xmlns:a16="http://schemas.microsoft.com/office/drawing/2014/main" id="{E4CDF90F-F209-9CF4-2C1A-E7CDEE394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87" y="2281142"/>
            <a:ext cx="4391615" cy="2761228"/>
          </a:xfrm>
          <a:prstGeom prst="rect">
            <a:avLst/>
          </a:prstGeom>
        </p:spPr>
      </p:pic>
      <p:sp>
        <p:nvSpPr>
          <p:cNvPr id="8" name="TextBox 7">
            <a:extLst>
              <a:ext uri="{FF2B5EF4-FFF2-40B4-BE49-F238E27FC236}">
                <a16:creationId xmlns:a16="http://schemas.microsoft.com/office/drawing/2014/main" id="{7D9D1970-9FA1-FC7D-D20D-E91A21CDEED1}"/>
              </a:ext>
            </a:extLst>
          </p:cNvPr>
          <p:cNvSpPr txBox="1"/>
          <p:nvPr/>
        </p:nvSpPr>
        <p:spPr>
          <a:xfrm>
            <a:off x="4833048" y="5042370"/>
            <a:ext cx="3458094" cy="276999"/>
          </a:xfrm>
          <a:prstGeom prst="rect">
            <a:avLst/>
          </a:prstGeom>
          <a:noFill/>
        </p:spPr>
        <p:txBody>
          <a:bodyPr wrap="square" rtlCol="0">
            <a:spAutoFit/>
          </a:bodyPr>
          <a:lstStyle/>
          <a:p>
            <a:pPr algn="ctr"/>
            <a:r>
              <a:rPr lang="en-US" sz="1200" dirty="0">
                <a:hlinkClick r:id="rId4"/>
              </a:rPr>
              <a:t>Elton John</a:t>
            </a:r>
            <a:r>
              <a:rPr lang="en-US" sz="1200" dirty="0"/>
              <a:t> by </a:t>
            </a:r>
            <a:r>
              <a:rPr lang="en-US" sz="1200" dirty="0">
                <a:hlinkClick r:id="rId5"/>
              </a:rPr>
              <a:t>Bunny</a:t>
            </a:r>
            <a:r>
              <a:rPr lang="en-US" sz="1200" dirty="0"/>
              <a:t> is in the </a:t>
            </a:r>
            <a:r>
              <a:rPr lang="en-US" sz="1200" dirty="0">
                <a:hlinkClick r:id="rId6"/>
              </a:rPr>
              <a:t>Public Domain</a:t>
            </a:r>
            <a:endParaRPr lang="en-US" sz="1200" dirty="0"/>
          </a:p>
        </p:txBody>
      </p:sp>
    </p:spTree>
    <p:extLst>
      <p:ext uri="{BB962C8B-B14F-4D97-AF65-F5344CB8AC3E}">
        <p14:creationId xmlns:p14="http://schemas.microsoft.com/office/powerpoint/2010/main" val="25978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E8DC-05DD-96D4-5687-672704700810}"/>
              </a:ext>
            </a:extLst>
          </p:cNvPr>
          <p:cNvSpPr>
            <a:spLocks noGrp="1"/>
          </p:cNvSpPr>
          <p:nvPr>
            <p:ph type="title"/>
          </p:nvPr>
        </p:nvSpPr>
        <p:spPr/>
        <p:txBody>
          <a:bodyPr/>
          <a:lstStyle/>
          <a:p>
            <a:r>
              <a:rPr lang="en-US" dirty="0"/>
              <a:t>Context: Setting Tone and Mood</a:t>
            </a:r>
          </a:p>
        </p:txBody>
      </p:sp>
      <p:sp>
        <p:nvSpPr>
          <p:cNvPr id="3" name="Text Placeholder 2">
            <a:extLst>
              <a:ext uri="{FF2B5EF4-FFF2-40B4-BE49-F238E27FC236}">
                <a16:creationId xmlns:a16="http://schemas.microsoft.com/office/drawing/2014/main" id="{7E9120D9-8AB1-37DC-1969-1BA7FD72F9F2}"/>
              </a:ext>
            </a:extLst>
          </p:cNvPr>
          <p:cNvSpPr>
            <a:spLocks noGrp="1"/>
          </p:cNvSpPr>
          <p:nvPr>
            <p:ph type="body" idx="1"/>
          </p:nvPr>
        </p:nvSpPr>
        <p:spPr>
          <a:xfrm>
            <a:off x="556672" y="2184401"/>
            <a:ext cx="3215228" cy="4343400"/>
          </a:xfrm>
        </p:spPr>
        <p:txBody>
          <a:bodyPr>
            <a:normAutofit lnSpcReduction="10000"/>
          </a:bodyPr>
          <a:lstStyle/>
          <a:p>
            <a:r>
              <a:rPr lang="en-US" sz="2000" b="1" dirty="0"/>
              <a:t>Scenario: </a:t>
            </a:r>
            <a:r>
              <a:rPr lang="en-US" sz="2000" dirty="0"/>
              <a:t>This photo of the teacher is on the welcome page of their online class.</a:t>
            </a:r>
          </a:p>
          <a:p>
            <a:pPr lvl="1"/>
            <a:r>
              <a:rPr lang="en-US" sz="2000" dirty="0"/>
              <a:t>Alt text: name</a:t>
            </a:r>
          </a:p>
          <a:p>
            <a:r>
              <a:rPr lang="en-US" sz="2000" b="1" dirty="0"/>
              <a:t>In chat:</a:t>
            </a:r>
            <a:r>
              <a:rPr lang="en-US" sz="2000" dirty="0"/>
              <a:t> What are good alt text options?</a:t>
            </a:r>
          </a:p>
          <a:p>
            <a:r>
              <a:rPr lang="en-US" b="1" dirty="0"/>
              <a:t>Cultural Context</a:t>
            </a:r>
            <a:r>
              <a:rPr lang="en-US" dirty="0"/>
              <a:t>: Woman smiling as colored powder is thrown during Holi, a Hindu festival celebrating spring, renewal, and community.</a:t>
            </a:r>
          </a:p>
        </p:txBody>
      </p:sp>
      <p:pic>
        <p:nvPicPr>
          <p:cNvPr id="6" name="Picture 5" descr="Person at Holi smiling as purple colored water is tossed around her">
            <a:extLst>
              <a:ext uri="{FF2B5EF4-FFF2-40B4-BE49-F238E27FC236}">
                <a16:creationId xmlns:a16="http://schemas.microsoft.com/office/drawing/2014/main" id="{30ADFCAA-CE27-A806-5CD4-ACDFE778F37E}"/>
              </a:ext>
            </a:extLst>
          </p:cNvPr>
          <p:cNvPicPr>
            <a:picLocks noChangeAspect="1"/>
          </p:cNvPicPr>
          <p:nvPr/>
        </p:nvPicPr>
        <p:blipFill>
          <a:blip r:embed="rId2">
            <a:extLst>
              <a:ext uri="{28A0092B-C50C-407E-A947-70E740481C1C}">
                <a14:useLocalDpi xmlns:a14="http://schemas.microsoft.com/office/drawing/2010/main" val="0"/>
              </a:ext>
            </a:extLst>
          </a:blip>
          <a:srcRect l="22084" r="-1"/>
          <a:stretch/>
        </p:blipFill>
        <p:spPr>
          <a:xfrm>
            <a:off x="3865419" y="2301718"/>
            <a:ext cx="4561310" cy="3902725"/>
          </a:xfrm>
          <a:prstGeom prst="rect">
            <a:avLst/>
          </a:prstGeom>
        </p:spPr>
      </p:pic>
    </p:spTree>
    <p:extLst>
      <p:ext uri="{BB962C8B-B14F-4D97-AF65-F5344CB8AC3E}">
        <p14:creationId xmlns:p14="http://schemas.microsoft.com/office/powerpoint/2010/main" val="16633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2189-0A9D-BCBF-26FE-09F2D576FCFC}"/>
              </a:ext>
            </a:extLst>
          </p:cNvPr>
          <p:cNvSpPr>
            <a:spLocks noGrp="1"/>
          </p:cNvSpPr>
          <p:nvPr>
            <p:ph type="title"/>
          </p:nvPr>
        </p:nvSpPr>
        <p:spPr/>
        <p:txBody>
          <a:bodyPr/>
          <a:lstStyle/>
          <a:p>
            <a:r>
              <a:rPr lang="en-US" dirty="0"/>
              <a:t>Complex Images</a:t>
            </a:r>
          </a:p>
        </p:txBody>
      </p:sp>
      <p:sp>
        <p:nvSpPr>
          <p:cNvPr id="3" name="Text Placeholder 2">
            <a:extLst>
              <a:ext uri="{FF2B5EF4-FFF2-40B4-BE49-F238E27FC236}">
                <a16:creationId xmlns:a16="http://schemas.microsoft.com/office/drawing/2014/main" id="{6AF148EB-E325-F779-8A01-D598F9E3121A}"/>
              </a:ext>
            </a:extLst>
          </p:cNvPr>
          <p:cNvSpPr>
            <a:spLocks noGrp="1"/>
          </p:cNvSpPr>
          <p:nvPr>
            <p:ph type="body" idx="1"/>
          </p:nvPr>
        </p:nvSpPr>
        <p:spPr>
          <a:xfrm>
            <a:off x="1088686" y="2168508"/>
            <a:ext cx="3350310" cy="4039079"/>
          </a:xfrm>
        </p:spPr>
        <p:txBody>
          <a:bodyPr>
            <a:normAutofit fontScale="85000" lnSpcReduction="10000"/>
          </a:bodyPr>
          <a:lstStyle/>
          <a:p>
            <a:r>
              <a:rPr lang="en-US" sz="1800" dirty="0"/>
              <a:t>Explained in the caption or surrounding text</a:t>
            </a:r>
          </a:p>
          <a:p>
            <a:pPr lvl="1"/>
            <a:r>
              <a:rPr lang="en-US" sz="1600" dirty="0"/>
              <a:t>Or verbally in a video</a:t>
            </a:r>
          </a:p>
          <a:p>
            <a:r>
              <a:rPr lang="en-US" sz="1800" dirty="0"/>
              <a:t>Alt text should identify where the image is explained</a:t>
            </a:r>
          </a:p>
          <a:p>
            <a:r>
              <a:rPr lang="en-US" sz="1800" dirty="0"/>
              <a:t>Avoid linking out to external descriptions unless necessary</a:t>
            </a:r>
          </a:p>
          <a:p>
            <a:r>
              <a:rPr lang="en-US" sz="1800" dirty="0"/>
              <a:t>Universal Design for Learning (UDL).  All students benefit if we describe this image</a:t>
            </a:r>
          </a:p>
          <a:p>
            <a:r>
              <a:rPr lang="en-US" sz="1800" dirty="0"/>
              <a:t>Good Example: </a:t>
            </a:r>
            <a:r>
              <a:rPr lang="en-US" sz="1800" dirty="0">
                <a:hlinkClick r:id="rId3"/>
              </a:rPr>
              <a:t>Anatomy Book</a:t>
            </a:r>
            <a:endParaRPr lang="en-US" sz="1800" dirty="0"/>
          </a:p>
        </p:txBody>
      </p:sp>
      <p:pic>
        <p:nvPicPr>
          <p:cNvPr id="4" name="Google Shape;84;p17" descr="levels of organization from atom to human. triangle divided into horizontal sections with lots of text in each section">
            <a:extLst>
              <a:ext uri="{FF2B5EF4-FFF2-40B4-BE49-F238E27FC236}">
                <a16:creationId xmlns:a16="http://schemas.microsoft.com/office/drawing/2014/main" id="{32932270-225B-C1F4-9D1C-07A91A10BB0F}"/>
              </a:ext>
            </a:extLst>
          </p:cNvPr>
          <p:cNvPicPr preferRelativeResize="0"/>
          <p:nvPr/>
        </p:nvPicPr>
        <p:blipFill>
          <a:blip r:embed="rId4">
            <a:alphaModFix/>
          </a:blip>
          <a:stretch>
            <a:fillRect/>
          </a:stretch>
        </p:blipFill>
        <p:spPr>
          <a:xfrm>
            <a:off x="4332467" y="1911253"/>
            <a:ext cx="4131351" cy="4553587"/>
          </a:xfrm>
          <a:prstGeom prst="rect">
            <a:avLst/>
          </a:prstGeom>
          <a:noFill/>
          <a:ln>
            <a:noFill/>
          </a:ln>
        </p:spPr>
      </p:pic>
      <p:sp>
        <p:nvSpPr>
          <p:cNvPr id="5" name="TextBox 4">
            <a:extLst>
              <a:ext uri="{FF2B5EF4-FFF2-40B4-BE49-F238E27FC236}">
                <a16:creationId xmlns:a16="http://schemas.microsoft.com/office/drawing/2014/main" id="{3EF924B7-429A-2489-59F3-008C86377062}"/>
              </a:ext>
            </a:extLst>
          </p:cNvPr>
          <p:cNvSpPr txBox="1"/>
          <p:nvPr/>
        </p:nvSpPr>
        <p:spPr>
          <a:xfrm>
            <a:off x="5212080" y="6464840"/>
            <a:ext cx="3079062" cy="276999"/>
          </a:xfrm>
          <a:prstGeom prst="rect">
            <a:avLst/>
          </a:prstGeom>
          <a:noFill/>
        </p:spPr>
        <p:txBody>
          <a:bodyPr wrap="square" rtlCol="0">
            <a:spAutoFit/>
          </a:bodyPr>
          <a:lstStyle/>
          <a:p>
            <a:r>
              <a:rPr lang="en-US" sz="1200" u="sng" dirty="0">
                <a:solidFill>
                  <a:schemeClr val="hlink"/>
                </a:solidFill>
                <a:hlinkClick r:id="rId3"/>
              </a:rPr>
              <a:t>Anatomy Textbook</a:t>
            </a:r>
            <a:r>
              <a:rPr lang="en-US" sz="1200" dirty="0"/>
              <a:t> licensed </a:t>
            </a:r>
            <a:r>
              <a:rPr lang="en-US" sz="1200" u="sng" dirty="0">
                <a:solidFill>
                  <a:schemeClr val="hlink"/>
                </a:solidFill>
                <a:hlinkClick r:id="rId5"/>
              </a:rPr>
              <a:t>CC BY</a:t>
            </a:r>
            <a:r>
              <a:rPr lang="en-US" sz="1200" dirty="0"/>
              <a:t> </a:t>
            </a:r>
          </a:p>
        </p:txBody>
      </p:sp>
    </p:spTree>
    <p:extLst>
      <p:ext uri="{BB962C8B-B14F-4D97-AF65-F5344CB8AC3E}">
        <p14:creationId xmlns:p14="http://schemas.microsoft.com/office/powerpoint/2010/main" val="125328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58F6-3770-55A2-A2E2-4C086803CB49}"/>
              </a:ext>
            </a:extLst>
          </p:cNvPr>
          <p:cNvSpPr>
            <a:spLocks noGrp="1"/>
          </p:cNvSpPr>
          <p:nvPr>
            <p:ph type="title"/>
          </p:nvPr>
        </p:nvSpPr>
        <p:spPr/>
        <p:txBody>
          <a:bodyPr/>
          <a:lstStyle/>
          <a:p>
            <a:r>
              <a:rPr lang="en-US" dirty="0"/>
              <a:t>Focus on Pedagogical Value</a:t>
            </a:r>
          </a:p>
        </p:txBody>
      </p:sp>
      <p:sp>
        <p:nvSpPr>
          <p:cNvPr id="3" name="Text Placeholder 2">
            <a:extLst>
              <a:ext uri="{FF2B5EF4-FFF2-40B4-BE49-F238E27FC236}">
                <a16:creationId xmlns:a16="http://schemas.microsoft.com/office/drawing/2014/main" id="{5BE2ACDF-8B0D-85B7-F6BD-529F6DB18FEF}"/>
              </a:ext>
            </a:extLst>
          </p:cNvPr>
          <p:cNvSpPr>
            <a:spLocks noGrp="1"/>
          </p:cNvSpPr>
          <p:nvPr>
            <p:ph type="body" idx="1"/>
          </p:nvPr>
        </p:nvSpPr>
        <p:spPr>
          <a:xfrm>
            <a:off x="1088686" y="2290453"/>
            <a:ext cx="2452536" cy="4039079"/>
          </a:xfrm>
        </p:spPr>
        <p:txBody>
          <a:bodyPr>
            <a:normAutofit fontScale="92500" lnSpcReduction="20000"/>
          </a:bodyPr>
          <a:lstStyle/>
          <a:p>
            <a:r>
              <a:rPr lang="en-US" sz="2000" dirty="0"/>
              <a:t>What is the purpose of the image?  What are students meant to learn from it?</a:t>
            </a:r>
          </a:p>
          <a:p>
            <a:r>
              <a:rPr lang="en-US" sz="2000" dirty="0"/>
              <a:t>Consider both UDL and screen readers</a:t>
            </a:r>
          </a:p>
          <a:p>
            <a:r>
              <a:rPr lang="en-US" sz="2000" dirty="0"/>
              <a:t>Good Example</a:t>
            </a:r>
          </a:p>
          <a:p>
            <a:pPr lvl="1"/>
            <a:r>
              <a:rPr lang="en-US" sz="2000" dirty="0">
                <a:hlinkClick r:id="rId2"/>
              </a:rPr>
              <a:t>Geology Book</a:t>
            </a:r>
            <a:endParaRPr lang="en-US" sz="2000" dirty="0"/>
          </a:p>
        </p:txBody>
      </p:sp>
      <p:pic>
        <p:nvPicPr>
          <p:cNvPr id="1028" name="Picture 4" descr="Geologic map of California highlighting Precambrian exposures; detailed description in the caption.">
            <a:extLst>
              <a:ext uri="{FF2B5EF4-FFF2-40B4-BE49-F238E27FC236}">
                <a16:creationId xmlns:a16="http://schemas.microsoft.com/office/drawing/2014/main" id="{DAA1B61E-CC94-E4AE-2F4E-D85A3C6D29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50673" y="2094496"/>
            <a:ext cx="4861560" cy="443099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76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74EA-AF54-C410-5ADD-A4494786277D}"/>
              </a:ext>
            </a:extLst>
          </p:cNvPr>
          <p:cNvSpPr>
            <a:spLocks noGrp="1"/>
          </p:cNvSpPr>
          <p:nvPr>
            <p:ph type="title"/>
          </p:nvPr>
        </p:nvSpPr>
        <p:spPr/>
        <p:txBody>
          <a:bodyPr/>
          <a:lstStyle/>
          <a:p>
            <a:r>
              <a:rPr lang="en-US" dirty="0"/>
              <a:t>Infographics</a:t>
            </a:r>
          </a:p>
        </p:txBody>
      </p:sp>
      <p:pic>
        <p:nvPicPr>
          <p:cNvPr id="2050" name="Picture 2" descr="A timeline of social media&#10;">
            <a:extLst>
              <a:ext uri="{FF2B5EF4-FFF2-40B4-BE49-F238E27FC236}">
                <a16:creationId xmlns:a16="http://schemas.microsoft.com/office/drawing/2014/main" id="{F060D950-73F8-11F9-9093-69D84E15B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3" y="1701414"/>
            <a:ext cx="8300399" cy="493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4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141AA33-F886-B024-9368-E9345A9DC27F}"/>
              </a:ext>
            </a:extLst>
          </p:cNvPr>
          <p:cNvGraphicFramePr>
            <a:graphicFrameLocks noGrp="1"/>
          </p:cNvGraphicFramePr>
          <p:nvPr>
            <p:extLst>
              <p:ext uri="{D42A27DB-BD31-4B8C-83A1-F6EECF244321}">
                <p14:modId xmlns:p14="http://schemas.microsoft.com/office/powerpoint/2010/main" val="1329135717"/>
              </p:ext>
            </p:extLst>
          </p:nvPr>
        </p:nvGraphicFramePr>
        <p:xfrm>
          <a:off x="99753" y="150305"/>
          <a:ext cx="4846320" cy="6557390"/>
        </p:xfrm>
        <a:graphic>
          <a:graphicData uri="http://schemas.openxmlformats.org/drawingml/2006/table">
            <a:tbl>
              <a:tblPr>
                <a:tableStyleId>{284E427A-3D55-4303-BF80-6455036E1DE7}</a:tableStyleId>
              </a:tblPr>
              <a:tblGrid>
                <a:gridCol w="713654">
                  <a:extLst>
                    <a:ext uri="{9D8B030D-6E8A-4147-A177-3AD203B41FA5}">
                      <a16:colId xmlns:a16="http://schemas.microsoft.com/office/drawing/2014/main" val="1508375398"/>
                    </a:ext>
                  </a:extLst>
                </a:gridCol>
                <a:gridCol w="4132666">
                  <a:extLst>
                    <a:ext uri="{9D8B030D-6E8A-4147-A177-3AD203B41FA5}">
                      <a16:colId xmlns:a16="http://schemas.microsoft.com/office/drawing/2014/main" val="1711337453"/>
                    </a:ext>
                  </a:extLst>
                </a:gridCol>
              </a:tblGrid>
              <a:tr h="92299">
                <a:tc>
                  <a:txBody>
                    <a:bodyPr/>
                    <a:lstStyle/>
                    <a:p>
                      <a:pPr algn="l">
                        <a:buNone/>
                      </a:pPr>
                      <a:r>
                        <a:rPr lang="en-US" sz="1600" b="1"/>
                        <a:t>Year</a:t>
                      </a:r>
                    </a:p>
                  </a:txBody>
                  <a:tcPr marL="36059" marR="36059" marT="18029" marB="18029" anchor="ctr"/>
                </a:tc>
                <a:tc>
                  <a:txBody>
                    <a:bodyPr/>
                    <a:lstStyle/>
                    <a:p>
                      <a:pPr algn="l">
                        <a:buNone/>
                      </a:pPr>
                      <a:r>
                        <a:rPr lang="en-US" sz="1600" b="1" dirty="0"/>
                        <a:t>Event</a:t>
                      </a:r>
                    </a:p>
                  </a:txBody>
                  <a:tcPr marL="36059" marR="36059" marT="18029" marB="18029" anchor="ctr"/>
                </a:tc>
                <a:extLst>
                  <a:ext uri="{0D108BD9-81ED-4DB2-BD59-A6C34878D82A}">
                    <a16:rowId xmlns:a16="http://schemas.microsoft.com/office/drawing/2014/main" val="3919014023"/>
                  </a:ext>
                </a:extLst>
              </a:tr>
              <a:tr h="414354">
                <a:tc>
                  <a:txBody>
                    <a:bodyPr/>
                    <a:lstStyle/>
                    <a:p>
                      <a:pPr>
                        <a:buNone/>
                      </a:pPr>
                      <a:r>
                        <a:rPr lang="en-US" sz="1200"/>
                        <a:t>1993</a:t>
                      </a:r>
                    </a:p>
                  </a:txBody>
                  <a:tcPr marL="36059" marR="36059" marT="18029" marB="18029" anchor="ctr"/>
                </a:tc>
                <a:tc>
                  <a:txBody>
                    <a:bodyPr/>
                    <a:lstStyle/>
                    <a:p>
                      <a:pPr>
                        <a:buNone/>
                      </a:pPr>
                      <a:r>
                        <a:rPr lang="en-US" sz="1200"/>
                        <a:t>The first social media platform, Six Degrees, is launched</a:t>
                      </a:r>
                    </a:p>
                  </a:txBody>
                  <a:tcPr marL="36059" marR="36059" marT="18029" marB="18029" anchor="ctr"/>
                </a:tc>
                <a:extLst>
                  <a:ext uri="{0D108BD9-81ED-4DB2-BD59-A6C34878D82A}">
                    <a16:rowId xmlns:a16="http://schemas.microsoft.com/office/drawing/2014/main" val="2126199506"/>
                  </a:ext>
                </a:extLst>
              </a:tr>
              <a:tr h="225768">
                <a:tc>
                  <a:txBody>
                    <a:bodyPr/>
                    <a:lstStyle/>
                    <a:p>
                      <a:pPr>
                        <a:buNone/>
                      </a:pPr>
                      <a:r>
                        <a:rPr lang="en-US" sz="1200" dirty="0"/>
                        <a:t>2000</a:t>
                      </a:r>
                    </a:p>
                  </a:txBody>
                  <a:tcPr marL="36059" marR="36059" marT="18029" marB="18029" anchor="ctr"/>
                </a:tc>
                <a:tc>
                  <a:txBody>
                    <a:bodyPr/>
                    <a:lstStyle/>
                    <a:p>
                      <a:pPr>
                        <a:buNone/>
                      </a:pPr>
                      <a:r>
                        <a:rPr lang="en-US" sz="1200"/>
                        <a:t>AmIHotOrNot is launched</a:t>
                      </a:r>
                    </a:p>
                  </a:txBody>
                  <a:tcPr marL="36059" marR="36059" marT="18029" marB="18029" anchor="ctr"/>
                </a:tc>
                <a:extLst>
                  <a:ext uri="{0D108BD9-81ED-4DB2-BD59-A6C34878D82A}">
                    <a16:rowId xmlns:a16="http://schemas.microsoft.com/office/drawing/2014/main" val="4254729535"/>
                  </a:ext>
                </a:extLst>
              </a:tr>
              <a:tr h="225768">
                <a:tc>
                  <a:txBody>
                    <a:bodyPr/>
                    <a:lstStyle/>
                    <a:p>
                      <a:pPr>
                        <a:buNone/>
                      </a:pPr>
                      <a:r>
                        <a:rPr lang="en-US" sz="1200"/>
                        <a:t>2002</a:t>
                      </a:r>
                    </a:p>
                  </a:txBody>
                  <a:tcPr marL="36059" marR="36059" marT="18029" marB="18029" anchor="ctr"/>
                </a:tc>
                <a:tc>
                  <a:txBody>
                    <a:bodyPr/>
                    <a:lstStyle/>
                    <a:p>
                      <a:pPr>
                        <a:buNone/>
                      </a:pPr>
                      <a:r>
                        <a:rPr lang="en-US" sz="1200"/>
                        <a:t>Friendster is launched</a:t>
                      </a:r>
                    </a:p>
                  </a:txBody>
                  <a:tcPr marL="36059" marR="36059" marT="18029" marB="18029" anchor="ctr"/>
                </a:tc>
                <a:extLst>
                  <a:ext uri="{0D108BD9-81ED-4DB2-BD59-A6C34878D82A}">
                    <a16:rowId xmlns:a16="http://schemas.microsoft.com/office/drawing/2014/main" val="27631724"/>
                  </a:ext>
                </a:extLst>
              </a:tr>
              <a:tr h="225768">
                <a:tc>
                  <a:txBody>
                    <a:bodyPr/>
                    <a:lstStyle/>
                    <a:p>
                      <a:pPr>
                        <a:buNone/>
                      </a:pPr>
                      <a:r>
                        <a:rPr lang="en-US" sz="1200" dirty="0"/>
                        <a:t>2003</a:t>
                      </a:r>
                    </a:p>
                  </a:txBody>
                  <a:tcPr marL="36059" marR="36059" marT="18029" marB="18029" anchor="ctr"/>
                </a:tc>
                <a:tc>
                  <a:txBody>
                    <a:bodyPr/>
                    <a:lstStyle/>
                    <a:p>
                      <a:pPr>
                        <a:buNone/>
                      </a:pPr>
                      <a:r>
                        <a:rPr lang="en-US" sz="1200"/>
                        <a:t>MySpace is launched</a:t>
                      </a:r>
                    </a:p>
                  </a:txBody>
                  <a:tcPr marL="36059" marR="36059" marT="18029" marB="18029" anchor="ctr"/>
                </a:tc>
                <a:extLst>
                  <a:ext uri="{0D108BD9-81ED-4DB2-BD59-A6C34878D82A}">
                    <a16:rowId xmlns:a16="http://schemas.microsoft.com/office/drawing/2014/main" val="236347052"/>
                  </a:ext>
                </a:extLst>
              </a:tr>
              <a:tr h="225768">
                <a:tc>
                  <a:txBody>
                    <a:bodyPr/>
                    <a:lstStyle/>
                    <a:p>
                      <a:pPr>
                        <a:buNone/>
                      </a:pPr>
                      <a:r>
                        <a:rPr lang="en-US" sz="1200"/>
                        <a:t>2004</a:t>
                      </a:r>
                    </a:p>
                  </a:txBody>
                  <a:tcPr marL="36059" marR="36059" marT="18029" marB="18029" anchor="ctr"/>
                </a:tc>
                <a:tc>
                  <a:txBody>
                    <a:bodyPr/>
                    <a:lstStyle/>
                    <a:p>
                      <a:pPr>
                        <a:buNone/>
                      </a:pPr>
                      <a:r>
                        <a:rPr lang="en-US" sz="1200"/>
                        <a:t>Facebook is launched</a:t>
                      </a:r>
                    </a:p>
                  </a:txBody>
                  <a:tcPr marL="36059" marR="36059" marT="18029" marB="18029" anchor="ctr"/>
                </a:tc>
                <a:extLst>
                  <a:ext uri="{0D108BD9-81ED-4DB2-BD59-A6C34878D82A}">
                    <a16:rowId xmlns:a16="http://schemas.microsoft.com/office/drawing/2014/main" val="2788125970"/>
                  </a:ext>
                </a:extLst>
              </a:tr>
              <a:tr h="225768">
                <a:tc>
                  <a:txBody>
                    <a:bodyPr/>
                    <a:lstStyle/>
                    <a:p>
                      <a:pPr>
                        <a:buNone/>
                      </a:pPr>
                      <a:r>
                        <a:rPr lang="en-US" sz="1200"/>
                        <a:t>2005</a:t>
                      </a:r>
                    </a:p>
                  </a:txBody>
                  <a:tcPr marL="36059" marR="36059" marT="18029" marB="18029" anchor="ctr"/>
                </a:tc>
                <a:tc>
                  <a:txBody>
                    <a:bodyPr/>
                    <a:lstStyle/>
                    <a:p>
                      <a:pPr>
                        <a:buNone/>
                      </a:pPr>
                      <a:r>
                        <a:rPr lang="en-US" sz="1200"/>
                        <a:t>YouTube is launched</a:t>
                      </a:r>
                    </a:p>
                  </a:txBody>
                  <a:tcPr marL="36059" marR="36059" marT="18029" marB="18029" anchor="ctr"/>
                </a:tc>
                <a:extLst>
                  <a:ext uri="{0D108BD9-81ED-4DB2-BD59-A6C34878D82A}">
                    <a16:rowId xmlns:a16="http://schemas.microsoft.com/office/drawing/2014/main" val="3438315149"/>
                  </a:ext>
                </a:extLst>
              </a:tr>
              <a:tr h="225768">
                <a:tc>
                  <a:txBody>
                    <a:bodyPr/>
                    <a:lstStyle/>
                    <a:p>
                      <a:pPr>
                        <a:buNone/>
                      </a:pPr>
                      <a:r>
                        <a:rPr lang="en-US" sz="1200"/>
                        <a:t>2006</a:t>
                      </a:r>
                    </a:p>
                  </a:txBody>
                  <a:tcPr marL="36059" marR="36059" marT="18029" marB="18029" anchor="ctr"/>
                </a:tc>
                <a:tc>
                  <a:txBody>
                    <a:bodyPr/>
                    <a:lstStyle/>
                    <a:p>
                      <a:pPr>
                        <a:buNone/>
                      </a:pPr>
                      <a:r>
                        <a:rPr lang="en-US" sz="1200" dirty="0"/>
                        <a:t>Twitter is launched</a:t>
                      </a:r>
                    </a:p>
                  </a:txBody>
                  <a:tcPr marL="36059" marR="36059" marT="18029" marB="18029" anchor="ctr"/>
                </a:tc>
                <a:extLst>
                  <a:ext uri="{0D108BD9-81ED-4DB2-BD59-A6C34878D82A}">
                    <a16:rowId xmlns:a16="http://schemas.microsoft.com/office/drawing/2014/main" val="2459216496"/>
                  </a:ext>
                </a:extLst>
              </a:tr>
              <a:tr h="225768">
                <a:tc>
                  <a:txBody>
                    <a:bodyPr/>
                    <a:lstStyle/>
                    <a:p>
                      <a:pPr>
                        <a:buNone/>
                      </a:pPr>
                      <a:r>
                        <a:rPr lang="en-US" sz="1200"/>
                        <a:t>2006</a:t>
                      </a:r>
                    </a:p>
                  </a:txBody>
                  <a:tcPr marL="36059" marR="36059" marT="18029" marB="18029" anchor="ctr"/>
                </a:tc>
                <a:tc>
                  <a:txBody>
                    <a:bodyPr/>
                    <a:lstStyle/>
                    <a:p>
                      <a:pPr>
                        <a:buNone/>
                      </a:pPr>
                      <a:r>
                        <a:rPr lang="en-US" sz="1200"/>
                        <a:t>LinkedIn is in the black</a:t>
                      </a:r>
                    </a:p>
                  </a:txBody>
                  <a:tcPr marL="36059" marR="36059" marT="18029" marB="18029" anchor="ctr"/>
                </a:tc>
                <a:extLst>
                  <a:ext uri="{0D108BD9-81ED-4DB2-BD59-A6C34878D82A}">
                    <a16:rowId xmlns:a16="http://schemas.microsoft.com/office/drawing/2014/main" val="3333468641"/>
                  </a:ext>
                </a:extLst>
              </a:tr>
              <a:tr h="225768">
                <a:tc>
                  <a:txBody>
                    <a:bodyPr/>
                    <a:lstStyle/>
                    <a:p>
                      <a:pPr>
                        <a:buNone/>
                      </a:pPr>
                      <a:r>
                        <a:rPr lang="en-US" sz="1200"/>
                        <a:t>2007</a:t>
                      </a:r>
                    </a:p>
                  </a:txBody>
                  <a:tcPr marL="36059" marR="36059" marT="18029" marB="18029" anchor="ctr"/>
                </a:tc>
                <a:tc>
                  <a:txBody>
                    <a:bodyPr/>
                    <a:lstStyle/>
                    <a:p>
                      <a:pPr>
                        <a:buNone/>
                      </a:pPr>
                      <a:r>
                        <a:rPr lang="en-US" sz="1200"/>
                        <a:t>Tumblr is launched</a:t>
                      </a:r>
                    </a:p>
                  </a:txBody>
                  <a:tcPr marL="36059" marR="36059" marT="18029" marB="18029" anchor="ctr"/>
                </a:tc>
                <a:extLst>
                  <a:ext uri="{0D108BD9-81ED-4DB2-BD59-A6C34878D82A}">
                    <a16:rowId xmlns:a16="http://schemas.microsoft.com/office/drawing/2014/main" val="4275413044"/>
                  </a:ext>
                </a:extLst>
              </a:tr>
              <a:tr h="225768">
                <a:tc>
                  <a:txBody>
                    <a:bodyPr/>
                    <a:lstStyle/>
                    <a:p>
                      <a:pPr>
                        <a:buNone/>
                      </a:pPr>
                      <a:r>
                        <a:rPr lang="en-US" sz="1200"/>
                        <a:t>2007</a:t>
                      </a:r>
                    </a:p>
                  </a:txBody>
                  <a:tcPr marL="36059" marR="36059" marT="18029" marB="18029" anchor="ctr"/>
                </a:tc>
                <a:tc>
                  <a:txBody>
                    <a:bodyPr/>
                    <a:lstStyle/>
                    <a:p>
                      <a:pPr>
                        <a:buNone/>
                      </a:pPr>
                      <a:r>
                        <a:rPr lang="en-US" sz="1200"/>
                        <a:t>The term Hashtag arrived</a:t>
                      </a:r>
                    </a:p>
                  </a:txBody>
                  <a:tcPr marL="36059" marR="36059" marT="18029" marB="18029" anchor="ctr"/>
                </a:tc>
                <a:extLst>
                  <a:ext uri="{0D108BD9-81ED-4DB2-BD59-A6C34878D82A}">
                    <a16:rowId xmlns:a16="http://schemas.microsoft.com/office/drawing/2014/main" val="3966497431"/>
                  </a:ext>
                </a:extLst>
              </a:tr>
              <a:tr h="225768">
                <a:tc>
                  <a:txBody>
                    <a:bodyPr/>
                    <a:lstStyle/>
                    <a:p>
                      <a:pPr>
                        <a:buNone/>
                      </a:pPr>
                      <a:r>
                        <a:rPr lang="en-US" sz="1200" dirty="0"/>
                        <a:t>2009</a:t>
                      </a:r>
                    </a:p>
                  </a:txBody>
                  <a:tcPr marL="36059" marR="36059" marT="18029" marB="18029" anchor="ctr"/>
                </a:tc>
                <a:tc>
                  <a:txBody>
                    <a:bodyPr/>
                    <a:lstStyle/>
                    <a:p>
                      <a:pPr>
                        <a:buNone/>
                      </a:pPr>
                      <a:r>
                        <a:rPr lang="en-US" sz="1200" dirty="0"/>
                        <a:t>Pinterest is launched</a:t>
                      </a:r>
                    </a:p>
                  </a:txBody>
                  <a:tcPr marL="36059" marR="36059" marT="18029" marB="18029" anchor="ctr"/>
                </a:tc>
                <a:extLst>
                  <a:ext uri="{0D108BD9-81ED-4DB2-BD59-A6C34878D82A}">
                    <a16:rowId xmlns:a16="http://schemas.microsoft.com/office/drawing/2014/main" val="858667853"/>
                  </a:ext>
                </a:extLst>
              </a:tr>
              <a:tr h="225768">
                <a:tc>
                  <a:txBody>
                    <a:bodyPr/>
                    <a:lstStyle/>
                    <a:p>
                      <a:pPr>
                        <a:buNone/>
                      </a:pPr>
                      <a:r>
                        <a:rPr lang="en-US" sz="1200" dirty="0"/>
                        <a:t>2009</a:t>
                      </a:r>
                    </a:p>
                  </a:txBody>
                  <a:tcPr marL="36059" marR="36059" marT="18029" marB="18029" anchor="ctr"/>
                </a:tc>
                <a:tc>
                  <a:txBody>
                    <a:bodyPr/>
                    <a:lstStyle/>
                    <a:p>
                      <a:pPr>
                        <a:buNone/>
                      </a:pPr>
                      <a:r>
                        <a:rPr lang="en-US" sz="1200"/>
                        <a:t>FourSquare is launched</a:t>
                      </a:r>
                    </a:p>
                  </a:txBody>
                  <a:tcPr marL="36059" marR="36059" marT="18029" marB="18029" anchor="ctr"/>
                </a:tc>
                <a:extLst>
                  <a:ext uri="{0D108BD9-81ED-4DB2-BD59-A6C34878D82A}">
                    <a16:rowId xmlns:a16="http://schemas.microsoft.com/office/drawing/2014/main" val="3711897556"/>
                  </a:ext>
                </a:extLst>
              </a:tr>
              <a:tr h="225768">
                <a:tc>
                  <a:txBody>
                    <a:bodyPr/>
                    <a:lstStyle/>
                    <a:p>
                      <a:pPr>
                        <a:buNone/>
                      </a:pPr>
                      <a:r>
                        <a:rPr lang="en-US" sz="1200" dirty="0"/>
                        <a:t>2009</a:t>
                      </a:r>
                    </a:p>
                  </a:txBody>
                  <a:tcPr marL="36059" marR="36059" marT="18029" marB="18029" anchor="ctr"/>
                </a:tc>
                <a:tc>
                  <a:txBody>
                    <a:bodyPr/>
                    <a:lstStyle/>
                    <a:p>
                      <a:pPr>
                        <a:buNone/>
                      </a:pPr>
                      <a:r>
                        <a:rPr lang="en-US" sz="1200"/>
                        <a:t>Grindr is launched</a:t>
                      </a:r>
                    </a:p>
                  </a:txBody>
                  <a:tcPr marL="36059" marR="36059" marT="18029" marB="18029" anchor="ctr"/>
                </a:tc>
                <a:extLst>
                  <a:ext uri="{0D108BD9-81ED-4DB2-BD59-A6C34878D82A}">
                    <a16:rowId xmlns:a16="http://schemas.microsoft.com/office/drawing/2014/main" val="1955435251"/>
                  </a:ext>
                </a:extLst>
              </a:tr>
              <a:tr h="225768">
                <a:tc>
                  <a:txBody>
                    <a:bodyPr/>
                    <a:lstStyle/>
                    <a:p>
                      <a:pPr>
                        <a:buNone/>
                      </a:pPr>
                      <a:r>
                        <a:rPr lang="en-US" sz="1200"/>
                        <a:t>2010</a:t>
                      </a:r>
                    </a:p>
                  </a:txBody>
                  <a:tcPr marL="36059" marR="36059" marT="18029" marB="18029" anchor="ctr"/>
                </a:tc>
                <a:tc>
                  <a:txBody>
                    <a:bodyPr/>
                    <a:lstStyle/>
                    <a:p>
                      <a:pPr>
                        <a:buNone/>
                      </a:pPr>
                      <a:r>
                        <a:rPr lang="en-US" sz="1200"/>
                        <a:t>Instagram is launched</a:t>
                      </a:r>
                    </a:p>
                  </a:txBody>
                  <a:tcPr marL="36059" marR="36059" marT="18029" marB="18029" anchor="ctr"/>
                </a:tc>
                <a:extLst>
                  <a:ext uri="{0D108BD9-81ED-4DB2-BD59-A6C34878D82A}">
                    <a16:rowId xmlns:a16="http://schemas.microsoft.com/office/drawing/2014/main" val="1180678888"/>
                  </a:ext>
                </a:extLst>
              </a:tr>
              <a:tr h="225768">
                <a:tc>
                  <a:txBody>
                    <a:bodyPr/>
                    <a:lstStyle/>
                    <a:p>
                      <a:pPr>
                        <a:buNone/>
                      </a:pPr>
                      <a:r>
                        <a:rPr lang="en-US" sz="1200"/>
                        <a:t>2011</a:t>
                      </a:r>
                    </a:p>
                  </a:txBody>
                  <a:tcPr marL="36059" marR="36059" marT="18029" marB="18029" anchor="ctr"/>
                </a:tc>
                <a:tc>
                  <a:txBody>
                    <a:bodyPr/>
                    <a:lstStyle/>
                    <a:p>
                      <a:pPr>
                        <a:buNone/>
                      </a:pPr>
                      <a:r>
                        <a:rPr lang="en-US" sz="1200"/>
                        <a:t>Twitch is launched</a:t>
                      </a:r>
                    </a:p>
                  </a:txBody>
                  <a:tcPr marL="36059" marR="36059" marT="18029" marB="18029" anchor="ctr"/>
                </a:tc>
                <a:extLst>
                  <a:ext uri="{0D108BD9-81ED-4DB2-BD59-A6C34878D82A}">
                    <a16:rowId xmlns:a16="http://schemas.microsoft.com/office/drawing/2014/main" val="1397623494"/>
                  </a:ext>
                </a:extLst>
              </a:tr>
              <a:tr h="225768">
                <a:tc>
                  <a:txBody>
                    <a:bodyPr/>
                    <a:lstStyle/>
                    <a:p>
                      <a:pPr>
                        <a:buNone/>
                      </a:pPr>
                      <a:r>
                        <a:rPr lang="en-US" sz="1200"/>
                        <a:t>2011</a:t>
                      </a:r>
                    </a:p>
                  </a:txBody>
                  <a:tcPr marL="36059" marR="36059" marT="18029" marB="18029" anchor="ctr"/>
                </a:tc>
                <a:tc>
                  <a:txBody>
                    <a:bodyPr/>
                    <a:lstStyle/>
                    <a:p>
                      <a:pPr>
                        <a:buNone/>
                      </a:pPr>
                      <a:r>
                        <a:rPr lang="en-US" sz="1200"/>
                        <a:t>Google Plus is launched</a:t>
                      </a:r>
                    </a:p>
                  </a:txBody>
                  <a:tcPr marL="36059" marR="36059" marT="18029" marB="18029" anchor="ctr"/>
                </a:tc>
                <a:extLst>
                  <a:ext uri="{0D108BD9-81ED-4DB2-BD59-A6C34878D82A}">
                    <a16:rowId xmlns:a16="http://schemas.microsoft.com/office/drawing/2014/main" val="3145994118"/>
                  </a:ext>
                </a:extLst>
              </a:tr>
              <a:tr h="225768">
                <a:tc>
                  <a:txBody>
                    <a:bodyPr/>
                    <a:lstStyle/>
                    <a:p>
                      <a:pPr>
                        <a:buNone/>
                      </a:pPr>
                      <a:r>
                        <a:rPr lang="en-US" sz="1200"/>
                        <a:t>2012</a:t>
                      </a:r>
                    </a:p>
                  </a:txBody>
                  <a:tcPr marL="36059" marR="36059" marT="18029" marB="18029" anchor="ctr"/>
                </a:tc>
                <a:tc>
                  <a:txBody>
                    <a:bodyPr/>
                    <a:lstStyle/>
                    <a:p>
                      <a:pPr>
                        <a:buNone/>
                      </a:pPr>
                      <a:r>
                        <a:rPr lang="en-US" sz="1200"/>
                        <a:t>Facebook acquires Instagram</a:t>
                      </a:r>
                    </a:p>
                  </a:txBody>
                  <a:tcPr marL="36059" marR="36059" marT="18029" marB="18029" anchor="ctr"/>
                </a:tc>
                <a:extLst>
                  <a:ext uri="{0D108BD9-81ED-4DB2-BD59-A6C34878D82A}">
                    <a16:rowId xmlns:a16="http://schemas.microsoft.com/office/drawing/2014/main" val="1500562791"/>
                  </a:ext>
                </a:extLst>
              </a:tr>
              <a:tr h="225768">
                <a:tc>
                  <a:txBody>
                    <a:bodyPr/>
                    <a:lstStyle/>
                    <a:p>
                      <a:pPr>
                        <a:buNone/>
                      </a:pPr>
                      <a:r>
                        <a:rPr lang="en-US" sz="1200"/>
                        <a:t>2013</a:t>
                      </a:r>
                    </a:p>
                  </a:txBody>
                  <a:tcPr marL="36059" marR="36059" marT="18029" marB="18029" anchor="ctr"/>
                </a:tc>
                <a:tc>
                  <a:txBody>
                    <a:bodyPr/>
                    <a:lstStyle/>
                    <a:p>
                      <a:pPr>
                        <a:buNone/>
                      </a:pPr>
                      <a:r>
                        <a:rPr lang="en-US" sz="1200"/>
                        <a:t>Vine is launched</a:t>
                      </a:r>
                    </a:p>
                  </a:txBody>
                  <a:tcPr marL="36059" marR="36059" marT="18029" marB="18029" anchor="ctr"/>
                </a:tc>
                <a:extLst>
                  <a:ext uri="{0D108BD9-81ED-4DB2-BD59-A6C34878D82A}">
                    <a16:rowId xmlns:a16="http://schemas.microsoft.com/office/drawing/2014/main" val="1937208124"/>
                  </a:ext>
                </a:extLst>
              </a:tr>
              <a:tr h="225768">
                <a:tc>
                  <a:txBody>
                    <a:bodyPr/>
                    <a:lstStyle/>
                    <a:p>
                      <a:pPr>
                        <a:buNone/>
                      </a:pPr>
                      <a:r>
                        <a:rPr lang="en-US" sz="1200"/>
                        <a:t>2014</a:t>
                      </a:r>
                    </a:p>
                  </a:txBody>
                  <a:tcPr marL="36059" marR="36059" marT="18029" marB="18029" anchor="ctr"/>
                </a:tc>
                <a:tc>
                  <a:txBody>
                    <a:bodyPr/>
                    <a:lstStyle/>
                    <a:p>
                      <a:pPr>
                        <a:buNone/>
                      </a:pPr>
                      <a:r>
                        <a:rPr lang="en-US" sz="1200"/>
                        <a:t>Twitter acquires Periscope</a:t>
                      </a:r>
                    </a:p>
                  </a:txBody>
                  <a:tcPr marL="36059" marR="36059" marT="18029" marB="18029" anchor="ctr"/>
                </a:tc>
                <a:extLst>
                  <a:ext uri="{0D108BD9-81ED-4DB2-BD59-A6C34878D82A}">
                    <a16:rowId xmlns:a16="http://schemas.microsoft.com/office/drawing/2014/main" val="3016332559"/>
                  </a:ext>
                </a:extLst>
              </a:tr>
              <a:tr h="225768">
                <a:tc>
                  <a:txBody>
                    <a:bodyPr/>
                    <a:lstStyle/>
                    <a:p>
                      <a:pPr>
                        <a:buNone/>
                      </a:pPr>
                      <a:r>
                        <a:rPr lang="en-US" sz="1200"/>
                        <a:t>2014</a:t>
                      </a:r>
                    </a:p>
                  </a:txBody>
                  <a:tcPr marL="36059" marR="36059" marT="18029" marB="18029" anchor="ctr"/>
                </a:tc>
                <a:tc>
                  <a:txBody>
                    <a:bodyPr/>
                    <a:lstStyle/>
                    <a:p>
                      <a:pPr>
                        <a:buNone/>
                      </a:pPr>
                      <a:r>
                        <a:rPr lang="en-US" sz="1200"/>
                        <a:t>Facebook acquires WhatsApp</a:t>
                      </a:r>
                    </a:p>
                  </a:txBody>
                  <a:tcPr marL="36059" marR="36059" marT="18029" marB="18029" anchor="ctr"/>
                </a:tc>
                <a:extLst>
                  <a:ext uri="{0D108BD9-81ED-4DB2-BD59-A6C34878D82A}">
                    <a16:rowId xmlns:a16="http://schemas.microsoft.com/office/drawing/2014/main" val="1955437632"/>
                  </a:ext>
                </a:extLst>
              </a:tr>
              <a:tr h="225768">
                <a:tc>
                  <a:txBody>
                    <a:bodyPr/>
                    <a:lstStyle/>
                    <a:p>
                      <a:pPr>
                        <a:buNone/>
                      </a:pPr>
                      <a:r>
                        <a:rPr lang="en-US" sz="1200"/>
                        <a:t>2017</a:t>
                      </a:r>
                    </a:p>
                  </a:txBody>
                  <a:tcPr marL="36059" marR="36059" marT="18029" marB="18029" anchor="ctr"/>
                </a:tc>
                <a:tc>
                  <a:txBody>
                    <a:bodyPr/>
                    <a:lstStyle/>
                    <a:p>
                      <a:pPr>
                        <a:buNone/>
                      </a:pPr>
                      <a:r>
                        <a:rPr lang="en-US" sz="1200"/>
                        <a:t>Facebook launches Live</a:t>
                      </a:r>
                    </a:p>
                  </a:txBody>
                  <a:tcPr marL="36059" marR="36059" marT="18029" marB="18029" anchor="ctr"/>
                </a:tc>
                <a:extLst>
                  <a:ext uri="{0D108BD9-81ED-4DB2-BD59-A6C34878D82A}">
                    <a16:rowId xmlns:a16="http://schemas.microsoft.com/office/drawing/2014/main" val="173088350"/>
                  </a:ext>
                </a:extLst>
              </a:tr>
              <a:tr h="225768">
                <a:tc>
                  <a:txBody>
                    <a:bodyPr/>
                    <a:lstStyle/>
                    <a:p>
                      <a:pPr>
                        <a:buNone/>
                      </a:pPr>
                      <a:r>
                        <a:rPr lang="en-US" sz="1200"/>
                        <a:t>2019</a:t>
                      </a:r>
                    </a:p>
                  </a:txBody>
                  <a:tcPr marL="36059" marR="36059" marT="18029" marB="18029" anchor="ctr"/>
                </a:tc>
                <a:tc>
                  <a:txBody>
                    <a:bodyPr/>
                    <a:lstStyle/>
                    <a:p>
                      <a:pPr>
                        <a:buNone/>
                      </a:pPr>
                      <a:r>
                        <a:rPr lang="en-US" sz="1200"/>
                        <a:t>TikTok is launched</a:t>
                      </a:r>
                    </a:p>
                  </a:txBody>
                  <a:tcPr marL="36059" marR="36059" marT="18029" marB="18029" anchor="ctr"/>
                </a:tc>
                <a:extLst>
                  <a:ext uri="{0D108BD9-81ED-4DB2-BD59-A6C34878D82A}">
                    <a16:rowId xmlns:a16="http://schemas.microsoft.com/office/drawing/2014/main" val="3043709576"/>
                  </a:ext>
                </a:extLst>
              </a:tr>
              <a:tr h="225768">
                <a:tc>
                  <a:txBody>
                    <a:bodyPr/>
                    <a:lstStyle/>
                    <a:p>
                      <a:pPr>
                        <a:buNone/>
                      </a:pPr>
                      <a:r>
                        <a:rPr lang="en-US" sz="1200"/>
                        <a:t>2019</a:t>
                      </a:r>
                    </a:p>
                  </a:txBody>
                  <a:tcPr marL="36059" marR="36059" marT="18029" marB="18029" anchor="ctr"/>
                </a:tc>
                <a:tc>
                  <a:txBody>
                    <a:bodyPr/>
                    <a:lstStyle/>
                    <a:p>
                      <a:pPr>
                        <a:buNone/>
                      </a:pPr>
                      <a:r>
                        <a:rPr lang="en-US" sz="1200"/>
                        <a:t>TikTok hits 1 billion global downloads</a:t>
                      </a:r>
                    </a:p>
                  </a:txBody>
                  <a:tcPr marL="36059" marR="36059" marT="18029" marB="18029" anchor="ctr"/>
                </a:tc>
                <a:extLst>
                  <a:ext uri="{0D108BD9-81ED-4DB2-BD59-A6C34878D82A}">
                    <a16:rowId xmlns:a16="http://schemas.microsoft.com/office/drawing/2014/main" val="3373399110"/>
                  </a:ext>
                </a:extLst>
              </a:tr>
              <a:tr h="225768">
                <a:tc>
                  <a:txBody>
                    <a:bodyPr/>
                    <a:lstStyle/>
                    <a:p>
                      <a:pPr>
                        <a:buNone/>
                      </a:pPr>
                      <a:r>
                        <a:rPr lang="en-US" sz="1200"/>
                        <a:t>2020</a:t>
                      </a:r>
                    </a:p>
                  </a:txBody>
                  <a:tcPr marL="36059" marR="36059" marT="18029" marB="18029" anchor="ctr"/>
                </a:tc>
                <a:tc>
                  <a:txBody>
                    <a:bodyPr/>
                    <a:lstStyle/>
                    <a:p>
                      <a:pPr>
                        <a:buNone/>
                      </a:pPr>
                      <a:r>
                        <a:rPr lang="en-US" sz="1200" dirty="0"/>
                        <a:t>Clubhouse is launched</a:t>
                      </a:r>
                    </a:p>
                  </a:txBody>
                  <a:tcPr marL="36059" marR="36059" marT="18029" marB="18029" anchor="ctr"/>
                </a:tc>
                <a:extLst>
                  <a:ext uri="{0D108BD9-81ED-4DB2-BD59-A6C34878D82A}">
                    <a16:rowId xmlns:a16="http://schemas.microsoft.com/office/drawing/2014/main" val="2952421988"/>
                  </a:ext>
                </a:extLst>
              </a:tr>
              <a:tr h="225768">
                <a:tc>
                  <a:txBody>
                    <a:bodyPr/>
                    <a:lstStyle/>
                    <a:p>
                      <a:pPr>
                        <a:buNone/>
                      </a:pPr>
                      <a:r>
                        <a:rPr lang="en-US" sz="1200"/>
                        <a:t>2022</a:t>
                      </a:r>
                    </a:p>
                  </a:txBody>
                  <a:tcPr marL="36059" marR="36059" marT="18029" marB="18029" anchor="ctr"/>
                </a:tc>
                <a:tc>
                  <a:txBody>
                    <a:bodyPr/>
                    <a:lstStyle/>
                    <a:p>
                      <a:pPr>
                        <a:buNone/>
                      </a:pPr>
                      <a:r>
                        <a:rPr lang="en-US" sz="1200"/>
                        <a:t>Elon Musk buys Twitter</a:t>
                      </a:r>
                    </a:p>
                  </a:txBody>
                  <a:tcPr marL="36059" marR="36059" marT="18029" marB="18029" anchor="ctr"/>
                </a:tc>
                <a:extLst>
                  <a:ext uri="{0D108BD9-81ED-4DB2-BD59-A6C34878D82A}">
                    <a16:rowId xmlns:a16="http://schemas.microsoft.com/office/drawing/2014/main" val="3337353761"/>
                  </a:ext>
                </a:extLst>
              </a:tr>
              <a:tr h="225768">
                <a:tc>
                  <a:txBody>
                    <a:bodyPr/>
                    <a:lstStyle/>
                    <a:p>
                      <a:pPr>
                        <a:buNone/>
                      </a:pPr>
                      <a:r>
                        <a:rPr lang="en-US" sz="1200" dirty="0"/>
                        <a:t>2022</a:t>
                      </a:r>
                    </a:p>
                  </a:txBody>
                  <a:tcPr marL="36059" marR="36059" marT="18029" marB="18029" anchor="ctr"/>
                </a:tc>
                <a:tc>
                  <a:txBody>
                    <a:bodyPr/>
                    <a:lstStyle/>
                    <a:p>
                      <a:pPr>
                        <a:buNone/>
                      </a:pPr>
                      <a:r>
                        <a:rPr lang="en-US" sz="1200" dirty="0"/>
                        <a:t>Facebook launches Meta</a:t>
                      </a:r>
                    </a:p>
                  </a:txBody>
                  <a:tcPr marL="36059" marR="36059" marT="18029" marB="18029" anchor="ctr"/>
                </a:tc>
                <a:extLst>
                  <a:ext uri="{0D108BD9-81ED-4DB2-BD59-A6C34878D82A}">
                    <a16:rowId xmlns:a16="http://schemas.microsoft.com/office/drawing/2014/main" val="3602704381"/>
                  </a:ext>
                </a:extLst>
              </a:tr>
              <a:tr h="162496">
                <a:tc>
                  <a:txBody>
                    <a:bodyPr/>
                    <a:lstStyle/>
                    <a:p>
                      <a:pPr>
                        <a:buNone/>
                      </a:pPr>
                      <a:r>
                        <a:rPr lang="en-US" sz="1200" dirty="0"/>
                        <a:t>2023</a:t>
                      </a:r>
                    </a:p>
                  </a:txBody>
                  <a:tcPr marL="36059" marR="36059" marT="18029" marB="18029" anchor="ctr"/>
                </a:tc>
                <a:tc>
                  <a:txBody>
                    <a:bodyPr/>
                    <a:lstStyle/>
                    <a:p>
                      <a:pPr>
                        <a:buNone/>
                      </a:pPr>
                      <a:r>
                        <a:rPr lang="en-US" sz="1200" dirty="0"/>
                        <a:t>New microblogging sites compete</a:t>
                      </a:r>
                    </a:p>
                  </a:txBody>
                  <a:tcPr marL="36059" marR="36059" marT="18029" marB="18029" anchor="ctr"/>
                </a:tc>
                <a:extLst>
                  <a:ext uri="{0D108BD9-81ED-4DB2-BD59-A6C34878D82A}">
                    <a16:rowId xmlns:a16="http://schemas.microsoft.com/office/drawing/2014/main" val="2053163650"/>
                  </a:ext>
                </a:extLst>
              </a:tr>
            </a:tbl>
          </a:graphicData>
        </a:graphic>
      </p:graphicFrame>
      <p:pic>
        <p:nvPicPr>
          <p:cNvPr id="6" name="Picture 5" descr="Timeline showing major social media launches from 1993 Six Degrees to 2023 rise of new microblogging platforms.">
            <a:extLst>
              <a:ext uri="{FF2B5EF4-FFF2-40B4-BE49-F238E27FC236}">
                <a16:creationId xmlns:a16="http://schemas.microsoft.com/office/drawing/2014/main" id="{16A08723-1BCA-1197-BA6D-B12541332C58}"/>
              </a:ext>
            </a:extLst>
          </p:cNvPr>
          <p:cNvPicPr>
            <a:picLocks noChangeAspect="1"/>
          </p:cNvPicPr>
          <p:nvPr/>
        </p:nvPicPr>
        <p:blipFill>
          <a:blip r:embed="rId3"/>
          <a:srcRect l="6969" t="5594" r="7131" b="4905"/>
          <a:stretch>
            <a:fillRect/>
          </a:stretch>
        </p:blipFill>
        <p:spPr>
          <a:xfrm>
            <a:off x="3489177" y="2643447"/>
            <a:ext cx="5555070" cy="3857106"/>
          </a:xfrm>
          <a:prstGeom prst="rect">
            <a:avLst/>
          </a:prstGeom>
        </p:spPr>
      </p:pic>
      <p:sp>
        <p:nvSpPr>
          <p:cNvPr id="2" name="Title 1">
            <a:extLst>
              <a:ext uri="{FF2B5EF4-FFF2-40B4-BE49-F238E27FC236}">
                <a16:creationId xmlns:a16="http://schemas.microsoft.com/office/drawing/2014/main" id="{116B9951-960B-A299-05DC-3F5ADB32BD8B}"/>
              </a:ext>
            </a:extLst>
          </p:cNvPr>
          <p:cNvSpPr>
            <a:spLocks noGrp="1"/>
          </p:cNvSpPr>
          <p:nvPr>
            <p:ph type="title"/>
          </p:nvPr>
        </p:nvSpPr>
        <p:spPr>
          <a:xfrm>
            <a:off x="5250424" y="503765"/>
            <a:ext cx="3055465" cy="893111"/>
          </a:xfrm>
        </p:spPr>
        <p:txBody>
          <a:bodyPr/>
          <a:lstStyle/>
          <a:p>
            <a:r>
              <a:rPr lang="en-US" dirty="0"/>
              <a:t>Alternatives</a:t>
            </a:r>
          </a:p>
        </p:txBody>
      </p:sp>
    </p:spTree>
    <p:extLst>
      <p:ext uri="{BB962C8B-B14F-4D97-AF65-F5344CB8AC3E}">
        <p14:creationId xmlns:p14="http://schemas.microsoft.com/office/powerpoint/2010/main" val="338832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4FC7-7E42-7CF0-6218-CA3A27FB56D7}"/>
              </a:ext>
            </a:extLst>
          </p:cNvPr>
          <p:cNvSpPr>
            <a:spLocks noGrp="1"/>
          </p:cNvSpPr>
          <p:nvPr>
            <p:ph type="title"/>
          </p:nvPr>
        </p:nvSpPr>
        <p:spPr/>
        <p:txBody>
          <a:bodyPr/>
          <a:lstStyle/>
          <a:p>
            <a:r>
              <a:rPr lang="en-US" dirty="0"/>
              <a:t>Inclusion by Design: Meteorology</a:t>
            </a:r>
          </a:p>
        </p:txBody>
      </p:sp>
      <p:pic>
        <p:nvPicPr>
          <p:cNvPr id="4102" name="Picture 6" descr="Precipitation symbols on a Station model and their meaning.">
            <a:extLst>
              <a:ext uri="{FF2B5EF4-FFF2-40B4-BE49-F238E27FC236}">
                <a16:creationId xmlns:a16="http://schemas.microsoft.com/office/drawing/2014/main" id="{BF1523F1-5DBC-7875-AB2D-96B5F31C5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6" y="2178191"/>
            <a:ext cx="3721303" cy="3322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865F59-B6B4-F995-3E75-CBB5BA2DAB4F}"/>
              </a:ext>
            </a:extLst>
          </p:cNvPr>
          <p:cNvSpPr txBox="1"/>
          <p:nvPr/>
        </p:nvSpPr>
        <p:spPr>
          <a:xfrm>
            <a:off x="648391" y="5678291"/>
            <a:ext cx="7335179" cy="738664"/>
          </a:xfrm>
          <a:prstGeom prst="rect">
            <a:avLst/>
          </a:prstGeom>
          <a:noFill/>
        </p:spPr>
        <p:txBody>
          <a:bodyPr wrap="square" rtlCol="0">
            <a:spAutoFit/>
          </a:bodyPr>
          <a:lstStyle/>
          <a:p>
            <a:r>
              <a:rPr lang="en-US" dirty="0"/>
              <a:t>Figure 1.2.3: The NOAA convention showing precipitation type and intensity on a station model. Table 1.2.3 presents a condensed version of the salient features from Figure 1.2.3 in tabular form. (</a:t>
            </a:r>
            <a:r>
              <a:rPr lang="en-US" dirty="0">
                <a:hlinkClick r:id="rId4" tooltip="https://en.wikipedia.org/wiki/Public_domain"/>
              </a:rPr>
              <a:t>Public Domain</a:t>
            </a:r>
            <a:r>
              <a:rPr lang="en-US" dirty="0"/>
              <a:t>; </a:t>
            </a:r>
            <a:r>
              <a:rPr lang="en-US" dirty="0">
                <a:hlinkClick r:id="rId5" tooltip="https://www.wpc.ncep.noaa.gov/html/stationplot.shtml"/>
              </a:rPr>
              <a:t>Station Model</a:t>
            </a:r>
            <a:r>
              <a:rPr lang="en-US" dirty="0"/>
              <a:t> via </a:t>
            </a:r>
            <a:r>
              <a:rPr lang="en-US" dirty="0">
                <a:hlinkClick r:id="rId6" tooltip="https://www.weather.gov/"/>
              </a:rPr>
              <a:t>NOAA/NWS</a:t>
            </a:r>
            <a:r>
              <a:rPr lang="en-US" dirty="0"/>
              <a:t>)</a:t>
            </a:r>
          </a:p>
        </p:txBody>
      </p:sp>
      <p:graphicFrame>
        <p:nvGraphicFramePr>
          <p:cNvPr id="6" name="Table 5">
            <a:extLst>
              <a:ext uri="{FF2B5EF4-FFF2-40B4-BE49-F238E27FC236}">
                <a16:creationId xmlns:a16="http://schemas.microsoft.com/office/drawing/2014/main" id="{BDB79F00-0BFA-D98A-3267-D95AC71AB229}"/>
              </a:ext>
            </a:extLst>
          </p:cNvPr>
          <p:cNvGraphicFramePr>
            <a:graphicFrameLocks noGrp="1"/>
          </p:cNvGraphicFramePr>
          <p:nvPr>
            <p:extLst>
              <p:ext uri="{D42A27DB-BD31-4B8C-83A1-F6EECF244321}">
                <p14:modId xmlns:p14="http://schemas.microsoft.com/office/powerpoint/2010/main" val="3244544432"/>
              </p:ext>
            </p:extLst>
          </p:nvPr>
        </p:nvGraphicFramePr>
        <p:xfrm>
          <a:off x="4709891" y="2084122"/>
          <a:ext cx="3976834" cy="3505200"/>
        </p:xfrm>
        <a:graphic>
          <a:graphicData uri="http://schemas.openxmlformats.org/drawingml/2006/table">
            <a:tbl>
              <a:tblPr/>
              <a:tblGrid>
                <a:gridCol w="1830037">
                  <a:extLst>
                    <a:ext uri="{9D8B030D-6E8A-4147-A177-3AD203B41FA5}">
                      <a16:colId xmlns:a16="http://schemas.microsoft.com/office/drawing/2014/main" val="2977461327"/>
                    </a:ext>
                  </a:extLst>
                </a:gridCol>
                <a:gridCol w="2146797">
                  <a:extLst>
                    <a:ext uri="{9D8B030D-6E8A-4147-A177-3AD203B41FA5}">
                      <a16:colId xmlns:a16="http://schemas.microsoft.com/office/drawing/2014/main" val="2916016359"/>
                    </a:ext>
                  </a:extLst>
                </a:gridCol>
              </a:tblGrid>
              <a:tr h="232194">
                <a:tc>
                  <a:txBody>
                    <a:bodyPr/>
                    <a:lstStyle/>
                    <a:p>
                      <a:pPr fontAlgn="ctr">
                        <a:buNone/>
                      </a:pPr>
                      <a:r>
                        <a:rPr lang="en-US" sz="1000" b="0" dirty="0">
                          <a:effectLst/>
                          <a:latin typeface="Tahoma" panose="020B0604030504040204" pitchFamily="34" charset="0"/>
                        </a:rPr>
                        <a:t>Symbols</a:t>
                      </a:r>
                    </a:p>
                  </a:txBody>
                  <a:tcPr anchor="ctr">
                    <a:lnL w="9525" cap="flat" cmpd="sng" algn="ctr">
                      <a:solidFill>
                        <a:srgbClr val="30B3F6"/>
                      </a:solidFill>
                      <a:prstDash val="solid"/>
                      <a:round/>
                      <a:headEnd type="none" w="med" len="med"/>
                      <a:tailEnd type="none" w="med" len="med"/>
                    </a:lnL>
                    <a:lnR w="9525" cap="flat" cmpd="sng" algn="ctr">
                      <a:solidFill>
                        <a:srgbClr val="30B3F6"/>
                      </a:solidFill>
                      <a:prstDash val="solid"/>
                      <a:round/>
                      <a:headEnd type="none" w="med" len="med"/>
                      <a:tailEnd type="none" w="med" len="med"/>
                    </a:lnR>
                    <a:lnT w="9525" cap="flat" cmpd="sng" algn="ctr">
                      <a:solidFill>
                        <a:srgbClr val="30B3F6"/>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5F5FE"/>
                    </a:solidFill>
                  </a:tcPr>
                </a:tc>
                <a:tc>
                  <a:txBody>
                    <a:bodyPr/>
                    <a:lstStyle/>
                    <a:p>
                      <a:pPr fontAlgn="ctr">
                        <a:buNone/>
                      </a:pPr>
                      <a:r>
                        <a:rPr lang="en-US" sz="1000" b="0">
                          <a:effectLst/>
                          <a:latin typeface="Tahoma" panose="020B0604030504040204" pitchFamily="34" charset="0"/>
                        </a:rPr>
                        <a:t>Meaning</a:t>
                      </a:r>
                    </a:p>
                  </a:txBody>
                  <a:tcPr anchor="ctr">
                    <a:lnL w="9525" cap="flat" cmpd="sng" algn="ctr">
                      <a:solidFill>
                        <a:srgbClr val="30B3F6"/>
                      </a:solidFill>
                      <a:prstDash val="solid"/>
                      <a:round/>
                      <a:headEnd type="none" w="med" len="med"/>
                      <a:tailEnd type="none" w="med" len="med"/>
                    </a:lnL>
                    <a:lnR w="9525" cap="flat" cmpd="sng" algn="ctr">
                      <a:solidFill>
                        <a:srgbClr val="30B3F6"/>
                      </a:solidFill>
                      <a:prstDash val="solid"/>
                      <a:round/>
                      <a:headEnd type="none" w="med" len="med"/>
                      <a:tailEnd type="none" w="med" len="med"/>
                    </a:lnR>
                    <a:lnT w="9525" cap="flat" cmpd="sng" algn="ctr">
                      <a:solidFill>
                        <a:srgbClr val="30B3F6"/>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5F5FE"/>
                    </a:solidFill>
                  </a:tcPr>
                </a:tc>
                <a:extLst>
                  <a:ext uri="{0D108BD9-81ED-4DB2-BD59-A6C34878D82A}">
                    <a16:rowId xmlns:a16="http://schemas.microsoft.com/office/drawing/2014/main" val="433912917"/>
                  </a:ext>
                </a:extLst>
              </a:tr>
              <a:tr h="394731">
                <a:tc>
                  <a:txBody>
                    <a:bodyPr/>
                    <a:lstStyle/>
                    <a:p>
                      <a:pPr algn="l" fontAlgn="ctr">
                        <a:buNone/>
                      </a:pPr>
                      <a:r>
                        <a:rPr lang="en-US" sz="1000" dirty="0">
                          <a:effectLst/>
                        </a:rPr>
                        <a:t>One, two, or three solid dots in a column</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000">
                          <a:effectLst/>
                        </a:rPr>
                        <a:t>Rain (light, moderate, heavy)</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1515328750"/>
                  </a:ext>
                </a:extLst>
              </a:tr>
              <a:tr h="394731">
                <a:tc>
                  <a:txBody>
                    <a:bodyPr/>
                    <a:lstStyle/>
                    <a:p>
                      <a:pPr algn="l" fontAlgn="ctr">
                        <a:buNone/>
                      </a:pPr>
                      <a:r>
                        <a:rPr lang="en-US" sz="1000" dirty="0">
                          <a:effectLst/>
                        </a:rPr>
                        <a:t>One, two, or three asterisks in a column</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000">
                          <a:effectLst/>
                        </a:rPr>
                        <a:t>Snow (light, moderate, heavy)</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2771149247"/>
                  </a:ext>
                </a:extLst>
              </a:tr>
              <a:tr h="394731">
                <a:tc>
                  <a:txBody>
                    <a:bodyPr/>
                    <a:lstStyle/>
                    <a:p>
                      <a:pPr algn="l" fontAlgn="ctr">
                        <a:buNone/>
                      </a:pPr>
                      <a:r>
                        <a:rPr lang="en-US" sz="1000">
                          <a:effectLst/>
                        </a:rPr>
                        <a:t>A lightning bolt with a dot or asterisk</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000">
                          <a:effectLst/>
                        </a:rPr>
                        <a:t>Thunderstorm (with rain, snow, or no precipitation)</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1573977801"/>
                  </a:ext>
                </a:extLst>
              </a:tr>
              <a:tr h="394731">
                <a:tc>
                  <a:txBody>
                    <a:bodyPr/>
                    <a:lstStyle/>
                    <a:p>
                      <a:pPr algn="l" fontAlgn="ctr">
                        <a:buNone/>
                      </a:pPr>
                      <a:r>
                        <a:rPr lang="en-US" sz="1000">
                          <a:effectLst/>
                        </a:rPr>
                        <a:t>An inverted triangle with a dot or asterisk</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000" dirty="0">
                          <a:effectLst/>
                        </a:rPr>
                        <a:t>Shower (rain or snow)</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2710511683"/>
                  </a:ext>
                </a:extLst>
              </a:tr>
              <a:tr h="394731">
                <a:tc>
                  <a:txBody>
                    <a:bodyPr/>
                    <a:lstStyle/>
                    <a:p>
                      <a:pPr algn="l" fontAlgn="ctr">
                        <a:buNone/>
                      </a:pPr>
                      <a:r>
                        <a:rPr lang="en-US" sz="1000">
                          <a:effectLst/>
                        </a:rPr>
                        <a:t>Two short apostrophe-like marks</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000">
                          <a:effectLst/>
                        </a:rPr>
                        <a:t>Drizzle</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1432008417"/>
                  </a:ext>
                </a:extLst>
              </a:tr>
              <a:tr h="394731">
                <a:tc>
                  <a:txBody>
                    <a:bodyPr/>
                    <a:lstStyle/>
                    <a:p>
                      <a:pPr algn="l" fontAlgn="ctr">
                        <a:buNone/>
                      </a:pPr>
                      <a:r>
                        <a:rPr lang="en-US" sz="1000">
                          <a:effectLst/>
                        </a:rPr>
                        <a:t>Curved lines resembling the number 2</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000">
                          <a:effectLst/>
                        </a:rPr>
                        <a:t>Freezing rain or freezing drizzle</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2439382777"/>
                  </a:ext>
                </a:extLst>
              </a:tr>
              <a:tr h="232194">
                <a:tc>
                  <a:txBody>
                    <a:bodyPr/>
                    <a:lstStyle/>
                    <a:p>
                      <a:pPr algn="l" fontAlgn="ctr">
                        <a:buNone/>
                      </a:pPr>
                      <a:r>
                        <a:rPr lang="en-US" sz="1000">
                          <a:effectLst/>
                        </a:rPr>
                        <a:t>Triangle with a dot</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000">
                          <a:effectLst/>
                        </a:rPr>
                        <a:t>Ice pellets or sleet</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2734694205"/>
                  </a:ext>
                </a:extLst>
              </a:tr>
              <a:tr h="394731">
                <a:tc>
                  <a:txBody>
                    <a:bodyPr/>
                    <a:lstStyle/>
                    <a:p>
                      <a:pPr algn="l" fontAlgn="ctr">
                        <a:buNone/>
                      </a:pPr>
                      <a:r>
                        <a:rPr lang="en-US" sz="1000">
                          <a:effectLst/>
                        </a:rPr>
                        <a:t>Two or three stacked horizontal bars</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000">
                          <a:effectLst/>
                        </a:rPr>
                        <a:t>Fog (thin or thick)</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553603604"/>
                  </a:ext>
                </a:extLst>
              </a:tr>
              <a:tr h="232194">
                <a:tc>
                  <a:txBody>
                    <a:bodyPr/>
                    <a:lstStyle/>
                    <a:p>
                      <a:pPr algn="l" fontAlgn="ctr">
                        <a:buNone/>
                      </a:pPr>
                      <a:r>
                        <a:rPr lang="en-US" sz="1000">
                          <a:effectLst/>
                        </a:rPr>
                        <a:t>Infinity symbol</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3FBFF"/>
                    </a:solidFill>
                  </a:tcPr>
                </a:tc>
                <a:tc>
                  <a:txBody>
                    <a:bodyPr/>
                    <a:lstStyle/>
                    <a:p>
                      <a:pPr algn="l" fontAlgn="ctr">
                        <a:buNone/>
                      </a:pPr>
                      <a:r>
                        <a:rPr lang="en-US" sz="1000" dirty="0">
                          <a:effectLst/>
                        </a:rPr>
                        <a:t>Haze</a:t>
                      </a:r>
                    </a:p>
                  </a:txBody>
                  <a:tcPr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3FBFF"/>
                    </a:solidFill>
                  </a:tcPr>
                </a:tc>
                <a:extLst>
                  <a:ext uri="{0D108BD9-81ED-4DB2-BD59-A6C34878D82A}">
                    <a16:rowId xmlns:a16="http://schemas.microsoft.com/office/drawing/2014/main" val="1773375224"/>
                  </a:ext>
                </a:extLst>
              </a:tr>
            </a:tbl>
          </a:graphicData>
        </a:graphic>
      </p:graphicFrame>
    </p:spTree>
    <p:extLst>
      <p:ext uri="{BB962C8B-B14F-4D97-AF65-F5344CB8AC3E}">
        <p14:creationId xmlns:p14="http://schemas.microsoft.com/office/powerpoint/2010/main" val="16667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3CC0-7103-0524-4BDE-D24CCA1AF226}"/>
              </a:ext>
            </a:extLst>
          </p:cNvPr>
          <p:cNvSpPr>
            <a:spLocks noGrp="1"/>
          </p:cNvSpPr>
          <p:nvPr>
            <p:ph type="title"/>
          </p:nvPr>
        </p:nvSpPr>
        <p:spPr/>
        <p:txBody>
          <a:bodyPr/>
          <a:lstStyle/>
          <a:p>
            <a:r>
              <a:rPr lang="en-US" dirty="0"/>
              <a:t>Graphs</a:t>
            </a:r>
          </a:p>
        </p:txBody>
      </p:sp>
      <p:sp>
        <p:nvSpPr>
          <p:cNvPr id="3" name="Text Placeholder 2">
            <a:extLst>
              <a:ext uri="{FF2B5EF4-FFF2-40B4-BE49-F238E27FC236}">
                <a16:creationId xmlns:a16="http://schemas.microsoft.com/office/drawing/2014/main" id="{F6802A3C-1991-9754-C043-9604C18E3A78}"/>
              </a:ext>
            </a:extLst>
          </p:cNvPr>
          <p:cNvSpPr>
            <a:spLocks noGrp="1"/>
          </p:cNvSpPr>
          <p:nvPr>
            <p:ph type="body" idx="1"/>
          </p:nvPr>
        </p:nvSpPr>
        <p:spPr>
          <a:xfrm>
            <a:off x="598235" y="2147710"/>
            <a:ext cx="3034427" cy="4039079"/>
          </a:xfrm>
        </p:spPr>
        <p:txBody>
          <a:bodyPr/>
          <a:lstStyle/>
          <a:p>
            <a:r>
              <a:rPr lang="en-US" sz="1800" dirty="0"/>
              <a:t>Describe a summary of the graph in the caption or surrounding text (UDL focus)</a:t>
            </a:r>
          </a:p>
          <a:p>
            <a:r>
              <a:rPr lang="en-US" sz="1800" dirty="0"/>
              <a:t>Add a table with the data</a:t>
            </a:r>
          </a:p>
          <a:p>
            <a:pPr lvl="1"/>
            <a:r>
              <a:rPr lang="en-US" sz="1800" dirty="0"/>
              <a:t>On the same page or a separate page for complex graphs</a:t>
            </a:r>
          </a:p>
        </p:txBody>
      </p:sp>
      <p:pic>
        <p:nvPicPr>
          <p:cNvPr id="105" name="Google Shape;105;p20" descr="Graph showing that students did better with OER and larger effect for Pell students than non-Pell"/>
          <p:cNvPicPr preferRelativeResize="0"/>
          <p:nvPr/>
        </p:nvPicPr>
        <p:blipFill>
          <a:blip r:embed="rId3">
            <a:alphaModFix/>
          </a:blip>
          <a:stretch>
            <a:fillRect/>
          </a:stretch>
        </p:blipFill>
        <p:spPr>
          <a:xfrm>
            <a:off x="3745714" y="2036617"/>
            <a:ext cx="4800051" cy="4444146"/>
          </a:xfrm>
          <a:prstGeom prst="rect">
            <a:avLst/>
          </a:prstGeom>
          <a:noFill/>
          <a:ln>
            <a:noFill/>
          </a:ln>
        </p:spPr>
      </p:pic>
    </p:spTree>
    <p:extLst>
      <p:ext uri="{BB962C8B-B14F-4D97-AF65-F5344CB8AC3E}">
        <p14:creationId xmlns:p14="http://schemas.microsoft.com/office/powerpoint/2010/main" val="212234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7B7A-0B9E-CCD5-05CE-7EF46D8F81F5}"/>
              </a:ext>
            </a:extLst>
          </p:cNvPr>
          <p:cNvSpPr>
            <a:spLocks noGrp="1"/>
          </p:cNvSpPr>
          <p:nvPr>
            <p:ph type="title"/>
          </p:nvPr>
        </p:nvSpPr>
        <p:spPr/>
        <p:txBody>
          <a:bodyPr/>
          <a:lstStyle/>
          <a:p>
            <a:r>
              <a:rPr lang="en-US" dirty="0"/>
              <a:t>Complex Graphs</a:t>
            </a:r>
          </a:p>
        </p:txBody>
      </p:sp>
      <p:sp>
        <p:nvSpPr>
          <p:cNvPr id="3" name="Text Placeholder 2">
            <a:extLst>
              <a:ext uri="{FF2B5EF4-FFF2-40B4-BE49-F238E27FC236}">
                <a16:creationId xmlns:a16="http://schemas.microsoft.com/office/drawing/2014/main" id="{10684A8D-A865-1A7B-E0C7-446E39610E68}"/>
              </a:ext>
            </a:extLst>
          </p:cNvPr>
          <p:cNvSpPr>
            <a:spLocks noGrp="1"/>
          </p:cNvSpPr>
          <p:nvPr>
            <p:ph type="body" idx="1"/>
          </p:nvPr>
        </p:nvSpPr>
        <p:spPr>
          <a:xfrm>
            <a:off x="856228" y="1918375"/>
            <a:ext cx="7631067" cy="1347439"/>
          </a:xfrm>
        </p:spPr>
        <p:txBody>
          <a:bodyPr>
            <a:normAutofit fontScale="47500" lnSpcReduction="20000"/>
          </a:bodyPr>
          <a:lstStyle/>
          <a:p>
            <a:pPr marL="127000" indent="0">
              <a:buNone/>
            </a:pPr>
            <a:r>
              <a:rPr lang="en-US" sz="1900" b="1" dirty="0"/>
              <a:t>The U.S. Standard Atmosphere</a:t>
            </a:r>
          </a:p>
          <a:p>
            <a:pPr marL="127000" indent="0">
              <a:buNone/>
            </a:pPr>
            <a:r>
              <a:rPr lang="en-US" sz="1900" dirty="0"/>
              <a:t>Congratulations! You created a </a:t>
            </a:r>
            <a:r>
              <a:rPr lang="en-US" sz="1900" dirty="0" err="1"/>
              <a:t>Stüve</a:t>
            </a:r>
            <a:r>
              <a:rPr lang="en-US" sz="1900" dirty="0"/>
              <a:t> diagram plot of the temperature profile over Tampa Bay, FL. But how do we know whether the upper-air temperature over Tampa Bay is warmer or cooler than that of the rest of the U.S.? To compare radiosonde observations with the “average” atmospheric conditions, the U.S. Standard Atmosphere was developed. The U.S. Standard Atmosphere is a simple model of how the pressure, temperature, density, and viscosity of Earth's atmosphere vary over a wide range of altitudes or elevations. The lower portion of the US Standard Atmosphere has only three points: a surface temperature of +16 °C, -56.5 °C at 11 km, and -56.5 °C at 16 km. This data is shown in Figure 1.5.2 with the data recreated in Table 1.5.2 .</a:t>
            </a:r>
          </a:p>
          <a:p>
            <a:endParaRPr lang="en-US" dirty="0"/>
          </a:p>
        </p:txBody>
      </p:sp>
      <p:pic>
        <p:nvPicPr>
          <p:cNvPr id="5124" name="Picture 4" descr="Stüve diagram showing the U.S. Standard Atmosphere temperature profile.">
            <a:extLst>
              <a:ext uri="{FF2B5EF4-FFF2-40B4-BE49-F238E27FC236}">
                <a16:creationId xmlns:a16="http://schemas.microsoft.com/office/drawing/2014/main" id="{53A76846-5A3D-6CAC-BA8B-8AA19411E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8" y="3265814"/>
            <a:ext cx="4584597" cy="3516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1AB0D95C-F7E8-5A7D-00C8-D716805629E6}"/>
              </a:ext>
            </a:extLst>
          </p:cNvPr>
          <p:cNvGraphicFramePr>
            <a:graphicFrameLocks noGrp="1"/>
          </p:cNvGraphicFramePr>
          <p:nvPr>
            <p:extLst>
              <p:ext uri="{D42A27DB-BD31-4B8C-83A1-F6EECF244321}">
                <p14:modId xmlns:p14="http://schemas.microsoft.com/office/powerpoint/2010/main" val="1002230635"/>
              </p:ext>
            </p:extLst>
          </p:nvPr>
        </p:nvGraphicFramePr>
        <p:xfrm>
          <a:off x="4842275" y="3072703"/>
          <a:ext cx="3867996" cy="3549480"/>
        </p:xfrm>
        <a:graphic>
          <a:graphicData uri="http://schemas.openxmlformats.org/drawingml/2006/table">
            <a:tbl>
              <a:tblPr/>
              <a:tblGrid>
                <a:gridCol w="1289332">
                  <a:extLst>
                    <a:ext uri="{9D8B030D-6E8A-4147-A177-3AD203B41FA5}">
                      <a16:colId xmlns:a16="http://schemas.microsoft.com/office/drawing/2014/main" val="3231466902"/>
                    </a:ext>
                  </a:extLst>
                </a:gridCol>
                <a:gridCol w="1289332">
                  <a:extLst>
                    <a:ext uri="{9D8B030D-6E8A-4147-A177-3AD203B41FA5}">
                      <a16:colId xmlns:a16="http://schemas.microsoft.com/office/drawing/2014/main" val="2640418087"/>
                    </a:ext>
                  </a:extLst>
                </a:gridCol>
                <a:gridCol w="1289332">
                  <a:extLst>
                    <a:ext uri="{9D8B030D-6E8A-4147-A177-3AD203B41FA5}">
                      <a16:colId xmlns:a16="http://schemas.microsoft.com/office/drawing/2014/main" val="1501986186"/>
                    </a:ext>
                  </a:extLst>
                </a:gridCol>
              </a:tblGrid>
              <a:tr h="206658">
                <a:tc>
                  <a:txBody>
                    <a:bodyPr/>
                    <a:lstStyle/>
                    <a:p>
                      <a:pPr fontAlgn="ctr">
                        <a:buNone/>
                      </a:pPr>
                      <a:r>
                        <a:rPr lang="en-US" sz="1100" b="0">
                          <a:effectLst/>
                          <a:latin typeface="Tahoma" panose="020B0604030504040204" pitchFamily="34" charset="0"/>
                        </a:rPr>
                        <a:t>Pressure (mb)</a:t>
                      </a:r>
                    </a:p>
                  </a:txBody>
                  <a:tcPr marL="68993" marR="68993" marT="34496" marB="34496" anchor="ctr">
                    <a:lnL w="9525" cap="flat" cmpd="sng" algn="ctr">
                      <a:solidFill>
                        <a:srgbClr val="30B3F6"/>
                      </a:solidFill>
                      <a:prstDash val="solid"/>
                      <a:round/>
                      <a:headEnd type="none" w="med" len="med"/>
                      <a:tailEnd type="none" w="med" len="med"/>
                    </a:lnL>
                    <a:lnR w="9525" cap="flat" cmpd="sng" algn="ctr">
                      <a:solidFill>
                        <a:srgbClr val="30B3F6"/>
                      </a:solidFill>
                      <a:prstDash val="solid"/>
                      <a:round/>
                      <a:headEnd type="none" w="med" len="med"/>
                      <a:tailEnd type="none" w="med" len="med"/>
                    </a:lnR>
                    <a:lnT w="9525" cap="flat" cmpd="sng" algn="ctr">
                      <a:solidFill>
                        <a:srgbClr val="30B3F6"/>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5F5FE"/>
                    </a:solidFill>
                  </a:tcPr>
                </a:tc>
                <a:tc>
                  <a:txBody>
                    <a:bodyPr/>
                    <a:lstStyle/>
                    <a:p>
                      <a:pPr fontAlgn="ctr">
                        <a:buNone/>
                      </a:pPr>
                      <a:r>
                        <a:rPr lang="en-US" sz="1100" b="0">
                          <a:effectLst/>
                          <a:latin typeface="Tahoma" panose="020B0604030504040204" pitchFamily="34" charset="0"/>
                        </a:rPr>
                        <a:t>Altitude (km)</a:t>
                      </a:r>
                    </a:p>
                  </a:txBody>
                  <a:tcPr marL="68993" marR="68993" marT="34496" marB="34496" anchor="ctr">
                    <a:lnL w="9525" cap="flat" cmpd="sng" algn="ctr">
                      <a:solidFill>
                        <a:srgbClr val="30B3F6"/>
                      </a:solidFill>
                      <a:prstDash val="solid"/>
                      <a:round/>
                      <a:headEnd type="none" w="med" len="med"/>
                      <a:tailEnd type="none" w="med" len="med"/>
                    </a:lnL>
                    <a:lnR w="9525" cap="flat" cmpd="sng" algn="ctr">
                      <a:solidFill>
                        <a:srgbClr val="30B3F6"/>
                      </a:solidFill>
                      <a:prstDash val="solid"/>
                      <a:round/>
                      <a:headEnd type="none" w="med" len="med"/>
                      <a:tailEnd type="none" w="med" len="med"/>
                    </a:lnR>
                    <a:lnT w="9525" cap="flat" cmpd="sng" algn="ctr">
                      <a:solidFill>
                        <a:srgbClr val="30B3F6"/>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5F5FE"/>
                    </a:solidFill>
                  </a:tcPr>
                </a:tc>
                <a:tc>
                  <a:txBody>
                    <a:bodyPr/>
                    <a:lstStyle/>
                    <a:p>
                      <a:pPr fontAlgn="ctr">
                        <a:buNone/>
                      </a:pPr>
                      <a:r>
                        <a:rPr lang="en-US" sz="1100" b="0">
                          <a:effectLst/>
                          <a:latin typeface="Tahoma" panose="020B0604030504040204" pitchFamily="34" charset="0"/>
                        </a:rPr>
                        <a:t>Temperature (°C)</a:t>
                      </a:r>
                    </a:p>
                  </a:txBody>
                  <a:tcPr marL="68993" marR="68993" marT="34496" marB="34496" anchor="ctr">
                    <a:lnL w="9525" cap="flat" cmpd="sng" algn="ctr">
                      <a:solidFill>
                        <a:srgbClr val="30B3F6"/>
                      </a:solidFill>
                      <a:prstDash val="solid"/>
                      <a:round/>
                      <a:headEnd type="none" w="med" len="med"/>
                      <a:tailEnd type="none" w="med" len="med"/>
                    </a:lnL>
                    <a:lnR w="9525" cap="flat" cmpd="sng" algn="ctr">
                      <a:solidFill>
                        <a:srgbClr val="30B3F6"/>
                      </a:solidFill>
                      <a:prstDash val="solid"/>
                      <a:round/>
                      <a:headEnd type="none" w="med" len="med"/>
                      <a:tailEnd type="none" w="med" len="med"/>
                    </a:lnR>
                    <a:lnT w="9525" cap="flat" cmpd="sng" algn="ctr">
                      <a:solidFill>
                        <a:srgbClr val="30B3F6"/>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5F5FE"/>
                    </a:solidFill>
                  </a:tcPr>
                </a:tc>
                <a:extLst>
                  <a:ext uri="{0D108BD9-81ED-4DB2-BD59-A6C34878D82A}">
                    <a16:rowId xmlns:a16="http://schemas.microsoft.com/office/drawing/2014/main" val="1862012004"/>
                  </a:ext>
                </a:extLst>
              </a:tr>
              <a:tr h="206658">
                <a:tc>
                  <a:txBody>
                    <a:bodyPr/>
                    <a:lstStyle/>
                    <a:p>
                      <a:pPr algn="l" fontAlgn="ctr">
                        <a:buNone/>
                      </a:pPr>
                      <a:r>
                        <a:rPr lang="en-US" sz="1100">
                          <a:effectLst/>
                        </a:rPr>
                        <a:t>1000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15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2869148320"/>
                  </a:ext>
                </a:extLst>
              </a:tr>
              <a:tr h="206658">
                <a:tc>
                  <a:txBody>
                    <a:bodyPr/>
                    <a:lstStyle/>
                    <a:p>
                      <a:pPr algn="l" fontAlgn="ctr">
                        <a:buNone/>
                      </a:pPr>
                      <a:r>
                        <a:rPr lang="en-US" sz="1100">
                          <a:effectLst/>
                        </a:rPr>
                        <a:t>900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1</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8</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358139868"/>
                  </a:ext>
                </a:extLst>
              </a:tr>
              <a:tr h="206658">
                <a:tc>
                  <a:txBody>
                    <a:bodyPr/>
                    <a:lstStyle/>
                    <a:p>
                      <a:pPr algn="l" fontAlgn="ctr">
                        <a:buNone/>
                      </a:pPr>
                      <a:r>
                        <a:rPr lang="en-US" sz="1100">
                          <a:effectLst/>
                        </a:rPr>
                        <a:t>800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2</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1</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3617051972"/>
                  </a:ext>
                </a:extLst>
              </a:tr>
              <a:tr h="206658">
                <a:tc>
                  <a:txBody>
                    <a:bodyPr/>
                    <a:lstStyle/>
                    <a:p>
                      <a:pPr algn="l" fontAlgn="ctr">
                        <a:buNone/>
                      </a:pPr>
                      <a:r>
                        <a:rPr lang="en-US" sz="1100">
                          <a:effectLst/>
                        </a:rPr>
                        <a:t>700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3</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-6</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628171497"/>
                  </a:ext>
                </a:extLst>
              </a:tr>
              <a:tr h="206658">
                <a:tc>
                  <a:txBody>
                    <a:bodyPr/>
                    <a:lstStyle/>
                    <a:p>
                      <a:pPr algn="l" fontAlgn="ctr">
                        <a:buNone/>
                      </a:pPr>
                      <a:r>
                        <a:rPr lang="en-US" sz="1100">
                          <a:effectLst/>
                        </a:rPr>
                        <a:t>600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dirty="0">
                          <a:effectLst/>
                        </a:rPr>
                        <a:t>4</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-13</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577547634"/>
                  </a:ext>
                </a:extLst>
              </a:tr>
              <a:tr h="206658">
                <a:tc>
                  <a:txBody>
                    <a:bodyPr/>
                    <a:lstStyle/>
                    <a:p>
                      <a:pPr algn="l" fontAlgn="ctr">
                        <a:buNone/>
                      </a:pPr>
                      <a:r>
                        <a:rPr lang="en-US" sz="1100">
                          <a:effectLst/>
                        </a:rPr>
                        <a:t>500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6</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-22</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177987647"/>
                  </a:ext>
                </a:extLst>
              </a:tr>
              <a:tr h="206658">
                <a:tc>
                  <a:txBody>
                    <a:bodyPr/>
                    <a:lstStyle/>
                    <a:p>
                      <a:pPr algn="l" fontAlgn="ctr">
                        <a:buNone/>
                      </a:pPr>
                      <a:r>
                        <a:rPr lang="en-US" sz="1100">
                          <a:effectLst/>
                        </a:rPr>
                        <a:t>400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7</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-33</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1509378668"/>
                  </a:ext>
                </a:extLst>
              </a:tr>
              <a:tr h="206658">
                <a:tc>
                  <a:txBody>
                    <a:bodyPr/>
                    <a:lstStyle/>
                    <a:p>
                      <a:pPr algn="l" fontAlgn="ctr">
                        <a:buNone/>
                      </a:pPr>
                      <a:r>
                        <a:rPr lang="en-US" sz="1100">
                          <a:effectLst/>
                        </a:rPr>
                        <a:t>300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3FBFF"/>
                    </a:solidFill>
                  </a:tcPr>
                </a:tc>
                <a:tc>
                  <a:txBody>
                    <a:bodyPr/>
                    <a:lstStyle/>
                    <a:p>
                      <a:pPr algn="l" fontAlgn="ctr">
                        <a:buNone/>
                      </a:pPr>
                      <a:r>
                        <a:rPr lang="en-US" sz="1100">
                          <a:effectLst/>
                        </a:rPr>
                        <a:t>9</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3FBFF"/>
                    </a:solidFill>
                  </a:tcPr>
                </a:tc>
                <a:tc>
                  <a:txBody>
                    <a:bodyPr/>
                    <a:lstStyle/>
                    <a:p>
                      <a:pPr algn="l" fontAlgn="ctr">
                        <a:buNone/>
                      </a:pPr>
                      <a:r>
                        <a:rPr lang="en-US" sz="1100">
                          <a:effectLst/>
                        </a:rPr>
                        <a:t>-45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3FBFF"/>
                    </a:solidFill>
                  </a:tcPr>
                </a:tc>
                <a:extLst>
                  <a:ext uri="{0D108BD9-81ED-4DB2-BD59-A6C34878D82A}">
                    <a16:rowId xmlns:a16="http://schemas.microsoft.com/office/drawing/2014/main" val="1324455710"/>
                  </a:ext>
                </a:extLst>
              </a:tr>
              <a:tr h="206658">
                <a:tc>
                  <a:txBody>
                    <a:bodyPr/>
                    <a:lstStyle/>
                    <a:p>
                      <a:pPr algn="l" fontAlgn="ctr">
                        <a:buNone/>
                      </a:pPr>
                      <a:r>
                        <a:rPr lang="en-US" sz="1100">
                          <a:effectLst/>
                        </a:rPr>
                        <a:t>250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10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-52</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2361968718"/>
                  </a:ext>
                </a:extLst>
              </a:tr>
              <a:tr h="206658">
                <a:tc>
                  <a:txBody>
                    <a:bodyPr/>
                    <a:lstStyle/>
                    <a:p>
                      <a:pPr algn="l" fontAlgn="ctr">
                        <a:buNone/>
                      </a:pPr>
                      <a:r>
                        <a:rPr lang="en-US" sz="1100">
                          <a:effectLst/>
                        </a:rPr>
                        <a:t>200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11</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-56.5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311022988"/>
                  </a:ext>
                </a:extLst>
              </a:tr>
              <a:tr h="206658">
                <a:tc>
                  <a:txBody>
                    <a:bodyPr/>
                    <a:lstStyle/>
                    <a:p>
                      <a:pPr algn="l" fontAlgn="ctr">
                        <a:buNone/>
                      </a:pPr>
                      <a:r>
                        <a:rPr lang="en-US" sz="1100">
                          <a:effectLst/>
                        </a:rPr>
                        <a:t>175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12</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dirty="0">
                          <a:effectLst/>
                        </a:rPr>
                        <a:t>-56.5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3465013639"/>
                  </a:ext>
                </a:extLst>
              </a:tr>
              <a:tr h="206658">
                <a:tc>
                  <a:txBody>
                    <a:bodyPr/>
                    <a:lstStyle/>
                    <a:p>
                      <a:pPr algn="l" fontAlgn="ctr">
                        <a:buNone/>
                      </a:pPr>
                      <a:r>
                        <a:rPr lang="en-US" sz="1100">
                          <a:effectLst/>
                        </a:rPr>
                        <a:t>150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13</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-56.5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705072830"/>
                  </a:ext>
                </a:extLst>
              </a:tr>
              <a:tr h="206658">
                <a:tc>
                  <a:txBody>
                    <a:bodyPr/>
                    <a:lstStyle/>
                    <a:p>
                      <a:pPr algn="l" fontAlgn="ctr">
                        <a:buNone/>
                      </a:pPr>
                      <a:r>
                        <a:rPr lang="en-US" sz="1100">
                          <a:effectLst/>
                        </a:rPr>
                        <a:t>125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14</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algn="l" fontAlgn="ctr">
                        <a:buNone/>
                      </a:pPr>
                      <a:r>
                        <a:rPr lang="en-US" sz="1100">
                          <a:effectLst/>
                        </a:rPr>
                        <a:t>-56.5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2675359393"/>
                  </a:ext>
                </a:extLst>
              </a:tr>
              <a:tr h="206658">
                <a:tc>
                  <a:txBody>
                    <a:bodyPr/>
                    <a:lstStyle/>
                    <a:p>
                      <a:pPr algn="l" fontAlgn="ctr">
                        <a:buNone/>
                      </a:pPr>
                      <a:r>
                        <a:rPr lang="en-US" sz="1100">
                          <a:effectLst/>
                        </a:rPr>
                        <a:t>100</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a:effectLst/>
                        </a:rPr>
                        <a:t>16</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tc>
                  <a:txBody>
                    <a:bodyPr/>
                    <a:lstStyle/>
                    <a:p>
                      <a:pPr algn="l" fontAlgn="ctr">
                        <a:buNone/>
                      </a:pPr>
                      <a:r>
                        <a:rPr lang="en-US" sz="1100" dirty="0">
                          <a:effectLst/>
                        </a:rPr>
                        <a:t>-56.5</a:t>
                      </a:r>
                    </a:p>
                  </a:txBody>
                  <a:tcPr marL="68993" marR="68993" marT="34496" marB="34496" anchor="ctr">
                    <a:lnL w="9525" cap="flat" cmpd="sng" algn="ctr">
                      <a:solidFill>
                        <a:srgbClr val="E8E8E8"/>
                      </a:solidFill>
                      <a:prstDash val="solid"/>
                      <a:round/>
                      <a:headEnd type="none" w="med" len="med"/>
                      <a:tailEnd type="none" w="med" len="med"/>
                    </a:lnL>
                    <a:lnR w="9525"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EFEFEF"/>
                    </a:solidFill>
                  </a:tcPr>
                </a:tc>
                <a:extLst>
                  <a:ext uri="{0D108BD9-81ED-4DB2-BD59-A6C34878D82A}">
                    <a16:rowId xmlns:a16="http://schemas.microsoft.com/office/drawing/2014/main" val="3584630816"/>
                  </a:ext>
                </a:extLst>
              </a:tr>
            </a:tbl>
          </a:graphicData>
        </a:graphic>
      </p:graphicFrame>
    </p:spTree>
    <p:extLst>
      <p:ext uri="{BB962C8B-B14F-4D97-AF65-F5344CB8AC3E}">
        <p14:creationId xmlns:p14="http://schemas.microsoft.com/office/powerpoint/2010/main" val="386479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E606-7955-4C18-9A9F-39941E1887ED}"/>
              </a:ext>
            </a:extLst>
          </p:cNvPr>
          <p:cNvSpPr>
            <a:spLocks noGrp="1"/>
          </p:cNvSpPr>
          <p:nvPr>
            <p:ph type="title"/>
          </p:nvPr>
        </p:nvSpPr>
        <p:spPr/>
        <p:txBody>
          <a:bodyPr/>
          <a:lstStyle/>
          <a:p>
            <a:r>
              <a:rPr lang="en-US" dirty="0"/>
              <a:t>Color for Meaning</a:t>
            </a:r>
          </a:p>
        </p:txBody>
      </p:sp>
      <p:graphicFrame>
        <p:nvGraphicFramePr>
          <p:cNvPr id="5" name="Chart 4" descr="pie chart with legend on side; relies on color to identify slices">
            <a:extLst>
              <a:ext uri="{FF2B5EF4-FFF2-40B4-BE49-F238E27FC236}">
                <a16:creationId xmlns:a16="http://schemas.microsoft.com/office/drawing/2014/main" id="{330C0B4A-722A-0158-950A-A85E1AA3D797}"/>
              </a:ext>
            </a:extLst>
          </p:cNvPr>
          <p:cNvGraphicFramePr>
            <a:graphicFrameLocks/>
          </p:cNvGraphicFramePr>
          <p:nvPr>
            <p:extLst>
              <p:ext uri="{D42A27DB-BD31-4B8C-83A1-F6EECF244321}">
                <p14:modId xmlns:p14="http://schemas.microsoft.com/office/powerpoint/2010/main" val="2468095082"/>
              </p:ext>
            </p:extLst>
          </p:nvPr>
        </p:nvGraphicFramePr>
        <p:xfrm>
          <a:off x="963996" y="2335877"/>
          <a:ext cx="3840760" cy="3773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pie chart with items labeled by slices rather than a legend">
            <a:extLst>
              <a:ext uri="{FF2B5EF4-FFF2-40B4-BE49-F238E27FC236}">
                <a16:creationId xmlns:a16="http://schemas.microsoft.com/office/drawing/2014/main" id="{330C0B4A-722A-0158-950A-A85E1AA3D797}"/>
              </a:ext>
            </a:extLst>
          </p:cNvPr>
          <p:cNvGraphicFramePr>
            <a:graphicFrameLocks/>
          </p:cNvGraphicFramePr>
          <p:nvPr>
            <p:extLst>
              <p:ext uri="{D42A27DB-BD31-4B8C-83A1-F6EECF244321}">
                <p14:modId xmlns:p14="http://schemas.microsoft.com/office/powerpoint/2010/main" val="3888762651"/>
              </p:ext>
            </p:extLst>
          </p:nvPr>
        </p:nvGraphicFramePr>
        <p:xfrm>
          <a:off x="4689914" y="2757857"/>
          <a:ext cx="3948546"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0284269-DA67-9922-E248-DCBF3B679500}"/>
              </a:ext>
            </a:extLst>
          </p:cNvPr>
          <p:cNvSpPr txBox="1"/>
          <p:nvPr/>
        </p:nvSpPr>
        <p:spPr>
          <a:xfrm>
            <a:off x="948418" y="1981934"/>
            <a:ext cx="7690042" cy="400110"/>
          </a:xfrm>
          <a:prstGeom prst="rect">
            <a:avLst/>
          </a:prstGeom>
          <a:noFill/>
        </p:spPr>
        <p:txBody>
          <a:bodyPr wrap="square">
            <a:spAutoFit/>
          </a:bodyPr>
          <a:lstStyle/>
          <a:p>
            <a:r>
              <a:rPr lang="en-US" sz="2000" dirty="0"/>
              <a:t>Color should not be the sole means of communicating information </a:t>
            </a:r>
          </a:p>
        </p:txBody>
      </p:sp>
    </p:spTree>
    <p:extLst>
      <p:ext uri="{BB962C8B-B14F-4D97-AF65-F5344CB8AC3E}">
        <p14:creationId xmlns:p14="http://schemas.microsoft.com/office/powerpoint/2010/main" val="90506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41" name="Google Shape;141;p3"/>
          <p:cNvSpPr txBox="1">
            <a:spLocks noGrp="1"/>
          </p:cNvSpPr>
          <p:nvPr>
            <p:ph type="body" idx="1"/>
          </p:nvPr>
        </p:nvSpPr>
        <p:spPr>
          <a:xfrm>
            <a:off x="872555" y="2169622"/>
            <a:ext cx="7664616" cy="3880075"/>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359"/>
              <a:buChar char="•"/>
            </a:pPr>
            <a:r>
              <a:rPr lang="en-US" sz="2000" dirty="0"/>
              <a:t>On behalf of the ASCCC OERI, we are pleased to have you here with us </a:t>
            </a:r>
            <a:r>
              <a:rPr lang="en-US" sz="2000" dirty="0">
                <a:latin typeface="arial"/>
                <a:ea typeface="arial"/>
                <a:cs typeface="arial"/>
                <a:sym typeface="arial"/>
              </a:rPr>
              <a:t>for “</a:t>
            </a:r>
            <a:r>
              <a:rPr lang="en-US" sz="2000" dirty="0"/>
              <a:t>Accessibility: Complex Images and Alt Text.”</a:t>
            </a:r>
            <a:endParaRPr sz="2000" dirty="0">
              <a:latin typeface="arial"/>
              <a:ea typeface="arial"/>
              <a:cs typeface="arial"/>
              <a:sym typeface="arial"/>
            </a:endParaRPr>
          </a:p>
          <a:p>
            <a:pPr marL="171446" lvl="0" indent="-171446" algn="l" rtl="0">
              <a:lnSpc>
                <a:spcPct val="120000"/>
              </a:lnSpc>
              <a:spcBef>
                <a:spcPts val="750"/>
              </a:spcBef>
              <a:spcAft>
                <a:spcPts val="0"/>
              </a:spcAft>
              <a:buSzPts val="2359"/>
              <a:buChar char="•"/>
            </a:pPr>
            <a:r>
              <a:rPr lang="en-US" sz="2000" dirty="0"/>
              <a:t>If you are not already muted, please mute yourself upon arrival.</a:t>
            </a:r>
            <a:endParaRPr dirty="0"/>
          </a:p>
          <a:p>
            <a:pPr marL="171446" lvl="0" indent="-171446" algn="l" rtl="0">
              <a:lnSpc>
                <a:spcPct val="120000"/>
              </a:lnSpc>
              <a:spcBef>
                <a:spcPts val="750"/>
              </a:spcBef>
              <a:spcAft>
                <a:spcPts val="0"/>
              </a:spcAft>
              <a:buSzPts val="2359"/>
              <a:buChar char="•"/>
            </a:pPr>
            <a:r>
              <a:rPr lang="en-US" sz="2000" dirty="0"/>
              <a:t>Please note that you are encouraged to use the Zoom “chat” feature for questions and comments.</a:t>
            </a:r>
            <a:endParaRPr dirty="0"/>
          </a:p>
          <a:p>
            <a:pPr marL="171446" lvl="0" indent="-171446" algn="l" rtl="0">
              <a:lnSpc>
                <a:spcPct val="120000"/>
              </a:lnSpc>
              <a:spcBef>
                <a:spcPts val="750"/>
              </a:spcBef>
              <a:spcAft>
                <a:spcPts val="0"/>
              </a:spcAft>
              <a:buSzPts val="2359"/>
              <a:buChar char="•"/>
            </a:pPr>
            <a:r>
              <a:rPr lang="en-US" sz="2000" dirty="0"/>
              <a:t>You’re invited to introduce yourself in the chat – please provide your name, college, discipline/role</a:t>
            </a:r>
            <a:endParaRPr dirty="0"/>
          </a:p>
          <a:p>
            <a:pPr marL="171446" lvl="0" indent="-171446" algn="l" rtl="0">
              <a:lnSpc>
                <a:spcPct val="120000"/>
              </a:lnSpc>
              <a:spcBef>
                <a:spcPts val="750"/>
              </a:spcBef>
              <a:spcAft>
                <a:spcPts val="0"/>
              </a:spcAft>
              <a:buSzPts val="2359"/>
              <a:buChar char="•"/>
            </a:pPr>
            <a:r>
              <a:rPr lang="en-US" sz="2000" dirty="0"/>
              <a:t>This event will be recorded. Archives of all ASCCC OERI events are available at asccc-oeri.org &gt; </a:t>
            </a:r>
            <a:r>
              <a:rPr lang="en-US" sz="2000" u="sng" dirty="0">
                <a:solidFill>
                  <a:schemeClr val="hlink"/>
                </a:solidFill>
                <a:hlinkClick r:id="rId3"/>
              </a:rPr>
              <a:t>Webinars and Events</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38B3-C2A4-0900-C2E7-38D7A96DA300}"/>
              </a:ext>
            </a:extLst>
          </p:cNvPr>
          <p:cNvSpPr>
            <a:spLocks noGrp="1"/>
          </p:cNvSpPr>
          <p:nvPr>
            <p:ph type="title"/>
          </p:nvPr>
        </p:nvSpPr>
        <p:spPr/>
        <p:txBody>
          <a:bodyPr/>
          <a:lstStyle/>
          <a:p>
            <a:r>
              <a:rPr lang="en-US" dirty="0"/>
              <a:t>Animated Gifs</a:t>
            </a:r>
          </a:p>
        </p:txBody>
      </p:sp>
      <p:sp>
        <p:nvSpPr>
          <p:cNvPr id="3" name="Text Placeholder 2">
            <a:extLst>
              <a:ext uri="{FF2B5EF4-FFF2-40B4-BE49-F238E27FC236}">
                <a16:creationId xmlns:a16="http://schemas.microsoft.com/office/drawing/2014/main" id="{37A0B5C1-DA81-B0C1-B396-5E9B2158E13F}"/>
              </a:ext>
            </a:extLst>
          </p:cNvPr>
          <p:cNvSpPr>
            <a:spLocks noGrp="1"/>
          </p:cNvSpPr>
          <p:nvPr>
            <p:ph type="body" idx="1"/>
          </p:nvPr>
        </p:nvSpPr>
        <p:spPr>
          <a:xfrm>
            <a:off x="1088686" y="2015735"/>
            <a:ext cx="3840761" cy="4039079"/>
          </a:xfrm>
        </p:spPr>
        <p:txBody>
          <a:bodyPr/>
          <a:lstStyle/>
          <a:p>
            <a:r>
              <a:rPr lang="en-US" sz="2000" dirty="0"/>
              <a:t>Can be distracting</a:t>
            </a:r>
          </a:p>
          <a:p>
            <a:r>
              <a:rPr lang="en-US" sz="2000" dirty="0"/>
              <a:t>Solutions</a:t>
            </a:r>
          </a:p>
          <a:p>
            <a:pPr lvl="1"/>
            <a:r>
              <a:rPr lang="en-US" sz="2000" dirty="0"/>
              <a:t>Add start/stop options</a:t>
            </a:r>
          </a:p>
          <a:p>
            <a:pPr lvl="1"/>
            <a:r>
              <a:rPr lang="en-US" sz="2000" dirty="0"/>
              <a:t>Limit the number of loops</a:t>
            </a:r>
          </a:p>
          <a:p>
            <a:pPr lvl="1"/>
            <a:r>
              <a:rPr lang="en-US" sz="2000" dirty="0" err="1">
                <a:hlinkClick r:id="rId3"/>
              </a:rPr>
              <a:t>Ezgif</a:t>
            </a:r>
            <a:r>
              <a:rPr lang="en-US" sz="2000" dirty="0"/>
              <a:t> can limit loops</a:t>
            </a:r>
          </a:p>
          <a:p>
            <a:r>
              <a:rPr lang="en-US" sz="2000" dirty="0"/>
              <a:t>If showing steps, also include individual pictures for steps</a:t>
            </a:r>
          </a:p>
          <a:p>
            <a:pPr marL="127000" indent="0">
              <a:buNone/>
            </a:pPr>
            <a:endParaRPr lang="en-US" dirty="0"/>
          </a:p>
        </p:txBody>
      </p:sp>
      <p:pic>
        <p:nvPicPr>
          <p:cNvPr id="13" name="Picture 12" descr="engine animation gif">
            <a:extLst>
              <a:ext uri="{FF2B5EF4-FFF2-40B4-BE49-F238E27FC236}">
                <a16:creationId xmlns:a16="http://schemas.microsoft.com/office/drawing/2014/main" id="{4E2CAF3E-F238-27DF-6A62-16D36E471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18397"/>
            <a:ext cx="3833753" cy="3833753"/>
          </a:xfrm>
          <a:prstGeom prst="rect">
            <a:avLst/>
          </a:prstGeom>
        </p:spPr>
      </p:pic>
    </p:spTree>
    <p:extLst>
      <p:ext uri="{BB962C8B-B14F-4D97-AF65-F5344CB8AC3E}">
        <p14:creationId xmlns:p14="http://schemas.microsoft.com/office/powerpoint/2010/main" val="142202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95E-CBD9-28DB-307F-A6CC696F656B}"/>
              </a:ext>
            </a:extLst>
          </p:cNvPr>
          <p:cNvSpPr>
            <a:spLocks noGrp="1"/>
          </p:cNvSpPr>
          <p:nvPr>
            <p:ph type="title"/>
          </p:nvPr>
        </p:nvSpPr>
        <p:spPr/>
        <p:txBody>
          <a:bodyPr/>
          <a:lstStyle/>
          <a:p>
            <a:r>
              <a:rPr lang="en-US" dirty="0"/>
              <a:t>Avoid Images of Text</a:t>
            </a:r>
          </a:p>
        </p:txBody>
      </p:sp>
      <p:sp>
        <p:nvSpPr>
          <p:cNvPr id="3" name="Text Placeholder 2">
            <a:extLst>
              <a:ext uri="{FF2B5EF4-FFF2-40B4-BE49-F238E27FC236}">
                <a16:creationId xmlns:a16="http://schemas.microsoft.com/office/drawing/2014/main" id="{DB99E87A-286A-9D0E-D8BA-23C3861B6296}"/>
              </a:ext>
            </a:extLst>
          </p:cNvPr>
          <p:cNvSpPr>
            <a:spLocks noGrp="1"/>
          </p:cNvSpPr>
          <p:nvPr>
            <p:ph type="body" idx="1"/>
          </p:nvPr>
        </p:nvSpPr>
        <p:spPr>
          <a:xfrm>
            <a:off x="531733" y="1990797"/>
            <a:ext cx="4040267" cy="3237909"/>
          </a:xfrm>
        </p:spPr>
        <p:txBody>
          <a:bodyPr>
            <a:normAutofit lnSpcReduction="10000"/>
          </a:bodyPr>
          <a:lstStyle/>
          <a:p>
            <a:r>
              <a:rPr lang="en-US" sz="1800" dirty="0"/>
              <a:t>Zoom in to 200% to check readability </a:t>
            </a:r>
          </a:p>
          <a:p>
            <a:r>
              <a:rPr lang="en-US" sz="1800" dirty="0"/>
              <a:t>If there is text in the image, include the exact text in the alt text</a:t>
            </a:r>
          </a:p>
          <a:p>
            <a:r>
              <a:rPr lang="en" sz="1800" dirty="0"/>
              <a:t>Use a &lt;div&gt; box or other code to highlight text </a:t>
            </a:r>
          </a:p>
          <a:p>
            <a:pPr lvl="1"/>
            <a:r>
              <a:rPr lang="en" sz="1600" dirty="0">
                <a:hlinkClick r:id="rId2"/>
              </a:rPr>
              <a:t>New Direction in Chicanx and Latinx Studies</a:t>
            </a:r>
            <a:endParaRPr lang="en" sz="1600" dirty="0"/>
          </a:p>
        </p:txBody>
      </p:sp>
      <p:pic>
        <p:nvPicPr>
          <p:cNvPr id="4" name="Picture 3" descr="Fuzzy image with illegible text">
            <a:extLst>
              <a:ext uri="{FF2B5EF4-FFF2-40B4-BE49-F238E27FC236}">
                <a16:creationId xmlns:a16="http://schemas.microsoft.com/office/drawing/2014/main" id="{2774EDBE-E377-3641-B4A9-3554003304F3}"/>
              </a:ext>
            </a:extLst>
          </p:cNvPr>
          <p:cNvPicPr>
            <a:picLocks noChangeAspect="1"/>
          </p:cNvPicPr>
          <p:nvPr/>
        </p:nvPicPr>
        <p:blipFill>
          <a:blip r:embed="rId3"/>
          <a:srcRect b="7091"/>
          <a:stretch/>
        </p:blipFill>
        <p:spPr>
          <a:xfrm>
            <a:off x="4904785" y="2186246"/>
            <a:ext cx="3658171" cy="2685011"/>
          </a:xfrm>
          <a:prstGeom prst="rect">
            <a:avLst/>
          </a:prstGeom>
        </p:spPr>
      </p:pic>
      <p:pic>
        <p:nvPicPr>
          <p:cNvPr id="5" name="Google Shape;62;p14" descr="screenshot of sample text in a callout box">
            <a:extLst>
              <a:ext uri="{FF2B5EF4-FFF2-40B4-BE49-F238E27FC236}">
                <a16:creationId xmlns:a16="http://schemas.microsoft.com/office/drawing/2014/main" id="{A497829C-9AD4-4B69-94A6-E323BD81A275}"/>
              </a:ext>
            </a:extLst>
          </p:cNvPr>
          <p:cNvPicPr preferRelativeResize="0"/>
          <p:nvPr/>
        </p:nvPicPr>
        <p:blipFill rotWithShape="1">
          <a:blip r:embed="rId4">
            <a:alphaModFix/>
          </a:blip>
          <a:srcRect l="10547" t="43722" r="14694" b="7938"/>
          <a:stretch/>
        </p:blipFill>
        <p:spPr>
          <a:xfrm>
            <a:off x="1241519" y="5079076"/>
            <a:ext cx="6863389" cy="1587730"/>
          </a:xfrm>
          <a:prstGeom prst="rect">
            <a:avLst/>
          </a:prstGeom>
          <a:noFill/>
          <a:ln>
            <a:noFill/>
          </a:ln>
        </p:spPr>
      </p:pic>
    </p:spTree>
    <p:extLst>
      <p:ext uri="{BB962C8B-B14F-4D97-AF65-F5344CB8AC3E}">
        <p14:creationId xmlns:p14="http://schemas.microsoft.com/office/powerpoint/2010/main" val="22693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5AFA-1129-06D0-DB77-A772E453E579}"/>
              </a:ext>
            </a:extLst>
          </p:cNvPr>
          <p:cNvSpPr>
            <a:spLocks noGrp="1"/>
          </p:cNvSpPr>
          <p:nvPr>
            <p:ph type="title"/>
          </p:nvPr>
        </p:nvSpPr>
        <p:spPr/>
        <p:txBody>
          <a:bodyPr/>
          <a:lstStyle/>
          <a:p>
            <a:r>
              <a:rPr lang="en-US" dirty="0"/>
              <a:t>Demonstrating Inclusion</a:t>
            </a:r>
          </a:p>
        </p:txBody>
      </p:sp>
      <p:sp>
        <p:nvSpPr>
          <p:cNvPr id="3" name="Text Placeholder 2">
            <a:extLst>
              <a:ext uri="{FF2B5EF4-FFF2-40B4-BE49-F238E27FC236}">
                <a16:creationId xmlns:a16="http://schemas.microsoft.com/office/drawing/2014/main" id="{EBF3B4B1-5B85-18F2-3D40-E01DFEE47DB8}"/>
              </a:ext>
            </a:extLst>
          </p:cNvPr>
          <p:cNvSpPr>
            <a:spLocks noGrp="1"/>
          </p:cNvSpPr>
          <p:nvPr>
            <p:ph type="body" idx="1"/>
          </p:nvPr>
        </p:nvSpPr>
        <p:spPr>
          <a:xfrm>
            <a:off x="1088686" y="2015735"/>
            <a:ext cx="3483314" cy="4039079"/>
          </a:xfrm>
        </p:spPr>
        <p:txBody>
          <a:bodyPr>
            <a:normAutofit lnSpcReduction="10000"/>
          </a:bodyPr>
          <a:lstStyle/>
          <a:p>
            <a:r>
              <a:rPr lang="en-US" sz="2000" dirty="0">
                <a:hlinkClick r:id="rId3" tooltip="https://www.aaron-gustafson.com/notebook/representation-in-alt-text/"/>
              </a:rPr>
              <a:t>Representation in Alt Text</a:t>
            </a:r>
            <a:endParaRPr lang="en-US" sz="2000" dirty="0"/>
          </a:p>
          <a:p>
            <a:r>
              <a:rPr lang="en-US" sz="2000" dirty="0">
                <a:hlinkClick r:id="rId4" tooltip="https://www.colorado.edu/digital-accessibility/identity-and-inclusion-alt-text"/>
              </a:rPr>
              <a:t>Identity and. Inclusion in Alt Text</a:t>
            </a:r>
            <a:endParaRPr lang="en-US" sz="2000" dirty="0"/>
          </a:p>
          <a:p>
            <a:r>
              <a:rPr lang="en-US" sz="2000" dirty="0">
                <a:hlinkClick r:id="rId5" tooltip="https://www.makethingsaccessible.com/guides/alternative-text-race-gender-and-physical-descriptions/"/>
              </a:rPr>
              <a:t>Make Things Accessible</a:t>
            </a:r>
            <a:endParaRPr lang="en-US" sz="2000" dirty="0"/>
          </a:p>
          <a:p>
            <a:r>
              <a:rPr lang="en-US" sz="2000" dirty="0"/>
              <a:t>Good examples of Alt Text</a:t>
            </a:r>
          </a:p>
          <a:p>
            <a:pPr lvl="1"/>
            <a:r>
              <a:rPr lang="en-US" sz="2000" dirty="0">
                <a:hlinkClick r:id="rId6"/>
              </a:rPr>
              <a:t>Gender Spectrum Collection</a:t>
            </a:r>
            <a:endParaRPr lang="en-US" sz="2000" dirty="0"/>
          </a:p>
          <a:p>
            <a:pPr lvl="1"/>
            <a:r>
              <a:rPr lang="en-US" sz="2000" dirty="0">
                <a:hlinkClick r:id="rId7"/>
              </a:rPr>
              <a:t>Disabled and Here</a:t>
            </a:r>
            <a:endParaRPr lang="en-US" sz="2000" dirty="0"/>
          </a:p>
          <a:p>
            <a:endParaRPr lang="en-US" dirty="0"/>
          </a:p>
        </p:txBody>
      </p:sp>
      <p:pic>
        <p:nvPicPr>
          <p:cNvPr id="4" name="Google Shape;119;p22" descr="4 people talking, 3 are black with different body types, one is white and in a wheelchair">
            <a:extLst>
              <a:ext uri="{FF2B5EF4-FFF2-40B4-BE49-F238E27FC236}">
                <a16:creationId xmlns:a16="http://schemas.microsoft.com/office/drawing/2014/main" id="{FC54CFFE-3FC4-B52B-70BA-32CFFBB7BA26}"/>
              </a:ext>
            </a:extLst>
          </p:cNvPr>
          <p:cNvPicPr preferRelativeResize="0"/>
          <p:nvPr/>
        </p:nvPicPr>
        <p:blipFill>
          <a:blip r:embed="rId8">
            <a:alphaModFix/>
          </a:blip>
          <a:srcRect t="21739"/>
          <a:stretch/>
        </p:blipFill>
        <p:spPr>
          <a:xfrm>
            <a:off x="5914058" y="1254858"/>
            <a:ext cx="2739489" cy="3074079"/>
          </a:xfrm>
          <a:prstGeom prst="rect">
            <a:avLst/>
          </a:prstGeom>
          <a:noFill/>
          <a:ln>
            <a:noFill/>
          </a:ln>
        </p:spPr>
      </p:pic>
      <p:pic>
        <p:nvPicPr>
          <p:cNvPr id="5" name="Google Shape;118;p22" descr="Many hands stacked - different skin tones and ages">
            <a:extLst>
              <a:ext uri="{FF2B5EF4-FFF2-40B4-BE49-F238E27FC236}">
                <a16:creationId xmlns:a16="http://schemas.microsoft.com/office/drawing/2014/main" id="{6F169BED-B2E5-FFAE-D315-7BDBA7D50F75}"/>
              </a:ext>
            </a:extLst>
          </p:cNvPr>
          <p:cNvPicPr preferRelativeResize="0">
            <a:picLocks/>
          </p:cNvPicPr>
          <p:nvPr/>
        </p:nvPicPr>
        <p:blipFill>
          <a:blip r:embed="rId9">
            <a:alphaModFix/>
          </a:blip>
          <a:stretch>
            <a:fillRect/>
          </a:stretch>
        </p:blipFill>
        <p:spPr>
          <a:xfrm>
            <a:off x="4908218" y="4482264"/>
            <a:ext cx="2739490" cy="2241755"/>
          </a:xfrm>
          <a:prstGeom prst="rect">
            <a:avLst/>
          </a:prstGeom>
          <a:noFill/>
          <a:ln w="12700">
            <a:solidFill>
              <a:schemeClr val="tx1"/>
            </a:solidFill>
          </a:ln>
        </p:spPr>
      </p:pic>
    </p:spTree>
    <p:extLst>
      <p:ext uri="{BB962C8B-B14F-4D97-AF65-F5344CB8AC3E}">
        <p14:creationId xmlns:p14="http://schemas.microsoft.com/office/powerpoint/2010/main" val="294911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159" name="Google Shape;159;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27000" lvl="0" indent="0">
              <a:buSzPct val="73732"/>
              <a:buNone/>
            </a:pPr>
            <a:r>
              <a:rPr lang="en-US" sz="2000" dirty="0"/>
              <a:t>Writing alternative text (alt text) for simple images is one thing, but what about dense charts, layered maps, complex infographics, scientific diagrams, or multi-panel visuals? This webinar dives into practical strategies for describing highly detailed images clearly, accurately, and in alignment with accessibility standards. Bring your image challenges to add some flavor to the discussion.</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sp>
        <p:nvSpPr>
          <p:cNvPr id="166" name="Google Shape;166;p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dirty="0"/>
              <a:t>Suzanne Wakim, ASCCC OERI Project Facilitator and Accessibility Lead</a:t>
            </a:r>
          </a:p>
          <a:p>
            <a:pPr lvl="1" indent="-330200">
              <a:spcBef>
                <a:spcPts val="750"/>
              </a:spcBef>
              <a:buSzPts val="1600"/>
            </a:pPr>
            <a:r>
              <a:rPr lang="en-US" sz="1800" dirty="0"/>
              <a:t>Distance Education /Accessibility Butte College</a:t>
            </a:r>
            <a:endParaRPr dirty="0"/>
          </a:p>
          <a:p>
            <a:pPr marL="457200" lvl="0" indent="-330200" algn="l" rtl="0">
              <a:lnSpc>
                <a:spcPct val="120000"/>
              </a:lnSpc>
              <a:spcBef>
                <a:spcPts val="750"/>
              </a:spcBef>
              <a:spcAft>
                <a:spcPts val="0"/>
              </a:spcAft>
              <a:buSzPts val="1600"/>
              <a:buChar char="•"/>
            </a:pPr>
            <a:r>
              <a:rPr lang="en-US" sz="1800" dirty="0"/>
              <a:t>Shagun Kaur, ASCCC OERI Project Facilitator</a:t>
            </a:r>
            <a:endParaRPr dirty="0"/>
          </a:p>
          <a:p>
            <a:pPr marL="914400" lvl="1" indent="-317500" algn="l" rtl="0">
              <a:lnSpc>
                <a:spcPct val="120000"/>
              </a:lnSpc>
              <a:spcBef>
                <a:spcPts val="375"/>
              </a:spcBef>
              <a:spcAft>
                <a:spcPts val="0"/>
              </a:spcAft>
              <a:buSzPts val="1400"/>
              <a:buChar char="•"/>
            </a:pPr>
            <a:r>
              <a:rPr lang="en-US" sz="1800" dirty="0"/>
              <a:t>Communication Studies, De Anza College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8"/>
          <p:cNvSpPr txBox="1">
            <a:spLocks noGrp="1"/>
          </p:cNvSpPr>
          <p:nvPr>
            <p:ph type="title" idx="4294967295"/>
          </p:nvPr>
        </p:nvSpPr>
        <p:spPr>
          <a:xfrm>
            <a:off x="1941513" y="804863"/>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174" name="Google Shape;174;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750"/>
              </a:spcBef>
              <a:spcAft>
                <a:spcPts val="0"/>
              </a:spcAft>
              <a:buSzPts val="2400"/>
              <a:buChar char="•"/>
            </a:pPr>
            <a:r>
              <a:rPr lang="en-US" sz="2000" dirty="0"/>
              <a:t>Alt  text basics</a:t>
            </a:r>
          </a:p>
          <a:p>
            <a:pPr marL="457200" lvl="0" indent="-381000" algn="l" rtl="0">
              <a:lnSpc>
                <a:spcPct val="120000"/>
              </a:lnSpc>
              <a:spcBef>
                <a:spcPts val="750"/>
              </a:spcBef>
              <a:spcAft>
                <a:spcPts val="0"/>
              </a:spcAft>
              <a:buSzPts val="2400"/>
              <a:buChar char="•"/>
            </a:pPr>
            <a:r>
              <a:rPr lang="en-US" sz="2000" dirty="0"/>
              <a:t>Complex Images</a:t>
            </a:r>
          </a:p>
          <a:p>
            <a:pPr marL="457200" lvl="0" indent="-381000" algn="l" rtl="0">
              <a:lnSpc>
                <a:spcPct val="120000"/>
              </a:lnSpc>
              <a:spcBef>
                <a:spcPts val="750"/>
              </a:spcBef>
              <a:spcAft>
                <a:spcPts val="0"/>
              </a:spcAft>
              <a:buSzPts val="2400"/>
              <a:buChar char="•"/>
            </a:pPr>
            <a:r>
              <a:rPr lang="en-US" sz="2000" dirty="0"/>
              <a:t>Other types of images  </a:t>
            </a:r>
            <a:endParaRPr sz="2000" dirty="0"/>
          </a:p>
        </p:txBody>
      </p:sp>
      <p:pic>
        <p:nvPicPr>
          <p:cNvPr id="2" name="Google Shape;75;p16" descr="fancy swirls">
            <a:extLst>
              <a:ext uri="{FF2B5EF4-FFF2-40B4-BE49-F238E27FC236}">
                <a16:creationId xmlns:a16="http://schemas.microsoft.com/office/drawing/2014/main" id="{5E7FB6C5-70AD-44FD-C408-6185514E7580}"/>
              </a:ext>
            </a:extLst>
          </p:cNvPr>
          <p:cNvPicPr preferRelativeResize="0"/>
          <p:nvPr/>
        </p:nvPicPr>
        <p:blipFill>
          <a:blip r:embed="rId3">
            <a:alphaModFix/>
          </a:blip>
          <a:stretch>
            <a:fillRect/>
          </a:stretch>
        </p:blipFill>
        <p:spPr>
          <a:xfrm>
            <a:off x="4572000" y="2184373"/>
            <a:ext cx="2597914" cy="42053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dirty="0"/>
              <a:t>Writing Alt Text - The Basics</a:t>
            </a:r>
            <a:endParaRPr sz="3400" dirty="0"/>
          </a:p>
        </p:txBody>
      </p:sp>
      <p:sp>
        <p:nvSpPr>
          <p:cNvPr id="181" name="Google Shape;181;p9"/>
          <p:cNvSpPr txBox="1">
            <a:spLocks noGrp="1"/>
          </p:cNvSpPr>
          <p:nvPr>
            <p:ph type="body" idx="1"/>
          </p:nvPr>
        </p:nvSpPr>
        <p:spPr>
          <a:xfrm>
            <a:off x="872836" y="2015735"/>
            <a:ext cx="7656022" cy="4692636"/>
          </a:xfrm>
          <a:prstGeom prst="rect">
            <a:avLst/>
          </a:prstGeom>
          <a:noFill/>
          <a:ln>
            <a:noFill/>
          </a:ln>
        </p:spPr>
        <p:txBody>
          <a:bodyPr spcFirstLastPara="1" wrap="square" lIns="91425" tIns="45700" rIns="91425" bIns="45700" anchor="t" anchorCtr="0">
            <a:normAutofit fontScale="85000" lnSpcReduction="20000"/>
          </a:bodyPr>
          <a:lstStyle/>
          <a:p>
            <a:r>
              <a:rPr lang="en-US" sz="2600" dirty="0"/>
              <a:t>Should not be the file name</a:t>
            </a:r>
          </a:p>
          <a:p>
            <a:r>
              <a:rPr lang="en-US" sz="2600" dirty="0"/>
              <a:t>Should not begin with “image of” or similar. Only identify the type of image being used if it is relevant (e.g., painting, screenshot).</a:t>
            </a:r>
          </a:p>
          <a:p>
            <a:r>
              <a:rPr lang="en-US" sz="2600" dirty="0"/>
              <a:t>Text in the image should be avoided, but must be identified if present </a:t>
            </a:r>
          </a:p>
          <a:p>
            <a:r>
              <a:rPr lang="en-US" sz="2600" dirty="0"/>
              <a:t>The decorative tag is only for images that serve no function other than “eye candy.”</a:t>
            </a:r>
          </a:p>
          <a:p>
            <a:r>
              <a:rPr lang="en-US" sz="2600" dirty="0"/>
              <a:t>Should be short (less than ~120 characters)</a:t>
            </a:r>
          </a:p>
          <a:p>
            <a:r>
              <a:rPr lang="en" sz="2600" dirty="0"/>
              <a:t>Be descriptive – all relevant information should be available in the alt text.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5DC9-B414-E29D-EF10-BE3A162C5525}"/>
              </a:ext>
            </a:extLst>
          </p:cNvPr>
          <p:cNvSpPr>
            <a:spLocks noGrp="1"/>
          </p:cNvSpPr>
          <p:nvPr>
            <p:ph type="title"/>
          </p:nvPr>
        </p:nvSpPr>
        <p:spPr/>
        <p:txBody>
          <a:bodyPr/>
          <a:lstStyle/>
          <a:p>
            <a:r>
              <a:rPr lang="en-US" dirty="0"/>
              <a:t>Alt Text vs. Captions</a:t>
            </a:r>
          </a:p>
        </p:txBody>
      </p:sp>
      <p:sp>
        <p:nvSpPr>
          <p:cNvPr id="3" name="Text Placeholder 2">
            <a:extLst>
              <a:ext uri="{FF2B5EF4-FFF2-40B4-BE49-F238E27FC236}">
                <a16:creationId xmlns:a16="http://schemas.microsoft.com/office/drawing/2014/main" id="{C06066E7-711A-B0E5-363F-9A3D06AB0072}"/>
              </a:ext>
            </a:extLst>
          </p:cNvPr>
          <p:cNvSpPr>
            <a:spLocks noGrp="1"/>
          </p:cNvSpPr>
          <p:nvPr>
            <p:ph type="body" idx="1"/>
          </p:nvPr>
        </p:nvSpPr>
        <p:spPr>
          <a:xfrm>
            <a:off x="1005840" y="2015735"/>
            <a:ext cx="7614458" cy="4459880"/>
          </a:xfrm>
        </p:spPr>
        <p:txBody>
          <a:bodyPr>
            <a:normAutofit/>
          </a:bodyPr>
          <a:lstStyle/>
          <a:p>
            <a:r>
              <a:rPr lang="en-US" sz="1800" dirty="0"/>
              <a:t>Alt Text (Alternative Text): What screen readers read aloud to describe an image for someone who cannot see it.</a:t>
            </a:r>
          </a:p>
          <a:p>
            <a:pPr lvl="1"/>
            <a:r>
              <a:rPr lang="en-US" sz="1800" dirty="0"/>
              <a:t>Invisible to most users</a:t>
            </a:r>
          </a:p>
          <a:p>
            <a:pPr lvl="1"/>
            <a:r>
              <a:rPr lang="en-US" sz="1800" dirty="0"/>
              <a:t>Focuses on what the image shows</a:t>
            </a:r>
          </a:p>
          <a:p>
            <a:pPr lvl="1"/>
            <a:r>
              <a:rPr lang="en-US" sz="1800" dirty="0"/>
              <a:t>Helps users understand the essential visual information</a:t>
            </a:r>
          </a:p>
          <a:p>
            <a:pPr lvl="1"/>
            <a:r>
              <a:rPr lang="en-US" sz="1800" dirty="0"/>
              <a:t>Should be brief, objective, and descriptive</a:t>
            </a:r>
          </a:p>
          <a:p>
            <a:r>
              <a:rPr lang="en-US" sz="1800" dirty="0"/>
              <a:t>Caption: Visible text under the image that explains why the image matters.</a:t>
            </a:r>
          </a:p>
          <a:p>
            <a:pPr lvl="1"/>
            <a:r>
              <a:rPr lang="en-US" sz="1800" dirty="0"/>
              <a:t>Visible to everyone</a:t>
            </a:r>
          </a:p>
          <a:p>
            <a:pPr lvl="1"/>
            <a:r>
              <a:rPr lang="en-US" sz="1800" dirty="0"/>
              <a:t>Connects the image to learning goals or the surrounding text</a:t>
            </a:r>
          </a:p>
          <a:p>
            <a:pPr lvl="1"/>
            <a:r>
              <a:rPr lang="en-US" sz="1800" dirty="0"/>
              <a:t>Adds context, interpretation, or meaning</a:t>
            </a:r>
          </a:p>
        </p:txBody>
      </p:sp>
    </p:spTree>
    <p:extLst>
      <p:ext uri="{BB962C8B-B14F-4D97-AF65-F5344CB8AC3E}">
        <p14:creationId xmlns:p14="http://schemas.microsoft.com/office/powerpoint/2010/main" val="100984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FC2B-343F-9AF4-5A44-A6B6D9F1E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FC957-4AEA-6CF4-2D15-E796C0F89D17}"/>
              </a:ext>
            </a:extLst>
          </p:cNvPr>
          <p:cNvSpPr>
            <a:spLocks noGrp="1"/>
          </p:cNvSpPr>
          <p:nvPr>
            <p:ph type="title"/>
          </p:nvPr>
        </p:nvSpPr>
        <p:spPr/>
        <p:txBody>
          <a:bodyPr/>
          <a:lstStyle/>
          <a:p>
            <a:r>
              <a:rPr lang="en-US" dirty="0"/>
              <a:t>Alt Text Describes. Captions Explain</a:t>
            </a:r>
          </a:p>
        </p:txBody>
      </p:sp>
      <p:pic>
        <p:nvPicPr>
          <p:cNvPr id="1026" name="Picture 2" descr="Diverse group of students collaborating around a laptop.">
            <a:extLst>
              <a:ext uri="{FF2B5EF4-FFF2-40B4-BE49-F238E27FC236}">
                <a16:creationId xmlns:a16="http://schemas.microsoft.com/office/drawing/2014/main" id="{C2E64172-6651-AA5A-79D5-B08C1E11F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067" y="1936969"/>
            <a:ext cx="4444365" cy="2500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97B04B-A2E2-FCDF-BF97-A2D5CF3D0026}"/>
              </a:ext>
            </a:extLst>
          </p:cNvPr>
          <p:cNvSpPr txBox="1"/>
          <p:nvPr/>
        </p:nvSpPr>
        <p:spPr>
          <a:xfrm>
            <a:off x="2384602" y="4396252"/>
            <a:ext cx="5095054" cy="276999"/>
          </a:xfrm>
          <a:prstGeom prst="rect">
            <a:avLst/>
          </a:prstGeom>
          <a:noFill/>
        </p:spPr>
        <p:txBody>
          <a:bodyPr wrap="square" rtlCol="0">
            <a:spAutoFit/>
          </a:bodyPr>
          <a:lstStyle/>
          <a:p>
            <a:pPr algn="ctr"/>
            <a:r>
              <a:rPr lang="en-US" sz="1200" dirty="0">
                <a:hlinkClick r:id="rId3"/>
              </a:rPr>
              <a:t>Diverse Collaboration </a:t>
            </a:r>
            <a:r>
              <a:rPr lang="en-US" sz="1200" dirty="0"/>
              <a:t>by </a:t>
            </a:r>
            <a:r>
              <a:rPr lang="en-US" sz="1200" dirty="0">
                <a:hlinkClick r:id="rId4"/>
              </a:rPr>
              <a:t>Vitaly </a:t>
            </a:r>
            <a:r>
              <a:rPr lang="en-US" sz="1200" dirty="0" err="1">
                <a:hlinkClick r:id="rId4"/>
              </a:rPr>
              <a:t>Gariev</a:t>
            </a:r>
            <a:r>
              <a:rPr lang="en-US" sz="1200" dirty="0">
                <a:hlinkClick r:id="rId4"/>
              </a:rPr>
              <a:t> </a:t>
            </a:r>
            <a:r>
              <a:rPr lang="en-US" sz="1200" dirty="0"/>
              <a:t>on </a:t>
            </a:r>
            <a:r>
              <a:rPr lang="en-US" sz="1200" dirty="0" err="1">
                <a:hlinkClick r:id="rId5"/>
              </a:rPr>
              <a:t>Unsplash</a:t>
            </a:r>
            <a:endParaRPr lang="en-US" sz="1200" dirty="0"/>
          </a:p>
        </p:txBody>
      </p:sp>
      <p:sp>
        <p:nvSpPr>
          <p:cNvPr id="5" name="Text Placeholder 4">
            <a:extLst>
              <a:ext uri="{FF2B5EF4-FFF2-40B4-BE49-F238E27FC236}">
                <a16:creationId xmlns:a16="http://schemas.microsoft.com/office/drawing/2014/main" id="{DB40A5ED-35D5-55BE-A509-DCA2200656CB}"/>
              </a:ext>
            </a:extLst>
          </p:cNvPr>
          <p:cNvSpPr>
            <a:spLocks noGrp="1"/>
          </p:cNvSpPr>
          <p:nvPr>
            <p:ph type="body" idx="1"/>
          </p:nvPr>
        </p:nvSpPr>
        <p:spPr>
          <a:xfrm>
            <a:off x="1088686" y="4854633"/>
            <a:ext cx="7202456" cy="1575663"/>
          </a:xfrm>
        </p:spPr>
        <p:txBody>
          <a:bodyPr>
            <a:normAutofit/>
          </a:bodyPr>
          <a:lstStyle/>
          <a:p>
            <a:pPr marL="127000" indent="0">
              <a:buNone/>
            </a:pPr>
            <a:r>
              <a:rPr lang="en-US" b="1" dirty="0"/>
              <a:t>Alt text: </a:t>
            </a:r>
            <a:r>
              <a:rPr lang="en-US" dirty="0"/>
              <a:t>A diverse group of six college students gathered around a laptop in a classroom, collaborating and smiling.</a:t>
            </a:r>
          </a:p>
          <a:p>
            <a:pPr marL="127000" indent="0">
              <a:buNone/>
            </a:pPr>
            <a:r>
              <a:rPr lang="en-US" b="1" dirty="0"/>
              <a:t>Caption:</a:t>
            </a:r>
            <a:r>
              <a:rPr lang="en-US" dirty="0"/>
              <a:t> Students collaborating around a laptop illustrate how knowledge is socially constructed through interaction, dialogue, and diverse perspectives.</a:t>
            </a:r>
          </a:p>
        </p:txBody>
      </p:sp>
    </p:spTree>
    <p:extLst>
      <p:ext uri="{BB962C8B-B14F-4D97-AF65-F5344CB8AC3E}">
        <p14:creationId xmlns:p14="http://schemas.microsoft.com/office/powerpoint/2010/main" val="84202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B76D-E79C-FB19-0C45-A85AE9D1A797}"/>
              </a:ext>
            </a:extLst>
          </p:cNvPr>
          <p:cNvSpPr>
            <a:spLocks noGrp="1"/>
          </p:cNvSpPr>
          <p:nvPr>
            <p:ph type="title"/>
          </p:nvPr>
        </p:nvSpPr>
        <p:spPr/>
        <p:txBody>
          <a:bodyPr/>
          <a:lstStyle/>
          <a:p>
            <a:r>
              <a:rPr lang="en-US" dirty="0"/>
              <a:t>Is it Decorative?</a:t>
            </a:r>
          </a:p>
        </p:txBody>
      </p:sp>
      <p:pic>
        <p:nvPicPr>
          <p:cNvPr id="77" name="Google Shape;77;p16" descr="Suzanne hugging her cute dog in front of a rose bush. Suzanne has black hair in a braid, dog is sticking out her tongue"/>
          <p:cNvPicPr preferRelativeResize="0"/>
          <p:nvPr/>
        </p:nvPicPr>
        <p:blipFill>
          <a:blip r:embed="rId3">
            <a:alphaModFix/>
          </a:blip>
          <a:stretch>
            <a:fillRect/>
          </a:stretch>
        </p:blipFill>
        <p:spPr>
          <a:xfrm>
            <a:off x="685800" y="2077207"/>
            <a:ext cx="2285078" cy="2480033"/>
          </a:xfrm>
          <a:prstGeom prst="rect">
            <a:avLst/>
          </a:prstGeom>
          <a:noFill/>
          <a:ln>
            <a:noFill/>
          </a:ln>
        </p:spPr>
      </p:pic>
      <p:pic>
        <p:nvPicPr>
          <p:cNvPr id="76" name="Google Shape;76;p16" descr="confused frog clipart"/>
          <p:cNvPicPr preferRelativeResize="0"/>
          <p:nvPr/>
        </p:nvPicPr>
        <p:blipFill>
          <a:blip r:embed="rId4">
            <a:alphaModFix/>
          </a:blip>
          <a:stretch>
            <a:fillRect/>
          </a:stretch>
        </p:blipFill>
        <p:spPr>
          <a:xfrm>
            <a:off x="481931" y="4757655"/>
            <a:ext cx="1551037" cy="1676791"/>
          </a:xfrm>
          <a:prstGeom prst="rect">
            <a:avLst/>
          </a:prstGeom>
          <a:noFill/>
          <a:ln>
            <a:noFill/>
          </a:ln>
        </p:spPr>
      </p:pic>
      <p:pic>
        <p:nvPicPr>
          <p:cNvPr id="4" name="Picture 3" descr="Screenshot of PowerPoint showing the Alt Text tool and panel with example description “A cute squirrel in a sweater.”">
            <a:extLst>
              <a:ext uri="{FF2B5EF4-FFF2-40B4-BE49-F238E27FC236}">
                <a16:creationId xmlns:a16="http://schemas.microsoft.com/office/drawing/2014/main" id="{30896583-B815-86C8-F22B-75C9516B0434}"/>
              </a:ext>
            </a:extLst>
          </p:cNvPr>
          <p:cNvPicPr>
            <a:picLocks noChangeAspect="1"/>
          </p:cNvPicPr>
          <p:nvPr/>
        </p:nvPicPr>
        <p:blipFill>
          <a:blip r:embed="rId5"/>
          <a:stretch>
            <a:fillRect/>
          </a:stretch>
        </p:blipFill>
        <p:spPr>
          <a:xfrm>
            <a:off x="3226922" y="2237127"/>
            <a:ext cx="4022964" cy="3664909"/>
          </a:xfrm>
          <a:prstGeom prst="rect">
            <a:avLst/>
          </a:prstGeom>
        </p:spPr>
      </p:pic>
      <p:pic>
        <p:nvPicPr>
          <p:cNvPr id="75" name="Google Shape;75;p16" descr="fancy swirls"/>
          <p:cNvPicPr preferRelativeResize="0"/>
          <p:nvPr/>
        </p:nvPicPr>
        <p:blipFill>
          <a:blip r:embed="rId6">
            <a:alphaModFix/>
          </a:blip>
          <a:stretch>
            <a:fillRect/>
          </a:stretch>
        </p:blipFill>
        <p:spPr>
          <a:xfrm>
            <a:off x="7425430" y="2011680"/>
            <a:ext cx="1551037" cy="4422766"/>
          </a:xfrm>
          <a:prstGeom prst="rect">
            <a:avLst/>
          </a:prstGeom>
          <a:noFill/>
          <a:ln>
            <a:noFill/>
          </a:ln>
        </p:spPr>
      </p:pic>
    </p:spTree>
    <p:extLst>
      <p:ext uri="{BB962C8B-B14F-4D97-AF65-F5344CB8AC3E}">
        <p14:creationId xmlns:p14="http://schemas.microsoft.com/office/powerpoint/2010/main" val="11309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1977</Words>
  <Application>Microsoft Office PowerPoint</Application>
  <PresentationFormat>On-screen Show (4:3)</PresentationFormat>
  <Paragraphs>259</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vt:lpstr>
      <vt:lpstr>Calibri</vt:lpstr>
      <vt:lpstr>Gill Sans</vt:lpstr>
      <vt:lpstr>Tahoma</vt:lpstr>
      <vt:lpstr>Gallery</vt:lpstr>
      <vt:lpstr>Accessibility: Complex Images and Alt Text</vt:lpstr>
      <vt:lpstr>Welcome!</vt:lpstr>
      <vt:lpstr>Description</vt:lpstr>
      <vt:lpstr>Presenters</vt:lpstr>
      <vt:lpstr>Overview</vt:lpstr>
      <vt:lpstr>Writing Alt Text - The Basics</vt:lpstr>
      <vt:lpstr>Alt Text vs. Captions</vt:lpstr>
      <vt:lpstr>Alt Text Describes. Captions Explain</vt:lpstr>
      <vt:lpstr>Is it Decorative?</vt:lpstr>
      <vt:lpstr>Writing Alt Text: Context Matters</vt:lpstr>
      <vt:lpstr>Context: Setting Tone and Mood</vt:lpstr>
      <vt:lpstr>Complex Images</vt:lpstr>
      <vt:lpstr>Focus on Pedagogical Value</vt:lpstr>
      <vt:lpstr>Infographics</vt:lpstr>
      <vt:lpstr>Alternatives</vt:lpstr>
      <vt:lpstr>Inclusion by Design: Meteorology</vt:lpstr>
      <vt:lpstr>Graphs</vt:lpstr>
      <vt:lpstr>Complex Graphs</vt:lpstr>
      <vt:lpstr>Color for Meaning</vt:lpstr>
      <vt:lpstr>Animated Gifs</vt:lpstr>
      <vt:lpstr>Avoid Images of Text</vt:lpstr>
      <vt:lpstr>Demonstrating Inclusion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4</cp:revision>
  <dcterms:created xsi:type="dcterms:W3CDTF">2019-09-18T18:31:08Z</dcterms:created>
  <dcterms:modified xsi:type="dcterms:W3CDTF">2026-04-06T20:32:13Z</dcterms:modified>
</cp:coreProperties>
</file>