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4630400" cy="8229600"/>
  <p:notesSz cx="8229600" cy="14630400"/>
  <p:embeddedFontLst>
    <p:embeddedFont>
      <p:font typeface="Inter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2" autoAdjust="0"/>
    <p:restoredTop sz="96384" autoAdjust="0"/>
  </p:normalViewPr>
  <p:slideViewPr>
    <p:cSldViewPr snapToGrid="0" snapToObjects="1">
      <p:cViewPr varScale="1">
        <p:scale>
          <a:sx n="59" d="100"/>
          <a:sy n="59" d="100"/>
        </p:scale>
        <p:origin x="72" y="6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81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BFC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BFC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BFC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BFC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BFC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BFC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BFC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BFC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BFC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BFC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BFC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BFC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BFC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BFC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BFC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BFC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BFC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BFC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svg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svg"/><Relationship Id="rId4" Type="http://schemas.openxmlformats.org/officeDocument/2006/relationships/image" Target="../media/image17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>
            <a:spLocks noGrp="1"/>
          </p:cNvSpPr>
          <p:nvPr>
            <p:ph type="title" idx="4294967295"/>
          </p:nvPr>
        </p:nvSpPr>
        <p:spPr>
          <a:xfrm>
            <a:off x="6280190" y="2886670"/>
            <a:ext cx="5670590" cy="70877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50" b="1" i="0" u="none" strike="noStrike" kern="1200" cap="none" spc="0" normalizeH="0" baseline="0" noProof="0" dirty="0">
                <a:ln>
                  <a:noFill/>
                </a:ln>
                <a:solidFill>
                  <a:srgbClr val="00427E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Leading with Impact</a:t>
            </a:r>
            <a:endParaRPr kumimoji="0" lang="en-US" sz="44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3935611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Communicating the Value of Open Educational Resources (OER) to Governing Boards and Executive Leadership</a:t>
            </a:r>
            <a:endParaRPr lang="en-US" sz="1750" dirty="0"/>
          </a:p>
        </p:txBody>
      </p:sp>
      <p:sp>
        <p:nvSpPr>
          <p:cNvPr id="5" name="Shape 2" descr="ASCCC OERI Webinar"/>
          <p:cNvSpPr/>
          <p:nvPr/>
        </p:nvSpPr>
        <p:spPr>
          <a:xfrm>
            <a:off x="6280190" y="4916567"/>
            <a:ext cx="2259568" cy="426244"/>
          </a:xfrm>
          <a:prstGeom prst="roundRect">
            <a:avLst>
              <a:gd name="adj" fmla="val 17880"/>
            </a:avLst>
          </a:prstGeom>
          <a:solidFill>
            <a:srgbClr val="CCE7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416278" y="4984552"/>
            <a:ext cx="198739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ASCCC OERI WEBINAR</a:t>
            </a:r>
            <a:endParaRPr lang="en-US" sz="1400" dirty="0"/>
          </a:p>
        </p:txBody>
      </p:sp>
      <p:pic>
        <p:nvPicPr>
          <p:cNvPr id="2" name="Image 0" descr="educator presenting to board ro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4294967295"/>
          </p:nvPr>
        </p:nvSpPr>
        <p:spPr>
          <a:xfrm>
            <a:off x="793790" y="713661"/>
            <a:ext cx="9985772" cy="63793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27E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Six Strategic Engagement Opportunities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Image 0" descr="graph icon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790" y="1719024"/>
            <a:ext cx="408265" cy="40826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2356842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Board Presentations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793790" y="2785824"/>
            <a:ext cx="6406634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Formal agenda items showcasing OER outcomes — student savings, equity gains, program growth.</a:t>
            </a:r>
            <a:endParaRPr lang="en-US" sz="1600" dirty="0"/>
          </a:p>
        </p:txBody>
      </p:sp>
      <p:pic>
        <p:nvPicPr>
          <p:cNvPr id="6" name="Image 1" descr="magnifying glass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9976" y="1719024"/>
            <a:ext cx="408265" cy="40826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29976" y="2356842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Study Sessions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7429976" y="2785824"/>
            <a:ext cx="6406634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Low-stakes, exploratory dialogue. Ideal for introducing ZTC concepts before requesting formal action.</a:t>
            </a:r>
            <a:endParaRPr lang="en-US" sz="1600" dirty="0"/>
          </a:p>
        </p:txBody>
      </p:sp>
      <p:pic>
        <p:nvPicPr>
          <p:cNvPr id="9" name="Image 2" descr="calendar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790" y="3773805"/>
            <a:ext cx="408265" cy="40826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93790" y="4411623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Annual Reports</a:t>
            </a:r>
            <a:endParaRPr lang="en-US" sz="2000" dirty="0"/>
          </a:p>
        </p:txBody>
      </p:sp>
      <p:sp>
        <p:nvSpPr>
          <p:cNvPr id="11" name="Text 6"/>
          <p:cNvSpPr/>
          <p:nvPr/>
        </p:nvSpPr>
        <p:spPr>
          <a:xfrm>
            <a:off x="793790" y="4840605"/>
            <a:ext cx="6406634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Embed OER impact data in institutional reporting — cumulative savings, adoption rates, student reach.</a:t>
            </a:r>
            <a:endParaRPr lang="en-US" sz="1600" dirty="0"/>
          </a:p>
        </p:txBody>
      </p:sp>
      <p:pic>
        <p:nvPicPr>
          <p:cNvPr id="12" name="Image 3" descr="stamp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29976" y="3773805"/>
            <a:ext cx="408265" cy="408265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29976" y="4411623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Policy Opportunities</a:t>
            </a:r>
            <a:endParaRPr lang="en-US" sz="2000" dirty="0"/>
          </a:p>
        </p:txBody>
      </p:sp>
      <p:sp>
        <p:nvSpPr>
          <p:cNvPr id="14" name="Text 8"/>
          <p:cNvSpPr/>
          <p:nvPr/>
        </p:nvSpPr>
        <p:spPr>
          <a:xfrm>
            <a:off x="7429976" y="4840605"/>
            <a:ext cx="6406634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Advocate for BP/AP language that mandates ZTC/LTC course marking and codifies OER support.</a:t>
            </a:r>
            <a:endParaRPr lang="en-US" sz="1600" dirty="0"/>
          </a:p>
        </p:txBody>
      </p:sp>
      <p:pic>
        <p:nvPicPr>
          <p:cNvPr id="15" name="Image 4" descr="profile 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3790" y="5828586"/>
            <a:ext cx="408265" cy="408265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793790" y="6466403"/>
            <a:ext cx="2651046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Initiative Discussions</a:t>
            </a:r>
            <a:endParaRPr lang="en-US" sz="2000" dirty="0"/>
          </a:p>
        </p:txBody>
      </p:sp>
      <p:sp>
        <p:nvSpPr>
          <p:cNvPr id="17" name="Text 10"/>
          <p:cNvSpPr/>
          <p:nvPr/>
        </p:nvSpPr>
        <p:spPr>
          <a:xfrm>
            <a:off x="793790" y="6895386"/>
            <a:ext cx="6406634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Connect OER to college-wide initiatives — Guided Pathways, Equity Plans, accreditation self-studies.</a:t>
            </a:r>
            <a:endParaRPr lang="en-US" sz="1600" dirty="0"/>
          </a:p>
        </p:txBody>
      </p:sp>
      <p:pic>
        <p:nvPicPr>
          <p:cNvPr id="18" name="Image 5" descr="award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29976" y="5828586"/>
            <a:ext cx="408265" cy="408265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7429976" y="6466403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Trustee Invitations</a:t>
            </a:r>
            <a:endParaRPr lang="en-US" sz="2000" dirty="0"/>
          </a:p>
        </p:txBody>
      </p:sp>
      <p:sp>
        <p:nvSpPr>
          <p:cNvPr id="20" name="Text 12"/>
          <p:cNvSpPr/>
          <p:nvPr/>
        </p:nvSpPr>
        <p:spPr>
          <a:xfrm>
            <a:off x="7429976" y="6895386"/>
            <a:ext cx="6406634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Invite trustees to OER showcases, faculty recognition events, and student success celebrations.</a:t>
            </a:r>
            <a:endParaRPr lang="en-US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790" y="29269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3" name="Text 1"/>
          <p:cNvSpPr>
            <a:spLocks noGrp="1"/>
          </p:cNvSpPr>
          <p:nvPr>
            <p:ph type="title" idx="4294967295"/>
          </p:nvPr>
        </p:nvSpPr>
        <p:spPr>
          <a:xfrm>
            <a:off x="793790" y="3621405"/>
            <a:ext cx="11633359" cy="9782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50" b="1" i="0" u="none" strike="noStrike" kern="1200" cap="none" spc="0" normalizeH="0" baseline="0" noProof="0" dirty="0">
                <a:ln>
                  <a:noFill/>
                </a:ln>
                <a:solidFill>
                  <a:srgbClr val="00427E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What Resonates with Trustees</a:t>
            </a:r>
            <a:endParaRPr kumimoji="0" lang="en-US" sz="61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493978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Trustees are outcome-driven. Give them data they can take to their constituents.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students standing in hal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>
            <a:spLocks noGrp="1"/>
          </p:cNvSpPr>
          <p:nvPr>
            <p:ph type="title" idx="4294967295"/>
          </p:nvPr>
        </p:nvSpPr>
        <p:spPr>
          <a:xfrm>
            <a:off x="793790" y="843796"/>
            <a:ext cx="5285661" cy="53161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427E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Lead with Student Impact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1566743"/>
            <a:ext cx="7556421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Nothing moves a trustee faster than a clear, compelling story about student success. Connect OER directly to the outcomes they are accountable for.</a:t>
            </a:r>
            <a:endParaRPr lang="en-US" sz="1300" dirty="0"/>
          </a:p>
        </p:txBody>
      </p:sp>
      <p:sp>
        <p:nvSpPr>
          <p:cNvPr id="5" name="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790" y="2186464"/>
            <a:ext cx="7556421" cy="1204198"/>
          </a:xfrm>
          <a:prstGeom prst="roundRect">
            <a:avLst>
              <a:gd name="adj" fmla="val 5933"/>
            </a:avLst>
          </a:prstGeom>
          <a:solidFill>
            <a:srgbClr val="CCE7FF"/>
          </a:solidFill>
          <a:ln w="2286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986671" y="2379345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Student Savings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986671" y="2721531"/>
            <a:ext cx="7170658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Quantify cumulative cost savings. "$2.1 million saved by 14,000 students" is a headline trustees can repeat at community events.</a:t>
            </a:r>
            <a:endParaRPr lang="en-US" sz="1300" dirty="0"/>
          </a:p>
        </p:txBody>
      </p:sp>
      <p:sp>
        <p:nvSpPr>
          <p:cNvPr id="8" name="Shap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790" y="3518178"/>
            <a:ext cx="7556421" cy="1204198"/>
          </a:xfrm>
          <a:prstGeom prst="roundRect">
            <a:avLst>
              <a:gd name="adj" fmla="val 5933"/>
            </a:avLst>
          </a:prstGeom>
          <a:solidFill>
            <a:srgbClr val="CCE7FF"/>
          </a:solidFill>
          <a:ln w="2286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986671" y="3711059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Equity &amp; Access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986671" y="4053245"/>
            <a:ext cx="7170658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Show how ZTC sections reduce Day 1 barriers for low-income, first-generation, and underrepresented students.</a:t>
            </a:r>
            <a:endParaRPr lang="en-US" sz="1300" dirty="0"/>
          </a:p>
        </p:txBody>
      </p:sp>
      <p:sp>
        <p:nvSpPr>
          <p:cNvPr id="11" name="Shap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790" y="4849892"/>
            <a:ext cx="7556421" cy="1204198"/>
          </a:xfrm>
          <a:prstGeom prst="roundRect">
            <a:avLst>
              <a:gd name="adj" fmla="val 5933"/>
            </a:avLst>
          </a:prstGeom>
          <a:solidFill>
            <a:srgbClr val="CCE7FF"/>
          </a:solidFill>
          <a:ln w="2286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986671" y="5042773"/>
            <a:ext cx="3060621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Affordability &amp; Accountability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986671" y="5384959"/>
            <a:ext cx="7170658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Frame OER as responsible fiscal stewardship — delivering quality instruction while reducing student debt burden.</a:t>
            </a:r>
            <a:endParaRPr lang="en-US" sz="1300" dirty="0"/>
          </a:p>
        </p:txBody>
      </p:sp>
      <p:sp>
        <p:nvSpPr>
          <p:cNvPr id="14" name="Shap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790" y="6181606"/>
            <a:ext cx="7556421" cy="1204198"/>
          </a:xfrm>
          <a:prstGeom prst="roundRect">
            <a:avLst>
              <a:gd name="adj" fmla="val 5933"/>
            </a:avLst>
          </a:prstGeom>
          <a:solidFill>
            <a:srgbClr val="CCE7FF"/>
          </a:solidFill>
          <a:ln w="2286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986671" y="6374487"/>
            <a:ext cx="2931795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Guided Pathways Alignment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986671" y="6716673"/>
            <a:ext cx="7170658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Link ZTC pathways to completion and transfer rates. OER can be the cost-free fuel for a student's entire academic journey.</a:t>
            </a:r>
            <a:endParaRPr lang="en-US" sz="13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4294967295"/>
          </p:nvPr>
        </p:nvSpPr>
        <p:spPr>
          <a:xfrm>
            <a:off x="608052" y="477798"/>
            <a:ext cx="6335911" cy="5429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427E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Make It Visual — Make It Stick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608052" y="3234571"/>
            <a:ext cx="3093363" cy="271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00427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Why Visuals Work for Boards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608052" y="3639026"/>
            <a:ext cx="4419481" cy="7361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Trustees review dozens of agenda items per meeting. A well-designed infographic or single data point in large type cuts through the noise instantly.</a:t>
            </a:r>
            <a:endParaRPr lang="en-US" sz="1350" dirty="0"/>
          </a:p>
        </p:txBody>
      </p:sp>
      <p:pic>
        <p:nvPicPr>
          <p:cNvPr id="5" name="Image 0" descr="graphic with money and arrows indicating saving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016" y="1369933"/>
            <a:ext cx="8570833" cy="4856798"/>
          </a:xfrm>
          <a:prstGeom prst="rect">
            <a:avLst/>
          </a:prstGeom>
        </p:spPr>
      </p:pic>
      <p:sp>
        <p:nvSpPr>
          <p:cNvPr id="6" name="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8052" y="6526054"/>
            <a:ext cx="6640592" cy="1280874"/>
          </a:xfrm>
          <a:prstGeom prst="roundRect">
            <a:avLst>
              <a:gd name="adj" fmla="val 17133"/>
            </a:avLst>
          </a:prstGeom>
          <a:solidFill>
            <a:srgbClr val="F9FBFC"/>
          </a:solidFill>
          <a:ln w="4572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2332" y="6526054"/>
            <a:ext cx="182880" cy="1280874"/>
          </a:xfrm>
          <a:prstGeom prst="roundRect">
            <a:avLst>
              <a:gd name="adj" fmla="val 39904"/>
            </a:avLst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964644" y="6745486"/>
            <a:ext cx="2740343" cy="271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Before: Text-heavy report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964644" y="7096720"/>
            <a:ext cx="6064568" cy="4907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"OER adoption increased across 47 course sections serving approximately 1,400 students with estimated savings of $182,000."</a:t>
            </a:r>
            <a:endParaRPr lang="en-US" sz="1350" dirty="0"/>
          </a:p>
        </p:txBody>
      </p:sp>
      <p:sp>
        <p:nvSpPr>
          <p:cNvPr id="10" name="Shap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81637" y="6526054"/>
            <a:ext cx="6640711" cy="1280874"/>
          </a:xfrm>
          <a:prstGeom prst="roundRect">
            <a:avLst>
              <a:gd name="adj" fmla="val 17133"/>
            </a:avLst>
          </a:prstGeom>
          <a:solidFill>
            <a:srgbClr val="F9FBFC"/>
          </a:solidFill>
          <a:ln w="4572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35917" y="6526054"/>
            <a:ext cx="182880" cy="1280874"/>
          </a:xfrm>
          <a:prstGeom prst="roundRect">
            <a:avLst>
              <a:gd name="adj" fmla="val 39904"/>
            </a:avLst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7738229" y="6745486"/>
            <a:ext cx="2737128" cy="271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After: Visual-first framing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7738229" y="7096720"/>
            <a:ext cx="6064687" cy="4907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b="1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$182,000 returned to students.</a:t>
            </a:r>
            <a:r>
              <a:rPr lang="en-US" sz="13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1,400 learners. 47 ZTC sections. One semester.</a:t>
            </a:r>
            <a:endParaRPr lang="en-US" sz="13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4294967295"/>
          </p:nvPr>
        </p:nvSpPr>
        <p:spPr>
          <a:xfrm>
            <a:off x="579715" y="455414"/>
            <a:ext cx="7633573" cy="491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50" b="1" i="0" u="none" strike="noStrike" kern="1200" cap="none" spc="0" normalizeH="0" baseline="0" noProof="0" dirty="0">
                <a:ln>
                  <a:noFill/>
                </a:ln>
                <a:solidFill>
                  <a:srgbClr val="00427E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Don't Overlook Your Student Advocates</a:t>
            </a:r>
            <a:endParaRPr kumimoji="0" lang="en-US" sz="3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Image 0" descr="student standing at podicum in board ro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218" y="1233607"/>
            <a:ext cx="8190548" cy="464129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592866" y="3062288"/>
            <a:ext cx="3398996" cy="245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00427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Two Powerful Voices Often Left Out</a:t>
            </a:r>
            <a:endParaRPr lang="en-US" sz="1500" dirty="0"/>
          </a:p>
        </p:txBody>
      </p:sp>
      <p:sp>
        <p:nvSpPr>
          <p:cNvPr id="5" name="Text 2"/>
          <p:cNvSpPr/>
          <p:nvPr/>
        </p:nvSpPr>
        <p:spPr>
          <a:xfrm>
            <a:off x="9592866" y="3417213"/>
            <a:ext cx="4465320" cy="6397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Student perspectives carry unique moral authority in boardrooms. Engage these advocates early and equip them with your data.</a:t>
            </a:r>
            <a:endParaRPr lang="en-US" sz="1200" dirty="0"/>
          </a:p>
        </p:txBody>
      </p:sp>
      <p:sp>
        <p:nvSpPr>
          <p:cNvPr id="6" name="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715" y="6120408"/>
            <a:ext cx="6680954" cy="1679138"/>
          </a:xfrm>
          <a:prstGeom prst="roundRect">
            <a:avLst>
              <a:gd name="adj" fmla="val 3936"/>
            </a:avLst>
          </a:prstGeom>
          <a:solidFill>
            <a:srgbClr val="CCE7FF"/>
          </a:solidFill>
          <a:ln w="2286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9857" y="6300549"/>
            <a:ext cx="471964" cy="471964"/>
          </a:xfrm>
          <a:prstGeom prst="roundRect">
            <a:avLst>
              <a:gd name="adj" fmla="val 19372422"/>
            </a:avLst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8" name="Image 1" descr="square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9635" y="6430328"/>
            <a:ext cx="212408" cy="21240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59857" y="6881574"/>
            <a:ext cx="1966912" cy="245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The Student Trustee</a:t>
            </a:r>
            <a:endParaRPr lang="en-US" sz="1500" dirty="0"/>
          </a:p>
        </p:txBody>
      </p:sp>
      <p:sp>
        <p:nvSpPr>
          <p:cNvPr id="10" name="Text 6"/>
          <p:cNvSpPr/>
          <p:nvPr/>
        </p:nvSpPr>
        <p:spPr>
          <a:xfrm>
            <a:off x="759857" y="7192923"/>
            <a:ext cx="6320671" cy="4264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voting or advisory member of the board who represents the student body. Brief them personally — they can champion ZTC from inside the governance structure.</a:t>
            </a:r>
            <a:endParaRPr lang="en-US" sz="1200" dirty="0"/>
          </a:p>
        </p:txBody>
      </p:sp>
      <p:sp>
        <p:nvSpPr>
          <p:cNvPr id="11" name="Shap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69731" y="6120408"/>
            <a:ext cx="6680954" cy="1679138"/>
          </a:xfrm>
          <a:prstGeom prst="roundRect">
            <a:avLst>
              <a:gd name="adj" fmla="val 3936"/>
            </a:avLst>
          </a:prstGeom>
          <a:solidFill>
            <a:srgbClr val="CCE7FF"/>
          </a:solidFill>
          <a:ln w="2286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49872" y="6300549"/>
            <a:ext cx="471964" cy="471964"/>
          </a:xfrm>
          <a:prstGeom prst="roundRect">
            <a:avLst>
              <a:gd name="adj" fmla="val 19372422"/>
            </a:avLst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2" descr="square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79650" y="6430328"/>
            <a:ext cx="212408" cy="21240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549872" y="6881574"/>
            <a:ext cx="1993106" cy="245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Associated Students</a:t>
            </a:r>
            <a:endParaRPr lang="en-US" sz="1500" dirty="0"/>
          </a:p>
        </p:txBody>
      </p:sp>
      <p:sp>
        <p:nvSpPr>
          <p:cNvPr id="15" name="Text 10"/>
          <p:cNvSpPr/>
          <p:nvPr/>
        </p:nvSpPr>
        <p:spPr>
          <a:xfrm>
            <a:off x="7549872" y="7192923"/>
            <a:ext cx="6320671" cy="4264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Student government organizations can pass resolutions in support of ZTC, present at board meetings, and amplify the student savings narrative with lived experience.</a:t>
            </a:r>
            <a:endParaRPr lang="en-US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790" y="29269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3" name="Text 1"/>
          <p:cNvSpPr>
            <a:spLocks noGrp="1"/>
          </p:cNvSpPr>
          <p:nvPr>
            <p:ph type="title" idx="4294967295"/>
          </p:nvPr>
        </p:nvSpPr>
        <p:spPr>
          <a:xfrm>
            <a:off x="793790" y="3621405"/>
            <a:ext cx="10070663" cy="9782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50" b="1" i="0" u="none" strike="noStrike" kern="1200" cap="none" spc="0" normalizeH="0" baseline="0" noProof="0" dirty="0">
                <a:ln>
                  <a:noFill/>
                </a:ln>
                <a:solidFill>
                  <a:srgbClr val="00427E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How to Present Effectively</a:t>
            </a:r>
            <a:endParaRPr kumimoji="0" lang="en-US" sz="61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493978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Building the right foundation before you enter the boardroom.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4294967295"/>
          </p:nvPr>
        </p:nvSpPr>
        <p:spPr>
          <a:xfrm>
            <a:off x="793790" y="623768"/>
            <a:ext cx="11372017" cy="63793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27E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Laying the Groundwork: A Practical Approach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Image 0" descr="secure support, build a data story, present to boar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895" y="1629132"/>
            <a:ext cx="11738491" cy="515290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437169" y="5083565"/>
            <a:ext cx="2057658" cy="317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427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Secure Support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3437169" y="5491988"/>
            <a:ext cx="2057658" cy="7249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6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Brief VP, Senate President, or Superintendent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9214440" y="4928110"/>
            <a:ext cx="2057658" cy="6359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427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Present to Board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9214440" y="5654508"/>
            <a:ext cx="2057658" cy="4833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6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Request agenda item or include in report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6342763" y="2169491"/>
            <a:ext cx="2057658" cy="317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427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Build Data Story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6342763" y="2577914"/>
            <a:ext cx="2057658" cy="7249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6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Compile savings, equity, and success metrics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793790" y="6988731"/>
            <a:ext cx="13042821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Effective board engagement is rarely spontaneous. The most successful OER advocates build internal alignment before requesting formal board time — especially in single-college districts where access to the board is more direct.</a:t>
            </a:r>
            <a:endParaRPr lang="en-US" sz="1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4294967295"/>
          </p:nvPr>
        </p:nvSpPr>
        <p:spPr>
          <a:xfrm>
            <a:off x="793790" y="1197888"/>
            <a:ext cx="10001250" cy="63793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27E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Single-College Districts: A Closer Reach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Shap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6867" y="2111335"/>
            <a:ext cx="6566297" cy="4920258"/>
          </a:xfrm>
          <a:prstGeom prst="roundRect">
            <a:avLst>
              <a:gd name="adj" fmla="val 2987"/>
            </a:avLst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850940" y="2295049"/>
            <a:ext cx="606956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Why Single-College Districts Have an Advantage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850940" y="2797612"/>
            <a:ext cx="6158151" cy="9308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 a single-college district, the administration, the board, and the faculty operate in closer proximity. There are fewer bureaucratic layers between an OER lead and a trustee.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850940" y="3893701"/>
            <a:ext cx="6158151" cy="12411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This means informal relationship-building — a hallway conversation, an invitation to a ZTC event, a mention in a superintendent's report — can open doors that formal channels might not.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7571780" y="2295049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427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Practical First Steps</a:t>
            </a:r>
            <a:endParaRPr lang="en-US" sz="2000" dirty="0"/>
          </a:p>
        </p:txBody>
      </p:sp>
      <p:sp>
        <p:nvSpPr>
          <p:cNvPr id="8" name="Shap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71780" y="2820591"/>
            <a:ext cx="459224" cy="459224"/>
          </a:xfrm>
          <a:prstGeom prst="roundRect">
            <a:avLst>
              <a:gd name="adj" fmla="val 18671"/>
            </a:avLst>
          </a:prstGeom>
          <a:solidFill>
            <a:srgbClr val="CCE7FF"/>
          </a:solidFill>
          <a:ln w="3048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7648277" y="2858810"/>
            <a:ext cx="306110" cy="3826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400" dirty="0"/>
          </a:p>
        </p:txBody>
      </p:sp>
      <p:sp>
        <p:nvSpPr>
          <p:cNvPr id="10" name="Text 8"/>
          <p:cNvSpPr/>
          <p:nvPr/>
        </p:nvSpPr>
        <p:spPr>
          <a:xfrm>
            <a:off x="8214717" y="2890718"/>
            <a:ext cx="5426393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Get your VP Academic Affairs on board first</a:t>
            </a:r>
            <a:endParaRPr lang="en-US" sz="2000" dirty="0"/>
          </a:p>
        </p:txBody>
      </p:sp>
      <p:sp>
        <p:nvSpPr>
          <p:cNvPr id="11" name="Text 9"/>
          <p:cNvSpPr/>
          <p:nvPr/>
        </p:nvSpPr>
        <p:spPr>
          <a:xfrm>
            <a:off x="8214717" y="3393281"/>
            <a:ext cx="5629513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They control agenda access and can champion your item.</a:t>
            </a:r>
            <a:endParaRPr lang="en-US" sz="1600" dirty="0"/>
          </a:p>
        </p:txBody>
      </p:sp>
      <p:sp>
        <p:nvSpPr>
          <p:cNvPr id="12" name="Shap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71780" y="4070985"/>
            <a:ext cx="459224" cy="459224"/>
          </a:xfrm>
          <a:prstGeom prst="roundRect">
            <a:avLst>
              <a:gd name="adj" fmla="val 18671"/>
            </a:avLst>
          </a:prstGeom>
          <a:solidFill>
            <a:srgbClr val="CCE7FF"/>
          </a:solidFill>
          <a:ln w="3048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7648277" y="4109204"/>
            <a:ext cx="306110" cy="3826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400" dirty="0"/>
          </a:p>
        </p:txBody>
      </p:sp>
      <p:sp>
        <p:nvSpPr>
          <p:cNvPr id="14" name="Text 12"/>
          <p:cNvSpPr/>
          <p:nvPr/>
        </p:nvSpPr>
        <p:spPr>
          <a:xfrm>
            <a:off x="8214717" y="4141113"/>
            <a:ext cx="5499140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Request a study session — not a formal vote</a:t>
            </a:r>
            <a:endParaRPr lang="en-US" sz="2000" dirty="0"/>
          </a:p>
        </p:txBody>
      </p:sp>
      <p:sp>
        <p:nvSpPr>
          <p:cNvPr id="15" name="Text 13"/>
          <p:cNvSpPr/>
          <p:nvPr/>
        </p:nvSpPr>
        <p:spPr>
          <a:xfrm>
            <a:off x="8214717" y="4643676"/>
            <a:ext cx="5629513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Lower stakes, more dialogue, and a chance to educate before you advocate.</a:t>
            </a:r>
            <a:endParaRPr lang="en-US" sz="1600" dirty="0"/>
          </a:p>
        </p:txBody>
      </p:sp>
      <p:sp>
        <p:nvSpPr>
          <p:cNvPr id="16" name="Shap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71780" y="5631656"/>
            <a:ext cx="459224" cy="459224"/>
          </a:xfrm>
          <a:prstGeom prst="roundRect">
            <a:avLst>
              <a:gd name="adj" fmla="val 18671"/>
            </a:avLst>
          </a:prstGeom>
          <a:solidFill>
            <a:srgbClr val="CCE7FF"/>
          </a:solidFill>
          <a:ln w="3048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7648277" y="5669875"/>
            <a:ext cx="306110" cy="3826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400" dirty="0"/>
          </a:p>
        </p:txBody>
      </p:sp>
      <p:sp>
        <p:nvSpPr>
          <p:cNvPr id="18" name="Text 16"/>
          <p:cNvSpPr/>
          <p:nvPr/>
        </p:nvSpPr>
        <p:spPr>
          <a:xfrm>
            <a:off x="8214717" y="5701784"/>
            <a:ext cx="483131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Bring student voices and data together</a:t>
            </a:r>
            <a:endParaRPr lang="en-US" sz="2000" dirty="0"/>
          </a:p>
        </p:txBody>
      </p:sp>
      <p:sp>
        <p:nvSpPr>
          <p:cNvPr id="19" name="Text 17"/>
          <p:cNvSpPr/>
          <p:nvPr/>
        </p:nvSpPr>
        <p:spPr>
          <a:xfrm>
            <a:off x="8214717" y="6204347"/>
            <a:ext cx="5629513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student testimonial paired with a savings figure is nearly impossible to dismiss.</a:t>
            </a:r>
            <a:endParaRPr lang="en-US" sz="1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senter pointing at grap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>
            <a:spLocks noGrp="1"/>
          </p:cNvSpPr>
          <p:nvPr>
            <p:ph type="title" idx="4294967295"/>
          </p:nvPr>
        </p:nvSpPr>
        <p:spPr>
          <a:xfrm>
            <a:off x="793790" y="675918"/>
            <a:ext cx="7151251" cy="49613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427E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Key Takeaways: Leading with Impact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hap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790" y="1576864"/>
            <a:ext cx="7556421" cy="1124307"/>
          </a:xfrm>
          <a:prstGeom prst="roundRect">
            <a:avLst>
              <a:gd name="adj" fmla="val 16266"/>
            </a:avLst>
          </a:prstGeom>
          <a:solidFill>
            <a:srgbClr val="F9FBF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790" y="1538764"/>
            <a:ext cx="7556421" cy="152400"/>
          </a:xfrm>
          <a:prstGeom prst="roundRect">
            <a:avLst>
              <a:gd name="adj" fmla="val 43758"/>
            </a:avLst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33875" y="1338739"/>
            <a:ext cx="476250" cy="476250"/>
          </a:xfrm>
          <a:prstGeom prst="roundRect">
            <a:avLst>
              <a:gd name="adj" fmla="val 192000"/>
            </a:avLst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4476750" y="1457801"/>
            <a:ext cx="19050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990600" y="1973699"/>
            <a:ext cx="3237309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Know Your Governance Structure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990600" y="2288381"/>
            <a:ext cx="7162800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Understand BPs, APs, and how your board receives and acts on information.</a:t>
            </a:r>
            <a:endParaRPr lang="en-US" sz="1250" dirty="0"/>
          </a:p>
        </p:txBody>
      </p:sp>
      <p:sp>
        <p:nvSpPr>
          <p:cNvPr id="10" name="Shap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790" y="3050381"/>
            <a:ext cx="7556421" cy="1340287"/>
          </a:xfrm>
          <a:prstGeom prst="roundRect">
            <a:avLst>
              <a:gd name="adj" fmla="val 13645"/>
            </a:avLst>
          </a:prstGeom>
          <a:solidFill>
            <a:srgbClr val="F9FBF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790" y="3012281"/>
            <a:ext cx="7556421" cy="152400"/>
          </a:xfrm>
          <a:prstGeom prst="roundRect">
            <a:avLst>
              <a:gd name="adj" fmla="val 43758"/>
            </a:avLst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33875" y="2812256"/>
            <a:ext cx="476250" cy="476250"/>
          </a:xfrm>
          <a:prstGeom prst="roundRect">
            <a:avLst>
              <a:gd name="adj" fmla="val 192000"/>
            </a:avLst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4476750" y="2931319"/>
            <a:ext cx="19050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1500" dirty="0"/>
          </a:p>
        </p:txBody>
      </p:sp>
      <p:sp>
        <p:nvSpPr>
          <p:cNvPr id="14" name="Text 11"/>
          <p:cNvSpPr/>
          <p:nvPr/>
        </p:nvSpPr>
        <p:spPr>
          <a:xfrm>
            <a:off x="990600" y="3447217"/>
            <a:ext cx="2027277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Find Your Entry Point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990600" y="3761899"/>
            <a:ext cx="7162800" cy="431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Study sessions, annual reports, and trustee invitations are lower-barrier starting points than formal agenda items.</a:t>
            </a:r>
            <a:endParaRPr lang="en-US" sz="1250" dirty="0"/>
          </a:p>
        </p:txBody>
      </p:sp>
      <p:sp>
        <p:nvSpPr>
          <p:cNvPr id="16" name="Shap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790" y="4739878"/>
            <a:ext cx="7556421" cy="1124307"/>
          </a:xfrm>
          <a:prstGeom prst="roundRect">
            <a:avLst>
              <a:gd name="adj" fmla="val 16266"/>
            </a:avLst>
          </a:prstGeom>
          <a:solidFill>
            <a:srgbClr val="F9FBF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790" y="4701778"/>
            <a:ext cx="7556421" cy="152400"/>
          </a:xfrm>
          <a:prstGeom prst="roundRect">
            <a:avLst>
              <a:gd name="adj" fmla="val 43758"/>
            </a:avLst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Shap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33875" y="4501753"/>
            <a:ext cx="476250" cy="476250"/>
          </a:xfrm>
          <a:prstGeom prst="roundRect">
            <a:avLst>
              <a:gd name="adj" fmla="val 192000"/>
            </a:avLst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Text 16"/>
          <p:cNvSpPr/>
          <p:nvPr/>
        </p:nvSpPr>
        <p:spPr>
          <a:xfrm>
            <a:off x="4476750" y="4620816"/>
            <a:ext cx="19050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1500" dirty="0"/>
          </a:p>
        </p:txBody>
      </p:sp>
      <p:sp>
        <p:nvSpPr>
          <p:cNvPr id="20" name="Text 17"/>
          <p:cNvSpPr/>
          <p:nvPr/>
        </p:nvSpPr>
        <p:spPr>
          <a:xfrm>
            <a:off x="990600" y="5136713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Speak in Outcomes</a:t>
            </a:r>
            <a:endParaRPr lang="en-US" sz="1550" dirty="0"/>
          </a:p>
        </p:txBody>
      </p:sp>
      <p:sp>
        <p:nvSpPr>
          <p:cNvPr id="21" name="Text 18"/>
          <p:cNvSpPr/>
          <p:nvPr/>
        </p:nvSpPr>
        <p:spPr>
          <a:xfrm>
            <a:off x="990600" y="5451396"/>
            <a:ext cx="7162800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Savings numbers, equity data, and student stories are the currency of trustee attention.</a:t>
            </a:r>
            <a:endParaRPr lang="en-US" sz="1250" dirty="0"/>
          </a:p>
        </p:txBody>
      </p:sp>
      <p:sp>
        <p:nvSpPr>
          <p:cNvPr id="22" name="Shap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790" y="6213396"/>
            <a:ext cx="7556421" cy="1340287"/>
          </a:xfrm>
          <a:prstGeom prst="roundRect">
            <a:avLst>
              <a:gd name="adj" fmla="val 13645"/>
            </a:avLst>
          </a:prstGeom>
          <a:solidFill>
            <a:srgbClr val="F9FBF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3" name="Shape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790" y="6175296"/>
            <a:ext cx="7556421" cy="152400"/>
          </a:xfrm>
          <a:prstGeom prst="roundRect">
            <a:avLst>
              <a:gd name="adj" fmla="val 43758"/>
            </a:avLst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Shape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33875" y="5975271"/>
            <a:ext cx="476250" cy="476250"/>
          </a:xfrm>
          <a:prstGeom prst="roundRect">
            <a:avLst>
              <a:gd name="adj" fmla="val 192000"/>
            </a:avLst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Text 22"/>
          <p:cNvSpPr/>
          <p:nvPr/>
        </p:nvSpPr>
        <p:spPr>
          <a:xfrm>
            <a:off x="4476750" y="6094333"/>
            <a:ext cx="19050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4</a:t>
            </a:r>
            <a:endParaRPr lang="en-US" sz="1500" dirty="0"/>
          </a:p>
        </p:txBody>
      </p:sp>
      <p:sp>
        <p:nvSpPr>
          <p:cNvPr id="26" name="Text 23"/>
          <p:cNvSpPr/>
          <p:nvPr/>
        </p:nvSpPr>
        <p:spPr>
          <a:xfrm>
            <a:off x="990600" y="6610231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Build Coalition First</a:t>
            </a:r>
            <a:endParaRPr lang="en-US" sz="1550" dirty="0"/>
          </a:p>
        </p:txBody>
      </p:sp>
      <p:sp>
        <p:nvSpPr>
          <p:cNvPr id="27" name="Text 24"/>
          <p:cNvSpPr/>
          <p:nvPr/>
        </p:nvSpPr>
        <p:spPr>
          <a:xfrm>
            <a:off x="990600" y="6924913"/>
            <a:ext cx="7162800" cy="431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Secure admin support, engage student advocates, and align OER with institutional strategic priorities before you present.</a:t>
            </a:r>
            <a:endParaRPr lang="en-US" sz="12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14530"/>
            <a:ext cx="3144203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00427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What We'll Cover Today</a:t>
            </a:r>
            <a:endParaRPr lang="en-US" sz="2100" dirty="0"/>
          </a:p>
        </p:txBody>
      </p:sp>
      <p:sp>
        <p:nvSpPr>
          <p:cNvPr id="3" name="Text 1"/>
          <p:cNvSpPr>
            <a:spLocks noGrp="1"/>
          </p:cNvSpPr>
          <p:nvPr>
            <p:ph type="title" idx="4294967295"/>
          </p:nvPr>
        </p:nvSpPr>
        <p:spPr>
          <a:xfrm>
            <a:off x="793790" y="1119664"/>
            <a:ext cx="7966591" cy="6734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427E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From Classroom to Boardroom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100143"/>
            <a:ext cx="13042821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strategic roadmap for earning lasting institutional support for OER.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793790" y="2666524"/>
            <a:ext cx="215384" cy="269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101010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01</a:t>
            </a:r>
            <a:endParaRPr lang="en-US" sz="1650" dirty="0"/>
          </a:p>
        </p:txBody>
      </p:sp>
      <p:sp>
        <p:nvSpPr>
          <p:cNvPr id="6" name="Shap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790" y="2979301"/>
            <a:ext cx="6419017" cy="53340"/>
          </a:xfrm>
          <a:prstGeom prst="rect">
            <a:avLst/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793790" y="3193613"/>
            <a:ext cx="4250174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Why Board Engagement Matters</a:t>
            </a:r>
            <a:endParaRPr lang="en-US" sz="2100" dirty="0"/>
          </a:p>
        </p:txBody>
      </p:sp>
      <p:sp>
        <p:nvSpPr>
          <p:cNvPr id="8" name="Text 6"/>
          <p:cNvSpPr/>
          <p:nvPr/>
        </p:nvSpPr>
        <p:spPr>
          <a:xfrm>
            <a:off x="793790" y="3652957"/>
            <a:ext cx="6419017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Sustainability starts at the top</a:t>
            </a:r>
            <a:endParaRPr lang="en-US" sz="1650" dirty="0"/>
          </a:p>
        </p:txBody>
      </p:sp>
      <p:sp>
        <p:nvSpPr>
          <p:cNvPr id="9" name="Text 7"/>
          <p:cNvSpPr/>
          <p:nvPr/>
        </p:nvSpPr>
        <p:spPr>
          <a:xfrm>
            <a:off x="7417475" y="2666524"/>
            <a:ext cx="215384" cy="269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101010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02</a:t>
            </a:r>
            <a:endParaRPr lang="en-US" sz="1650" dirty="0"/>
          </a:p>
        </p:txBody>
      </p:sp>
      <p:sp>
        <p:nvSpPr>
          <p:cNvPr id="10" name="Shap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475" y="2979301"/>
            <a:ext cx="6419136" cy="53340"/>
          </a:xfrm>
          <a:prstGeom prst="rect">
            <a:avLst/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7417475" y="3193613"/>
            <a:ext cx="4164330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Understanding the Board's Role</a:t>
            </a:r>
            <a:endParaRPr lang="en-US" sz="2100" dirty="0"/>
          </a:p>
        </p:txBody>
      </p:sp>
      <p:sp>
        <p:nvSpPr>
          <p:cNvPr id="12" name="Text 10"/>
          <p:cNvSpPr/>
          <p:nvPr/>
        </p:nvSpPr>
        <p:spPr>
          <a:xfrm>
            <a:off x="7417475" y="3652957"/>
            <a:ext cx="6419136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Policies, priorities, and power</a:t>
            </a:r>
            <a:endParaRPr lang="en-US" sz="1650" dirty="0"/>
          </a:p>
        </p:txBody>
      </p:sp>
      <p:sp>
        <p:nvSpPr>
          <p:cNvPr id="13" name="Text 11"/>
          <p:cNvSpPr/>
          <p:nvPr/>
        </p:nvSpPr>
        <p:spPr>
          <a:xfrm>
            <a:off x="793790" y="4355306"/>
            <a:ext cx="215384" cy="269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101010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03</a:t>
            </a:r>
            <a:endParaRPr lang="en-US" sz="1650" dirty="0"/>
          </a:p>
        </p:txBody>
      </p:sp>
      <p:sp>
        <p:nvSpPr>
          <p:cNvPr id="14" name="Shap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790" y="4668083"/>
            <a:ext cx="6419017" cy="53340"/>
          </a:xfrm>
          <a:prstGeom prst="rect">
            <a:avLst/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793790" y="4882396"/>
            <a:ext cx="4278154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How Boards Receive Information</a:t>
            </a:r>
            <a:endParaRPr lang="en-US" sz="2100" dirty="0"/>
          </a:p>
        </p:txBody>
      </p:sp>
      <p:sp>
        <p:nvSpPr>
          <p:cNvPr id="16" name="Text 14"/>
          <p:cNvSpPr/>
          <p:nvPr/>
        </p:nvSpPr>
        <p:spPr>
          <a:xfrm>
            <a:off x="793790" y="5341739"/>
            <a:ext cx="6419017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Formal meetings, study sessions, and the Brown Act</a:t>
            </a:r>
            <a:endParaRPr lang="en-US" sz="1650" dirty="0"/>
          </a:p>
        </p:txBody>
      </p:sp>
      <p:sp>
        <p:nvSpPr>
          <p:cNvPr id="17" name="Text 15"/>
          <p:cNvSpPr/>
          <p:nvPr/>
        </p:nvSpPr>
        <p:spPr>
          <a:xfrm>
            <a:off x="7417475" y="4355306"/>
            <a:ext cx="215384" cy="269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101010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04</a:t>
            </a:r>
            <a:endParaRPr lang="en-US" sz="1650" dirty="0"/>
          </a:p>
        </p:txBody>
      </p:sp>
      <p:sp>
        <p:nvSpPr>
          <p:cNvPr id="18" name="Shape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475" y="4668083"/>
            <a:ext cx="6419136" cy="53340"/>
          </a:xfrm>
          <a:prstGeom prst="rect">
            <a:avLst/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7417475" y="4882396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Where to Engage</a:t>
            </a:r>
            <a:endParaRPr lang="en-US" sz="2100" dirty="0"/>
          </a:p>
        </p:txBody>
      </p:sp>
      <p:sp>
        <p:nvSpPr>
          <p:cNvPr id="20" name="Text 18"/>
          <p:cNvSpPr/>
          <p:nvPr/>
        </p:nvSpPr>
        <p:spPr>
          <a:xfrm>
            <a:off x="7417475" y="5341739"/>
            <a:ext cx="6419136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entry points for OER advocates</a:t>
            </a:r>
            <a:endParaRPr lang="en-US" sz="1650" dirty="0"/>
          </a:p>
        </p:txBody>
      </p:sp>
      <p:sp>
        <p:nvSpPr>
          <p:cNvPr id="21" name="Text 19"/>
          <p:cNvSpPr/>
          <p:nvPr/>
        </p:nvSpPr>
        <p:spPr>
          <a:xfrm>
            <a:off x="793790" y="6044089"/>
            <a:ext cx="215384" cy="269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101010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05</a:t>
            </a:r>
            <a:endParaRPr lang="en-US" sz="1650" dirty="0"/>
          </a:p>
        </p:txBody>
      </p:sp>
      <p:sp>
        <p:nvSpPr>
          <p:cNvPr id="22" name="Shape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790" y="6356866"/>
            <a:ext cx="6419017" cy="53340"/>
          </a:xfrm>
          <a:prstGeom prst="rect">
            <a:avLst/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3" name="Text 21"/>
          <p:cNvSpPr/>
          <p:nvPr/>
        </p:nvSpPr>
        <p:spPr>
          <a:xfrm>
            <a:off x="793790" y="6571178"/>
            <a:ext cx="4002286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What Resonates with Trustees</a:t>
            </a:r>
            <a:endParaRPr lang="en-US" sz="2100" dirty="0"/>
          </a:p>
        </p:txBody>
      </p:sp>
      <p:sp>
        <p:nvSpPr>
          <p:cNvPr id="24" name="Text 22"/>
          <p:cNvSpPr/>
          <p:nvPr/>
        </p:nvSpPr>
        <p:spPr>
          <a:xfrm>
            <a:off x="793790" y="7030522"/>
            <a:ext cx="6419017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Outcomes, equity, and constituent impact</a:t>
            </a:r>
            <a:endParaRPr lang="en-US" sz="1650" dirty="0"/>
          </a:p>
        </p:txBody>
      </p:sp>
      <p:sp>
        <p:nvSpPr>
          <p:cNvPr id="25" name="Text 23"/>
          <p:cNvSpPr/>
          <p:nvPr/>
        </p:nvSpPr>
        <p:spPr>
          <a:xfrm>
            <a:off x="7417475" y="6044089"/>
            <a:ext cx="215384" cy="269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101010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06</a:t>
            </a:r>
            <a:endParaRPr lang="en-US" sz="1650" dirty="0"/>
          </a:p>
        </p:txBody>
      </p:sp>
      <p:sp>
        <p:nvSpPr>
          <p:cNvPr id="26" name="Shape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475" y="6356866"/>
            <a:ext cx="6419136" cy="53340"/>
          </a:xfrm>
          <a:prstGeom prst="rect">
            <a:avLst/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7" name="Text 25"/>
          <p:cNvSpPr/>
          <p:nvPr/>
        </p:nvSpPr>
        <p:spPr>
          <a:xfrm>
            <a:off x="7417475" y="6571178"/>
            <a:ext cx="3464719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How to Present Effectively</a:t>
            </a:r>
            <a:endParaRPr lang="en-US" sz="2100" dirty="0"/>
          </a:p>
        </p:txBody>
      </p:sp>
      <p:sp>
        <p:nvSpPr>
          <p:cNvPr id="28" name="Text 26"/>
          <p:cNvSpPr/>
          <p:nvPr/>
        </p:nvSpPr>
        <p:spPr>
          <a:xfrm>
            <a:off x="7417475" y="7030522"/>
            <a:ext cx="6419136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Building the case and getting started</a:t>
            </a:r>
            <a:endParaRPr lang="en-US" sz="16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2468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427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Setting the Stage</a:t>
            </a:r>
            <a:endParaRPr lang="en-US" sz="2200" dirty="0"/>
          </a:p>
        </p:txBody>
      </p:sp>
      <p:sp>
        <p:nvSpPr>
          <p:cNvPr id="4" name="Text 1"/>
          <p:cNvSpPr>
            <a:spLocks noGrp="1"/>
          </p:cNvSpPr>
          <p:nvPr>
            <p:ph type="title" idx="4294967295"/>
          </p:nvPr>
        </p:nvSpPr>
        <p:spPr>
          <a:xfrm>
            <a:off x="793790" y="2914055"/>
            <a:ext cx="7556421" cy="14175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50" b="1" i="0" u="none" strike="noStrike" kern="1200" cap="none" spc="0" normalizeH="0" baseline="0" noProof="0" dirty="0">
                <a:ln>
                  <a:noFill/>
                </a:ln>
                <a:solidFill>
                  <a:srgbClr val="00427E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Why Board Engagement Matters for Sustainability</a:t>
            </a:r>
            <a:endParaRPr kumimoji="0" lang="en-US" sz="44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4671774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OER initiatives can thrive in individual classrooms — but without institutional alignment, they rarely scale. Board-level awareness transforms OER from a faculty project into a college priority.</a:t>
            </a:r>
            <a:endParaRPr lang="en-US" sz="1750" dirty="0"/>
          </a:p>
        </p:txBody>
      </p:sp>
      <p:pic>
        <p:nvPicPr>
          <p:cNvPr id="2" name="Image 0" descr="board ro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4294967295"/>
          </p:nvPr>
        </p:nvSpPr>
        <p:spPr>
          <a:xfrm>
            <a:off x="793790" y="1197531"/>
            <a:ext cx="12551569" cy="70877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50" b="1" i="0" u="none" strike="noStrike" kern="1200" cap="none" spc="0" normalizeH="0" baseline="0" noProof="0" dirty="0">
                <a:ln>
                  <a:noFill/>
                </a:ln>
                <a:solidFill>
                  <a:srgbClr val="00427E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Reality Check: How Involved Is Your Board?</a:t>
            </a:r>
            <a:endParaRPr kumimoji="0" lang="en-US" sz="44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450544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At many colleges, governing boards have had little to no exposure to Zero Textbook Cost (ZTC) or OER — even when programs are already well underway.</a:t>
            </a:r>
            <a:endParaRPr lang="en-US" sz="1750" dirty="0"/>
          </a:p>
        </p:txBody>
      </p:sp>
      <p:sp>
        <p:nvSpPr>
          <p:cNvPr id="4" name="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790" y="3794403"/>
            <a:ext cx="6244709" cy="2052518"/>
          </a:xfrm>
          <a:prstGeom prst="roundRect">
            <a:avLst>
              <a:gd name="adj" fmla="val 4642"/>
            </a:avLst>
          </a:prstGeom>
          <a:solidFill>
            <a:srgbClr val="B3DB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04" y="4138493"/>
            <a:ext cx="283488" cy="22681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530906" y="4077891"/>
            <a:ext cx="528077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At one California community college, the Board of Trustees heard about ZTC for the </a:t>
            </a:r>
            <a:r>
              <a:rPr lang="en-US" sz="17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first time just three months ago</a:t>
            </a: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despite years of active implementation by faculty.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6102072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This gap is common. And it represents both a risk and an opportunity for OER leaders.</a:t>
            </a:r>
            <a:endParaRPr lang="en-US" sz="1750" dirty="0"/>
          </a:p>
        </p:txBody>
      </p:sp>
      <p:sp>
        <p:nvSpPr>
          <p:cNvPr id="8" name="Shap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99521" y="2501622"/>
            <a:ext cx="3008948" cy="4044672"/>
          </a:xfrm>
          <a:prstGeom prst="roundRect">
            <a:avLst>
              <a:gd name="adj" fmla="val 3166"/>
            </a:avLst>
          </a:prstGeom>
          <a:solidFill>
            <a:srgbClr val="F9FBFC"/>
          </a:solidFill>
          <a:ln w="5334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7879675" y="2781776"/>
            <a:ext cx="244863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🔴</a:t>
            </a:r>
            <a:r>
              <a:rPr lang="en-US" sz="22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Risk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7879675" y="3362920"/>
            <a:ext cx="2448639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Without board awareness, OER programs lack policy protection, dedicated funding, and long-term champions at the institutional level.</a:t>
            </a:r>
            <a:endParaRPr lang="en-US" sz="1750" dirty="0"/>
          </a:p>
        </p:txBody>
      </p:sp>
      <p:sp>
        <p:nvSpPr>
          <p:cNvPr id="11" name="Shap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35283" y="2501622"/>
            <a:ext cx="3008948" cy="4044672"/>
          </a:xfrm>
          <a:prstGeom prst="roundRect">
            <a:avLst>
              <a:gd name="adj" fmla="val 3166"/>
            </a:avLst>
          </a:prstGeom>
          <a:solidFill>
            <a:srgbClr val="F9FBFC"/>
          </a:solidFill>
          <a:ln w="5334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11115437" y="2781776"/>
            <a:ext cx="244863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🟢</a:t>
            </a:r>
            <a:r>
              <a:rPr lang="en-US" sz="22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Opportunity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11115437" y="3362920"/>
            <a:ext cx="2448639" cy="2903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Boards that understand OER impact become powerful advocates — in budget hearings, accreditation reviews, and community conversations.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790" y="24378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3" name="Text 1"/>
          <p:cNvSpPr>
            <a:spLocks noGrp="1"/>
          </p:cNvSpPr>
          <p:nvPr>
            <p:ph type="title" idx="4294967295"/>
          </p:nvPr>
        </p:nvSpPr>
        <p:spPr>
          <a:xfrm>
            <a:off x="793790" y="3132296"/>
            <a:ext cx="13042821" cy="19564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50" b="1" i="0" u="none" strike="noStrike" kern="1200" cap="none" spc="0" normalizeH="0" baseline="0" noProof="0" dirty="0">
                <a:ln>
                  <a:noFill/>
                </a:ln>
                <a:solidFill>
                  <a:srgbClr val="00427E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Understanding the Board of Trustees</a:t>
            </a:r>
            <a:endParaRPr kumimoji="0" lang="en-US" sz="61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542889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Know your audience before you walk into the room.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board room with members hands rais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>
            <a:spLocks noGrp="1"/>
          </p:cNvSpPr>
          <p:nvPr>
            <p:ph type="title" idx="4294967295"/>
          </p:nvPr>
        </p:nvSpPr>
        <p:spPr>
          <a:xfrm>
            <a:off x="6280190" y="935117"/>
            <a:ext cx="7556421" cy="12049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0" b="1" i="0" u="none" strike="noStrike" kern="1200" cap="none" spc="0" normalizeH="0" baseline="0" noProof="0" dirty="0">
                <a:ln>
                  <a:noFill/>
                </a:ln>
                <a:solidFill>
                  <a:srgbClr val="00427E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What Is the Role of the Board of Trustees?</a:t>
            </a:r>
            <a:endParaRPr kumimoji="0" lang="en-US" sz="37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2385774"/>
            <a:ext cx="7556421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California Community College Boards of Trustees hold broad institutional authority. Understanding how they operate is essential for any effective advocacy strategy.</a:t>
            </a:r>
            <a:endParaRPr lang="en-US" sz="1500" dirty="0"/>
          </a:p>
        </p:txBody>
      </p:sp>
      <p:sp>
        <p:nvSpPr>
          <p:cNvPr id="5" name="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80190" y="3140631"/>
            <a:ext cx="3696295" cy="2573536"/>
          </a:xfrm>
          <a:prstGeom prst="roundRect">
            <a:avLst>
              <a:gd name="adj" fmla="val 3147"/>
            </a:avLst>
          </a:prstGeom>
          <a:solidFill>
            <a:srgbClr val="CCE7FF"/>
          </a:solidFill>
          <a:ln w="3048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503432" y="3363873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Board Policies (BPs)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6503432" y="3763328"/>
            <a:ext cx="3249811" cy="1426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High-level governance directives set by trustees — the rules the institution must follow. BPs can </a:t>
            </a:r>
            <a:r>
              <a:rPr lang="en-US" sz="1500" b="1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formally embed OER and ZTC</a:t>
            </a:r>
            <a:r>
              <a:rPr lang="en-US" sz="15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into institutional expectations.</a:t>
            </a:r>
            <a:endParaRPr lang="en-US" sz="1500" dirty="0"/>
          </a:p>
        </p:txBody>
      </p:sp>
      <p:sp>
        <p:nvSpPr>
          <p:cNvPr id="8" name="Shap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40315" y="3140631"/>
            <a:ext cx="3696295" cy="2573536"/>
          </a:xfrm>
          <a:prstGeom prst="roundRect">
            <a:avLst>
              <a:gd name="adj" fmla="val 3147"/>
            </a:avLst>
          </a:prstGeom>
          <a:solidFill>
            <a:srgbClr val="CCE7FF"/>
          </a:solidFill>
          <a:ln w="3048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10363557" y="3363873"/>
            <a:ext cx="3249811" cy="602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Administrative Procedures (APs)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10363557" y="4064556"/>
            <a:ext cx="3249811" cy="1426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Operational procedures implemented by administration to execute BPs. APs are where </a:t>
            </a:r>
            <a:r>
              <a:rPr lang="en-US" sz="1500" b="1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ZTC course marking</a:t>
            </a:r>
            <a:r>
              <a:rPr lang="en-US" sz="15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and OER support practices live.</a:t>
            </a:r>
            <a:endParaRPr lang="en-US" sz="1500" dirty="0"/>
          </a:p>
        </p:txBody>
      </p:sp>
      <p:sp>
        <p:nvSpPr>
          <p:cNvPr id="11" name="Shap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80190" y="5877997"/>
            <a:ext cx="7556421" cy="1416487"/>
          </a:xfrm>
          <a:prstGeom prst="roundRect">
            <a:avLst>
              <a:gd name="adj" fmla="val 5717"/>
            </a:avLst>
          </a:prstGeom>
          <a:solidFill>
            <a:srgbClr val="CCE7FF"/>
          </a:solidFill>
          <a:ln w="3048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6503432" y="6101239"/>
            <a:ext cx="3275648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Budget &amp; Strategic Planning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6503432" y="6500693"/>
            <a:ext cx="7109936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Trustees approve annual budgets and multi-year strategic plans. Aligning OER with </a:t>
            </a:r>
            <a:r>
              <a:rPr lang="en-US" sz="1500" b="1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institutional priorities</a:t>
            </a:r>
            <a:r>
              <a:rPr lang="en-US" sz="15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puts it in the path of resource allocation.</a:t>
            </a:r>
            <a:endParaRPr lang="en-US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790" y="29269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3" name="Text 1"/>
          <p:cNvSpPr>
            <a:spLocks noGrp="1"/>
          </p:cNvSpPr>
          <p:nvPr>
            <p:ph type="title" idx="4294967295"/>
          </p:nvPr>
        </p:nvSpPr>
        <p:spPr>
          <a:xfrm>
            <a:off x="793790" y="3621405"/>
            <a:ext cx="12435245" cy="9782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50" b="1" i="0" u="none" strike="noStrike" kern="1200" cap="none" spc="0" normalizeH="0" baseline="0" noProof="0" dirty="0">
                <a:ln>
                  <a:noFill/>
                </a:ln>
                <a:solidFill>
                  <a:srgbClr val="00427E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How Boards Receive Information</a:t>
            </a:r>
            <a:endParaRPr kumimoji="0" lang="en-US" sz="61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493978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Meeting them where they are — and working within the rules.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4294967295"/>
          </p:nvPr>
        </p:nvSpPr>
        <p:spPr>
          <a:xfrm>
            <a:off x="396835" y="311825"/>
            <a:ext cx="5434370" cy="354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427E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Navigating Board Information Channels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Image 0" descr="formal board meetings versus study sessions. Formal board meetings require much more planning.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35" y="814864"/>
            <a:ext cx="6780014" cy="6780014"/>
          </a:xfrm>
          <a:prstGeom prst="rect">
            <a:avLst/>
          </a:prstGeom>
        </p:spPr>
      </p:pic>
      <p:pic>
        <p:nvPicPr>
          <p:cNvPr id="4" name="Imag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35" y="814864"/>
            <a:ext cx="6780014" cy="678001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61171" y="3954661"/>
            <a:ext cx="2165390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00427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Know the Rules: The Brown Act</a:t>
            </a:r>
            <a:endParaRPr lang="en-US" sz="1100" dirty="0"/>
          </a:p>
        </p:txBody>
      </p:sp>
      <p:sp>
        <p:nvSpPr>
          <p:cNvPr id="6" name="Text 2"/>
          <p:cNvSpPr/>
          <p:nvPr/>
        </p:nvSpPr>
        <p:spPr>
          <a:xfrm>
            <a:off x="7461171" y="4188500"/>
            <a:ext cx="6780014" cy="2721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8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California's Ralph M. Brown Act governs open meeting requirements for public agencies, including community college boards. Key implications for OER advocates:</a:t>
            </a:r>
            <a:endParaRPr lang="en-US" sz="850" dirty="0"/>
          </a:p>
        </p:txBody>
      </p:sp>
      <p:pic>
        <p:nvPicPr>
          <p:cNvPr id="7" name="Imag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9341" y="7727930"/>
            <a:ext cx="170021" cy="17002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5334" y="7722275"/>
            <a:ext cx="6514386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8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All board business must occur in </a:t>
            </a:r>
            <a:r>
              <a:rPr lang="en-US" sz="850" b="1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publicly noticed meetings</a:t>
            </a:r>
            <a:endParaRPr lang="en-US" sz="850" dirty="0"/>
          </a:p>
        </p:txBody>
      </p:sp>
      <p:pic>
        <p:nvPicPr>
          <p:cNvPr id="9" name="Imag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93067" y="7727930"/>
            <a:ext cx="170021" cy="1700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7719060" y="7722275"/>
            <a:ext cx="6514505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8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Agenda items must be posted </a:t>
            </a:r>
            <a:r>
              <a:rPr lang="en-US" sz="850" b="1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72 hours in advance</a:t>
            </a:r>
            <a:endParaRPr lang="en-US" sz="850" dirty="0"/>
          </a:p>
        </p:txBody>
      </p:sp>
      <p:sp>
        <p:nvSpPr>
          <p:cNvPr id="12" name="Text 5"/>
          <p:cNvSpPr/>
          <p:nvPr/>
        </p:nvSpPr>
        <p:spPr>
          <a:xfrm>
            <a:off x="765334" y="8181499"/>
            <a:ext cx="6514386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8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Serial communications among a majority of trustees are </a:t>
            </a:r>
            <a:r>
              <a:rPr lang="en-US" sz="850" b="1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prohibited</a:t>
            </a:r>
            <a:endParaRPr lang="en-US" sz="850" dirty="0"/>
          </a:p>
        </p:txBody>
      </p:sp>
      <p:sp>
        <p:nvSpPr>
          <p:cNvPr id="14" name="Text 6"/>
          <p:cNvSpPr/>
          <p:nvPr/>
        </p:nvSpPr>
        <p:spPr>
          <a:xfrm>
            <a:off x="7719060" y="8181499"/>
            <a:ext cx="6514505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8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Study sessions offer more </a:t>
            </a:r>
            <a:r>
              <a:rPr lang="en-US" sz="850" b="1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flexible dialogue</a:t>
            </a:r>
            <a:r>
              <a:rPr lang="en-US" sz="8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within Brown Act bounds</a:t>
            </a:r>
            <a:endParaRPr lang="en-US" sz="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790" y="29269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3" name="Text 1"/>
          <p:cNvSpPr>
            <a:spLocks noGrp="1"/>
          </p:cNvSpPr>
          <p:nvPr>
            <p:ph type="title" idx="4294967295"/>
          </p:nvPr>
        </p:nvSpPr>
        <p:spPr>
          <a:xfrm>
            <a:off x="793790" y="3621405"/>
            <a:ext cx="10088642" cy="9782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50" b="1" i="0" u="none" strike="noStrike" kern="1200" cap="none" spc="0" normalizeH="0" baseline="0" noProof="0" dirty="0">
                <a:ln>
                  <a:noFill/>
                </a:ln>
                <a:solidFill>
                  <a:srgbClr val="00427E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Where to Engage Trustees</a:t>
            </a:r>
            <a:endParaRPr kumimoji="0" lang="en-US" sz="61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493978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entry points for OER advocates across the institution.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A2B9A52-5F29-44CA-8AA6-BF803E66EAF2}">
  <we:reference id="a3b40b4f-8edf-490e-9df1-7e66f93912bf" version="1.2.0.0" store="EXCatalog" storeType="EXCatalog"/>
  <we:alternateReferences>
    <we:reference id="WA104380526" version="1.2.0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1277</Words>
  <Application>Microsoft Office PowerPoint</Application>
  <PresentationFormat>Custom</PresentationFormat>
  <Paragraphs>150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Inter</vt:lpstr>
      <vt:lpstr>Inter Bold</vt:lpstr>
      <vt:lpstr>Inter Light</vt:lpstr>
      <vt:lpstr>Office Theme</vt:lpstr>
      <vt:lpstr>Leading with Impact</vt:lpstr>
      <vt:lpstr>From Classroom to Boardroom</vt:lpstr>
      <vt:lpstr>Why Board Engagement Matters for Sustainability</vt:lpstr>
      <vt:lpstr>A Reality Check: How Involved Is Your Board?</vt:lpstr>
      <vt:lpstr>Understanding the Board of Trustees</vt:lpstr>
      <vt:lpstr>What Is the Role of the Board of Trustees?</vt:lpstr>
      <vt:lpstr>How Boards Receive Information</vt:lpstr>
      <vt:lpstr>Navigating Board Information Channels</vt:lpstr>
      <vt:lpstr>Where to Engage Trustees</vt:lpstr>
      <vt:lpstr>Six Strategic Engagement Opportunities</vt:lpstr>
      <vt:lpstr>What Resonates with Trustees</vt:lpstr>
      <vt:lpstr>Lead with Student Impact</vt:lpstr>
      <vt:lpstr>Make It Visual — Make It Stick</vt:lpstr>
      <vt:lpstr>Don't Overlook Your Student Advocates</vt:lpstr>
      <vt:lpstr>How to Present Effectively</vt:lpstr>
      <vt:lpstr>Laying the Groundwork: A Practical Approach</vt:lpstr>
      <vt:lpstr>Single-College Districts: A Closer Reach</vt:lpstr>
      <vt:lpstr>Key Takeaways: Leading with Impact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Amanda Taintor</dc:creator>
  <cp:lastModifiedBy>Amanda Taintor</cp:lastModifiedBy>
  <cp:revision>2</cp:revision>
  <dcterms:created xsi:type="dcterms:W3CDTF">2026-04-07T18:30:05Z</dcterms:created>
  <dcterms:modified xsi:type="dcterms:W3CDTF">2026-04-07T18:46:47Z</dcterms:modified>
</cp:coreProperties>
</file>