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HUEtnCO+XItv7Z2ND0japGHxt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ccc-oeri.org/oeri-accessibility-check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Open Washington Open Attribution Builder is a handy tool for creating your attributions, if you’d like to indicate how your work should be attributed or if you are using resources that require attribution. https://www.openwa.org/attrib-builder/ Including how your presentation is licensed on your title slide is an effective way of making this clear. OERI resources are most commonly licensed CC BY, allowing others to use and modify them – but requiring that they be properly attributed.</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ebde73b22_2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cebde73b22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cebde73b22_2_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cebde73b22_2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3cebde73b22_2_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3cebde73b22_2_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cebde73b22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cebde73b22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cebde73b22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cebde73b22_2_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3cebde73b22_2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cebde73b22_1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cebde73b22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cebde73b22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cebde73b22_2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cebde73b22_2_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cebde73b22_2_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bde73b22_1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bde73b22_1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3cebde73b22_1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f9e79de45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cf9e79de4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3cf9e79de4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cebde73b22_2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cebde73b22_2_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cebde73b22_2_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f9e79de45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cf9e79de4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3cf9e79de45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cebde73b22_1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1" name="Google Shape;131;g3cebde73b22_1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ebde73b22_2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3cebde73b22_2_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3cebde73b22_2_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cebde73b22_1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cebde73b22_1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3cebde73b22_1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cebde73b22_2_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3cebde73b22_2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cebde73b22_2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cebde73b22_2_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cebde73b22_2_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cebde73b22_2_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3cebde73b22_2_1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ebde73b22_2_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3cebde73b22_2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cebde73b22_2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cebde73b22_2_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Learn how to check websites, videos, and PDFs for accessibility. We will practice using the WAVE and Silktide Accessibility Checkers to evaluate external websites. We will also learn how to evaluate PDFs for accessibility and find accessible videos in YouTube.</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Accessibility Checklist: </a:t>
            </a:r>
            <a:r>
              <a:rPr lang="en-US" u="sng">
                <a:solidFill>
                  <a:schemeClr val="hlink"/>
                </a:solidFill>
                <a:hlinkClick r:id="rId3"/>
              </a:rPr>
              <a:t>https://asccc-oeri.org/oeri-accessibility-checklist/</a:t>
            </a:r>
            <a:r>
              <a:rPr lang="en-US"/>
              <a:t> </a:t>
            </a:r>
            <a:endParaRPr/>
          </a:p>
          <a:p>
            <a:pPr marL="0" lvl="0" indent="0" algn="l" rtl="0">
              <a:spcBef>
                <a:spcPts val="0"/>
              </a:spcBef>
              <a:spcAft>
                <a:spcPts val="0"/>
              </a:spcAft>
              <a:buNone/>
            </a:pPr>
            <a:endParaRPr/>
          </a:p>
        </p:txBody>
      </p:sp>
      <p:sp>
        <p:nvSpPr>
          <p:cNvPr id="144" name="Google Shape;144;g3cebde73b22_2_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cebde73b22_2_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3cebde73b22_2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cebde73b22_2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3cebde73b22_2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cebde73b22_2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cebde73b22_2_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3cebde73b22_2_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ebde73b22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cebde73b22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3cebde73b22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cebde73b22_2_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3cebde73b22_2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optal.com/designers/colorfilter/"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sccc-oeri.org/oeri-accessibility-checkli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So You are an Accessibility Person now</a:t>
            </a:r>
            <a:endParaRPr/>
          </a:p>
        </p:txBody>
      </p:sp>
      <p:sp>
        <p:nvSpPr>
          <p:cNvPr id="128" name="Google Shape;128;p1"/>
          <p:cNvSpPr txBox="1">
            <a:spLocks noGrp="1"/>
          </p:cNvSpPr>
          <p:nvPr>
            <p:ph type="subTitle" idx="1"/>
          </p:nvPr>
        </p:nvSpPr>
        <p:spPr>
          <a:xfrm>
            <a:off x="385777" y="5263679"/>
            <a:ext cx="7979400" cy="9777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20000"/>
              </a:lnSpc>
              <a:spcBef>
                <a:spcPts val="0"/>
              </a:spcBef>
              <a:spcAft>
                <a:spcPts val="0"/>
              </a:spcAft>
              <a:buSzPct val="100000"/>
              <a:buNone/>
            </a:pPr>
            <a:r>
              <a:rPr lang="en-US" sz="2000"/>
              <a:t>Developed March 17, 2026. Suzanne Wakim and Shagun Kaur</a:t>
            </a:r>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cebde73b22_2_50"/>
          <p:cNvSpPr txBox="1">
            <a:spLocks noGrp="1"/>
          </p:cNvSpPr>
          <p:nvPr>
            <p:ph type="title"/>
          </p:nvPr>
        </p:nvSpPr>
        <p:spPr>
          <a:xfrm>
            <a:off x="934797" y="538775"/>
            <a:ext cx="4706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Skipped Headings</a:t>
            </a:r>
            <a:endParaRPr/>
          </a:p>
        </p:txBody>
      </p:sp>
      <p:pic>
        <p:nvPicPr>
          <p:cNvPr id="190" name="Google Shape;190;g3cebde73b22_2_50" descr="WAVE skipped heading icon"/>
          <p:cNvPicPr preferRelativeResize="0">
            <a:picLocks noGrp="1"/>
          </p:cNvPicPr>
          <p:nvPr>
            <p:ph type="body" idx="2"/>
          </p:nvPr>
        </p:nvPicPr>
        <p:blipFill rotWithShape="1">
          <a:blip r:embed="rId3">
            <a:alphaModFix/>
          </a:blip>
          <a:srcRect r="8189" b="4550"/>
          <a:stretch/>
        </p:blipFill>
        <p:spPr>
          <a:xfrm>
            <a:off x="1473600" y="1691750"/>
            <a:ext cx="6196800" cy="50232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cebde73b22_2_56"/>
          <p:cNvSpPr txBox="1">
            <a:spLocks noGrp="1"/>
          </p:cNvSpPr>
          <p:nvPr>
            <p:ph type="title"/>
          </p:nvPr>
        </p:nvSpPr>
        <p:spPr>
          <a:xfrm>
            <a:off x="1005685" y="773140"/>
            <a:ext cx="5403300" cy="90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Missing Heading</a:t>
            </a:r>
            <a:endParaRPr/>
          </a:p>
        </p:txBody>
      </p:sp>
      <p:sp>
        <p:nvSpPr>
          <p:cNvPr id="197" name="Google Shape;197;g3cebde73b22_2_56"/>
          <p:cNvSpPr txBox="1">
            <a:spLocks noGrp="1"/>
          </p:cNvSpPr>
          <p:nvPr>
            <p:ph type="body" idx="1"/>
          </p:nvPr>
        </p:nvSpPr>
        <p:spPr>
          <a:xfrm>
            <a:off x="628650" y="2146825"/>
            <a:ext cx="2049000" cy="38577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203F"/>
              </a:buClr>
              <a:buSzPts val="2400"/>
              <a:buChar char="•"/>
            </a:pPr>
            <a:r>
              <a:rPr lang="en-US" sz="2400">
                <a:solidFill>
                  <a:srgbClr val="00203F"/>
                </a:solidFill>
              </a:rPr>
              <a:t>Not identified as an error</a:t>
            </a:r>
            <a:endParaRPr sz="2400">
              <a:solidFill>
                <a:srgbClr val="00203F"/>
              </a:solidFill>
            </a:endParaRPr>
          </a:p>
          <a:p>
            <a:pPr marL="457200" lvl="0" indent="-381000" algn="l" rtl="0">
              <a:lnSpc>
                <a:spcPct val="90000"/>
              </a:lnSpc>
              <a:spcBef>
                <a:spcPts val="0"/>
              </a:spcBef>
              <a:spcAft>
                <a:spcPts val="0"/>
              </a:spcAft>
              <a:buClr>
                <a:srgbClr val="00203F"/>
              </a:buClr>
              <a:buSzPts val="2400"/>
              <a:buChar char="•"/>
            </a:pPr>
            <a:r>
              <a:rPr lang="en-US" sz="2400">
                <a:solidFill>
                  <a:srgbClr val="00203F"/>
                </a:solidFill>
              </a:rPr>
              <a:t>Requires human check</a:t>
            </a:r>
            <a:endParaRPr sz="2400">
              <a:solidFill>
                <a:srgbClr val="00203F"/>
              </a:solidFill>
            </a:endParaRPr>
          </a:p>
        </p:txBody>
      </p:sp>
      <p:pic>
        <p:nvPicPr>
          <p:cNvPr id="198" name="Google Shape;198;g3cebde73b22_2_56" descr="wave result showing missing heading"/>
          <p:cNvPicPr preferRelativeResize="0">
            <a:picLocks noGrp="1"/>
          </p:cNvPicPr>
          <p:nvPr>
            <p:ph type="body" idx="2"/>
          </p:nvPr>
        </p:nvPicPr>
        <p:blipFill rotWithShape="1">
          <a:blip r:embed="rId3">
            <a:alphaModFix/>
          </a:blip>
          <a:srcRect l="31285" b="45094"/>
          <a:stretch/>
        </p:blipFill>
        <p:spPr>
          <a:xfrm>
            <a:off x="3081625" y="2072775"/>
            <a:ext cx="5549400" cy="3630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cebde73b22_1_14"/>
          <p:cNvSpPr txBox="1">
            <a:spLocks noGrp="1"/>
          </p:cNvSpPr>
          <p:nvPr>
            <p:ph type="title"/>
          </p:nvPr>
        </p:nvSpPr>
        <p:spPr>
          <a:xfrm>
            <a:off x="1085394" y="804167"/>
            <a:ext cx="7205700" cy="87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Lists and Links Checklist</a:t>
            </a:r>
            <a:endParaRPr/>
          </a:p>
        </p:txBody>
      </p:sp>
      <p:sp>
        <p:nvSpPr>
          <p:cNvPr id="205" name="Google Shape;205;g3cebde73b22_1_14"/>
          <p:cNvSpPr txBox="1">
            <a:spLocks noGrp="1"/>
          </p:cNvSpPr>
          <p:nvPr>
            <p:ph type="body" idx="1"/>
          </p:nvPr>
        </p:nvSpPr>
        <p:spPr>
          <a:xfrm>
            <a:off x="2136975" y="2023000"/>
            <a:ext cx="918300" cy="49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300" b="1"/>
              <a:t>Lists</a:t>
            </a:r>
            <a:endParaRPr sz="2300" b="1"/>
          </a:p>
        </p:txBody>
      </p:sp>
      <p:sp>
        <p:nvSpPr>
          <p:cNvPr id="206" name="Google Shape;206;g3cebde73b22_1_14"/>
          <p:cNvSpPr txBox="1">
            <a:spLocks noGrp="1"/>
          </p:cNvSpPr>
          <p:nvPr>
            <p:ph type="body" idx="2"/>
          </p:nvPr>
        </p:nvSpPr>
        <p:spPr>
          <a:xfrm>
            <a:off x="1029600" y="2631725"/>
            <a:ext cx="3595500" cy="38049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Clr>
                <a:srgbClr val="000000"/>
              </a:buClr>
              <a:buSzPts val="2000"/>
              <a:buChar char="•"/>
            </a:pPr>
            <a:r>
              <a:rPr lang="en-US" sz="2000">
                <a:solidFill>
                  <a:srgbClr val="000000"/>
                </a:solidFill>
              </a:rPr>
              <a:t>All lists are styled properly, using the List option.</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Numbered lists are only used for sequential or the numbering serves a communication purpose.</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Headings are not formatted with the List feature.</a:t>
            </a:r>
            <a:endParaRPr sz="2000">
              <a:solidFill>
                <a:srgbClr val="000000"/>
              </a:solidFill>
            </a:endParaRPr>
          </a:p>
        </p:txBody>
      </p:sp>
      <p:sp>
        <p:nvSpPr>
          <p:cNvPr id="207" name="Google Shape;207;g3cebde73b22_1_14"/>
          <p:cNvSpPr txBox="1">
            <a:spLocks noGrp="1"/>
          </p:cNvSpPr>
          <p:nvPr>
            <p:ph type="body" idx="3"/>
          </p:nvPr>
        </p:nvSpPr>
        <p:spPr>
          <a:xfrm>
            <a:off x="6225100" y="2023000"/>
            <a:ext cx="1081200" cy="49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300" b="1"/>
              <a:t>Links</a:t>
            </a:r>
            <a:endParaRPr sz="2300" b="1"/>
          </a:p>
        </p:txBody>
      </p:sp>
      <p:sp>
        <p:nvSpPr>
          <p:cNvPr id="208" name="Google Shape;208;g3cebde73b22_1_14"/>
          <p:cNvSpPr txBox="1">
            <a:spLocks noGrp="1"/>
          </p:cNvSpPr>
          <p:nvPr>
            <p:ph type="body" idx="4"/>
          </p:nvPr>
        </p:nvSpPr>
        <p:spPr>
          <a:xfrm>
            <a:off x="4809275" y="2631725"/>
            <a:ext cx="3756000" cy="39975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Clr>
                <a:srgbClr val="000000"/>
              </a:buClr>
              <a:buSzPts val="2000"/>
              <a:buChar char="•"/>
            </a:pPr>
            <a:r>
              <a:rPr lang="en-US" sz="2000">
                <a:solidFill>
                  <a:srgbClr val="000000"/>
                </a:solidFill>
              </a:rPr>
              <a:t>Websites are linked to meaningful text, not URLs.</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Terms such as “click here” do not appear in linked text.</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Links are not repeated on the same page unless the repetition is employed for pedagogical purposes.</a:t>
            </a:r>
            <a:endParaRPr sz="2000">
              <a:solidFill>
                <a:srgbClr val="000000"/>
              </a:solidFill>
            </a:endParaRPr>
          </a:p>
          <a:p>
            <a:pPr marL="0" lvl="0" indent="0" algn="l" rtl="0">
              <a:spcBef>
                <a:spcPts val="750"/>
              </a:spcBef>
              <a:spcAft>
                <a:spcPts val="0"/>
              </a:spcAft>
              <a:buNone/>
            </a:pP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cebde73b22_2_63"/>
          <p:cNvSpPr txBox="1">
            <a:spLocks noGrp="1"/>
          </p:cNvSpPr>
          <p:nvPr>
            <p:ph type="title"/>
          </p:nvPr>
        </p:nvSpPr>
        <p:spPr>
          <a:xfrm>
            <a:off x="1111510" y="836640"/>
            <a:ext cx="5403300" cy="90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Lists</a:t>
            </a:r>
            <a:endParaRPr/>
          </a:p>
        </p:txBody>
      </p:sp>
      <p:sp>
        <p:nvSpPr>
          <p:cNvPr id="214" name="Google Shape;214;g3cebde73b22_2_63"/>
          <p:cNvSpPr txBox="1">
            <a:spLocks noGrp="1"/>
          </p:cNvSpPr>
          <p:nvPr>
            <p:ph type="body" idx="1"/>
          </p:nvPr>
        </p:nvSpPr>
        <p:spPr>
          <a:xfrm>
            <a:off x="814124" y="2010878"/>
            <a:ext cx="2612898" cy="4049804"/>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US" sz="2400">
                <a:solidFill>
                  <a:srgbClr val="000000"/>
                </a:solidFill>
              </a:rPr>
              <a:t>Identified as a warning</a:t>
            </a:r>
            <a:endParaRPr sz="2400">
              <a:solidFill>
                <a:srgbClr val="000000"/>
              </a:solidFill>
            </a:endParaRPr>
          </a:p>
        </p:txBody>
      </p:sp>
      <p:pic>
        <p:nvPicPr>
          <p:cNvPr id="215" name="Google Shape;215;g3cebde73b22_2_63" descr="WAVE list warning"/>
          <p:cNvPicPr preferRelativeResize="0">
            <a:picLocks noGrp="1"/>
          </p:cNvPicPr>
          <p:nvPr>
            <p:ph type="body" idx="2"/>
          </p:nvPr>
        </p:nvPicPr>
        <p:blipFill rotWithShape="1">
          <a:blip r:embed="rId3">
            <a:alphaModFix/>
          </a:blip>
          <a:srcRect/>
          <a:stretch/>
        </p:blipFill>
        <p:spPr>
          <a:xfrm>
            <a:off x="3670968" y="1862700"/>
            <a:ext cx="4790100" cy="44772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cebde73b22_1_26"/>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Images Checklist </a:t>
            </a:r>
            <a:endParaRPr/>
          </a:p>
        </p:txBody>
      </p:sp>
      <p:sp>
        <p:nvSpPr>
          <p:cNvPr id="222" name="Google Shape;222;g3cebde73b22_1_26"/>
          <p:cNvSpPr txBox="1">
            <a:spLocks noGrp="1"/>
          </p:cNvSpPr>
          <p:nvPr>
            <p:ph type="body" idx="1"/>
          </p:nvPr>
        </p:nvSpPr>
        <p:spPr>
          <a:xfrm>
            <a:off x="677325" y="2010875"/>
            <a:ext cx="8075100" cy="42951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Clr>
                <a:srgbClr val="000000"/>
              </a:buClr>
              <a:buSzPts val="2000"/>
              <a:buChar char="•"/>
            </a:pPr>
            <a:r>
              <a:rPr lang="en-US" sz="2000">
                <a:solidFill>
                  <a:srgbClr val="000000"/>
                </a:solidFill>
              </a:rPr>
              <a:t>All images have concise, descriptive alternative text (alt text).</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Alt text does not repeat the figure caption and is no longer than 120 characters.</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Alt text does not begin with “image of”, “picture of”, or other redundant language.</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The alt text does not contain the image file name.</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Complex figures are described or explained in the caption or surrounding text.</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Any text that appears in an image is included in the figure caption or the alt text.</a:t>
            </a:r>
            <a:endParaRPr sz="20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Every image has a caption.</a:t>
            </a:r>
            <a:endParaRPr sz="2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cebde73b22_2_69"/>
          <p:cNvSpPr txBox="1">
            <a:spLocks noGrp="1"/>
          </p:cNvSpPr>
          <p:nvPr>
            <p:ph type="title"/>
          </p:nvPr>
        </p:nvSpPr>
        <p:spPr>
          <a:xfrm>
            <a:off x="1047750" y="804900"/>
            <a:ext cx="51705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Alt Text in WAVE</a:t>
            </a:r>
            <a:endParaRPr/>
          </a:p>
        </p:txBody>
      </p:sp>
      <p:sp>
        <p:nvSpPr>
          <p:cNvPr id="229" name="Google Shape;229;g3cebde73b22_2_69"/>
          <p:cNvSpPr txBox="1">
            <a:spLocks noGrp="1"/>
          </p:cNvSpPr>
          <p:nvPr>
            <p:ph type="body" idx="1"/>
          </p:nvPr>
        </p:nvSpPr>
        <p:spPr>
          <a:xfrm>
            <a:off x="688800" y="2206050"/>
            <a:ext cx="7766400" cy="1567200"/>
          </a:xfrm>
          <a:prstGeom prst="rect">
            <a:avLst/>
          </a:prstGeom>
          <a:noFill/>
          <a:ln>
            <a:noFill/>
          </a:ln>
        </p:spPr>
        <p:txBody>
          <a:bodyPr spcFirstLastPara="1" wrap="square" lIns="91425" tIns="45700" rIns="91425" bIns="45700" anchor="t" anchorCtr="0">
            <a:normAutofit/>
          </a:bodyPr>
          <a:lstStyle/>
          <a:p>
            <a:pPr marL="457200" lvl="0" indent="-361950" algn="l" rtl="0">
              <a:lnSpc>
                <a:spcPct val="90000"/>
              </a:lnSpc>
              <a:spcBef>
                <a:spcPts val="0"/>
              </a:spcBef>
              <a:spcAft>
                <a:spcPts val="0"/>
              </a:spcAft>
              <a:buClr>
                <a:srgbClr val="171717"/>
              </a:buClr>
              <a:buSzPts val="2100"/>
              <a:buChar char="•"/>
            </a:pPr>
            <a:r>
              <a:rPr lang="en-US" sz="2100">
                <a:solidFill>
                  <a:srgbClr val="171717"/>
                </a:solidFill>
              </a:rPr>
              <a:t>Missing alt text: Error</a:t>
            </a:r>
            <a:endParaRPr sz="2100">
              <a:solidFill>
                <a:srgbClr val="171717"/>
              </a:solidFill>
            </a:endParaRPr>
          </a:p>
          <a:p>
            <a:pPr marL="457200" lvl="0" indent="-361950" algn="l" rtl="0">
              <a:lnSpc>
                <a:spcPct val="90000"/>
              </a:lnSpc>
              <a:spcBef>
                <a:spcPts val="0"/>
              </a:spcBef>
              <a:spcAft>
                <a:spcPts val="0"/>
              </a:spcAft>
              <a:buClr>
                <a:srgbClr val="171717"/>
              </a:buClr>
              <a:buSzPts val="2100"/>
              <a:buChar char="•"/>
            </a:pPr>
            <a:r>
              <a:rPr lang="en-US" sz="2100">
                <a:solidFill>
                  <a:srgbClr val="171717"/>
                </a:solidFill>
              </a:rPr>
              <a:t>Suspicious alt text: Warning</a:t>
            </a:r>
            <a:endParaRPr sz="2100">
              <a:solidFill>
                <a:srgbClr val="171717"/>
              </a:solidFill>
            </a:endParaRPr>
          </a:p>
          <a:p>
            <a:pPr marL="457200" lvl="0" indent="-361950" algn="l" rtl="0">
              <a:lnSpc>
                <a:spcPct val="90000"/>
              </a:lnSpc>
              <a:spcBef>
                <a:spcPts val="0"/>
              </a:spcBef>
              <a:spcAft>
                <a:spcPts val="0"/>
              </a:spcAft>
              <a:buClr>
                <a:srgbClr val="171717"/>
              </a:buClr>
              <a:buSzPts val="2100"/>
              <a:buChar char="•"/>
            </a:pPr>
            <a:r>
              <a:rPr lang="en-US" sz="2100">
                <a:solidFill>
                  <a:srgbClr val="171717"/>
                </a:solidFill>
              </a:rPr>
              <a:t>Useful for seeing all alt text on a page at once</a:t>
            </a:r>
            <a:endParaRPr sz="2100">
              <a:solidFill>
                <a:srgbClr val="171717"/>
              </a:solidFill>
            </a:endParaRPr>
          </a:p>
        </p:txBody>
      </p:sp>
      <p:pic>
        <p:nvPicPr>
          <p:cNvPr id="230" name="Google Shape;230;g3cebde73b22_2_69" descr="Wave results - suspicious alt text"/>
          <p:cNvPicPr preferRelativeResize="0"/>
          <p:nvPr/>
        </p:nvPicPr>
        <p:blipFill rotWithShape="1">
          <a:blip r:embed="rId3">
            <a:alphaModFix/>
          </a:blip>
          <a:srcRect l="31996" t="65343" b="-1"/>
          <a:stretch/>
        </p:blipFill>
        <p:spPr>
          <a:xfrm>
            <a:off x="1367725" y="3565850"/>
            <a:ext cx="7027326" cy="3131850"/>
          </a:xfrm>
          <a:prstGeom prst="rect">
            <a:avLst/>
          </a:prstGeom>
          <a:noFill/>
          <a:ln w="9525" cap="flat" cmpd="sng">
            <a:solidFill>
              <a:srgbClr val="00203F"/>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cebde73b22_1_34"/>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Text Checklist</a:t>
            </a:r>
            <a:endParaRPr/>
          </a:p>
        </p:txBody>
      </p:sp>
      <p:sp>
        <p:nvSpPr>
          <p:cNvPr id="237" name="Google Shape;237;g3cebde73b22_1_34"/>
          <p:cNvSpPr txBox="1">
            <a:spLocks noGrp="1"/>
          </p:cNvSpPr>
          <p:nvPr>
            <p:ph type="body" idx="1"/>
          </p:nvPr>
        </p:nvSpPr>
        <p:spPr>
          <a:xfrm>
            <a:off x="759450" y="2010875"/>
            <a:ext cx="7761600" cy="4464600"/>
          </a:xfrm>
          <a:prstGeom prst="rect">
            <a:avLst/>
          </a:prstGeom>
        </p:spPr>
        <p:txBody>
          <a:bodyPr spcFirstLastPara="1" wrap="square" lIns="91425" tIns="45700" rIns="91425" bIns="45700" anchor="t" anchorCtr="0">
            <a:noAutofit/>
          </a:bodyPr>
          <a:lstStyle/>
          <a:p>
            <a:pPr marL="457200" lvl="0" indent="-361950" algn="l" rtl="0">
              <a:lnSpc>
                <a:spcPct val="110000"/>
              </a:lnSpc>
              <a:spcBef>
                <a:spcPts val="750"/>
              </a:spcBef>
              <a:spcAft>
                <a:spcPts val="0"/>
              </a:spcAft>
              <a:buClr>
                <a:srgbClr val="000000"/>
              </a:buClr>
              <a:buSzPts val="2100"/>
              <a:buChar char="•"/>
            </a:pPr>
            <a:r>
              <a:rPr lang="en-US" sz="2100">
                <a:solidFill>
                  <a:srgbClr val="000000"/>
                </a:solidFill>
              </a:rPr>
              <a:t>All capitals are only used for acronyms and abbreviations.</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Bold formatting is used sparingly, such as for special terms or glossary terms.</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Italics are used sparingly, for emphasis.</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Text is not underlined (unless the platform’s style is to underline hyperlinks).</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All text is legible. The font size must not be less than a 12-point font.</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Overly decorative fonts are not used and the text color has sufficient contrast against the background.</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Words are used rather than symbols.</a:t>
            </a:r>
            <a:endParaRPr sz="2100">
              <a:solidFill>
                <a:srgbClr val="000000"/>
              </a:solidFill>
            </a:endParaRPr>
          </a:p>
          <a:p>
            <a:pPr marL="457200" lvl="0" indent="-361950" algn="l" rtl="0">
              <a:lnSpc>
                <a:spcPct val="110000"/>
              </a:lnSpc>
              <a:spcBef>
                <a:spcPts val="0"/>
              </a:spcBef>
              <a:spcAft>
                <a:spcPts val="0"/>
              </a:spcAft>
              <a:buClr>
                <a:srgbClr val="000000"/>
              </a:buClr>
              <a:buSzPts val="2100"/>
              <a:buChar char="•"/>
            </a:pPr>
            <a:r>
              <a:rPr lang="en-US" sz="2100">
                <a:solidFill>
                  <a:srgbClr val="000000"/>
                </a:solidFill>
              </a:rPr>
              <a:t>Blank lines are not used for formatting purposes.</a:t>
            </a:r>
            <a:endParaRPr sz="2100">
              <a:solidFill>
                <a:srgbClr val="000000"/>
              </a:solidFill>
            </a:endParaRPr>
          </a:p>
          <a:p>
            <a:pPr marL="0" lvl="0" indent="0" algn="l" rtl="0">
              <a:lnSpc>
                <a:spcPct val="110000"/>
              </a:lnSpc>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cf9e79de45_0_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Color Contrast Checklist </a:t>
            </a:r>
            <a:endParaRPr/>
          </a:p>
        </p:txBody>
      </p:sp>
      <p:sp>
        <p:nvSpPr>
          <p:cNvPr id="244" name="Google Shape;244;g3cf9e79de45_0_2"/>
          <p:cNvSpPr txBox="1">
            <a:spLocks noGrp="1"/>
          </p:cNvSpPr>
          <p:nvPr>
            <p:ph type="body" idx="1"/>
          </p:nvPr>
        </p:nvSpPr>
        <p:spPr>
          <a:xfrm>
            <a:off x="670575" y="1941675"/>
            <a:ext cx="7954200" cy="4717200"/>
          </a:xfrm>
          <a:prstGeom prst="rect">
            <a:avLst/>
          </a:prstGeom>
        </p:spPr>
        <p:txBody>
          <a:bodyPr spcFirstLastPara="1" wrap="square" lIns="91425" tIns="45700" rIns="91425" bIns="45700" anchor="t" anchorCtr="0">
            <a:noAutofit/>
          </a:bodyPr>
          <a:lstStyle/>
          <a:p>
            <a:pPr marL="914400" lvl="1" indent="-342900" algn="l" rtl="0">
              <a:spcBef>
                <a:spcPts val="375"/>
              </a:spcBef>
              <a:spcAft>
                <a:spcPts val="0"/>
              </a:spcAft>
              <a:buClr>
                <a:srgbClr val="000000"/>
              </a:buClr>
              <a:buSzPts val="1800"/>
              <a:buChar char="•"/>
            </a:pPr>
            <a:r>
              <a:rPr lang="en-US" sz="1800">
                <a:solidFill>
                  <a:srgbClr val="000000"/>
                </a:solidFill>
              </a:rPr>
              <a:t>Text color has sufficient contrast against the background to meet WCAG requirements (minimum 4.5:1 for normal text and 3:1 for large text).</a:t>
            </a:r>
            <a:endParaRPr sz="1800">
              <a:solidFill>
                <a:srgbClr val="000000"/>
              </a:solidFill>
            </a:endParaRPr>
          </a:p>
          <a:p>
            <a:pPr marL="914400" lvl="1" indent="-342900" algn="l" rtl="0">
              <a:spcBef>
                <a:spcPts val="0"/>
              </a:spcBef>
              <a:spcAft>
                <a:spcPts val="0"/>
              </a:spcAft>
              <a:buClr>
                <a:srgbClr val="000000"/>
              </a:buClr>
              <a:buSzPts val="1800"/>
              <a:buChar char="•"/>
            </a:pPr>
            <a:r>
              <a:rPr lang="en-US" sz="1800">
                <a:solidFill>
                  <a:srgbClr val="000000"/>
                </a:solidFill>
              </a:rPr>
              <a:t>Light gray or low-contrast text on light backgrounds is not used.</a:t>
            </a:r>
            <a:endParaRPr sz="1800">
              <a:solidFill>
                <a:srgbClr val="000000"/>
              </a:solidFill>
            </a:endParaRPr>
          </a:p>
          <a:p>
            <a:pPr marL="914400" lvl="1" indent="-342900" algn="l" rtl="0">
              <a:spcBef>
                <a:spcPts val="0"/>
              </a:spcBef>
              <a:spcAft>
                <a:spcPts val="0"/>
              </a:spcAft>
              <a:buClr>
                <a:srgbClr val="000000"/>
              </a:buClr>
              <a:buSzPts val="1800"/>
              <a:buChar char="•"/>
            </a:pPr>
            <a:r>
              <a:rPr lang="en-US" sz="1800">
                <a:solidFill>
                  <a:srgbClr val="000000"/>
                </a:solidFill>
              </a:rPr>
              <a:t>Color is not the only method used to convey meaning or information.</a:t>
            </a:r>
            <a:endParaRPr sz="1800">
              <a:solidFill>
                <a:srgbClr val="000000"/>
              </a:solidFill>
            </a:endParaRPr>
          </a:p>
          <a:p>
            <a:pPr marL="914400" lvl="1" indent="-342900" algn="l" rtl="0">
              <a:spcBef>
                <a:spcPts val="0"/>
              </a:spcBef>
              <a:spcAft>
                <a:spcPts val="0"/>
              </a:spcAft>
              <a:buClr>
                <a:srgbClr val="000000"/>
              </a:buClr>
              <a:buSzPts val="1800"/>
              <a:buChar char="•"/>
            </a:pPr>
            <a:r>
              <a:rPr lang="en-US" sz="1800">
                <a:solidFill>
                  <a:srgbClr val="000000"/>
                </a:solidFill>
              </a:rPr>
              <a:t>Text placed on images or colored backgrounds is checked for sufficient contrast.</a:t>
            </a:r>
            <a:endParaRPr sz="1800">
              <a:solidFill>
                <a:srgbClr val="000000"/>
              </a:solidFill>
            </a:endParaRPr>
          </a:p>
          <a:p>
            <a:pPr marL="914400" lvl="1" indent="-342900" algn="l" rtl="0">
              <a:spcBef>
                <a:spcPts val="0"/>
              </a:spcBef>
              <a:spcAft>
                <a:spcPts val="0"/>
              </a:spcAft>
              <a:buClr>
                <a:srgbClr val="000000"/>
              </a:buClr>
              <a:buSzPts val="1800"/>
              <a:buChar char="•"/>
            </a:pPr>
            <a:r>
              <a:rPr lang="en-US" sz="1800">
                <a:solidFill>
                  <a:srgbClr val="000000"/>
                </a:solidFill>
              </a:rPr>
              <a:t>Buttons, links, and other interface elements meet contrast requirements.</a:t>
            </a:r>
            <a:endParaRPr sz="1800">
              <a:solidFill>
                <a:srgbClr val="000000"/>
              </a:solidFill>
            </a:endParaRPr>
          </a:p>
          <a:p>
            <a:pPr marL="914400" lvl="1" indent="-342900" algn="l" rtl="0">
              <a:spcBef>
                <a:spcPts val="0"/>
              </a:spcBef>
              <a:spcAft>
                <a:spcPts val="0"/>
              </a:spcAft>
              <a:buClr>
                <a:srgbClr val="000000"/>
              </a:buClr>
              <a:buSzPts val="1800"/>
              <a:buChar char="•"/>
            </a:pPr>
            <a:r>
              <a:rPr lang="en-US" sz="1800">
                <a:solidFill>
                  <a:srgbClr val="000000"/>
                </a:solidFill>
              </a:rPr>
              <a:t>WAVE contrast errors and alerts are reviewed and resolved where applicable. Look for contrast alerts:</a:t>
            </a:r>
            <a:endParaRPr sz="1800">
              <a:solidFill>
                <a:srgbClr val="000000"/>
              </a:solidFill>
            </a:endParaRPr>
          </a:p>
          <a:p>
            <a:pPr marL="1371600" lvl="2" indent="-342900" algn="l" rtl="0">
              <a:spcBef>
                <a:spcPts val="0"/>
              </a:spcBef>
              <a:spcAft>
                <a:spcPts val="0"/>
              </a:spcAft>
              <a:buClr>
                <a:srgbClr val="000000"/>
              </a:buClr>
              <a:buSzPts val="1800"/>
              <a:buChar char="•"/>
            </a:pPr>
            <a:r>
              <a:rPr lang="en-US" sz="1800">
                <a:solidFill>
                  <a:srgbClr val="000000"/>
                </a:solidFill>
              </a:rPr>
              <a:t>🔴 </a:t>
            </a:r>
            <a:r>
              <a:rPr lang="en-US" sz="1800" b="1">
                <a:solidFill>
                  <a:srgbClr val="000000"/>
                </a:solidFill>
              </a:rPr>
              <a:t>“Contrast Error”</a:t>
            </a:r>
            <a:r>
              <a:rPr lang="en-US" sz="1800">
                <a:solidFill>
                  <a:srgbClr val="000000"/>
                </a:solidFill>
              </a:rPr>
              <a:t> – text fails WCAG contrast requirements</a:t>
            </a:r>
            <a:endParaRPr sz="1800">
              <a:solidFill>
                <a:srgbClr val="000000"/>
              </a:solidFill>
            </a:endParaRPr>
          </a:p>
          <a:p>
            <a:pPr marL="1371600" lvl="2" indent="-342900" algn="l" rtl="0">
              <a:spcBef>
                <a:spcPts val="0"/>
              </a:spcBef>
              <a:spcAft>
                <a:spcPts val="0"/>
              </a:spcAft>
              <a:buClr>
                <a:srgbClr val="000000"/>
              </a:buClr>
              <a:buSzPts val="1800"/>
              <a:buChar char="•"/>
            </a:pPr>
            <a:r>
              <a:rPr lang="en-US" sz="1800">
                <a:solidFill>
                  <a:srgbClr val="000000"/>
                </a:solidFill>
              </a:rPr>
              <a:t>🟡 </a:t>
            </a:r>
            <a:r>
              <a:rPr lang="en-US" sz="1800" b="1">
                <a:solidFill>
                  <a:srgbClr val="000000"/>
                </a:solidFill>
              </a:rPr>
              <a:t>“Contrast Alert”</a:t>
            </a:r>
            <a:r>
              <a:rPr lang="en-US" sz="1800">
                <a:solidFill>
                  <a:srgbClr val="000000"/>
                </a:solidFill>
              </a:rPr>
              <a:t> – possible issue that should be reviewed</a:t>
            </a:r>
            <a:endParaRPr sz="1800">
              <a:solidFill>
                <a:srgbClr val="000000"/>
              </a:solidFill>
            </a:endParaRPr>
          </a:p>
          <a:p>
            <a:pPr marL="457200" lvl="0" indent="0" algn="l" rtl="0">
              <a:spcBef>
                <a:spcPts val="750"/>
              </a:spcBef>
              <a:spcAft>
                <a:spcPts val="0"/>
              </a:spcAft>
              <a:buNone/>
            </a:pPr>
            <a:endParaRPr sz="1800"/>
          </a:p>
          <a:p>
            <a:pPr marL="914400" lvl="0" indent="0" algn="l" rtl="0">
              <a:spcBef>
                <a:spcPts val="75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cebde73b22_2_76"/>
          <p:cNvSpPr txBox="1">
            <a:spLocks noGrp="1"/>
          </p:cNvSpPr>
          <p:nvPr>
            <p:ph type="title"/>
          </p:nvPr>
        </p:nvSpPr>
        <p:spPr>
          <a:xfrm>
            <a:off x="815185" y="804890"/>
            <a:ext cx="5403169" cy="9034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Color Contrast</a:t>
            </a:r>
            <a:endParaRPr/>
          </a:p>
        </p:txBody>
      </p:sp>
      <p:sp>
        <p:nvSpPr>
          <p:cNvPr id="251" name="Google Shape;251;g3cebde73b22_2_76"/>
          <p:cNvSpPr txBox="1">
            <a:spLocks noGrp="1"/>
          </p:cNvSpPr>
          <p:nvPr>
            <p:ph type="body" idx="1"/>
          </p:nvPr>
        </p:nvSpPr>
        <p:spPr>
          <a:xfrm>
            <a:off x="628650" y="2189175"/>
            <a:ext cx="2091300" cy="3946800"/>
          </a:xfrm>
          <a:prstGeom prst="rect">
            <a:avLst/>
          </a:prstGeom>
          <a:noFill/>
          <a:ln>
            <a:noFill/>
          </a:ln>
        </p:spPr>
        <p:txBody>
          <a:bodyPr spcFirstLastPara="1" wrap="square" lIns="91425" tIns="45700" rIns="91425" bIns="45700" anchor="t" anchorCtr="0">
            <a:normAutofit/>
          </a:bodyPr>
          <a:lstStyle/>
          <a:p>
            <a:pPr marL="457200" lvl="0" indent="-361950" algn="l" rtl="0">
              <a:lnSpc>
                <a:spcPct val="90000"/>
              </a:lnSpc>
              <a:spcBef>
                <a:spcPts val="0"/>
              </a:spcBef>
              <a:spcAft>
                <a:spcPts val="0"/>
              </a:spcAft>
              <a:buClr>
                <a:srgbClr val="000000"/>
              </a:buClr>
              <a:buSzPts val="2100"/>
              <a:buChar char="•"/>
            </a:pPr>
            <a:r>
              <a:rPr lang="en-US" sz="2100">
                <a:solidFill>
                  <a:srgbClr val="000000"/>
                </a:solidFill>
              </a:rPr>
              <a:t>Contrast tab</a:t>
            </a:r>
            <a:endParaRPr sz="2100">
              <a:solidFill>
                <a:srgbClr val="000000"/>
              </a:solidFill>
            </a:endParaRPr>
          </a:p>
          <a:p>
            <a:pPr marL="457200" lvl="0" indent="-361950" algn="l" rtl="0">
              <a:lnSpc>
                <a:spcPct val="90000"/>
              </a:lnSpc>
              <a:spcBef>
                <a:spcPts val="0"/>
              </a:spcBef>
              <a:spcAft>
                <a:spcPts val="0"/>
              </a:spcAft>
              <a:buClr>
                <a:srgbClr val="000000"/>
              </a:buClr>
              <a:buSzPts val="2100"/>
              <a:buChar char="•"/>
            </a:pPr>
            <a:r>
              <a:rPr lang="en-US" sz="2100">
                <a:solidFill>
                  <a:srgbClr val="000000"/>
                </a:solidFill>
              </a:rPr>
              <a:t>Word is highlighted</a:t>
            </a:r>
            <a:endParaRPr sz="2100">
              <a:solidFill>
                <a:srgbClr val="000000"/>
              </a:solidFill>
            </a:endParaRPr>
          </a:p>
          <a:p>
            <a:pPr marL="457200" lvl="0" indent="-361950" algn="l" rtl="0">
              <a:lnSpc>
                <a:spcPct val="90000"/>
              </a:lnSpc>
              <a:spcBef>
                <a:spcPts val="0"/>
              </a:spcBef>
              <a:spcAft>
                <a:spcPts val="0"/>
              </a:spcAft>
              <a:buClr>
                <a:srgbClr val="000000"/>
              </a:buClr>
              <a:buSzPts val="2100"/>
              <a:buChar char="•"/>
            </a:pPr>
            <a:r>
              <a:rPr lang="en-US" sz="2100">
                <a:solidFill>
                  <a:srgbClr val="000000"/>
                </a:solidFill>
              </a:rPr>
              <a:t>Use slider to find accessible color</a:t>
            </a:r>
            <a:endParaRPr sz="2100">
              <a:solidFill>
                <a:srgbClr val="000000"/>
              </a:solidFill>
            </a:endParaRPr>
          </a:p>
        </p:txBody>
      </p:sp>
      <p:pic>
        <p:nvPicPr>
          <p:cNvPr id="252" name="Google Shape;252;g3cebde73b22_2_76" descr="Color contrast error in WAVE"/>
          <p:cNvPicPr preferRelativeResize="0">
            <a:picLocks noGrp="1"/>
          </p:cNvPicPr>
          <p:nvPr>
            <p:ph type="body" idx="2"/>
          </p:nvPr>
        </p:nvPicPr>
        <p:blipFill rotWithShape="1">
          <a:blip r:embed="rId3">
            <a:alphaModFix/>
          </a:blip>
          <a:srcRect r="10187"/>
          <a:stretch/>
        </p:blipFill>
        <p:spPr>
          <a:xfrm>
            <a:off x="2593750" y="1943326"/>
            <a:ext cx="6186600" cy="44385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cf9e79de45_0_1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Colorblindness Checklist</a:t>
            </a:r>
            <a:endParaRPr/>
          </a:p>
        </p:txBody>
      </p:sp>
      <p:sp>
        <p:nvSpPr>
          <p:cNvPr id="259" name="Google Shape;259;g3cf9e79de45_0_10"/>
          <p:cNvSpPr txBox="1">
            <a:spLocks noGrp="1"/>
          </p:cNvSpPr>
          <p:nvPr>
            <p:ph type="body" idx="1"/>
          </p:nvPr>
        </p:nvSpPr>
        <p:spPr>
          <a:xfrm>
            <a:off x="527675" y="2015725"/>
            <a:ext cx="8324400" cy="45540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300"/>
              </a:spcBef>
              <a:spcAft>
                <a:spcPts val="0"/>
              </a:spcAft>
              <a:buClr>
                <a:srgbClr val="171717"/>
              </a:buClr>
              <a:buSzPts val="2000"/>
              <a:buChar char="•"/>
            </a:pPr>
            <a:r>
              <a:rPr lang="en-US" sz="2000">
                <a:solidFill>
                  <a:srgbClr val="171717"/>
                </a:solidFill>
              </a:rPr>
              <a:t>Color is not the only way meaning or information is communicated.</a:t>
            </a:r>
            <a:endParaRPr sz="2000">
              <a:solidFill>
                <a:srgbClr val="171717"/>
              </a:solidFill>
            </a:endParaRPr>
          </a:p>
          <a:p>
            <a:pPr marL="457200" lvl="0" indent="-355600" algn="l" rtl="0">
              <a:lnSpc>
                <a:spcPct val="115000"/>
              </a:lnSpc>
              <a:spcBef>
                <a:spcPts val="0"/>
              </a:spcBef>
              <a:spcAft>
                <a:spcPts val="0"/>
              </a:spcAft>
              <a:buClr>
                <a:srgbClr val="171717"/>
              </a:buClr>
              <a:buSzPts val="2000"/>
              <a:buChar char="•"/>
            </a:pPr>
            <a:r>
              <a:rPr lang="en-US" sz="2000">
                <a:solidFill>
                  <a:srgbClr val="171717"/>
                </a:solidFill>
              </a:rPr>
              <a:t>Color-coded information also includes text, labels, or icons.</a:t>
            </a:r>
            <a:endParaRPr sz="2000">
              <a:solidFill>
                <a:srgbClr val="171717"/>
              </a:solidFill>
            </a:endParaRPr>
          </a:p>
          <a:p>
            <a:pPr marL="457200" lvl="0" indent="-355600" algn="l" rtl="0">
              <a:lnSpc>
                <a:spcPct val="115000"/>
              </a:lnSpc>
              <a:spcBef>
                <a:spcPts val="0"/>
              </a:spcBef>
              <a:spcAft>
                <a:spcPts val="0"/>
              </a:spcAft>
              <a:buClr>
                <a:srgbClr val="171717"/>
              </a:buClr>
              <a:buSzPts val="2000"/>
              <a:buChar char="•"/>
            </a:pPr>
            <a:r>
              <a:rPr lang="en-US" sz="2000">
                <a:solidFill>
                  <a:srgbClr val="171717"/>
                </a:solidFill>
              </a:rPr>
              <a:t>Charts, graphs, and diagrams include labels or patterns, not just color.</a:t>
            </a:r>
            <a:endParaRPr sz="2000">
              <a:solidFill>
                <a:srgbClr val="171717"/>
              </a:solidFill>
            </a:endParaRPr>
          </a:p>
          <a:p>
            <a:pPr marL="457200" lvl="0" indent="-355600" algn="l" rtl="0">
              <a:lnSpc>
                <a:spcPct val="115000"/>
              </a:lnSpc>
              <a:spcBef>
                <a:spcPts val="0"/>
              </a:spcBef>
              <a:spcAft>
                <a:spcPts val="0"/>
              </a:spcAft>
              <a:buClr>
                <a:srgbClr val="171717"/>
              </a:buClr>
              <a:buSzPts val="2000"/>
              <a:buChar char="•"/>
            </a:pPr>
            <a:r>
              <a:rPr lang="en-US" sz="2000">
                <a:solidFill>
                  <a:srgbClr val="171717"/>
                </a:solidFill>
              </a:rPr>
              <a:t>Links and interactive elements can be identified without relying on color alone.</a:t>
            </a:r>
            <a:endParaRPr sz="2000">
              <a:solidFill>
                <a:srgbClr val="171717"/>
              </a:solidFill>
            </a:endParaRPr>
          </a:p>
          <a:p>
            <a:pPr marL="457200" lvl="0" indent="-355600" algn="l" rtl="0">
              <a:lnSpc>
                <a:spcPct val="115000"/>
              </a:lnSpc>
              <a:spcBef>
                <a:spcPts val="0"/>
              </a:spcBef>
              <a:spcAft>
                <a:spcPts val="0"/>
              </a:spcAft>
              <a:buClr>
                <a:srgbClr val="171717"/>
              </a:buClr>
              <a:buSzPts val="2000"/>
              <a:buChar char="•"/>
            </a:pPr>
            <a:r>
              <a:rPr lang="en-US" sz="2000">
                <a:solidFill>
                  <a:srgbClr val="171717"/>
                </a:solidFill>
              </a:rPr>
              <a:t>Problematic color combinations (such as red/green) are avoided or clearly distinguished.</a:t>
            </a:r>
            <a:endParaRPr sz="2000">
              <a:solidFill>
                <a:srgbClr val="171717"/>
              </a:solidFill>
            </a:endParaRPr>
          </a:p>
          <a:p>
            <a:pPr marL="914400" lvl="1" indent="-355600" algn="l" rtl="0">
              <a:lnSpc>
                <a:spcPct val="115000"/>
              </a:lnSpc>
              <a:spcBef>
                <a:spcPts val="0"/>
              </a:spcBef>
              <a:spcAft>
                <a:spcPts val="0"/>
              </a:spcAft>
              <a:buClr>
                <a:srgbClr val="000000"/>
              </a:buClr>
              <a:buSzPts val="2000"/>
              <a:buChar char="•"/>
            </a:pPr>
            <a:r>
              <a:rPr lang="en-US" sz="2000">
                <a:solidFill>
                  <a:srgbClr val="171717"/>
                </a:solidFill>
              </a:rPr>
              <a:t>Example:</a:t>
            </a:r>
            <a:endParaRPr sz="2000">
              <a:solidFill>
                <a:srgbClr val="171717"/>
              </a:solidFill>
            </a:endParaRPr>
          </a:p>
          <a:p>
            <a:pPr marL="914400" lvl="1" indent="-355600" algn="l" rtl="0">
              <a:lnSpc>
                <a:spcPct val="115000"/>
              </a:lnSpc>
              <a:spcBef>
                <a:spcPts val="0"/>
              </a:spcBef>
              <a:spcAft>
                <a:spcPts val="0"/>
              </a:spcAft>
              <a:buClr>
                <a:srgbClr val="000000"/>
              </a:buClr>
              <a:buSzPts val="2000"/>
              <a:buChar char="•"/>
            </a:pPr>
            <a:r>
              <a:rPr lang="en-US" sz="2000">
                <a:solidFill>
                  <a:srgbClr val="171717"/>
                </a:solidFill>
              </a:rPr>
              <a:t>Instead of showing status with only color (</a:t>
            </a:r>
            <a:r>
              <a:rPr lang="en-US" sz="2000">
                <a:solidFill>
                  <a:srgbClr val="6AA84F"/>
                </a:solidFill>
              </a:rPr>
              <a:t>✔</a:t>
            </a:r>
            <a:r>
              <a:rPr lang="en-US" sz="2000">
                <a:solidFill>
                  <a:srgbClr val="171717"/>
                </a:solidFill>
              </a:rPr>
              <a:t>or </a:t>
            </a:r>
            <a:r>
              <a:rPr lang="en-US" sz="2000">
                <a:solidFill>
                  <a:srgbClr val="FF0000"/>
                </a:solidFill>
              </a:rPr>
              <a:t>✖ </a:t>
            </a:r>
            <a:r>
              <a:rPr lang="en-US" sz="2000">
                <a:solidFill>
                  <a:srgbClr val="171717"/>
                </a:solidFill>
              </a:rPr>
              <a:t>), include text labels or icons such as </a:t>
            </a:r>
            <a:r>
              <a:rPr lang="en-US" sz="2000">
                <a:solidFill>
                  <a:srgbClr val="6AA84F"/>
                </a:solidFill>
              </a:rPr>
              <a:t>✔</a:t>
            </a:r>
            <a:r>
              <a:rPr lang="en-US" sz="2000">
                <a:solidFill>
                  <a:srgbClr val="171717"/>
                </a:solidFill>
              </a:rPr>
              <a:t>(green) = “Complete” or </a:t>
            </a:r>
            <a:r>
              <a:rPr lang="en-US" sz="2000">
                <a:solidFill>
                  <a:srgbClr val="FF0000"/>
                </a:solidFill>
              </a:rPr>
              <a:t>✖</a:t>
            </a:r>
            <a:r>
              <a:rPr lang="en-US" sz="2000">
                <a:solidFill>
                  <a:srgbClr val="171717"/>
                </a:solidFill>
              </a:rPr>
              <a:t> (red) = “Error.”</a:t>
            </a:r>
            <a:endParaRPr sz="2000">
              <a:solidFill>
                <a:srgbClr val="171717"/>
              </a:solidFill>
            </a:endParaRPr>
          </a:p>
          <a:p>
            <a:pPr marL="0" lvl="0" indent="0" algn="l" rtl="0">
              <a:spcBef>
                <a:spcPts val="75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cebde73b22_1_5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34" name="Google Shape;134;g3cebde73b22_1_50"/>
          <p:cNvSpPr txBox="1">
            <a:spLocks noGrp="1"/>
          </p:cNvSpPr>
          <p:nvPr>
            <p:ph type="body" idx="1"/>
          </p:nvPr>
        </p:nvSpPr>
        <p:spPr>
          <a:xfrm>
            <a:off x="1088675" y="2015722"/>
            <a:ext cx="7202400" cy="48423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359"/>
              <a:buChar char="•"/>
            </a:pPr>
            <a:r>
              <a:rPr lang="en-US" sz="2000"/>
              <a:t>On behalf of the ASCCC OERI, we are pleased to have you here with us </a:t>
            </a:r>
            <a:r>
              <a:rPr lang="en-US" sz="2000">
                <a:latin typeface="arial"/>
                <a:ea typeface="arial"/>
                <a:cs typeface="arial"/>
                <a:sym typeface="arial"/>
              </a:rPr>
              <a:t>for</a:t>
            </a:r>
            <a:r>
              <a:rPr lang="en-US" sz="2000">
                <a:solidFill>
                  <a:srgbClr val="171717"/>
                </a:solidFill>
              </a:rPr>
              <a:t> ““Accessibility Apps: So, You’re Suddenly Expected to be an Accessibility Expert”. </a:t>
            </a:r>
            <a:r>
              <a:rPr lang="en-US" sz="2000"/>
              <a:t>If you are not already muted, please mute yourself upon arrival.</a:t>
            </a:r>
            <a:endParaRPr/>
          </a:p>
          <a:p>
            <a:pPr marL="171446" lvl="0" indent="-171446" algn="l" rtl="0">
              <a:lnSpc>
                <a:spcPct val="120000"/>
              </a:lnSpc>
              <a:spcBef>
                <a:spcPts val="750"/>
              </a:spcBef>
              <a:spcAft>
                <a:spcPts val="0"/>
              </a:spcAft>
              <a:buSzPts val="2359"/>
              <a:buChar char="•"/>
            </a:pPr>
            <a:r>
              <a:rPr lang="en-US" sz="2000"/>
              <a:t>Please note that you are encouraged to use the Zoom “chat” feature for questions and comments.</a:t>
            </a:r>
            <a:endParaRPr/>
          </a:p>
          <a:p>
            <a:pPr marL="171446" lvl="0" indent="-171446" algn="l" rtl="0">
              <a:lnSpc>
                <a:spcPct val="120000"/>
              </a:lnSpc>
              <a:spcBef>
                <a:spcPts val="750"/>
              </a:spcBef>
              <a:spcAft>
                <a:spcPts val="0"/>
              </a:spcAft>
              <a:buSzPts val="2359"/>
              <a:buChar char="•"/>
            </a:pPr>
            <a:r>
              <a:rPr lang="en-US" sz="2000"/>
              <a:t>You’re invited to introduce yourself in the chat – please provide your name, college, discipline/role</a:t>
            </a:r>
            <a:endParaRPr/>
          </a:p>
          <a:p>
            <a:pPr marL="171446" lvl="0" indent="-171446" algn="l" rtl="0">
              <a:lnSpc>
                <a:spcPct val="120000"/>
              </a:lnSpc>
              <a:spcBef>
                <a:spcPts val="750"/>
              </a:spcBef>
              <a:spcAft>
                <a:spcPts val="0"/>
              </a:spcAft>
              <a:buSzPts val="2359"/>
              <a:buChar char="•"/>
            </a:pPr>
            <a:r>
              <a:rPr lang="en-US" sz="2000"/>
              <a:t>This event will be recorded. Archives of all ASCCC OERI events are available at asccc-oeri.org &gt; </a:t>
            </a:r>
            <a:r>
              <a:rPr lang="en-US" sz="2000" u="sng">
                <a:solidFill>
                  <a:schemeClr val="hlink"/>
                </a:solidFill>
                <a:hlinkClick r:id="rId3"/>
              </a:rPr>
              <a:t>Webinars and Events</a:t>
            </a:r>
            <a:endParaRPr sz="2000"/>
          </a:p>
          <a:p>
            <a:pPr marL="171446" lvl="0" indent="-171446" algn="l" rtl="0">
              <a:lnSpc>
                <a:spcPct val="120000"/>
              </a:lnSpc>
              <a:spcBef>
                <a:spcPts val="750"/>
              </a:spcBef>
              <a:spcAft>
                <a:spcPts val="0"/>
              </a:spcAft>
              <a:buSzPts val="2162"/>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cebde73b22_2_83"/>
          <p:cNvSpPr txBox="1">
            <a:spLocks noGrp="1"/>
          </p:cNvSpPr>
          <p:nvPr>
            <p:ph type="title"/>
          </p:nvPr>
        </p:nvSpPr>
        <p:spPr>
          <a:xfrm>
            <a:off x="1026575" y="804900"/>
            <a:ext cx="51918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Color Blindness check</a:t>
            </a:r>
            <a:endParaRPr/>
          </a:p>
        </p:txBody>
      </p:sp>
      <p:sp>
        <p:nvSpPr>
          <p:cNvPr id="267" name="Google Shape;267;g3cebde73b22_2_83"/>
          <p:cNvSpPr txBox="1">
            <a:spLocks noGrp="1"/>
          </p:cNvSpPr>
          <p:nvPr>
            <p:ph type="body" idx="1"/>
          </p:nvPr>
        </p:nvSpPr>
        <p:spPr>
          <a:xfrm>
            <a:off x="628650" y="2284425"/>
            <a:ext cx="1816200" cy="3892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300" u="sng">
                <a:solidFill>
                  <a:schemeClr val="hlink"/>
                </a:solidFill>
                <a:hlinkClick r:id="rId3"/>
              </a:rPr>
              <a:t>Toptal</a:t>
            </a:r>
            <a:r>
              <a:rPr lang="en-US" sz="2300"/>
              <a:t> Colorblind Web Page Filter</a:t>
            </a:r>
            <a:endParaRPr sz="2300"/>
          </a:p>
        </p:txBody>
      </p:sp>
      <p:pic>
        <p:nvPicPr>
          <p:cNvPr id="268" name="Google Shape;268;g3cebde73b22_2_83" descr="toptal website showing what a website looks like with different color vision"/>
          <p:cNvPicPr preferRelativeResize="0">
            <a:picLocks noGrp="1"/>
          </p:cNvPicPr>
          <p:nvPr>
            <p:ph type="body" idx="2"/>
          </p:nvPr>
        </p:nvPicPr>
        <p:blipFill rotWithShape="1">
          <a:blip r:embed="rId4">
            <a:alphaModFix/>
          </a:blip>
          <a:srcRect l="3106" r="6583"/>
          <a:stretch/>
        </p:blipFill>
        <p:spPr>
          <a:xfrm>
            <a:off x="2656424" y="2025325"/>
            <a:ext cx="5964600" cy="44145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cebde73b22_1_42"/>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Tables Checklist</a:t>
            </a:r>
            <a:endParaRPr/>
          </a:p>
        </p:txBody>
      </p:sp>
      <p:sp>
        <p:nvSpPr>
          <p:cNvPr id="275" name="Google Shape;275;g3cebde73b22_1_42"/>
          <p:cNvSpPr txBox="1">
            <a:spLocks noGrp="1"/>
          </p:cNvSpPr>
          <p:nvPr>
            <p:ph type="body" idx="1"/>
          </p:nvPr>
        </p:nvSpPr>
        <p:spPr>
          <a:xfrm>
            <a:off x="931325" y="2010875"/>
            <a:ext cx="7609500" cy="4049700"/>
          </a:xfrm>
          <a:prstGeom prst="rect">
            <a:avLst/>
          </a:prstGeom>
        </p:spPr>
        <p:txBody>
          <a:bodyPr spcFirstLastPara="1" wrap="square" lIns="91425" tIns="45700" rIns="91425" bIns="45700" anchor="t" anchorCtr="0">
            <a:noAutofit/>
          </a:bodyPr>
          <a:lstStyle/>
          <a:p>
            <a:pPr marL="457200" lvl="0" indent="-368300" algn="l" rtl="0">
              <a:spcBef>
                <a:spcPts val="750"/>
              </a:spcBef>
              <a:spcAft>
                <a:spcPts val="0"/>
              </a:spcAft>
              <a:buClr>
                <a:srgbClr val="000000"/>
              </a:buClr>
              <a:buSzPts val="2200"/>
              <a:buChar char="•"/>
            </a:pPr>
            <a:r>
              <a:rPr lang="en-US" sz="2200">
                <a:solidFill>
                  <a:srgbClr val="000000"/>
                </a:solidFill>
              </a:rPr>
              <a:t>All tables are produced using the platform’s Table features.</a:t>
            </a:r>
            <a:endParaRPr sz="2200">
              <a:solidFill>
                <a:srgbClr val="000000"/>
              </a:solidFill>
            </a:endParaRPr>
          </a:p>
          <a:p>
            <a:pPr marL="457200" lvl="0" indent="-368300" algn="l" rtl="0">
              <a:spcBef>
                <a:spcPts val="0"/>
              </a:spcBef>
              <a:spcAft>
                <a:spcPts val="0"/>
              </a:spcAft>
              <a:buClr>
                <a:srgbClr val="000000"/>
              </a:buClr>
              <a:buSzPts val="2200"/>
              <a:buChar char="•"/>
            </a:pPr>
            <a:r>
              <a:rPr lang="en-US" sz="2200">
                <a:solidFill>
                  <a:srgbClr val="000000"/>
                </a:solidFill>
              </a:rPr>
              <a:t>Each table has a caption.</a:t>
            </a:r>
            <a:endParaRPr sz="2200">
              <a:solidFill>
                <a:srgbClr val="000000"/>
              </a:solidFill>
            </a:endParaRPr>
          </a:p>
          <a:p>
            <a:pPr marL="457200" lvl="0" indent="-368300" algn="l" rtl="0">
              <a:spcBef>
                <a:spcPts val="0"/>
              </a:spcBef>
              <a:spcAft>
                <a:spcPts val="0"/>
              </a:spcAft>
              <a:buClr>
                <a:srgbClr val="000000"/>
              </a:buClr>
              <a:buSzPts val="2200"/>
              <a:buChar char="•"/>
            </a:pPr>
            <a:r>
              <a:rPr lang="en-US" sz="2200">
                <a:solidFill>
                  <a:srgbClr val="000000"/>
                </a:solidFill>
              </a:rPr>
              <a:t>Each table has properly formatted header rows and columns.</a:t>
            </a:r>
            <a:endParaRPr sz="2200">
              <a:solidFill>
                <a:srgbClr val="000000"/>
              </a:solidFill>
            </a:endParaRPr>
          </a:p>
          <a:p>
            <a:pPr marL="457200" lvl="0" indent="-368300" algn="l" rtl="0">
              <a:spcBef>
                <a:spcPts val="0"/>
              </a:spcBef>
              <a:spcAft>
                <a:spcPts val="0"/>
              </a:spcAft>
              <a:buClr>
                <a:srgbClr val="000000"/>
              </a:buClr>
              <a:buSzPts val="2200"/>
              <a:buChar char="•"/>
            </a:pPr>
            <a:r>
              <a:rPr lang="en-US" sz="2200">
                <a:solidFill>
                  <a:srgbClr val="000000"/>
                </a:solidFill>
              </a:rPr>
              <a:t>Any images provided within tables have descriptive alternate text.</a:t>
            </a:r>
            <a:endParaRPr sz="2200">
              <a:solidFill>
                <a:srgbClr val="000000"/>
              </a:solidFill>
            </a:endParaRPr>
          </a:p>
          <a:p>
            <a:pPr marL="457200" lvl="0" indent="-368300" algn="l" rtl="0">
              <a:spcBef>
                <a:spcPts val="0"/>
              </a:spcBef>
              <a:spcAft>
                <a:spcPts val="0"/>
              </a:spcAft>
              <a:buClr>
                <a:srgbClr val="000000"/>
              </a:buClr>
              <a:buSzPts val="2200"/>
              <a:buChar char="•"/>
            </a:pPr>
            <a:r>
              <a:rPr lang="en-US" sz="2200">
                <a:solidFill>
                  <a:srgbClr val="000000"/>
                </a:solidFill>
              </a:rPr>
              <a:t>Table cells do not include images for character symbols.</a:t>
            </a:r>
            <a:endParaRPr sz="2200">
              <a:solidFill>
                <a:srgbClr val="000000"/>
              </a:solidFill>
            </a:endParaRPr>
          </a:p>
          <a:p>
            <a:pPr marL="0" lvl="0" indent="0" algn="l" rtl="0">
              <a:spcBef>
                <a:spcPts val="75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cebde73b22_2_90"/>
          <p:cNvSpPr txBox="1">
            <a:spLocks noGrp="1"/>
          </p:cNvSpPr>
          <p:nvPr>
            <p:ph type="title"/>
          </p:nvPr>
        </p:nvSpPr>
        <p:spPr>
          <a:xfrm>
            <a:off x="815180" y="804900"/>
            <a:ext cx="27438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Layout Tables</a:t>
            </a:r>
            <a:endParaRPr/>
          </a:p>
        </p:txBody>
      </p:sp>
      <p:sp>
        <p:nvSpPr>
          <p:cNvPr id="281" name="Google Shape;281;g3cebde73b22_2_90"/>
          <p:cNvSpPr txBox="1">
            <a:spLocks noGrp="1"/>
          </p:cNvSpPr>
          <p:nvPr>
            <p:ph type="body" idx="1"/>
          </p:nvPr>
        </p:nvSpPr>
        <p:spPr>
          <a:xfrm>
            <a:off x="628650" y="2104499"/>
            <a:ext cx="2598000" cy="40725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US" sz="2400">
                <a:solidFill>
                  <a:srgbClr val="000000"/>
                </a:solidFill>
              </a:rPr>
              <a:t>Identified as warning</a:t>
            </a:r>
            <a:endParaRPr sz="2400">
              <a:solidFill>
                <a:srgbClr val="000000"/>
              </a:solidFill>
            </a:endParaRPr>
          </a:p>
        </p:txBody>
      </p:sp>
      <p:pic>
        <p:nvPicPr>
          <p:cNvPr id="282" name="Google Shape;282;g3cebde73b22_2_90" descr="Wave result for layout table"/>
          <p:cNvPicPr preferRelativeResize="0"/>
          <p:nvPr/>
        </p:nvPicPr>
        <p:blipFill rotWithShape="1">
          <a:blip r:embed="rId3">
            <a:alphaModFix/>
          </a:blip>
          <a:srcRect r="4379" b="1922"/>
          <a:stretch/>
        </p:blipFill>
        <p:spPr>
          <a:xfrm>
            <a:off x="3642611" y="286416"/>
            <a:ext cx="5367521" cy="62735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cebde73b22_2_96"/>
          <p:cNvSpPr txBox="1">
            <a:spLocks noGrp="1"/>
          </p:cNvSpPr>
          <p:nvPr>
            <p:ph type="title"/>
          </p:nvPr>
        </p:nvSpPr>
        <p:spPr>
          <a:xfrm>
            <a:off x="815185" y="804890"/>
            <a:ext cx="5403169" cy="9034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Table Features Identified</a:t>
            </a:r>
            <a:endParaRPr/>
          </a:p>
        </p:txBody>
      </p:sp>
      <p:sp>
        <p:nvSpPr>
          <p:cNvPr id="289" name="Google Shape;289;g3cebde73b22_2_96"/>
          <p:cNvSpPr txBox="1">
            <a:spLocks noGrp="1"/>
          </p:cNvSpPr>
          <p:nvPr>
            <p:ph type="body" idx="1"/>
          </p:nvPr>
        </p:nvSpPr>
        <p:spPr>
          <a:xfrm>
            <a:off x="814124" y="2010878"/>
            <a:ext cx="2612898" cy="4049804"/>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0"/>
              </a:spcBef>
              <a:spcAft>
                <a:spcPts val="0"/>
              </a:spcAft>
              <a:buClr>
                <a:srgbClr val="000000"/>
              </a:buClr>
              <a:buSzPts val="2200"/>
              <a:buChar char="•"/>
            </a:pPr>
            <a:r>
              <a:rPr lang="en-US" sz="2200">
                <a:solidFill>
                  <a:srgbClr val="000000"/>
                </a:solidFill>
              </a:rPr>
              <a:t>Data Table</a:t>
            </a:r>
            <a:endParaRPr sz="2200">
              <a:solidFill>
                <a:srgbClr val="000000"/>
              </a:solidFill>
            </a:endParaRPr>
          </a:p>
          <a:p>
            <a:pPr marL="457200" lvl="0" indent="-368300" algn="l" rtl="0">
              <a:lnSpc>
                <a:spcPct val="90000"/>
              </a:lnSpc>
              <a:spcBef>
                <a:spcPts val="0"/>
              </a:spcBef>
              <a:spcAft>
                <a:spcPts val="0"/>
              </a:spcAft>
              <a:buClr>
                <a:srgbClr val="000000"/>
              </a:buClr>
              <a:buSzPts val="2200"/>
              <a:buChar char="•"/>
            </a:pPr>
            <a:r>
              <a:rPr lang="en-US" sz="2200">
                <a:solidFill>
                  <a:srgbClr val="000000"/>
                </a:solidFill>
              </a:rPr>
              <a:t>Caption</a:t>
            </a:r>
            <a:endParaRPr sz="2200">
              <a:solidFill>
                <a:srgbClr val="000000"/>
              </a:solidFill>
            </a:endParaRPr>
          </a:p>
          <a:p>
            <a:pPr marL="457200" lvl="0" indent="-368300" algn="l" rtl="0">
              <a:lnSpc>
                <a:spcPct val="90000"/>
              </a:lnSpc>
              <a:spcBef>
                <a:spcPts val="0"/>
              </a:spcBef>
              <a:spcAft>
                <a:spcPts val="0"/>
              </a:spcAft>
              <a:buClr>
                <a:srgbClr val="000000"/>
              </a:buClr>
              <a:buSzPts val="2200"/>
              <a:buChar char="•"/>
            </a:pPr>
            <a:r>
              <a:rPr lang="en-US" sz="2200">
                <a:solidFill>
                  <a:srgbClr val="000000"/>
                </a:solidFill>
              </a:rPr>
              <a:t>Headings</a:t>
            </a:r>
            <a:endParaRPr sz="2200">
              <a:solidFill>
                <a:srgbClr val="000000"/>
              </a:solidFill>
            </a:endParaRPr>
          </a:p>
          <a:p>
            <a:pPr marL="457200" lvl="0" indent="-368300" algn="l" rtl="0">
              <a:lnSpc>
                <a:spcPct val="90000"/>
              </a:lnSpc>
              <a:spcBef>
                <a:spcPts val="0"/>
              </a:spcBef>
              <a:spcAft>
                <a:spcPts val="0"/>
              </a:spcAft>
              <a:buClr>
                <a:srgbClr val="000000"/>
              </a:buClr>
              <a:buSzPts val="2200"/>
              <a:buChar char="•"/>
            </a:pPr>
            <a:r>
              <a:rPr lang="en-US" sz="2200">
                <a:solidFill>
                  <a:srgbClr val="000000"/>
                </a:solidFill>
              </a:rPr>
              <a:t>Blank Cells (error)</a:t>
            </a:r>
            <a:endParaRPr sz="2200">
              <a:solidFill>
                <a:srgbClr val="000000"/>
              </a:solidFill>
            </a:endParaRPr>
          </a:p>
        </p:txBody>
      </p:sp>
      <p:pic>
        <p:nvPicPr>
          <p:cNvPr id="290" name="Google Shape;290;g3cebde73b22_2_96" descr="Table features identified in WAVE"/>
          <p:cNvPicPr preferRelativeResize="0">
            <a:picLocks noGrp="1"/>
          </p:cNvPicPr>
          <p:nvPr>
            <p:ph type="body" idx="2"/>
          </p:nvPr>
        </p:nvPicPr>
        <p:blipFill rotWithShape="1">
          <a:blip r:embed="rId3">
            <a:alphaModFix/>
          </a:blip>
          <a:srcRect l="6726" r="6485"/>
          <a:stretch/>
        </p:blipFill>
        <p:spPr>
          <a:xfrm>
            <a:off x="3276825" y="2010875"/>
            <a:ext cx="5174700" cy="4200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3cebde73b22_2_189" descr="Clouds reflecting on a calm lake"/>
          <p:cNvPicPr preferRelativeResize="0"/>
          <p:nvPr/>
        </p:nvPicPr>
        <p:blipFill rotWithShape="1">
          <a:blip r:embed="rId3">
            <a:alphaModFix/>
          </a:blip>
          <a:srcRect t="6070" b="10402"/>
          <a:stretch/>
        </p:blipFill>
        <p:spPr>
          <a:xfrm>
            <a:off x="0" y="0"/>
            <a:ext cx="9219474" cy="6858000"/>
          </a:xfrm>
          <a:prstGeom prst="rect">
            <a:avLst/>
          </a:prstGeom>
          <a:noFill/>
          <a:ln>
            <a:noFill/>
          </a:ln>
        </p:spPr>
      </p:pic>
      <p:sp>
        <p:nvSpPr>
          <p:cNvPr id="296" name="Google Shape;296;g3cebde73b22_2_189"/>
          <p:cNvSpPr txBox="1">
            <a:spLocks noGrp="1"/>
          </p:cNvSpPr>
          <p:nvPr>
            <p:ph type="title"/>
          </p:nvPr>
        </p:nvSpPr>
        <p:spPr>
          <a:xfrm>
            <a:off x="628650" y="365125"/>
            <a:ext cx="7886700" cy="20923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71717"/>
              </a:buClr>
              <a:buSzPts val="6600"/>
              <a:buFont typeface="Play"/>
              <a:buNone/>
            </a:pPr>
            <a:r>
              <a:rPr lang="en-US" sz="6600" b="1">
                <a:solidFill>
                  <a:srgbClr val="171717"/>
                </a:solidFill>
              </a:rPr>
              <a:t>Discussion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cebde73b22_2_8"/>
          <p:cNvSpPr txBox="1">
            <a:spLocks noGrp="1"/>
          </p:cNvSpPr>
          <p:nvPr>
            <p:ph type="title"/>
          </p:nvPr>
        </p:nvSpPr>
        <p:spPr>
          <a:xfrm>
            <a:off x="1067000" y="808300"/>
            <a:ext cx="51513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Presenters</a:t>
            </a:r>
            <a:endParaRPr/>
          </a:p>
        </p:txBody>
      </p:sp>
      <p:sp>
        <p:nvSpPr>
          <p:cNvPr id="140" name="Google Shape;140;g3cebde73b22_2_8"/>
          <p:cNvSpPr txBox="1">
            <a:spLocks noGrp="1"/>
          </p:cNvSpPr>
          <p:nvPr>
            <p:ph type="body" idx="1"/>
          </p:nvPr>
        </p:nvSpPr>
        <p:spPr>
          <a:xfrm>
            <a:off x="816530" y="2015725"/>
            <a:ext cx="7737600" cy="4039200"/>
          </a:xfrm>
          <a:prstGeom prst="rect">
            <a:avLst/>
          </a:prstGeom>
          <a:noFill/>
          <a:ln>
            <a:noFill/>
          </a:ln>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sz="2400">
                <a:solidFill>
                  <a:schemeClr val="dk2"/>
                </a:solidFill>
              </a:rPr>
              <a:t>Suzanne Wakim, ASCCC OERI Project Facilitator and Accessibility Lead</a:t>
            </a:r>
            <a:endParaRPr sz="2400">
              <a:solidFill>
                <a:schemeClr val="dk2"/>
              </a:solidFill>
            </a:endParaRPr>
          </a:p>
          <a:p>
            <a:pPr marL="914400" lvl="1" indent="-381000" algn="l" rtl="0">
              <a:spcBef>
                <a:spcPts val="750"/>
              </a:spcBef>
              <a:spcAft>
                <a:spcPts val="0"/>
              </a:spcAft>
              <a:buSzPts val="2400"/>
              <a:buChar char="•"/>
            </a:pPr>
            <a:r>
              <a:rPr lang="en-US" sz="2400">
                <a:solidFill>
                  <a:schemeClr val="dk2"/>
                </a:solidFill>
              </a:rPr>
              <a:t>Distance Education /Accessibility Butte College</a:t>
            </a:r>
            <a:endParaRPr sz="2400">
              <a:solidFill>
                <a:schemeClr val="dk2"/>
              </a:solidFill>
            </a:endParaRPr>
          </a:p>
          <a:p>
            <a:pPr marL="914400" lvl="0" indent="0" algn="l" rtl="0">
              <a:spcBef>
                <a:spcPts val="750"/>
              </a:spcBef>
              <a:spcAft>
                <a:spcPts val="0"/>
              </a:spcAft>
              <a:buNone/>
            </a:pPr>
            <a:endParaRPr sz="2400">
              <a:solidFill>
                <a:schemeClr val="dk2"/>
              </a:solidFill>
            </a:endParaRPr>
          </a:p>
          <a:p>
            <a:pPr marL="457200" lvl="0" indent="-381000" algn="l" rtl="0">
              <a:spcBef>
                <a:spcPts val="750"/>
              </a:spcBef>
              <a:spcAft>
                <a:spcPts val="0"/>
              </a:spcAft>
              <a:buSzPts val="2400"/>
              <a:buChar char="•"/>
            </a:pPr>
            <a:r>
              <a:rPr lang="en-US" sz="2400">
                <a:solidFill>
                  <a:schemeClr val="dk2"/>
                </a:solidFill>
              </a:rPr>
              <a:t>Shagun Kaur, ASCCC OERI Project Facilitator and LibreTexts Lead</a:t>
            </a:r>
            <a:endParaRPr sz="2400">
              <a:solidFill>
                <a:schemeClr val="dk2"/>
              </a:solidFill>
            </a:endParaRPr>
          </a:p>
          <a:p>
            <a:pPr marL="914400" lvl="1" indent="-381000" algn="l" rtl="0">
              <a:spcBef>
                <a:spcPts val="375"/>
              </a:spcBef>
              <a:spcAft>
                <a:spcPts val="0"/>
              </a:spcAft>
              <a:buSzPts val="2400"/>
              <a:buChar char="•"/>
            </a:pPr>
            <a:r>
              <a:rPr lang="en-US" sz="2400">
                <a:solidFill>
                  <a:schemeClr val="dk2"/>
                </a:solidFill>
              </a:rPr>
              <a:t>Communication Studies, De Anza College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cebde73b22_2_19"/>
          <p:cNvSpPr txBox="1">
            <a:spLocks noGrp="1"/>
          </p:cNvSpPr>
          <p:nvPr>
            <p:ph type="title"/>
          </p:nvPr>
        </p:nvSpPr>
        <p:spPr>
          <a:xfrm>
            <a:off x="1039650" y="804900"/>
            <a:ext cx="51786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Topics</a:t>
            </a:r>
            <a:endParaRPr/>
          </a:p>
        </p:txBody>
      </p:sp>
      <p:sp>
        <p:nvSpPr>
          <p:cNvPr id="147" name="Google Shape;147;g3cebde73b22_2_19"/>
          <p:cNvSpPr txBox="1">
            <a:spLocks noGrp="1"/>
          </p:cNvSpPr>
          <p:nvPr>
            <p:ph type="body" idx="2"/>
          </p:nvPr>
        </p:nvSpPr>
        <p:spPr>
          <a:xfrm>
            <a:off x="902850" y="2242075"/>
            <a:ext cx="7612500" cy="39348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Char char="•"/>
            </a:pPr>
            <a:r>
              <a:rPr lang="en-US" sz="2400"/>
              <a:t>Evaluating Websites and Online Books</a:t>
            </a:r>
            <a:endParaRPr sz="2400"/>
          </a:p>
          <a:p>
            <a:pPr marL="685800" lvl="1" indent="-228600" algn="l" rtl="0">
              <a:lnSpc>
                <a:spcPct val="150000"/>
              </a:lnSpc>
              <a:spcBef>
                <a:spcPts val="500"/>
              </a:spcBef>
              <a:spcAft>
                <a:spcPts val="0"/>
              </a:spcAft>
              <a:buClr>
                <a:schemeClr val="dk1"/>
              </a:buClr>
              <a:buSzPts val="2400"/>
              <a:buChar char="•"/>
            </a:pPr>
            <a:r>
              <a:rPr lang="en-US" sz="2400"/>
              <a:t>WAVE</a:t>
            </a:r>
            <a:endParaRPr sz="2400"/>
          </a:p>
          <a:p>
            <a:pPr marL="685800" lvl="1" indent="-228600" algn="l" rtl="0">
              <a:lnSpc>
                <a:spcPct val="150000"/>
              </a:lnSpc>
              <a:spcBef>
                <a:spcPts val="500"/>
              </a:spcBef>
              <a:spcAft>
                <a:spcPts val="0"/>
              </a:spcAft>
              <a:buClr>
                <a:schemeClr val="dk1"/>
              </a:buClr>
              <a:buSzPts val="2400"/>
              <a:buChar char="•"/>
            </a:pPr>
            <a:r>
              <a:rPr lang="en-US" sz="2400" u="sng">
                <a:solidFill>
                  <a:schemeClr val="hlink"/>
                </a:solidFill>
                <a:hlinkClick r:id="rId3"/>
              </a:rPr>
              <a:t>Accessibility Checklist</a:t>
            </a:r>
            <a:endParaRPr sz="2400"/>
          </a:p>
        </p:txBody>
      </p:sp>
      <p:pic>
        <p:nvPicPr>
          <p:cNvPr id="148" name="Google Shape;148;g3cebde73b22_2_19" descr="Banner logo for the Academic Senate for California Community Colleges, Open Educational Resources Initiative grant.&#10;"/>
          <p:cNvPicPr preferRelativeResize="0"/>
          <p:nvPr/>
        </p:nvPicPr>
        <p:blipFill rotWithShape="1">
          <a:blip r:embed="rId4">
            <a:alphaModFix/>
          </a:blip>
          <a:srcRect r="61852"/>
          <a:stretch/>
        </p:blipFill>
        <p:spPr>
          <a:xfrm>
            <a:off x="1767438" y="4354200"/>
            <a:ext cx="5609124" cy="149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cebde73b22_2_26"/>
          <p:cNvSpPr txBox="1">
            <a:spLocks noGrp="1"/>
          </p:cNvSpPr>
          <p:nvPr>
            <p:ph type="title"/>
          </p:nvPr>
        </p:nvSpPr>
        <p:spPr>
          <a:xfrm>
            <a:off x="1067000" y="804900"/>
            <a:ext cx="51513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WAVE by WebAIM</a:t>
            </a:r>
            <a:endParaRPr/>
          </a:p>
        </p:txBody>
      </p:sp>
      <p:sp>
        <p:nvSpPr>
          <p:cNvPr id="154" name="Google Shape;154;g3cebde73b22_2_26"/>
          <p:cNvSpPr txBox="1">
            <a:spLocks noGrp="1"/>
          </p:cNvSpPr>
          <p:nvPr>
            <p:ph type="body" idx="1"/>
          </p:nvPr>
        </p:nvSpPr>
        <p:spPr>
          <a:xfrm>
            <a:off x="628650" y="2061725"/>
            <a:ext cx="7798500" cy="41151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Char char="•"/>
            </a:pPr>
            <a:r>
              <a:rPr lang="en-US" sz="2400" u="sng">
                <a:solidFill>
                  <a:schemeClr val="hlink"/>
                </a:solidFill>
                <a:hlinkClick r:id="rId3"/>
              </a:rPr>
              <a:t>WAVE</a:t>
            </a:r>
            <a:r>
              <a:rPr lang="en-US" sz="2400"/>
              <a:t> </a:t>
            </a:r>
            <a:endParaRPr sz="2400"/>
          </a:p>
          <a:p>
            <a:pPr marL="685800" lvl="1" indent="-228600" algn="l" rtl="0">
              <a:lnSpc>
                <a:spcPct val="150000"/>
              </a:lnSpc>
              <a:spcBef>
                <a:spcPts val="500"/>
              </a:spcBef>
              <a:spcAft>
                <a:spcPts val="0"/>
              </a:spcAft>
              <a:buClr>
                <a:schemeClr val="dk1"/>
              </a:buClr>
              <a:buSzPts val="2400"/>
              <a:buChar char="•"/>
            </a:pPr>
            <a:r>
              <a:rPr lang="en-US" sz="2400"/>
              <a:t>https://wave.webaim.org/ </a:t>
            </a:r>
            <a:endParaRPr sz="2400"/>
          </a:p>
          <a:p>
            <a:pPr marL="228600" lvl="0" indent="-228600" algn="l" rtl="0">
              <a:lnSpc>
                <a:spcPct val="150000"/>
              </a:lnSpc>
              <a:spcBef>
                <a:spcPts val="1000"/>
              </a:spcBef>
              <a:spcAft>
                <a:spcPts val="0"/>
              </a:spcAft>
              <a:buClr>
                <a:schemeClr val="dk1"/>
              </a:buClr>
              <a:buSzPts val="2400"/>
              <a:buChar char="•"/>
            </a:pPr>
            <a:r>
              <a:rPr lang="en-US" sz="2400"/>
              <a:t>Has browser extensions for Chrome, Firefox and Edge</a:t>
            </a:r>
            <a:endParaRPr sz="2400"/>
          </a:p>
          <a:p>
            <a:pPr marL="685800" lvl="1" indent="-228600" algn="l" rtl="0">
              <a:lnSpc>
                <a:spcPct val="150000"/>
              </a:lnSpc>
              <a:spcBef>
                <a:spcPts val="500"/>
              </a:spcBef>
              <a:spcAft>
                <a:spcPts val="0"/>
              </a:spcAft>
              <a:buClr>
                <a:schemeClr val="dk1"/>
              </a:buClr>
              <a:buSzPts val="2400"/>
              <a:buChar char="•"/>
            </a:pPr>
            <a:r>
              <a:rPr lang="en-US" sz="2400"/>
              <a:t>Works on any website</a:t>
            </a:r>
            <a:endParaRPr sz="2400"/>
          </a:p>
        </p:txBody>
      </p:sp>
      <p:pic>
        <p:nvPicPr>
          <p:cNvPr id="155" name="Google Shape;155;g3cebde73b22_2_26" descr="WAVE homepage"/>
          <p:cNvPicPr preferRelativeResize="0">
            <a:picLocks noGrp="1"/>
          </p:cNvPicPr>
          <p:nvPr>
            <p:ph type="body" idx="2"/>
          </p:nvPr>
        </p:nvPicPr>
        <p:blipFill rotWithShape="1">
          <a:blip r:embed="rId4">
            <a:alphaModFix/>
          </a:blip>
          <a:srcRect/>
          <a:stretch/>
        </p:blipFill>
        <p:spPr>
          <a:xfrm>
            <a:off x="4593725" y="4003425"/>
            <a:ext cx="3907500" cy="22161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cebde73b22_2_32"/>
          <p:cNvSpPr txBox="1">
            <a:spLocks noGrp="1"/>
          </p:cNvSpPr>
          <p:nvPr>
            <p:ph type="title"/>
          </p:nvPr>
        </p:nvSpPr>
        <p:spPr>
          <a:xfrm>
            <a:off x="1031159" y="420679"/>
            <a:ext cx="1822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WAVE Results</a:t>
            </a:r>
            <a:endParaRPr/>
          </a:p>
        </p:txBody>
      </p:sp>
      <p:pic>
        <p:nvPicPr>
          <p:cNvPr id="161" name="Google Shape;161;g3cebde73b22_2_32" descr="Screenshot of Wave results"/>
          <p:cNvPicPr preferRelativeResize="0">
            <a:picLocks noGrp="1"/>
          </p:cNvPicPr>
          <p:nvPr>
            <p:ph type="body" idx="1"/>
          </p:nvPr>
        </p:nvPicPr>
        <p:blipFill rotWithShape="1">
          <a:blip r:embed="rId3">
            <a:alphaModFix/>
          </a:blip>
          <a:srcRect/>
          <a:stretch/>
        </p:blipFill>
        <p:spPr>
          <a:xfrm>
            <a:off x="2586700" y="314250"/>
            <a:ext cx="6350100" cy="62295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cebde73b22_2_37"/>
          <p:cNvSpPr txBox="1">
            <a:spLocks noGrp="1"/>
          </p:cNvSpPr>
          <p:nvPr>
            <p:ph type="title"/>
          </p:nvPr>
        </p:nvSpPr>
        <p:spPr>
          <a:xfrm>
            <a:off x="984325" y="337775"/>
            <a:ext cx="24111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7500"/>
              <a:buFont typeface="Play"/>
              <a:buNone/>
            </a:pPr>
            <a:r>
              <a:rPr lang="en-US"/>
              <a:t>WAVE as a Learning Tool</a:t>
            </a:r>
            <a:endParaRPr/>
          </a:p>
        </p:txBody>
      </p:sp>
      <p:sp>
        <p:nvSpPr>
          <p:cNvPr id="168" name="Google Shape;168;g3cebde73b22_2_37"/>
          <p:cNvSpPr txBox="1">
            <a:spLocks noGrp="1"/>
          </p:cNvSpPr>
          <p:nvPr>
            <p:ph type="body" idx="1"/>
          </p:nvPr>
        </p:nvSpPr>
        <p:spPr>
          <a:xfrm>
            <a:off x="561195" y="1915566"/>
            <a:ext cx="2834077" cy="4351338"/>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171717"/>
              </a:buClr>
              <a:buSzPts val="2400"/>
              <a:buChar char="•"/>
            </a:pPr>
            <a:r>
              <a:rPr lang="en-US" sz="2400">
                <a:solidFill>
                  <a:srgbClr val="171717"/>
                </a:solidFill>
              </a:rPr>
              <a:t>Selecting anything on the page opens a window</a:t>
            </a:r>
            <a:endParaRPr sz="2400">
              <a:solidFill>
                <a:srgbClr val="171717"/>
              </a:solidFill>
            </a:endParaRPr>
          </a:p>
          <a:p>
            <a:pPr marL="457200" lvl="0" indent="-381000" algn="l" rtl="0">
              <a:lnSpc>
                <a:spcPct val="90000"/>
              </a:lnSpc>
              <a:spcBef>
                <a:spcPts val="0"/>
              </a:spcBef>
              <a:spcAft>
                <a:spcPts val="0"/>
              </a:spcAft>
              <a:buClr>
                <a:srgbClr val="171717"/>
              </a:buClr>
              <a:buSzPts val="2400"/>
              <a:buChar char="•"/>
            </a:pPr>
            <a:r>
              <a:rPr lang="en-US" sz="2400">
                <a:solidFill>
                  <a:srgbClr val="171717"/>
                </a:solidFill>
              </a:rPr>
              <a:t>“References” provides useful information</a:t>
            </a:r>
            <a:endParaRPr sz="2400">
              <a:solidFill>
                <a:srgbClr val="171717"/>
              </a:solidFill>
            </a:endParaRPr>
          </a:p>
        </p:txBody>
      </p:sp>
      <p:pic>
        <p:nvPicPr>
          <p:cNvPr id="169" name="Google Shape;169;g3cebde73b22_2_37" descr="WAVE details tab"/>
          <p:cNvPicPr preferRelativeResize="0">
            <a:picLocks noGrp="1"/>
          </p:cNvPicPr>
          <p:nvPr>
            <p:ph type="body" idx="2"/>
          </p:nvPr>
        </p:nvPicPr>
        <p:blipFill rotWithShape="1">
          <a:blip r:embed="rId3">
            <a:alphaModFix/>
          </a:blip>
          <a:srcRect/>
          <a:stretch/>
        </p:blipFill>
        <p:spPr>
          <a:xfrm>
            <a:off x="3395425" y="1310775"/>
            <a:ext cx="5408400" cy="53358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cebde73b22_1_6"/>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Headings Checklist</a:t>
            </a:r>
            <a:endParaRPr/>
          </a:p>
        </p:txBody>
      </p:sp>
      <p:sp>
        <p:nvSpPr>
          <p:cNvPr id="176" name="Google Shape;176;g3cebde73b22_1_6"/>
          <p:cNvSpPr txBox="1">
            <a:spLocks noGrp="1"/>
          </p:cNvSpPr>
          <p:nvPr>
            <p:ph type="body" idx="1"/>
          </p:nvPr>
        </p:nvSpPr>
        <p:spPr>
          <a:xfrm>
            <a:off x="1086925" y="2096575"/>
            <a:ext cx="7204200" cy="3963900"/>
          </a:xfrm>
          <a:prstGeom prst="rect">
            <a:avLst/>
          </a:prstGeom>
        </p:spPr>
        <p:txBody>
          <a:bodyPr spcFirstLastPara="1" wrap="square" lIns="91425" tIns="45700" rIns="91425" bIns="45700" anchor="t" anchorCtr="0">
            <a:normAutofit lnSpcReduction="10000"/>
          </a:bodyPr>
          <a:lstStyle/>
          <a:p>
            <a:pPr marL="457200" lvl="0" indent="-361950" algn="l" rtl="0">
              <a:spcBef>
                <a:spcPts val="750"/>
              </a:spcBef>
              <a:spcAft>
                <a:spcPts val="0"/>
              </a:spcAft>
              <a:buClr>
                <a:schemeClr val="dk2"/>
              </a:buClr>
              <a:buSzPts val="2100"/>
              <a:buChar char="•"/>
            </a:pPr>
            <a:r>
              <a:rPr lang="en-US" sz="2100">
                <a:solidFill>
                  <a:schemeClr val="dk2"/>
                </a:solidFill>
              </a:rPr>
              <a:t>All headings are styled using the platform’s Heading styles.</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Every page has a heading at the top, H1 or H2 depending on the platform.</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If a page of content begins with a box the first H2 or H3 should be under the box.</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The heading structure is consistent throughout the page, with no skipped levels.</a:t>
            </a:r>
            <a:endParaRPr sz="2100">
              <a:solidFill>
                <a:schemeClr val="dk2"/>
              </a:solidFill>
            </a:endParaRPr>
          </a:p>
          <a:p>
            <a:pPr marL="457200" lvl="0" indent="-361950" algn="l" rtl="0">
              <a:spcBef>
                <a:spcPts val="0"/>
              </a:spcBef>
              <a:spcAft>
                <a:spcPts val="0"/>
              </a:spcAft>
              <a:buClr>
                <a:schemeClr val="dk2"/>
              </a:buClr>
              <a:buSzPts val="2100"/>
              <a:buChar char="•"/>
            </a:pPr>
            <a:r>
              <a:rPr lang="en-US" sz="2100">
                <a:solidFill>
                  <a:schemeClr val="dk2"/>
                </a:solidFill>
              </a:rPr>
              <a:t>Headings are substantially unique and are not repeated on a page.</a:t>
            </a:r>
            <a:endParaRPr sz="2100">
              <a:solidFill>
                <a:schemeClr val="dk2"/>
              </a:solidFill>
            </a:endParaRPr>
          </a:p>
          <a:p>
            <a:pPr marL="0" lvl="0" indent="0" algn="l" rtl="0">
              <a:spcBef>
                <a:spcPts val="75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cebde73b22_2_44"/>
          <p:cNvSpPr txBox="1">
            <a:spLocks noGrp="1"/>
          </p:cNvSpPr>
          <p:nvPr>
            <p:ph type="title"/>
          </p:nvPr>
        </p:nvSpPr>
        <p:spPr>
          <a:xfrm>
            <a:off x="995085" y="826040"/>
            <a:ext cx="5403300" cy="90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Headings in WAVE</a:t>
            </a:r>
            <a:endParaRPr/>
          </a:p>
        </p:txBody>
      </p:sp>
      <p:sp>
        <p:nvSpPr>
          <p:cNvPr id="182" name="Google Shape;182;g3cebde73b22_2_44"/>
          <p:cNvSpPr txBox="1">
            <a:spLocks noGrp="1"/>
          </p:cNvSpPr>
          <p:nvPr>
            <p:ph type="body" idx="1"/>
          </p:nvPr>
        </p:nvSpPr>
        <p:spPr>
          <a:xfrm>
            <a:off x="628650" y="2303950"/>
            <a:ext cx="2263800" cy="38730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171717"/>
              </a:buClr>
              <a:buSzPts val="2400"/>
              <a:buChar char="•"/>
            </a:pPr>
            <a:r>
              <a:rPr lang="en-US" sz="2400">
                <a:solidFill>
                  <a:srgbClr val="171717"/>
                </a:solidFill>
              </a:rPr>
              <a:t>Blue circles on page</a:t>
            </a:r>
            <a:endParaRPr sz="2400">
              <a:solidFill>
                <a:srgbClr val="171717"/>
              </a:solidFill>
            </a:endParaRPr>
          </a:p>
          <a:p>
            <a:pPr marL="457200" lvl="0" indent="-381000" algn="l" rtl="0">
              <a:lnSpc>
                <a:spcPct val="90000"/>
              </a:lnSpc>
              <a:spcBef>
                <a:spcPts val="0"/>
              </a:spcBef>
              <a:spcAft>
                <a:spcPts val="0"/>
              </a:spcAft>
              <a:buClr>
                <a:srgbClr val="171717"/>
              </a:buClr>
              <a:buSzPts val="2400"/>
              <a:buChar char="•"/>
            </a:pPr>
            <a:r>
              <a:rPr lang="en-US" sz="2400">
                <a:solidFill>
                  <a:srgbClr val="171717"/>
                </a:solidFill>
              </a:rPr>
              <a:t>In “Structure” tab</a:t>
            </a:r>
            <a:endParaRPr sz="2400">
              <a:solidFill>
                <a:srgbClr val="171717"/>
              </a:solidFill>
            </a:endParaRPr>
          </a:p>
        </p:txBody>
      </p:sp>
      <p:pic>
        <p:nvPicPr>
          <p:cNvPr id="183" name="Google Shape;183;g3cebde73b22_2_44" descr="Headings identified in WAVE"/>
          <p:cNvPicPr preferRelativeResize="0">
            <a:picLocks noGrp="1"/>
          </p:cNvPicPr>
          <p:nvPr>
            <p:ph type="body" idx="2"/>
          </p:nvPr>
        </p:nvPicPr>
        <p:blipFill rotWithShape="1">
          <a:blip r:embed="rId3">
            <a:alphaModFix/>
          </a:blip>
          <a:srcRect/>
          <a:stretch/>
        </p:blipFill>
        <p:spPr>
          <a:xfrm>
            <a:off x="3122075" y="1977500"/>
            <a:ext cx="5355300" cy="46533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On-screen Show (4:3)</PresentationFormat>
  <Paragraphs>129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vt:lpstr>
      <vt:lpstr>Calibri</vt:lpstr>
      <vt:lpstr>Play</vt:lpstr>
      <vt:lpstr>Gallery</vt:lpstr>
      <vt:lpstr>So You are an Accessibility Person now</vt:lpstr>
      <vt:lpstr>Welcome!</vt:lpstr>
      <vt:lpstr>Presenters</vt:lpstr>
      <vt:lpstr>Topics</vt:lpstr>
      <vt:lpstr>WAVE by WebAIM</vt:lpstr>
      <vt:lpstr>WAVE Results</vt:lpstr>
      <vt:lpstr>WAVE as a Learning Tool</vt:lpstr>
      <vt:lpstr>Headings Checklist</vt:lpstr>
      <vt:lpstr>Headings in WAVE</vt:lpstr>
      <vt:lpstr>Skipped Headings</vt:lpstr>
      <vt:lpstr>Missing Heading</vt:lpstr>
      <vt:lpstr>Lists and Links Checklist</vt:lpstr>
      <vt:lpstr>Lists</vt:lpstr>
      <vt:lpstr>Images Checklist </vt:lpstr>
      <vt:lpstr>Alt Text in WAVE</vt:lpstr>
      <vt:lpstr>Text Checklist</vt:lpstr>
      <vt:lpstr>Color Contrast Checklist </vt:lpstr>
      <vt:lpstr>Color Contrast</vt:lpstr>
      <vt:lpstr>Colorblindness Checklist</vt:lpstr>
      <vt:lpstr>Color Blindness check</vt:lpstr>
      <vt:lpstr>Tables Checklist</vt:lpstr>
      <vt:lpstr>Layout Tables</vt:lpstr>
      <vt:lpstr>Table Features Identified</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1</cp:revision>
  <dcterms:created xsi:type="dcterms:W3CDTF">2019-09-18T18:31:08Z</dcterms:created>
  <dcterms:modified xsi:type="dcterms:W3CDTF">2026-04-06T20:56:58Z</dcterms:modified>
</cp:coreProperties>
</file>