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60" r:id="rId2"/>
    <p:sldId id="262" r:id="rId3"/>
    <p:sldId id="263" r:id="rId4"/>
    <p:sldId id="265" r:id="rId5"/>
    <p:sldId id="267" r:id="rId6"/>
    <p:sldId id="266" r:id="rId7"/>
    <p:sldId id="268" r:id="rId8"/>
    <p:sldId id="269" r:id="rId9"/>
    <p:sldId id="270" r:id="rId10"/>
    <p:sldId id="271" r:id="rId11"/>
    <p:sldId id="273" r:id="rId12"/>
    <p:sldId id="272" r:id="rId13"/>
    <p:sldId id="274" r:id="rId14"/>
    <p:sldId id="275" r:id="rId15"/>
    <p:sldId id="278" r:id="rId16"/>
    <p:sldId id="276" r:id="rId17"/>
    <p:sldId id="277" r:id="rId18"/>
    <p:sldId id="264"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fNiS5BPrsua7IaN2aUz0aPM8V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129EA-A5F3-9316-F83D-B0DEF46038A6}" v="40" dt="2026-05-06T19:11:17.289"/>
    <p1510:client id="{F8E0E5A4-AE6F-A82A-60D7-0F941C9E69F9}" v="22" dt="2026-05-07T18:46:04.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9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0" name="Google Shape;15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Presenters can be included following the description or the overview. Where images are used, they should include an attribution (Photo by…) and appropriate alternative text should be used (or the image marked decorative).</a:t>
            </a:r>
            <a:endParaRPr/>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172" name="Google Shape;1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5"/>
        <p:cNvGrpSpPr/>
        <p:nvPr/>
      </p:nvGrpSpPr>
      <p:grpSpPr>
        <a:xfrm>
          <a:off x="0" y="0"/>
          <a:ext cx="0" cy="0"/>
          <a:chOff x="0" y="0"/>
          <a:chExt cx="0" cy="0"/>
        </a:xfrm>
      </p:grpSpPr>
      <p:sp>
        <p:nvSpPr>
          <p:cNvPr id="76" name="Google Shape;76;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7" name="Google Shape;77;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8" name="Google Shape;78;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1"/>
        <p:cNvGrpSpPr/>
        <p:nvPr/>
      </p:nvGrpSpPr>
      <p:grpSpPr>
        <a:xfrm>
          <a:off x="0" y="0"/>
          <a:ext cx="0" cy="0"/>
          <a:chOff x="0" y="0"/>
          <a:chExt cx="0" cy="0"/>
        </a:xfrm>
      </p:grpSpPr>
      <p:sp>
        <p:nvSpPr>
          <p:cNvPr id="82" name="Google Shape;82;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3" name="Google Shape;83;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4" name="Google Shape;84;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9"/>
        <p:cNvGrpSpPr/>
        <p:nvPr/>
      </p:nvGrpSpPr>
      <p:grpSpPr>
        <a:xfrm>
          <a:off x="0" y="0"/>
          <a:ext cx="0" cy="0"/>
          <a:chOff x="0" y="0"/>
          <a:chExt cx="0" cy="0"/>
        </a:xfrm>
      </p:grpSpPr>
      <p:sp>
        <p:nvSpPr>
          <p:cNvPr id="90" name="Google Shape;90;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91" name="Google Shape;91;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2" name="Google Shape;92;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2"/>
          <p:cNvSpPr>
            <a:spLocks noGrp="1"/>
          </p:cNvSpPr>
          <p:nvPr>
            <p:ph type="pic" idx="2"/>
          </p:nvPr>
        </p:nvSpPr>
        <p:spPr>
          <a:xfrm>
            <a:off x="5449305" y="797578"/>
            <a:ext cx="2841836" cy="5248677"/>
          </a:xfrm>
          <a:prstGeom prst="rect">
            <a:avLst/>
          </a:prstGeom>
          <a:solidFill>
            <a:srgbClr val="D8D8D8"/>
          </a:solidFill>
          <a:ln>
            <a:noFill/>
          </a:ln>
        </p:spPr>
      </p:sp>
      <p:sp>
        <p:nvSpPr>
          <p:cNvPr id="94" name="Google Shape;94;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5" name="Google Shape;95;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7"/>
        <p:cNvGrpSpPr/>
        <p:nvPr/>
      </p:nvGrpSpPr>
      <p:grpSpPr>
        <a:xfrm>
          <a:off x="0" y="0"/>
          <a:ext cx="0" cy="0"/>
          <a:chOff x="0" y="0"/>
          <a:chExt cx="0" cy="0"/>
        </a:xfrm>
      </p:grpSpPr>
      <p:sp>
        <p:nvSpPr>
          <p:cNvPr id="98" name="Google Shape;98;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6"/>
        <p:cNvGrpSpPr/>
        <p:nvPr/>
      </p:nvGrpSpPr>
      <p:grpSpPr>
        <a:xfrm>
          <a:off x="0" y="0"/>
          <a:ext cx="0" cy="0"/>
          <a:chOff x="0" y="0"/>
          <a:chExt cx="0" cy="0"/>
        </a:xfrm>
      </p:grpSpPr>
      <p:cxnSp>
        <p:nvCxnSpPr>
          <p:cNvPr id="107" name="Google Shape;107;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8" name="Google Shape;108;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9" name="Google Shape;29;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33"/>
        <p:cNvGrpSpPr/>
        <p:nvPr/>
      </p:nvGrpSpPr>
      <p:grpSpPr>
        <a:xfrm>
          <a:off x="0" y="0"/>
          <a:ext cx="0" cy="0"/>
          <a:chOff x="0" y="0"/>
          <a:chExt cx="0" cy="0"/>
        </a:xfrm>
      </p:grpSpPr>
      <p:pic>
        <p:nvPicPr>
          <p:cNvPr id="34" name="Google Shape;34;p1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35" name="Google Shape;35;p1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7" name="Google Shape;37;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8" name="Google Shape;38;p1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2" name="Google Shape;52;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5" name="Google Shape;55;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7"/>
        <p:cNvGrpSpPr/>
        <p:nvPr/>
      </p:nvGrpSpPr>
      <p:grpSpPr>
        <a:xfrm>
          <a:off x="0" y="0"/>
          <a:ext cx="0" cy="0"/>
          <a:chOff x="0" y="0"/>
          <a:chExt cx="0" cy="0"/>
        </a:xfrm>
      </p:grpSpPr>
      <p:sp>
        <p:nvSpPr>
          <p:cNvPr id="58" name="Google Shape;58;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9" name="Google Shape;59;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0" name="Google Shape;60;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5"/>
        <p:cNvGrpSpPr/>
        <p:nvPr/>
      </p:nvGrpSpPr>
      <p:grpSpPr>
        <a:xfrm>
          <a:off x="0" y="0"/>
          <a:ext cx="0" cy="0"/>
          <a:chOff x="0" y="0"/>
          <a:chExt cx="0" cy="0"/>
        </a:xfrm>
      </p:grpSpPr>
      <p:sp>
        <p:nvSpPr>
          <p:cNvPr id="66" name="Google Shape;66;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67" name="Google Shape;67;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0" name="Google Shape;70;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1" name="Google Shape;71;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2" name="Google Shape;72;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human.libretexts.org/Bookshelves/Languages/Arabic/Arabic_Level_On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human.libretexts.org/Bookshelves/Languages/Arabic/Team%3A_Introduction_to_Arabic_I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uman.libretexts.org/Bookshelves/Languages/Arabic/Arabic_Level_Tw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human.libretexts.org/Bookshelves/Languages/Arabic/Arabic_Level_Thre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cccd.instructure.com/courses/6630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gcccd.instructure.com/courses/6630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gcccd.instructure.com/courses/6899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sccc-oeri.org/open-educational-resources-by-discipline/?utm_source=chatgp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uman.libretexts.org/" TargetMode="External"/><Relationship Id="rId2" Type="http://schemas.openxmlformats.org/officeDocument/2006/relationships/hyperlink" Target="https://libretexts.or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human.libretexts.org/Bookshelves/Languages" TargetMode="External"/><Relationship Id="rId7" Type="http://schemas.openxmlformats.org/officeDocument/2006/relationships/image" Target="../media/image9.jpeg"/><Relationship Id="rId2" Type="http://schemas.openxmlformats.org/officeDocument/2006/relationships/hyperlink" Target="https://human.libretexts.org/Bookshelves"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human.libretexts.org/Bookshelves/Languages/Arabi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cccd.instructure.com/accounts/1/external_tools/24?launch_type=global_navigation&amp;toolId=commons-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cool4ed.org/ztc/resource/2821" TargetMode="External"/><Relationship Id="rId3" Type="http://schemas.openxmlformats.org/officeDocument/2006/relationships/hyperlink" Target="https://cool4ed.org/ztc/course/2824" TargetMode="External"/><Relationship Id="rId7" Type="http://schemas.openxmlformats.org/officeDocument/2006/relationships/hyperlink" Target="https://cool4ed.org/ztc/resource/2823" TargetMode="External"/><Relationship Id="rId2" Type="http://schemas.openxmlformats.org/officeDocument/2006/relationships/hyperlink" Target="https://cool4ed.org/" TargetMode="External"/><Relationship Id="rId1" Type="http://schemas.openxmlformats.org/officeDocument/2006/relationships/slideLayout" Target="../slideLayouts/slideLayout2.xml"/><Relationship Id="rId6" Type="http://schemas.openxmlformats.org/officeDocument/2006/relationships/hyperlink" Target="https://cool4ed.org/ztc/resource/2825" TargetMode="External"/><Relationship Id="rId5" Type="http://schemas.openxmlformats.org/officeDocument/2006/relationships/hyperlink" Target="https://cool4ed.org/ztc/course/2820" TargetMode="External"/><Relationship Id="rId4" Type="http://schemas.openxmlformats.org/officeDocument/2006/relationships/hyperlink" Target="https://cool4ed.org/ztc/course/2822" TargetMode="Externa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human.libretexts.org/Bookshelves/Languages/Arabic/Introduction_to_Arabi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ctrTitle"/>
          </p:nvPr>
        </p:nvSpPr>
        <p:spPr>
          <a:xfrm>
            <a:off x="648279" y="2071304"/>
            <a:ext cx="7731092" cy="2189999"/>
          </a:xfrm>
          <a:prstGeom prst="rect">
            <a:avLst/>
          </a:prstGeom>
          <a:noFill/>
          <a:ln>
            <a:noFill/>
          </a:ln>
        </p:spPr>
        <p:txBody>
          <a:bodyPr spcFirstLastPara="1" wrap="square" lIns="91425" tIns="45700" rIns="91425" bIns="0" anchor="b" anchorCtr="0">
            <a:noAutofit/>
          </a:bodyPr>
          <a:lstStyle/>
          <a:p>
            <a:r>
              <a:rPr lang="en-US" sz="4800" b="1">
                <a:solidFill>
                  <a:srgbClr val="FFFFFF"/>
                </a:solidFill>
              </a:rPr>
              <a:t>Empowering Arabic Learning: A Guided Tour of Arabic OER </a:t>
            </a:r>
            <a:endParaRPr lang="en-US"/>
          </a:p>
        </p:txBody>
      </p:sp>
      <p:sp>
        <p:nvSpPr>
          <p:cNvPr id="153" name="Google Shape;153;p5"/>
          <p:cNvSpPr txBox="1">
            <a:spLocks noGrp="1"/>
          </p:cNvSpPr>
          <p:nvPr>
            <p:ph type="subTitle" idx="1"/>
          </p:nvPr>
        </p:nvSpPr>
        <p:spPr>
          <a:xfrm>
            <a:off x="563880" y="5220084"/>
            <a:ext cx="7727259" cy="977621"/>
          </a:xfrm>
          <a:prstGeom prst="rect">
            <a:avLst/>
          </a:prstGeom>
          <a:noFill/>
          <a:ln>
            <a:noFill/>
          </a:ln>
        </p:spPr>
        <p:txBody>
          <a:bodyPr spcFirstLastPara="1" wrap="square" lIns="91425" tIns="91425" rIns="91425" bIns="91425" anchor="t" anchorCtr="0">
            <a:normAutofit fontScale="92500"/>
          </a:bodyPr>
          <a:lstStyle/>
          <a:p>
            <a:pPr marL="170815" indent="-170815">
              <a:buSzPct val="108108"/>
            </a:pPr>
            <a:r>
              <a:rPr lang="en-US" b="1"/>
              <a:t>OER-DL Webinar; 05/07/2026, 2:00 pm – 3:00 pm</a:t>
            </a:r>
            <a:endParaRPr lang="en-US"/>
          </a:p>
          <a:p>
            <a:pPr marL="171446" lvl="0" indent="-171446" algn="l" rtl="0">
              <a:lnSpc>
                <a:spcPct val="120000"/>
              </a:lnSpc>
              <a:spcBef>
                <a:spcPts val="750"/>
              </a:spcBef>
              <a:spcAft>
                <a:spcPts val="0"/>
              </a:spcAft>
              <a:buSzPct val="108108"/>
              <a:buNone/>
            </a:pPr>
            <a:r>
              <a:rPr lang="en-US"/>
              <a:t>This work is licensed under a </a:t>
            </a:r>
            <a:r>
              <a:rPr lang="en-US" u="sng">
                <a:solidFill>
                  <a:schemeClr val="hlink"/>
                </a:solidFill>
                <a:hlinkClick r:id="rId3"/>
              </a:rPr>
              <a:t>Creative Commons Attribution 4.0 International License</a:t>
            </a:r>
            <a:r>
              <a:rPr lang="en-US"/>
              <a:t>.</a:t>
            </a:r>
            <a:endParaRPr/>
          </a:p>
          <a:p>
            <a:pPr marL="171446" lvl="0" indent="-171446" algn="l" rtl="0">
              <a:lnSpc>
                <a:spcPct val="120000"/>
              </a:lnSpc>
              <a:spcBef>
                <a:spcPts val="750"/>
              </a:spcBef>
              <a:spcAft>
                <a:spcPts val="0"/>
              </a:spcAft>
              <a:buSzPct val="108108"/>
              <a:buNone/>
            </a:pP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EA3B-6EBD-8DEF-EAE2-5EF17061AC3B}"/>
              </a:ext>
            </a:extLst>
          </p:cNvPr>
          <p:cNvSpPr>
            <a:spLocks noGrp="1"/>
          </p:cNvSpPr>
          <p:nvPr>
            <p:ph type="title"/>
          </p:nvPr>
        </p:nvSpPr>
        <p:spPr/>
        <p:txBody>
          <a:bodyPr/>
          <a:lstStyle/>
          <a:p>
            <a:r>
              <a:rPr lang="en-US"/>
              <a:t>Arabic Level One</a:t>
            </a:r>
          </a:p>
        </p:txBody>
      </p:sp>
      <p:sp>
        <p:nvSpPr>
          <p:cNvPr id="3" name="Text Placeholder 2">
            <a:extLst>
              <a:ext uri="{FF2B5EF4-FFF2-40B4-BE49-F238E27FC236}">
                <a16:creationId xmlns:a16="http://schemas.microsoft.com/office/drawing/2014/main" id="{B2B28FA7-36B7-E220-1025-EC768F39EBA4}"/>
              </a:ext>
            </a:extLst>
          </p:cNvPr>
          <p:cNvSpPr>
            <a:spLocks noGrp="1"/>
          </p:cNvSpPr>
          <p:nvPr>
            <p:ph type="body" idx="1"/>
          </p:nvPr>
        </p:nvSpPr>
        <p:spPr/>
        <p:txBody>
          <a:bodyPr/>
          <a:lstStyle/>
          <a:p>
            <a:r>
              <a:rPr lang="en-US" sz="1200" u="sng" dirty="0">
                <a:solidFill>
                  <a:srgbClr val="0070C0"/>
                </a:solidFill>
                <a:highlight>
                  <a:srgbClr val="FFFFFF"/>
                </a:highlight>
                <a:latin typeface="Montserrat"/>
                <a:hlinkClick r:id="rId2">
                  <a:extLst>
                    <a:ext uri="{A12FA001-AC4F-418D-AE19-62706E023703}">
                      <ahyp:hlinkClr xmlns:ahyp="http://schemas.microsoft.com/office/drawing/2018/hyperlinkcolor" val="tx"/>
                    </a:ext>
                  </a:extLst>
                </a:hlinkClick>
              </a:rPr>
              <a:t>Arabic Level One (Kassas) (CC BY-NC-SA)</a:t>
            </a:r>
          </a:p>
          <a:p>
            <a:r>
              <a:rPr lang="en-US" sz="1200">
                <a:solidFill>
                  <a:srgbClr val="161616"/>
                </a:solidFill>
                <a:highlight>
                  <a:srgbClr val="FFFFFF"/>
                </a:highlight>
                <a:latin typeface="Montserrat"/>
              </a:rPr>
              <a:t>Overview of Arabic-speaking countries and cultural diversity within these countries</a:t>
            </a:r>
            <a:endParaRPr lang="en-US" sz="1200" u="sng">
              <a:solidFill>
                <a:srgbClr val="0070C0"/>
              </a:solidFill>
              <a:highlight>
                <a:srgbClr val="FFFFFF"/>
              </a:highlight>
              <a:latin typeface="Montserrat"/>
            </a:endParaRPr>
          </a:p>
          <a:p>
            <a:r>
              <a:rPr lang="en-US" sz="1200">
                <a:solidFill>
                  <a:srgbClr val="161616"/>
                </a:solidFill>
                <a:highlight>
                  <a:srgbClr val="FFFFFF"/>
                </a:highlight>
                <a:latin typeface="Montserrat"/>
              </a:rPr>
              <a:t>Beginner-level vocabulary and grammar presented in context</a:t>
            </a:r>
          </a:p>
          <a:p>
            <a:r>
              <a:rPr lang="en-US" sz="1200">
                <a:solidFill>
                  <a:srgbClr val="161616"/>
                </a:solidFill>
                <a:highlight>
                  <a:srgbClr val="FFFFFF"/>
                </a:highlight>
                <a:latin typeface="Montserrat"/>
              </a:rPr>
              <a:t>Activities that support listening, speaking, reading, and writing skills</a:t>
            </a:r>
            <a:endParaRPr lang="en-US"/>
          </a:p>
          <a:p>
            <a:r>
              <a:rPr lang="en-US" sz="1200">
                <a:solidFill>
                  <a:srgbClr val="161616"/>
                </a:solidFill>
                <a:highlight>
                  <a:srgbClr val="FFFFFF"/>
                </a:highlight>
                <a:latin typeface="Montserrat"/>
              </a:rPr>
              <a:t>Cultural notes related to the Arabic-speaking world</a:t>
            </a:r>
            <a:endParaRPr lang="en-US"/>
          </a:p>
          <a:p>
            <a:r>
              <a:rPr lang="en-US" sz="1200">
                <a:solidFill>
                  <a:srgbClr val="161616"/>
                </a:solidFill>
                <a:highlight>
                  <a:srgbClr val="FFFFFF"/>
                </a:highlight>
                <a:latin typeface="Montserrat"/>
              </a:rPr>
              <a:t>Structured lessons designed for introductory Arabic courses</a:t>
            </a:r>
            <a:endParaRPr lang="en-US"/>
          </a:p>
          <a:p>
            <a:r>
              <a:rPr lang="en-US" sz="1200">
                <a:solidFill>
                  <a:srgbClr val="161616"/>
                </a:solidFill>
                <a:highlight>
                  <a:srgbClr val="FFFFFF"/>
                </a:highlight>
                <a:latin typeface="Montserrat"/>
              </a:rPr>
              <a:t>Includes 12 Thematic Units </a:t>
            </a:r>
            <a:endParaRPr lang="en-US" sz="1200" dirty="0">
              <a:solidFill>
                <a:srgbClr val="161616"/>
              </a:solidFill>
              <a:highlight>
                <a:srgbClr val="FFFFFF"/>
              </a:highlight>
              <a:latin typeface="Montserrat"/>
            </a:endParaRPr>
          </a:p>
          <a:p>
            <a:r>
              <a:rPr lang="en-US" sz="1200">
                <a:solidFill>
                  <a:srgbClr val="161616"/>
                </a:solidFill>
                <a:highlight>
                  <a:srgbClr val="FFFFFF"/>
                </a:highlight>
                <a:latin typeface="Montserrat"/>
              </a:rPr>
              <a:t>Added a dedicated assessment page at the end of each chapter to provide structured checkpoints for practice</a:t>
            </a:r>
          </a:p>
          <a:p>
            <a:r>
              <a:rPr lang="en-US" sz="1200">
                <a:solidFill>
                  <a:srgbClr val="161616"/>
                </a:solidFill>
                <a:highlight>
                  <a:srgbClr val="FFFFFF"/>
                </a:highlight>
                <a:latin typeface="Montserrat"/>
              </a:rPr>
              <a:t>Developed by: </a:t>
            </a:r>
            <a:endParaRPr lang="en-US" err="1"/>
          </a:p>
          <a:p>
            <a:pPr lvl="1">
              <a:buSzPts val="1600"/>
              <a:buFont typeface="Courier New"/>
              <a:buChar char="o"/>
            </a:pPr>
            <a:r>
              <a:rPr lang="en-US" sz="1100">
                <a:solidFill>
                  <a:srgbClr val="161616"/>
                </a:solidFill>
                <a:highlight>
                  <a:srgbClr val="FFFFFF"/>
                </a:highlight>
                <a:latin typeface="Montserrat"/>
              </a:rPr>
              <a:t>Hana Kassas, (project manager) Cuyamaca Community College</a:t>
            </a:r>
            <a:endParaRPr lang="en-US" sz="1100"/>
          </a:p>
          <a:p>
            <a:endParaRPr lang="en-US" sz="1100">
              <a:solidFill>
                <a:srgbClr val="161616"/>
              </a:solidFill>
              <a:highlight>
                <a:srgbClr val="FFFFFF"/>
              </a:highlight>
              <a:latin typeface="Montserrat"/>
            </a:endParaRPr>
          </a:p>
        </p:txBody>
      </p:sp>
    </p:spTree>
    <p:extLst>
      <p:ext uri="{BB962C8B-B14F-4D97-AF65-F5344CB8AC3E}">
        <p14:creationId xmlns:p14="http://schemas.microsoft.com/office/powerpoint/2010/main" val="310491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6FB0-41FB-7FD0-8900-144D01112D14}"/>
              </a:ext>
            </a:extLst>
          </p:cNvPr>
          <p:cNvSpPr>
            <a:spLocks noGrp="1"/>
          </p:cNvSpPr>
          <p:nvPr>
            <p:ph type="title"/>
          </p:nvPr>
        </p:nvSpPr>
        <p:spPr/>
        <p:txBody>
          <a:bodyPr/>
          <a:lstStyle/>
          <a:p>
            <a:r>
              <a:rPr lang="en-US"/>
              <a:t>Comparison: Introduction to Arabic I vs. Arabic Level 1</a:t>
            </a:r>
          </a:p>
        </p:txBody>
      </p:sp>
      <p:graphicFrame>
        <p:nvGraphicFramePr>
          <p:cNvPr id="4" name="Table 3">
            <a:extLst>
              <a:ext uri="{FF2B5EF4-FFF2-40B4-BE49-F238E27FC236}">
                <a16:creationId xmlns:a16="http://schemas.microsoft.com/office/drawing/2014/main" id="{E445B48C-9B18-198D-81C6-D8D4A1990A68}"/>
              </a:ext>
            </a:extLst>
          </p:cNvPr>
          <p:cNvGraphicFramePr>
            <a:graphicFrameLocks noGrp="1"/>
          </p:cNvGraphicFramePr>
          <p:nvPr>
            <p:extLst>
              <p:ext uri="{D42A27DB-BD31-4B8C-83A1-F6EECF244321}">
                <p14:modId xmlns:p14="http://schemas.microsoft.com/office/powerpoint/2010/main" val="1169788023"/>
              </p:ext>
            </p:extLst>
          </p:nvPr>
        </p:nvGraphicFramePr>
        <p:xfrm>
          <a:off x="943735" y="2179881"/>
          <a:ext cx="7256530" cy="4376892"/>
        </p:xfrm>
        <a:graphic>
          <a:graphicData uri="http://schemas.openxmlformats.org/drawingml/2006/table">
            <a:tbl>
              <a:tblPr firstRow="1" bandRow="1">
                <a:tableStyleId>{2D5ABB26-0587-4C30-8999-92F81FD0307C}</a:tableStyleId>
              </a:tblPr>
              <a:tblGrid>
                <a:gridCol w="3628265">
                  <a:extLst>
                    <a:ext uri="{9D8B030D-6E8A-4147-A177-3AD203B41FA5}">
                      <a16:colId xmlns:a16="http://schemas.microsoft.com/office/drawing/2014/main" val="3192003476"/>
                    </a:ext>
                  </a:extLst>
                </a:gridCol>
                <a:gridCol w="3628265">
                  <a:extLst>
                    <a:ext uri="{9D8B030D-6E8A-4147-A177-3AD203B41FA5}">
                      <a16:colId xmlns:a16="http://schemas.microsoft.com/office/drawing/2014/main" val="1353970924"/>
                    </a:ext>
                  </a:extLst>
                </a:gridCol>
              </a:tblGrid>
              <a:tr h="607562">
                <a:tc>
                  <a:txBody>
                    <a:bodyPr/>
                    <a:lstStyle/>
                    <a:p>
                      <a:pPr algn="ctr"/>
                      <a:r>
                        <a:rPr lang="en-US" dirty="0">
                          <a:solidFill>
                            <a:schemeClr val="tx1">
                              <a:lumMod val="20000"/>
                              <a:lumOff val="80000"/>
                            </a:schemeClr>
                          </a:solidFill>
                        </a:rPr>
                        <a:t>Introduction to Arabic I</a:t>
                      </a:r>
                    </a:p>
                  </a:txBody>
                  <a:tcPr anchor="ctr">
                    <a:solidFill>
                      <a:schemeClr val="tx1"/>
                    </a:solidFill>
                  </a:tcPr>
                </a:tc>
                <a:tc>
                  <a:txBody>
                    <a:bodyPr/>
                    <a:lstStyle/>
                    <a:p>
                      <a:pPr algn="ctr"/>
                      <a:r>
                        <a:rPr lang="en-US" dirty="0">
                          <a:solidFill>
                            <a:schemeClr val="tx1">
                              <a:lumMod val="20000"/>
                              <a:lumOff val="80000"/>
                            </a:schemeClr>
                          </a:solidFill>
                        </a:rPr>
                        <a:t>Arabic Level One</a:t>
                      </a:r>
                    </a:p>
                  </a:txBody>
                  <a:tcPr anchor="ctr">
                    <a:solidFill>
                      <a:schemeClr val="tx1"/>
                    </a:solidFill>
                  </a:tcPr>
                </a:tc>
                <a:extLst>
                  <a:ext uri="{0D108BD9-81ED-4DB2-BD59-A6C34878D82A}">
                    <a16:rowId xmlns:a16="http://schemas.microsoft.com/office/drawing/2014/main" val="1160841683"/>
                  </a:ext>
                </a:extLst>
              </a:tr>
              <a:tr h="607562">
                <a:tc>
                  <a:txBody>
                    <a:bodyPr/>
                    <a:lstStyle/>
                    <a:p>
                      <a:pPr algn="ctr"/>
                      <a:r>
                        <a:rPr lang="en-US" dirty="0">
                          <a:solidFill>
                            <a:schemeClr val="tx1"/>
                          </a:solidFill>
                        </a:rPr>
                        <a:t>Group of letters introduced in one section</a:t>
                      </a:r>
                    </a:p>
                  </a:txBody>
                  <a:tcPr anchor="ctr"/>
                </a:tc>
                <a:tc>
                  <a:txBody>
                    <a:bodyPr/>
                    <a:lstStyle/>
                    <a:p>
                      <a:pPr algn="ctr"/>
                      <a:r>
                        <a:rPr lang="en-US" dirty="0">
                          <a:solidFill>
                            <a:schemeClr val="tx1"/>
                          </a:solidFill>
                        </a:rPr>
                        <a:t>Each letter introduced in its own section</a:t>
                      </a:r>
                    </a:p>
                  </a:txBody>
                  <a:tcPr anchor="ctr"/>
                </a:tc>
                <a:extLst>
                  <a:ext uri="{0D108BD9-81ED-4DB2-BD59-A6C34878D82A}">
                    <a16:rowId xmlns:a16="http://schemas.microsoft.com/office/drawing/2014/main" val="1428825655"/>
                  </a:ext>
                </a:extLst>
              </a:tr>
              <a:tr h="607562">
                <a:tc>
                  <a:txBody>
                    <a:bodyPr/>
                    <a:lstStyle/>
                    <a:p>
                      <a:pPr algn="ctr"/>
                      <a:r>
                        <a:rPr lang="en-US" dirty="0">
                          <a:solidFill>
                            <a:schemeClr val="tx1"/>
                          </a:solidFill>
                        </a:rPr>
                        <a:t>Videos created to teach how to write the letters and audios to help pronunciation</a:t>
                      </a:r>
                    </a:p>
                  </a:txBody>
                  <a:tcPr anchor="ctr">
                    <a:solidFill>
                      <a:schemeClr val="tx1">
                        <a:lumMod val="20000"/>
                        <a:lumOff val="80000"/>
                      </a:schemeClr>
                    </a:solidFill>
                  </a:tcPr>
                </a:tc>
                <a:tc>
                  <a:txBody>
                    <a:bodyPr/>
                    <a:lstStyle/>
                    <a:p>
                      <a:pPr algn="ctr"/>
                      <a:r>
                        <a:rPr lang="en-US" dirty="0">
                          <a:solidFill>
                            <a:schemeClr val="tx1"/>
                          </a:solidFill>
                        </a:rPr>
                        <a:t>More videos created to introduced letters and their shapes in words</a:t>
                      </a:r>
                    </a:p>
                  </a:txBody>
                  <a:tcPr anchor="ctr">
                    <a:solidFill>
                      <a:schemeClr val="tx1">
                        <a:lumMod val="20000"/>
                        <a:lumOff val="80000"/>
                      </a:schemeClr>
                    </a:solidFill>
                  </a:tcPr>
                </a:tc>
                <a:extLst>
                  <a:ext uri="{0D108BD9-81ED-4DB2-BD59-A6C34878D82A}">
                    <a16:rowId xmlns:a16="http://schemas.microsoft.com/office/drawing/2014/main" val="2066700690"/>
                  </a:ext>
                </a:extLst>
              </a:tr>
              <a:tr h="680889">
                <a:tc>
                  <a:txBody>
                    <a:bodyPr/>
                    <a:lstStyle/>
                    <a:p>
                      <a:pPr algn="ctr"/>
                      <a:r>
                        <a:rPr lang="en-US" dirty="0">
                          <a:solidFill>
                            <a:schemeClr val="tx1"/>
                          </a:solidFill>
                        </a:rPr>
                        <a:t>Interactive Activities using H5P platforms</a:t>
                      </a:r>
                    </a:p>
                  </a:txBody>
                  <a:tcPr anchor="ctr"/>
                </a:tc>
                <a:tc>
                  <a:txBody>
                    <a:bodyPr/>
                    <a:lstStyle/>
                    <a:p>
                      <a:pPr algn="ctr"/>
                      <a:r>
                        <a:rPr lang="en-US" dirty="0">
                          <a:solidFill>
                            <a:schemeClr val="tx1"/>
                          </a:solidFill>
                        </a:rPr>
                        <a:t>Integrated more structured and organized, step by step activities utilizing H5P and Adapt platforms  </a:t>
                      </a:r>
                    </a:p>
                  </a:txBody>
                  <a:tcPr anchor="ctr"/>
                </a:tc>
                <a:extLst>
                  <a:ext uri="{0D108BD9-81ED-4DB2-BD59-A6C34878D82A}">
                    <a16:rowId xmlns:a16="http://schemas.microsoft.com/office/drawing/2014/main" val="365023623"/>
                  </a:ext>
                </a:extLst>
              </a:tr>
              <a:tr h="607562">
                <a:tc>
                  <a:txBody>
                    <a:bodyPr/>
                    <a:lstStyle/>
                    <a:p>
                      <a:pPr lvl="0" algn="ctr">
                        <a:buNone/>
                      </a:pPr>
                      <a:r>
                        <a:rPr lang="en-US" sz="1400" b="0" u="none" strike="noStrike" noProof="0" dirty="0">
                          <a:solidFill>
                            <a:schemeClr val="tx1"/>
                          </a:solidFill>
                        </a:rPr>
                        <a:t>Uses YouTube videos (not Creative Commons)</a:t>
                      </a:r>
                      <a:endParaRPr lang="en-US" dirty="0">
                        <a:solidFill>
                          <a:schemeClr val="tx1"/>
                        </a:solidFill>
                      </a:endParaRPr>
                    </a:p>
                  </a:txBody>
                  <a:tcPr anchor="ctr">
                    <a:solidFill>
                      <a:schemeClr val="tx1">
                        <a:lumMod val="20000"/>
                        <a:lumOff val="80000"/>
                      </a:schemeClr>
                    </a:solidFill>
                  </a:tcPr>
                </a:tc>
                <a:tc>
                  <a:txBody>
                    <a:bodyPr/>
                    <a:lstStyle/>
                    <a:p>
                      <a:pPr lvl="0" algn="ctr">
                        <a:buNone/>
                      </a:pPr>
                      <a:r>
                        <a:rPr lang="en-US" sz="1400" b="0" u="none" strike="noStrike" noProof="0" dirty="0">
                          <a:solidFill>
                            <a:schemeClr val="tx1"/>
                          </a:solidFill>
                        </a:rPr>
                        <a:t>Uses only Creative Commons licensed videos</a:t>
                      </a:r>
                      <a:endParaRPr lang="en-US" dirty="0">
                        <a:solidFill>
                          <a:schemeClr val="tx1"/>
                        </a:solidFill>
                      </a:endParaRPr>
                    </a:p>
                  </a:txBody>
                  <a:tcPr anchor="ctr">
                    <a:solidFill>
                      <a:schemeClr val="tx1">
                        <a:lumMod val="20000"/>
                        <a:lumOff val="80000"/>
                      </a:schemeClr>
                    </a:solidFill>
                  </a:tcPr>
                </a:tc>
                <a:extLst>
                  <a:ext uri="{0D108BD9-81ED-4DB2-BD59-A6C34878D82A}">
                    <a16:rowId xmlns:a16="http://schemas.microsoft.com/office/drawing/2014/main" val="2917277486"/>
                  </a:ext>
                </a:extLst>
              </a:tr>
              <a:tr h="607562">
                <a:tc>
                  <a:txBody>
                    <a:bodyPr/>
                    <a:lstStyle/>
                    <a:p>
                      <a:pPr lvl="0" algn="ctr">
                        <a:buNone/>
                      </a:pPr>
                      <a:r>
                        <a:rPr lang="en-US" sz="1400" b="0" u="none" strike="noStrike" noProof="0" dirty="0">
                          <a:solidFill>
                            <a:schemeClr val="tx1"/>
                          </a:solidFill>
                        </a:rPr>
                        <a:t> Includes 10 chapters</a:t>
                      </a:r>
                      <a:endParaRPr lang="en-US" dirty="0">
                        <a:solidFill>
                          <a:schemeClr val="tx1"/>
                        </a:solidFill>
                      </a:endParaRPr>
                    </a:p>
                  </a:txBody>
                  <a:tcPr anchor="ctr"/>
                </a:tc>
                <a:tc>
                  <a:txBody>
                    <a:bodyPr/>
                    <a:lstStyle/>
                    <a:p>
                      <a:pPr lvl="0" algn="ctr">
                        <a:buNone/>
                      </a:pPr>
                      <a:r>
                        <a:rPr lang="en-US" sz="1400" b="0" u="none" strike="noStrike" noProof="0" dirty="0">
                          <a:solidFill>
                            <a:schemeClr val="tx1"/>
                          </a:solidFill>
                        </a:rPr>
                        <a:t>Expands to 12 chapters</a:t>
                      </a:r>
                      <a:endParaRPr lang="en-US" dirty="0">
                        <a:solidFill>
                          <a:schemeClr val="tx1"/>
                        </a:solidFill>
                      </a:endParaRPr>
                    </a:p>
                  </a:txBody>
                  <a:tcPr anchor="ctr"/>
                </a:tc>
                <a:extLst>
                  <a:ext uri="{0D108BD9-81ED-4DB2-BD59-A6C34878D82A}">
                    <a16:rowId xmlns:a16="http://schemas.microsoft.com/office/drawing/2014/main" val="3200864420"/>
                  </a:ext>
                </a:extLst>
              </a:tr>
              <a:tr h="607562">
                <a:tc>
                  <a:txBody>
                    <a:bodyPr/>
                    <a:lstStyle/>
                    <a:p>
                      <a:pPr lvl="0" algn="ctr">
                        <a:buNone/>
                      </a:pPr>
                      <a:r>
                        <a:rPr lang="en-US" sz="1400" b="0" u="none" strike="noStrike" noProof="0" dirty="0">
                          <a:solidFill>
                            <a:schemeClr val="tx1"/>
                          </a:solidFill>
                        </a:rPr>
                        <a:t>5 Chapters and 10 section in each chapter</a:t>
                      </a:r>
                      <a:endParaRPr lang="en-US" sz="1400" b="0" i="0" u="none" strike="noStrike" noProof="0" dirty="0">
                        <a:solidFill>
                          <a:schemeClr val="tx1"/>
                        </a:solidFill>
                      </a:endParaRPr>
                    </a:p>
                  </a:txBody>
                  <a:tcPr anchor="ctr">
                    <a:solidFill>
                      <a:schemeClr val="tx1">
                        <a:lumMod val="20000"/>
                        <a:lumOff val="80000"/>
                      </a:schemeClr>
                    </a:solidFill>
                  </a:tcPr>
                </a:tc>
                <a:tc>
                  <a:txBody>
                    <a:bodyPr/>
                    <a:lstStyle/>
                    <a:p>
                      <a:pPr lvl="0" algn="ctr">
                        <a:buNone/>
                      </a:pPr>
                      <a:r>
                        <a:rPr lang="en-US" sz="1400" b="0" u="none" strike="noStrike" noProof="0" dirty="0">
                          <a:solidFill>
                            <a:schemeClr val="tx1"/>
                          </a:solidFill>
                        </a:rPr>
                        <a:t>Added a dedicated assessment page at the end of each chapter </a:t>
                      </a:r>
                      <a:endParaRPr lang="en-US" sz="1400" b="0" i="0" u="none" strike="noStrike" noProof="0" dirty="0">
                        <a:solidFill>
                          <a:schemeClr val="tx1"/>
                        </a:solidFill>
                      </a:endParaRPr>
                    </a:p>
                  </a:txBody>
                  <a:tcPr anchor="ctr">
                    <a:solidFill>
                      <a:schemeClr val="tx1">
                        <a:lumMod val="20000"/>
                        <a:lumOff val="80000"/>
                      </a:schemeClr>
                    </a:solidFill>
                  </a:tcPr>
                </a:tc>
                <a:extLst>
                  <a:ext uri="{0D108BD9-81ED-4DB2-BD59-A6C34878D82A}">
                    <a16:rowId xmlns:a16="http://schemas.microsoft.com/office/drawing/2014/main" val="1000641928"/>
                  </a:ext>
                </a:extLst>
              </a:tr>
            </a:tbl>
          </a:graphicData>
        </a:graphic>
      </p:graphicFrame>
    </p:spTree>
    <p:extLst>
      <p:ext uri="{BB962C8B-B14F-4D97-AF65-F5344CB8AC3E}">
        <p14:creationId xmlns:p14="http://schemas.microsoft.com/office/powerpoint/2010/main" val="383513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9058-FC83-6B38-62DC-B4E59B1D9D94}"/>
              </a:ext>
            </a:extLst>
          </p:cNvPr>
          <p:cNvSpPr>
            <a:spLocks noGrp="1"/>
          </p:cNvSpPr>
          <p:nvPr>
            <p:ph type="title"/>
          </p:nvPr>
        </p:nvSpPr>
        <p:spPr/>
        <p:txBody>
          <a:bodyPr/>
          <a:lstStyle/>
          <a:p>
            <a:r>
              <a:rPr lang="en-US"/>
              <a:t>Introduction to Arabic II</a:t>
            </a:r>
          </a:p>
        </p:txBody>
      </p:sp>
      <p:sp>
        <p:nvSpPr>
          <p:cNvPr id="3" name="Text Placeholder 2">
            <a:extLst>
              <a:ext uri="{FF2B5EF4-FFF2-40B4-BE49-F238E27FC236}">
                <a16:creationId xmlns:a16="http://schemas.microsoft.com/office/drawing/2014/main" id="{FD7E2184-7D93-C585-52D9-E7B6D947F3FC}"/>
              </a:ext>
            </a:extLst>
          </p:cNvPr>
          <p:cNvSpPr>
            <a:spLocks noGrp="1"/>
          </p:cNvSpPr>
          <p:nvPr>
            <p:ph type="body" idx="1"/>
          </p:nvPr>
        </p:nvSpPr>
        <p:spPr/>
        <p:txBody>
          <a:bodyPr/>
          <a:lstStyle/>
          <a:p>
            <a:r>
              <a:rPr lang="en-US" sz="1400" dirty="0">
                <a:solidFill>
                  <a:srgbClr val="0070C0"/>
                </a:solidFill>
                <a:highlight>
                  <a:srgbClr val="FFFFFF"/>
                </a:highlight>
                <a:latin typeface="Montserrat"/>
                <a:hlinkClick r:id="rId2">
                  <a:extLst>
                    <a:ext uri="{A12FA001-AC4F-418D-AE19-62706E023703}">
                      <ahyp:hlinkClr xmlns:ahyp="http://schemas.microsoft.com/office/drawing/2018/hyperlinkcolor" val="tx"/>
                    </a:ext>
                  </a:extLst>
                </a:hlinkClick>
              </a:rPr>
              <a:t>Introduction to Arabic II (Kassas, et al., ASCCC OERI) (CC BY-NC-SA)</a:t>
            </a:r>
            <a:endParaRPr lang="en-US" sz="1400">
              <a:solidFill>
                <a:srgbClr val="00417E"/>
              </a:solidFill>
              <a:latin typeface="Calibri"/>
              <a:ea typeface="Calibri"/>
              <a:cs typeface="Calibri"/>
            </a:endParaRPr>
          </a:p>
          <a:p>
            <a:r>
              <a:rPr lang="en-US" sz="1400">
                <a:solidFill>
                  <a:srgbClr val="161616"/>
                </a:solidFill>
                <a:highlight>
                  <a:srgbClr val="FFFFFF"/>
                </a:highlight>
                <a:latin typeface="Montserrat"/>
              </a:rPr>
              <a:t>Suitable as a core instructional or reference textbook</a:t>
            </a:r>
            <a:endParaRPr lang="en-US" sz="1400" dirty="0">
              <a:solidFill>
                <a:srgbClr val="00417E"/>
              </a:solidFill>
              <a:latin typeface="Montserrat"/>
            </a:endParaRPr>
          </a:p>
          <a:p>
            <a:r>
              <a:rPr lang="en-US" sz="1400">
                <a:solidFill>
                  <a:srgbClr val="161616"/>
                </a:solidFill>
                <a:highlight>
                  <a:srgbClr val="FFFFFF"/>
                </a:highlight>
                <a:latin typeface="Montserrat"/>
              </a:rPr>
              <a:t>Structured lessons introducing vocabulary and grammar</a:t>
            </a:r>
            <a:endParaRPr lang="en-US" sz="1400" dirty="0">
              <a:solidFill>
                <a:srgbClr val="00417E"/>
              </a:solidFill>
              <a:latin typeface="Montserrat"/>
            </a:endParaRPr>
          </a:p>
          <a:p>
            <a:r>
              <a:rPr lang="en-US" sz="1400">
                <a:solidFill>
                  <a:srgbClr val="161616"/>
                </a:solidFill>
                <a:highlight>
                  <a:srgbClr val="FFFFFF"/>
                </a:highlight>
                <a:latin typeface="Montserrat"/>
              </a:rPr>
              <a:t>Readings and explanations supporting language comprehension</a:t>
            </a:r>
            <a:endParaRPr lang="en-US" sz="1400" dirty="0">
              <a:solidFill>
                <a:srgbClr val="00417E"/>
              </a:solidFill>
              <a:latin typeface="Montserrat"/>
            </a:endParaRPr>
          </a:p>
          <a:p>
            <a:r>
              <a:rPr lang="en-US" sz="1400">
                <a:solidFill>
                  <a:srgbClr val="161616"/>
                </a:solidFill>
                <a:highlight>
                  <a:srgbClr val="FFFFFF"/>
                </a:highlight>
                <a:latin typeface="Montserrat"/>
              </a:rPr>
              <a:t>Themes related to everyday life and student experiences</a:t>
            </a:r>
            <a:endParaRPr lang="en-US" sz="1400" dirty="0">
              <a:solidFill>
                <a:srgbClr val="00417E"/>
              </a:solidFill>
              <a:latin typeface="Montserrat"/>
            </a:endParaRPr>
          </a:p>
          <a:p>
            <a:r>
              <a:rPr lang="en-US" sz="1400">
                <a:solidFill>
                  <a:srgbClr val="161616"/>
                </a:solidFill>
                <a:highlight>
                  <a:srgbClr val="FFFFFF"/>
                </a:highlight>
                <a:latin typeface="Montserrat"/>
              </a:rPr>
              <a:t>Includes 5 Thematic Units </a:t>
            </a:r>
            <a:endParaRPr lang="en-US" sz="1400" dirty="0">
              <a:solidFill>
                <a:srgbClr val="161616"/>
              </a:solidFill>
              <a:highlight>
                <a:srgbClr val="FFFFFF"/>
              </a:highlight>
              <a:latin typeface="Montserrat"/>
            </a:endParaRPr>
          </a:p>
          <a:p>
            <a:r>
              <a:rPr lang="en-US" sz="1400">
                <a:solidFill>
                  <a:srgbClr val="161616"/>
                </a:solidFill>
                <a:highlight>
                  <a:srgbClr val="FFFFFF"/>
                </a:highlight>
                <a:latin typeface="Montserrat"/>
              </a:rPr>
              <a:t>Developed by:</a:t>
            </a:r>
            <a:endParaRPr lang="en-US" sz="1400" dirty="0">
              <a:solidFill>
                <a:srgbClr val="00417E"/>
              </a:solidFill>
              <a:latin typeface="Montserrat"/>
            </a:endParaRPr>
          </a:p>
          <a:p>
            <a:pPr lvl="1">
              <a:buFont typeface="Courier New,monospace"/>
              <a:buChar char="o"/>
            </a:pPr>
            <a:r>
              <a:rPr lang="en-US" sz="1050">
                <a:solidFill>
                  <a:srgbClr val="161616"/>
                </a:solidFill>
                <a:highlight>
                  <a:srgbClr val="FFFFFF"/>
                </a:highlight>
                <a:latin typeface="Montserrat"/>
              </a:rPr>
              <a:t>Hana Kassas, (project manager) Cuyamaca Community College</a:t>
            </a:r>
            <a:endParaRPr lang="en-US" sz="1050">
              <a:solidFill>
                <a:srgbClr val="00417E"/>
              </a:solidFill>
              <a:latin typeface="Montserrat"/>
            </a:endParaRPr>
          </a:p>
          <a:p>
            <a:pPr lvl="1">
              <a:buFont typeface="Courier New,monospace"/>
              <a:buChar char="o"/>
            </a:pPr>
            <a:r>
              <a:rPr lang="en-US" sz="1050" dirty="0">
                <a:solidFill>
                  <a:srgbClr val="161616"/>
                </a:solidFill>
                <a:highlight>
                  <a:srgbClr val="FFFFFF"/>
                </a:highlight>
                <a:latin typeface="Montserrat"/>
              </a:rPr>
              <a:t>Dr. Layla Bahar Al-</a:t>
            </a:r>
            <a:r>
              <a:rPr lang="en-US" sz="1050" dirty="0" err="1">
                <a:solidFill>
                  <a:srgbClr val="161616"/>
                </a:solidFill>
                <a:highlight>
                  <a:srgbClr val="FFFFFF"/>
                </a:highlight>
                <a:latin typeface="Montserrat"/>
              </a:rPr>
              <a:t>Aloom</a:t>
            </a:r>
            <a:r>
              <a:rPr lang="en-US" sz="1050" dirty="0">
                <a:solidFill>
                  <a:srgbClr val="161616"/>
                </a:solidFill>
                <a:highlight>
                  <a:srgbClr val="FFFFFF"/>
                </a:highlight>
                <a:latin typeface="Montserrat"/>
              </a:rPr>
              <a:t>, Chevron Community College </a:t>
            </a:r>
            <a:endParaRPr lang="en-US" sz="1050" dirty="0">
              <a:solidFill>
                <a:srgbClr val="00417E"/>
              </a:solidFill>
              <a:latin typeface="Montserrat"/>
            </a:endParaRPr>
          </a:p>
          <a:p>
            <a:pPr lvl="1">
              <a:buFont typeface="Courier New,monospace"/>
              <a:buChar char="o"/>
            </a:pPr>
            <a:r>
              <a:rPr lang="en-US" sz="1050">
                <a:solidFill>
                  <a:srgbClr val="161616"/>
                </a:solidFill>
                <a:highlight>
                  <a:srgbClr val="FFFFFF"/>
                </a:highlight>
                <a:latin typeface="Montserrat"/>
              </a:rPr>
              <a:t>Samira Murtada, San Bernardino Valley College</a:t>
            </a:r>
            <a:endParaRPr lang="en-US" sz="1050">
              <a:solidFill>
                <a:srgbClr val="00417E"/>
              </a:solidFill>
              <a:latin typeface="Montserrat"/>
            </a:endParaRPr>
          </a:p>
          <a:p>
            <a:pPr>
              <a:buFont typeface="Courier New,monospace"/>
              <a:buChar char="o"/>
            </a:pPr>
            <a:endParaRPr lang="en-US" sz="1400" dirty="0">
              <a:solidFill>
                <a:srgbClr val="00417E"/>
              </a:solidFill>
              <a:latin typeface="Montserrat"/>
            </a:endParaRPr>
          </a:p>
          <a:p>
            <a:endParaRPr lang="en-US" dirty="0"/>
          </a:p>
        </p:txBody>
      </p:sp>
    </p:spTree>
    <p:extLst>
      <p:ext uri="{BB962C8B-B14F-4D97-AF65-F5344CB8AC3E}">
        <p14:creationId xmlns:p14="http://schemas.microsoft.com/office/powerpoint/2010/main" val="165088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6DD0-ADCC-6534-AA18-7996B0BDCC13}"/>
              </a:ext>
            </a:extLst>
          </p:cNvPr>
          <p:cNvSpPr>
            <a:spLocks noGrp="1"/>
          </p:cNvSpPr>
          <p:nvPr>
            <p:ph type="title"/>
          </p:nvPr>
        </p:nvSpPr>
        <p:spPr/>
        <p:txBody>
          <a:bodyPr/>
          <a:lstStyle/>
          <a:p>
            <a:r>
              <a:rPr lang="en-US"/>
              <a:t>Arabic Level Two</a:t>
            </a:r>
          </a:p>
        </p:txBody>
      </p:sp>
      <p:sp>
        <p:nvSpPr>
          <p:cNvPr id="3" name="Text Placeholder 2">
            <a:extLst>
              <a:ext uri="{FF2B5EF4-FFF2-40B4-BE49-F238E27FC236}">
                <a16:creationId xmlns:a16="http://schemas.microsoft.com/office/drawing/2014/main" id="{7821E562-D1D2-5A82-54FA-DD9348B94B30}"/>
              </a:ext>
            </a:extLst>
          </p:cNvPr>
          <p:cNvSpPr>
            <a:spLocks noGrp="1"/>
          </p:cNvSpPr>
          <p:nvPr>
            <p:ph type="body" idx="1"/>
          </p:nvPr>
        </p:nvSpPr>
        <p:spPr/>
        <p:txBody>
          <a:bodyPr>
            <a:normAutofit/>
          </a:bodyPr>
          <a:lstStyle/>
          <a:p>
            <a:r>
              <a:rPr lang="en-US" sz="1200" u="sng" dirty="0">
                <a:solidFill>
                  <a:srgbClr val="0070C0"/>
                </a:solidFill>
                <a:highlight>
                  <a:srgbClr val="FFFFFF"/>
                </a:highlight>
                <a:latin typeface="Montserrat"/>
                <a:hlinkClick r:id="rId2">
                  <a:extLst>
                    <a:ext uri="{A12FA001-AC4F-418D-AE19-62706E023703}">
                      <ahyp:hlinkClr xmlns:ahyp="http://schemas.microsoft.com/office/drawing/2018/hyperlinkcolor" val="tx"/>
                    </a:ext>
                  </a:extLst>
                </a:hlinkClick>
              </a:rPr>
              <a:t>Arabic Level Two (Kassas) (CC BY-NC-SA)</a:t>
            </a:r>
          </a:p>
          <a:p>
            <a:r>
              <a:rPr lang="en-US" sz="1200">
                <a:solidFill>
                  <a:srgbClr val="161616"/>
                </a:solidFill>
                <a:highlight>
                  <a:srgbClr val="FFFFFF"/>
                </a:highlight>
                <a:latin typeface="Montserrat"/>
              </a:rPr>
              <a:t>Thematic lessons focused on everyday communication</a:t>
            </a:r>
            <a:endParaRPr lang="en-US" sz="1200" u="sng" dirty="0">
              <a:solidFill>
                <a:srgbClr val="0070C0"/>
              </a:solidFill>
              <a:highlight>
                <a:srgbClr val="FFFFFF"/>
              </a:highlight>
              <a:latin typeface="Montserrat"/>
            </a:endParaRPr>
          </a:p>
          <a:p>
            <a:r>
              <a:rPr lang="en-US" sz="1200">
                <a:solidFill>
                  <a:srgbClr val="161616"/>
                </a:solidFill>
                <a:highlight>
                  <a:srgbClr val="FFFFFF"/>
                </a:highlight>
                <a:latin typeface="Montserrat"/>
              </a:rPr>
              <a:t>Vocabulary and grammar development for second-semester learners</a:t>
            </a:r>
            <a:endParaRPr lang="en-US"/>
          </a:p>
          <a:p>
            <a:r>
              <a:rPr lang="en-US" sz="1200">
                <a:solidFill>
                  <a:srgbClr val="161616"/>
                </a:solidFill>
                <a:highlight>
                  <a:srgbClr val="FFFFFF"/>
                </a:highlight>
                <a:latin typeface="Montserrat"/>
              </a:rPr>
              <a:t>Numerous practice activities and exercises</a:t>
            </a:r>
            <a:endParaRPr lang="en-US"/>
          </a:p>
          <a:p>
            <a:r>
              <a:rPr lang="en-US" sz="1200">
                <a:solidFill>
                  <a:srgbClr val="161616"/>
                </a:solidFill>
                <a:highlight>
                  <a:srgbClr val="FFFFFF"/>
                </a:highlight>
                <a:latin typeface="Montserrat"/>
              </a:rPr>
              <a:t>Cultural readings related to daily life in the Arab world</a:t>
            </a:r>
            <a:endParaRPr lang="en-US"/>
          </a:p>
          <a:p>
            <a:r>
              <a:rPr lang="en-US" sz="1200">
                <a:solidFill>
                  <a:srgbClr val="161616"/>
                </a:solidFill>
                <a:highlight>
                  <a:srgbClr val="FFFFFF"/>
                </a:highlight>
                <a:latin typeface="Montserrat"/>
              </a:rPr>
              <a:t>Activities that support listening, speaking, reading, and writing skills</a:t>
            </a:r>
            <a:endParaRPr lang="en-US"/>
          </a:p>
          <a:p>
            <a:r>
              <a:rPr lang="en-US" sz="1200">
                <a:solidFill>
                  <a:srgbClr val="161616"/>
                </a:solidFill>
                <a:highlight>
                  <a:srgbClr val="FFFFFF"/>
                </a:highlight>
                <a:latin typeface="Montserrat"/>
              </a:rPr>
              <a:t>Offers a more carefully structured learning experience, with a greater number of targeted exercises and assessments, providing a more organized and comprehensive practice compared to Introduction to Arabic II.</a:t>
            </a:r>
          </a:p>
          <a:p>
            <a:r>
              <a:rPr lang="en-US" sz="1200">
                <a:solidFill>
                  <a:srgbClr val="161616"/>
                </a:solidFill>
                <a:highlight>
                  <a:srgbClr val="FFFFFF"/>
                </a:highlight>
                <a:latin typeface="Montserrat"/>
              </a:rPr>
              <a:t>Includes a Check Your Understanding' activity in each section, offering students more interactive learning opportunities to reflect and confirm their comprehension.</a:t>
            </a:r>
            <a:endParaRPr lang="en-US" sz="1200" dirty="0">
              <a:solidFill>
                <a:srgbClr val="161616"/>
              </a:solidFill>
              <a:highlight>
                <a:srgbClr val="FFFFFF"/>
              </a:highlight>
              <a:latin typeface="Montserrat"/>
            </a:endParaRPr>
          </a:p>
          <a:p>
            <a:r>
              <a:rPr lang="en-US" sz="1200">
                <a:solidFill>
                  <a:srgbClr val="161616"/>
                </a:solidFill>
                <a:highlight>
                  <a:srgbClr val="FFFFFF"/>
                </a:highlight>
                <a:latin typeface="Montserrat"/>
              </a:rPr>
              <a:t>Developed by: </a:t>
            </a:r>
            <a:endParaRPr lang="en-US" sz="1200">
              <a:solidFill>
                <a:srgbClr val="00417E"/>
              </a:solidFill>
              <a:highlight>
                <a:srgbClr val="FFFFFF"/>
              </a:highlight>
              <a:latin typeface="Montserrat"/>
            </a:endParaRPr>
          </a:p>
          <a:p>
            <a:pPr lvl="1">
              <a:buFont typeface="Courier New,monospace"/>
              <a:buChar char="o"/>
            </a:pPr>
            <a:r>
              <a:rPr lang="en-US" sz="1100">
                <a:solidFill>
                  <a:srgbClr val="161616"/>
                </a:solidFill>
                <a:highlight>
                  <a:srgbClr val="FFFFFF"/>
                </a:highlight>
                <a:latin typeface="Montserrat"/>
              </a:rPr>
              <a:t>Hana Kassas, (project manager) Cuyamaca Community College</a:t>
            </a:r>
            <a:endParaRPr lang="en-US" sz="1100">
              <a:solidFill>
                <a:srgbClr val="00417E"/>
              </a:solidFill>
              <a:highlight>
                <a:srgbClr val="FFFFFF"/>
              </a:highlight>
              <a:latin typeface="Montserrat"/>
            </a:endParaRPr>
          </a:p>
          <a:p>
            <a:pPr>
              <a:buFont typeface="Courier New,monospace"/>
              <a:buChar char="o"/>
            </a:pPr>
            <a:endParaRPr lang="en-US" sz="1100" dirty="0">
              <a:solidFill>
                <a:srgbClr val="00417E"/>
              </a:solidFill>
              <a:highlight>
                <a:srgbClr val="FFFFFF"/>
              </a:highlight>
              <a:latin typeface="Montserrat"/>
            </a:endParaRPr>
          </a:p>
          <a:p>
            <a:endParaRPr lang="en-US" sz="1200" dirty="0">
              <a:solidFill>
                <a:srgbClr val="161616"/>
              </a:solidFill>
              <a:highlight>
                <a:srgbClr val="FFFFFF"/>
              </a:highlight>
              <a:latin typeface="Montserrat"/>
            </a:endParaRPr>
          </a:p>
          <a:p>
            <a:endParaRPr lang="en-US" sz="1200" u="sng" dirty="0">
              <a:solidFill>
                <a:srgbClr val="0070C0"/>
              </a:solidFill>
              <a:highlight>
                <a:srgbClr val="FFFFFF"/>
              </a:highlight>
              <a:latin typeface="Montserrat"/>
            </a:endParaRPr>
          </a:p>
        </p:txBody>
      </p:sp>
    </p:spTree>
    <p:extLst>
      <p:ext uri="{BB962C8B-B14F-4D97-AF65-F5344CB8AC3E}">
        <p14:creationId xmlns:p14="http://schemas.microsoft.com/office/powerpoint/2010/main" val="264444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F74C-9080-3B02-532D-025548715B14}"/>
              </a:ext>
            </a:extLst>
          </p:cNvPr>
          <p:cNvSpPr>
            <a:spLocks noGrp="1"/>
          </p:cNvSpPr>
          <p:nvPr>
            <p:ph type="title"/>
          </p:nvPr>
        </p:nvSpPr>
        <p:spPr/>
        <p:txBody>
          <a:bodyPr/>
          <a:lstStyle/>
          <a:p>
            <a:r>
              <a:rPr lang="en-US" dirty="0"/>
              <a:t>Arabic Level Thr</a:t>
            </a:r>
            <a:r>
              <a:rPr lang="en-US"/>
              <a:t>ee</a:t>
            </a:r>
          </a:p>
        </p:txBody>
      </p:sp>
      <p:sp>
        <p:nvSpPr>
          <p:cNvPr id="3" name="Text Placeholder 2">
            <a:extLst>
              <a:ext uri="{FF2B5EF4-FFF2-40B4-BE49-F238E27FC236}">
                <a16:creationId xmlns:a16="http://schemas.microsoft.com/office/drawing/2014/main" id="{ED76B403-798A-F46A-DD13-4BFB4C60C1C7}"/>
              </a:ext>
            </a:extLst>
          </p:cNvPr>
          <p:cNvSpPr>
            <a:spLocks noGrp="1"/>
          </p:cNvSpPr>
          <p:nvPr>
            <p:ph type="body" idx="1"/>
          </p:nvPr>
        </p:nvSpPr>
        <p:spPr/>
        <p:txBody>
          <a:bodyPr/>
          <a:lstStyle/>
          <a:p>
            <a:r>
              <a:rPr lang="en-US" sz="1200" u="sng" dirty="0">
                <a:solidFill>
                  <a:srgbClr val="0070C0"/>
                </a:solidFill>
                <a:highlight>
                  <a:srgbClr val="FFFFFF"/>
                </a:highlight>
                <a:latin typeface="Montserrat"/>
                <a:hlinkClick r:id="rId2">
                  <a:extLst>
                    <a:ext uri="{A12FA001-AC4F-418D-AE19-62706E023703}">
                      <ahyp:hlinkClr xmlns:ahyp="http://schemas.microsoft.com/office/drawing/2018/hyperlinkcolor" val="tx"/>
                    </a:ext>
                  </a:extLst>
                </a:hlinkClick>
              </a:rPr>
              <a:t>Arabic Level Three (Kassas) (CC BY-NC-SA)</a:t>
            </a:r>
          </a:p>
          <a:p>
            <a:r>
              <a:rPr lang="en-US" sz="1200">
                <a:solidFill>
                  <a:srgbClr val="161616"/>
                </a:solidFill>
                <a:highlight>
                  <a:srgbClr val="FFFFFF"/>
                </a:highlight>
                <a:latin typeface="Montserrat"/>
              </a:rPr>
              <a:t>Theme-based lessons connected to real-life contexts</a:t>
            </a:r>
            <a:endParaRPr lang="en-US" sz="1200" u="sng" dirty="0">
              <a:solidFill>
                <a:srgbClr val="0070C0"/>
              </a:solidFill>
              <a:highlight>
                <a:srgbClr val="FFFFFF"/>
              </a:highlight>
              <a:latin typeface="Montserrat"/>
            </a:endParaRPr>
          </a:p>
          <a:p>
            <a:r>
              <a:rPr lang="en-US" sz="1200" dirty="0">
                <a:solidFill>
                  <a:srgbClr val="161616"/>
                </a:solidFill>
                <a:highlight>
                  <a:srgbClr val="FFFFFF"/>
                </a:highlight>
                <a:latin typeface="Montserrat"/>
              </a:rPr>
              <a:t>Built on the foundation of previous levels by integrating advanced linguistic structures</a:t>
            </a:r>
          </a:p>
          <a:p>
            <a:r>
              <a:rPr lang="en-US" sz="1200">
                <a:solidFill>
                  <a:srgbClr val="161616"/>
                </a:solidFill>
                <a:highlight>
                  <a:srgbClr val="FFFFFF"/>
                </a:highlight>
                <a:latin typeface="Montserrat"/>
              </a:rPr>
              <a:t>Expanded grammar topics and vocabulary development</a:t>
            </a:r>
            <a:endParaRPr lang="en-US"/>
          </a:p>
          <a:p>
            <a:r>
              <a:rPr lang="en-US" sz="1200">
                <a:solidFill>
                  <a:srgbClr val="161616"/>
                </a:solidFill>
                <a:highlight>
                  <a:srgbClr val="FFFFFF"/>
                </a:highlight>
                <a:latin typeface="Montserrat"/>
              </a:rPr>
              <a:t>Reading, writing, listening, and speaking activities</a:t>
            </a:r>
            <a:endParaRPr lang="en-US"/>
          </a:p>
          <a:p>
            <a:r>
              <a:rPr lang="en-US" sz="1200" dirty="0">
                <a:solidFill>
                  <a:srgbClr val="161616"/>
                </a:solidFill>
                <a:highlight>
                  <a:srgbClr val="FFFFFF"/>
                </a:highlight>
                <a:latin typeface="Montserrat"/>
              </a:rPr>
              <a:t>Cultural insights related to Arab societies and traditions and thematic cultural analy</a:t>
            </a:r>
            <a:r>
              <a:rPr lang="en-US" sz="1200">
                <a:solidFill>
                  <a:srgbClr val="161616"/>
                </a:solidFill>
                <a:highlight>
                  <a:srgbClr val="FFFFFF"/>
                </a:highlight>
                <a:latin typeface="Montserrat"/>
              </a:rPr>
              <a:t>sis</a:t>
            </a:r>
            <a:endParaRPr lang="en-US"/>
          </a:p>
          <a:p>
            <a:r>
              <a:rPr lang="en-US" sz="1200">
                <a:solidFill>
                  <a:srgbClr val="161616"/>
                </a:solidFill>
                <a:highlight>
                  <a:srgbClr val="FFFFFF"/>
                </a:highlight>
                <a:latin typeface="Montserrat"/>
              </a:rPr>
              <a:t>Integrated assessments and practice tasks within each chapter</a:t>
            </a:r>
            <a:endParaRPr lang="en-US"/>
          </a:p>
          <a:p>
            <a:r>
              <a:rPr lang="en-US" sz="1200" dirty="0">
                <a:solidFill>
                  <a:srgbClr val="161616"/>
                </a:solidFill>
                <a:highlight>
                  <a:srgbClr val="FFFFFF"/>
                </a:highlight>
                <a:latin typeface="Montserrat"/>
              </a:rPr>
              <a:t>Preparing learners for deeper academic and professional pursuits to be </a:t>
            </a:r>
            <a:r>
              <a:rPr lang="en-US" sz="1200">
                <a:solidFill>
                  <a:srgbClr val="161616"/>
                </a:solidFill>
                <a:highlight>
                  <a:srgbClr val="FFFFFF"/>
                </a:highlight>
                <a:latin typeface="Montserrat"/>
              </a:rPr>
              <a:t>global</a:t>
            </a:r>
            <a:r>
              <a:rPr lang="en-US" sz="1200" dirty="0">
                <a:solidFill>
                  <a:srgbClr val="161616"/>
                </a:solidFill>
                <a:highlight>
                  <a:srgbClr val="FFFFFF"/>
                </a:highlight>
                <a:latin typeface="Montserrat"/>
              </a:rPr>
              <a:t> citizens</a:t>
            </a:r>
          </a:p>
          <a:p>
            <a:r>
              <a:rPr lang="en-US" sz="1200">
                <a:solidFill>
                  <a:srgbClr val="161616"/>
                </a:solidFill>
                <a:highlight>
                  <a:srgbClr val="FFFFFF"/>
                </a:highlight>
                <a:latin typeface="Montserrat"/>
              </a:rPr>
              <a:t>Developed by: </a:t>
            </a:r>
            <a:endParaRPr lang="en-US" sz="1200">
              <a:solidFill>
                <a:srgbClr val="00417E"/>
              </a:solidFill>
              <a:highlight>
                <a:srgbClr val="FFFFFF"/>
              </a:highlight>
              <a:latin typeface="Montserrat"/>
            </a:endParaRPr>
          </a:p>
          <a:p>
            <a:pPr lvl="1">
              <a:buFont typeface="Courier New,monospace"/>
              <a:buChar char="o"/>
            </a:pPr>
            <a:r>
              <a:rPr lang="en-US" sz="1100">
                <a:solidFill>
                  <a:srgbClr val="161616"/>
                </a:solidFill>
                <a:highlight>
                  <a:srgbClr val="FFFFFF"/>
                </a:highlight>
                <a:latin typeface="Montserrat"/>
              </a:rPr>
              <a:t>Hana Kassas, (project manager) Cuyamaca Community College</a:t>
            </a:r>
            <a:endParaRPr lang="en-US" sz="1100">
              <a:solidFill>
                <a:srgbClr val="00417E"/>
              </a:solidFill>
              <a:highlight>
                <a:srgbClr val="FFFFFF"/>
              </a:highlight>
              <a:latin typeface="Montserrat"/>
            </a:endParaRPr>
          </a:p>
          <a:p>
            <a:endParaRPr lang="en-US" sz="1200" dirty="0">
              <a:solidFill>
                <a:srgbClr val="161616"/>
              </a:solidFill>
              <a:highlight>
                <a:srgbClr val="FFFFFF"/>
              </a:highlight>
              <a:latin typeface="Montserrat"/>
            </a:endParaRPr>
          </a:p>
          <a:p>
            <a:endParaRPr lang="en-US" sz="1200" u="sng" dirty="0">
              <a:solidFill>
                <a:srgbClr val="0070C0"/>
              </a:solidFill>
              <a:highlight>
                <a:srgbClr val="FFFFFF"/>
              </a:highlight>
              <a:latin typeface="Montserrat"/>
            </a:endParaRPr>
          </a:p>
        </p:txBody>
      </p:sp>
    </p:spTree>
    <p:extLst>
      <p:ext uri="{BB962C8B-B14F-4D97-AF65-F5344CB8AC3E}">
        <p14:creationId xmlns:p14="http://schemas.microsoft.com/office/powerpoint/2010/main" val="251013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27AD-AB61-F456-533A-0B5586F649E8}"/>
              </a:ext>
            </a:extLst>
          </p:cNvPr>
          <p:cNvSpPr>
            <a:spLocks noGrp="1"/>
          </p:cNvSpPr>
          <p:nvPr>
            <p:ph type="title"/>
          </p:nvPr>
        </p:nvSpPr>
        <p:spPr/>
        <p:txBody>
          <a:bodyPr/>
          <a:lstStyle/>
          <a:p>
            <a:r>
              <a:rPr lang="en-US"/>
              <a:t>Arabic Level One Canvas Shell </a:t>
            </a:r>
          </a:p>
        </p:txBody>
      </p:sp>
      <p:sp>
        <p:nvSpPr>
          <p:cNvPr id="3" name="Text Placeholder 2">
            <a:extLst>
              <a:ext uri="{FF2B5EF4-FFF2-40B4-BE49-F238E27FC236}">
                <a16:creationId xmlns:a16="http://schemas.microsoft.com/office/drawing/2014/main" id="{2E9550FC-3BD1-A41D-5F20-F8A35508A2E6}"/>
              </a:ext>
            </a:extLst>
          </p:cNvPr>
          <p:cNvSpPr>
            <a:spLocks noGrp="1"/>
          </p:cNvSpPr>
          <p:nvPr>
            <p:ph type="body" idx="1"/>
          </p:nvPr>
        </p:nvSpPr>
        <p:spPr/>
        <p:txBody>
          <a:bodyPr/>
          <a:lstStyle/>
          <a:p>
            <a:r>
              <a:rPr lang="en-US" sz="1200" u="sng" dirty="0">
                <a:solidFill>
                  <a:srgbClr val="0070C0"/>
                </a:solidFill>
                <a:highlight>
                  <a:srgbClr val="FFFFFF"/>
                </a:highlight>
                <a:latin typeface="Montserrat"/>
                <a:hlinkClick r:id="rId2">
                  <a:extLst>
                    <a:ext uri="{A12FA001-AC4F-418D-AE19-62706E023703}">
                      <ahyp:hlinkClr xmlns:ahyp="http://schemas.microsoft.com/office/drawing/2018/hyperlinkcolor" val="tx"/>
                    </a:ext>
                  </a:extLst>
                </a:hlinkClick>
              </a:rPr>
              <a:t>Arabic Level 1 Canvas Shell (Canvas Commons) (CC BY)</a:t>
            </a:r>
            <a:endParaRPr lang="en-US" sz="1400" dirty="0">
              <a:solidFill>
                <a:srgbClr val="0070C0"/>
              </a:solidFill>
              <a:latin typeface="Montserrat"/>
              <a:hlinkClick r:id="rId2">
                <a:extLst>
                  <a:ext uri="{A12FA001-AC4F-418D-AE19-62706E023703}">
                    <ahyp:hlinkClr xmlns:ahyp="http://schemas.microsoft.com/office/drawing/2018/hyperlinkcolor" val="tx"/>
                  </a:ext>
                </a:extLst>
              </a:hlinkClick>
            </a:endParaRPr>
          </a:p>
          <a:p>
            <a:r>
              <a:rPr lang="en-US" sz="1400">
                <a:solidFill>
                  <a:schemeClr val="bg2"/>
                </a:solidFill>
                <a:highlight>
                  <a:srgbClr val="FFFFFF"/>
                </a:highlight>
                <a:latin typeface="Montserrat"/>
              </a:rPr>
              <a:t>This Canvas course shell provides a complete online course structure for </a:t>
            </a:r>
            <a:r>
              <a:rPr lang="en-US" sz="1400" dirty="0">
                <a:solidFill>
                  <a:schemeClr val="bg2"/>
                </a:solidFill>
                <a:highlight>
                  <a:srgbClr val="FFFFFF"/>
                </a:highlight>
                <a:latin typeface="Montserrat"/>
              </a:rPr>
              <a:t>Arabic Level 1, aligned with the </a:t>
            </a:r>
            <a:r>
              <a:rPr lang="en-US" sz="1400" i="1" dirty="0">
                <a:solidFill>
                  <a:schemeClr val="bg2"/>
                </a:solidFill>
                <a:highlight>
                  <a:srgbClr val="FFFFFF"/>
                </a:highlight>
                <a:latin typeface="Montserrat"/>
              </a:rPr>
              <a:t>Arabic Level One OER textbook</a:t>
            </a:r>
            <a:r>
              <a:rPr lang="en-US" sz="1400" dirty="0">
                <a:solidFill>
                  <a:schemeClr val="bg2"/>
                </a:solidFill>
                <a:highlight>
                  <a:srgbClr val="FFFFFF"/>
                </a:highlight>
                <a:latin typeface="Montserrat"/>
              </a:rPr>
              <a:t>. </a:t>
            </a:r>
            <a:endParaRPr lang="en-US" sz="1400">
              <a:solidFill>
                <a:schemeClr val="bg2"/>
              </a:solidFill>
              <a:latin typeface="Montserrat"/>
            </a:endParaRPr>
          </a:p>
          <a:p>
            <a:r>
              <a:rPr lang="en-US" sz="1400" dirty="0">
                <a:solidFill>
                  <a:schemeClr val="bg2"/>
                </a:solidFill>
                <a:highlight>
                  <a:srgbClr val="FFFFFF"/>
                </a:highlight>
                <a:latin typeface="Montserrat"/>
              </a:rPr>
              <a:t>The course is organized into weekly modules that guide students through vocabulary, grammar, reading, listening, and speaking activities designed for beginner </a:t>
            </a:r>
            <a:r>
              <a:rPr lang="en-US" sz="1400">
                <a:solidFill>
                  <a:schemeClr val="bg2"/>
                </a:solidFill>
                <a:highlight>
                  <a:srgbClr val="FFFFFF"/>
                </a:highlight>
                <a:latin typeface="Montserrat"/>
              </a:rPr>
              <a:t>learners.</a:t>
            </a:r>
            <a:endParaRPr lang="en-US" sz="1400">
              <a:solidFill>
                <a:schemeClr val="bg2"/>
              </a:solidFill>
              <a:latin typeface="Montserrat"/>
            </a:endParaRPr>
          </a:p>
          <a:p>
            <a:r>
              <a:rPr lang="en-US" sz="1400" dirty="0">
                <a:solidFill>
                  <a:schemeClr val="bg2"/>
                </a:solidFill>
                <a:highlight>
                  <a:srgbClr val="FFFFFF"/>
                </a:highlight>
                <a:latin typeface="Montserrat"/>
              </a:rPr>
              <a:t>The course includes discussions, assignments, and interactive practice activities, many of which are connected to the ADAPT platform for automatically graded exercises and additional language practice. </a:t>
            </a:r>
            <a:endParaRPr lang="en-US" sz="1400">
              <a:solidFill>
                <a:schemeClr val="bg2"/>
              </a:solidFill>
              <a:latin typeface="Montserrat"/>
            </a:endParaRPr>
          </a:p>
          <a:p>
            <a:r>
              <a:rPr lang="en-US" sz="1400">
                <a:solidFill>
                  <a:schemeClr val="bg2"/>
                </a:solidFill>
                <a:highlight>
                  <a:srgbClr val="FFFFFF"/>
                </a:highlight>
                <a:latin typeface="Montserrat"/>
              </a:rPr>
              <a:t>The </a:t>
            </a:r>
            <a:r>
              <a:rPr lang="en-US" sz="1400" dirty="0">
                <a:solidFill>
                  <a:schemeClr val="bg2"/>
                </a:solidFill>
                <a:highlight>
                  <a:srgbClr val="FFFFFF"/>
                </a:highlight>
                <a:latin typeface="Montserrat"/>
              </a:rPr>
              <a:t>shell provides instructors with a ready-to-use framework that can be imported into Canvas and customized to fit different teaching formats, including online, hybrid, or face-to-face courses.</a:t>
            </a:r>
            <a:endParaRPr lang="en-US" sz="1400">
              <a:solidFill>
                <a:schemeClr val="bg2"/>
              </a:solidFill>
              <a:latin typeface="Montserrat"/>
            </a:endParaRPr>
          </a:p>
          <a:p>
            <a:endParaRPr lang="en-US" sz="1400" dirty="0">
              <a:solidFill>
                <a:schemeClr val="bg2"/>
              </a:solidFill>
              <a:latin typeface="Montserrat"/>
            </a:endParaRPr>
          </a:p>
        </p:txBody>
      </p:sp>
    </p:spTree>
    <p:extLst>
      <p:ext uri="{BB962C8B-B14F-4D97-AF65-F5344CB8AC3E}">
        <p14:creationId xmlns:p14="http://schemas.microsoft.com/office/powerpoint/2010/main" val="293620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3E82-AAD3-5BA7-8F4E-0CF51C2C1047}"/>
              </a:ext>
            </a:extLst>
          </p:cNvPr>
          <p:cNvSpPr>
            <a:spLocks noGrp="1"/>
          </p:cNvSpPr>
          <p:nvPr>
            <p:ph type="title"/>
          </p:nvPr>
        </p:nvSpPr>
        <p:spPr/>
        <p:txBody>
          <a:bodyPr/>
          <a:lstStyle/>
          <a:p>
            <a:r>
              <a:rPr lang="en-US"/>
              <a:t>Arabic Level Two Canvas Shell </a:t>
            </a:r>
          </a:p>
        </p:txBody>
      </p:sp>
      <p:sp>
        <p:nvSpPr>
          <p:cNvPr id="3" name="Text Placeholder 2">
            <a:extLst>
              <a:ext uri="{FF2B5EF4-FFF2-40B4-BE49-F238E27FC236}">
                <a16:creationId xmlns:a16="http://schemas.microsoft.com/office/drawing/2014/main" id="{1ED5FB89-4C4A-F82A-7FB5-10CA082D989B}"/>
              </a:ext>
            </a:extLst>
          </p:cNvPr>
          <p:cNvSpPr>
            <a:spLocks noGrp="1"/>
          </p:cNvSpPr>
          <p:nvPr>
            <p:ph type="body" idx="1"/>
          </p:nvPr>
        </p:nvSpPr>
        <p:spPr/>
        <p:txBody>
          <a:bodyPr/>
          <a:lstStyle/>
          <a:p>
            <a:r>
              <a:rPr lang="en-US" sz="1200" u="sng" dirty="0">
                <a:solidFill>
                  <a:srgbClr val="0070C0"/>
                </a:solidFill>
                <a:highlight>
                  <a:srgbClr val="FFFFFF"/>
                </a:highlight>
                <a:latin typeface="Montserrat"/>
                <a:hlinkClick r:id="rId2">
                  <a:extLst>
                    <a:ext uri="{A12FA001-AC4F-418D-AE19-62706E023703}">
                      <ahyp:hlinkClr xmlns:ahyp="http://schemas.microsoft.com/office/drawing/2018/hyperlinkcolor" val="tx"/>
                    </a:ext>
                  </a:extLst>
                </a:hlinkClick>
              </a:rPr>
              <a:t>Arabic Level 2 Canvas Shell (Canvas Commons) (CC BY)</a:t>
            </a:r>
            <a:endParaRPr lang="en-US" dirty="0"/>
          </a:p>
          <a:p>
            <a:r>
              <a:rPr lang="en-US" sz="1200" dirty="0">
                <a:solidFill>
                  <a:schemeClr val="bg2"/>
                </a:solidFill>
                <a:highlight>
                  <a:srgbClr val="FFFFFF"/>
                </a:highlight>
                <a:latin typeface="Montserrat"/>
              </a:rPr>
              <a:t>This Canvas course shell provides a structured online course framework for Arabic Level 2, aligned with the </a:t>
            </a:r>
            <a:r>
              <a:rPr lang="en-US" sz="1200" i="1" dirty="0">
                <a:solidFill>
                  <a:schemeClr val="bg2"/>
                </a:solidFill>
                <a:highlight>
                  <a:srgbClr val="FFFFFF"/>
                </a:highlight>
                <a:latin typeface="Montserrat"/>
              </a:rPr>
              <a:t>Arabic Level Two OER textbook</a:t>
            </a:r>
            <a:r>
              <a:rPr lang="en-US" sz="1200" dirty="0">
                <a:solidFill>
                  <a:schemeClr val="bg2"/>
                </a:solidFill>
                <a:highlight>
                  <a:srgbClr val="FFFFFF"/>
                </a:highlight>
                <a:latin typeface="Montserrat"/>
              </a:rPr>
              <a:t>. </a:t>
            </a:r>
            <a:endParaRPr lang="en-US" sz="1200">
              <a:solidFill>
                <a:schemeClr val="bg2"/>
              </a:solidFill>
              <a:latin typeface="Montserrat"/>
            </a:endParaRPr>
          </a:p>
          <a:p>
            <a:r>
              <a:rPr lang="en-US" sz="1200">
                <a:solidFill>
                  <a:schemeClr val="bg2"/>
                </a:solidFill>
                <a:highlight>
                  <a:srgbClr val="FFFFFF"/>
                </a:highlight>
                <a:latin typeface="Montserrat"/>
              </a:rPr>
              <a:t>The course is organized into modules that guide students through vocabulary </a:t>
            </a:r>
            <a:r>
              <a:rPr lang="en-US" sz="1200" dirty="0">
                <a:solidFill>
                  <a:schemeClr val="bg2"/>
                </a:solidFill>
                <a:highlight>
                  <a:srgbClr val="FFFFFF"/>
                </a:highlight>
                <a:latin typeface="Montserrat"/>
              </a:rPr>
              <a:t>development, grammar practice, reading passages, listening activities, and </a:t>
            </a:r>
            <a:r>
              <a:rPr lang="en-US" sz="1200">
                <a:solidFill>
                  <a:schemeClr val="bg2"/>
                </a:solidFill>
                <a:highlight>
                  <a:srgbClr val="FFFFFF"/>
                </a:highlight>
                <a:latin typeface="Montserrat"/>
              </a:rPr>
              <a:t>communicative speaking tasks.</a:t>
            </a:r>
            <a:endParaRPr lang="en-US" sz="1200">
              <a:solidFill>
                <a:schemeClr val="bg2"/>
              </a:solidFill>
              <a:latin typeface="Montserrat"/>
            </a:endParaRPr>
          </a:p>
          <a:p>
            <a:r>
              <a:rPr lang="en-US" sz="1200" dirty="0">
                <a:solidFill>
                  <a:schemeClr val="bg2"/>
                </a:solidFill>
                <a:highlight>
                  <a:srgbClr val="FFFFFF"/>
                </a:highlight>
                <a:latin typeface="Montserrat"/>
              </a:rPr>
              <a:t>The shell includes discussions, assignments, and interactive learning activities, many of which are linked to the ADAPT platform to provide students with additional practice and automatically graded exercises that reinforce course concepts. </a:t>
            </a:r>
            <a:endParaRPr lang="en-US" sz="1200">
              <a:solidFill>
                <a:schemeClr val="bg2"/>
              </a:solidFill>
              <a:latin typeface="Montserrat"/>
            </a:endParaRPr>
          </a:p>
          <a:p>
            <a:r>
              <a:rPr lang="en-US" sz="1200">
                <a:solidFill>
                  <a:schemeClr val="bg2"/>
                </a:solidFill>
                <a:highlight>
                  <a:srgbClr val="FFFFFF"/>
                </a:highlight>
                <a:latin typeface="Montserrat"/>
              </a:rPr>
              <a:t>These </a:t>
            </a:r>
            <a:r>
              <a:rPr lang="en-US" sz="1200" dirty="0">
                <a:solidFill>
                  <a:schemeClr val="bg2"/>
                </a:solidFill>
                <a:highlight>
                  <a:srgbClr val="FFFFFF"/>
                </a:highlight>
                <a:latin typeface="Montserrat"/>
              </a:rPr>
              <a:t>modules help students expand their ability to communicate about everyday </a:t>
            </a:r>
            <a:r>
              <a:rPr lang="en-US" sz="1200">
                <a:solidFill>
                  <a:schemeClr val="bg2"/>
                </a:solidFill>
                <a:highlight>
                  <a:srgbClr val="FFFFFF"/>
                </a:highlight>
                <a:latin typeface="Montserrat"/>
              </a:rPr>
              <a:t>topics such as family, school life, hobbies, and daily routines.</a:t>
            </a:r>
            <a:endParaRPr lang="en-US" sz="1200">
              <a:solidFill>
                <a:schemeClr val="bg2"/>
              </a:solidFill>
              <a:latin typeface="Montserrat"/>
            </a:endParaRPr>
          </a:p>
          <a:p>
            <a:r>
              <a:rPr lang="en-US" sz="1200">
                <a:solidFill>
                  <a:schemeClr val="bg2"/>
                </a:solidFill>
                <a:highlight>
                  <a:srgbClr val="FFFFFF"/>
                </a:highlight>
                <a:latin typeface="Montserrat"/>
              </a:rPr>
              <a:t>This course shell can be imported directly into Canvas and customized by instructors, </a:t>
            </a:r>
            <a:r>
              <a:rPr lang="en-US" sz="1200" dirty="0">
                <a:solidFill>
                  <a:schemeClr val="bg2"/>
                </a:solidFill>
                <a:highlight>
                  <a:srgbClr val="FFFFFF"/>
                </a:highlight>
                <a:latin typeface="Montserrat"/>
              </a:rPr>
              <a:t>providing a ready-to-use structure for teaching Arabic Level 2 in online, hybrid, or face-to-face learning environments.</a:t>
            </a:r>
            <a:endParaRPr lang="en-US" sz="1200">
              <a:solidFill>
                <a:schemeClr val="bg2"/>
              </a:solidFill>
              <a:latin typeface="Montserrat"/>
            </a:endParaRPr>
          </a:p>
          <a:p>
            <a:endParaRPr lang="en-US" sz="1200" dirty="0">
              <a:solidFill>
                <a:schemeClr val="bg2"/>
              </a:solidFill>
            </a:endParaRPr>
          </a:p>
        </p:txBody>
      </p:sp>
    </p:spTree>
    <p:extLst>
      <p:ext uri="{BB962C8B-B14F-4D97-AF65-F5344CB8AC3E}">
        <p14:creationId xmlns:p14="http://schemas.microsoft.com/office/powerpoint/2010/main" val="7061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D772-AF93-8297-1E15-CE14EBE623B4}"/>
              </a:ext>
            </a:extLst>
          </p:cNvPr>
          <p:cNvSpPr>
            <a:spLocks noGrp="1"/>
          </p:cNvSpPr>
          <p:nvPr>
            <p:ph type="title"/>
          </p:nvPr>
        </p:nvSpPr>
        <p:spPr/>
        <p:txBody>
          <a:bodyPr/>
          <a:lstStyle/>
          <a:p>
            <a:r>
              <a:rPr lang="en-US"/>
              <a:t>Arabic Level Three Canvas Shell </a:t>
            </a:r>
          </a:p>
        </p:txBody>
      </p:sp>
      <p:sp>
        <p:nvSpPr>
          <p:cNvPr id="3" name="Text Placeholder 2">
            <a:extLst>
              <a:ext uri="{FF2B5EF4-FFF2-40B4-BE49-F238E27FC236}">
                <a16:creationId xmlns:a16="http://schemas.microsoft.com/office/drawing/2014/main" id="{28E6FA07-2A6A-4CCA-A707-77C0B91468AF}"/>
              </a:ext>
            </a:extLst>
          </p:cNvPr>
          <p:cNvSpPr>
            <a:spLocks noGrp="1"/>
          </p:cNvSpPr>
          <p:nvPr>
            <p:ph type="body" idx="1"/>
          </p:nvPr>
        </p:nvSpPr>
        <p:spPr/>
        <p:txBody>
          <a:bodyPr/>
          <a:lstStyle/>
          <a:p>
            <a:r>
              <a:rPr lang="en-US" sz="1200" u="sng" dirty="0">
                <a:solidFill>
                  <a:srgbClr val="0070C0"/>
                </a:solidFill>
                <a:highlight>
                  <a:srgbClr val="FFFFFF"/>
                </a:highlight>
                <a:latin typeface="Montserrat"/>
                <a:hlinkClick r:id="rId2">
                  <a:extLst>
                    <a:ext uri="{A12FA001-AC4F-418D-AE19-62706E023703}">
                      <ahyp:hlinkClr xmlns:ahyp="http://schemas.microsoft.com/office/drawing/2018/hyperlinkcolor" val="tx"/>
                    </a:ext>
                  </a:extLst>
                </a:hlinkClick>
              </a:rPr>
              <a:t>Arabic Level 3 Canvas Shell (Canvas Commons) (CC BY)</a:t>
            </a:r>
            <a:br>
              <a:rPr lang="en-US" sz="1200" u="sng" dirty="0">
                <a:solidFill>
                  <a:srgbClr val="0070C0"/>
                </a:solidFill>
                <a:highlight>
                  <a:srgbClr val="FFFFFF"/>
                </a:highlight>
                <a:latin typeface="Montserrat"/>
              </a:rPr>
            </a:br>
            <a:r>
              <a:rPr lang="en-US" sz="1200" dirty="0">
                <a:solidFill>
                  <a:schemeClr val="bg2"/>
                </a:solidFill>
                <a:highlight>
                  <a:srgbClr val="FFFFFF"/>
                </a:highlight>
                <a:latin typeface="Montserrat"/>
              </a:rPr>
              <a:t>This Canvas course shell provides a structured online course framework for Arabic Level 3, aligned with the </a:t>
            </a:r>
            <a:r>
              <a:rPr lang="en-US" sz="1200" i="1" dirty="0">
                <a:solidFill>
                  <a:schemeClr val="bg2"/>
                </a:solidFill>
                <a:highlight>
                  <a:srgbClr val="FFFFFF"/>
                </a:highlight>
                <a:latin typeface="Montserrat"/>
              </a:rPr>
              <a:t>Arabic Level Three OER textbook</a:t>
            </a:r>
            <a:r>
              <a:rPr lang="en-US" sz="1200" dirty="0">
                <a:solidFill>
                  <a:schemeClr val="bg2"/>
                </a:solidFill>
                <a:highlight>
                  <a:srgbClr val="FFFFFF"/>
                </a:highlight>
                <a:latin typeface="Montserrat"/>
              </a:rPr>
              <a:t>. </a:t>
            </a:r>
            <a:endParaRPr lang="en-US" sz="1200" dirty="0">
              <a:solidFill>
                <a:schemeClr val="bg2"/>
              </a:solidFill>
              <a:latin typeface="Montserrat"/>
            </a:endParaRPr>
          </a:p>
          <a:p>
            <a:r>
              <a:rPr lang="en-US" sz="1200">
                <a:solidFill>
                  <a:schemeClr val="bg2"/>
                </a:solidFill>
                <a:highlight>
                  <a:srgbClr val="FFFFFF"/>
                </a:highlight>
                <a:latin typeface="Montserrat"/>
              </a:rPr>
              <a:t>The course is organized into modules that guide students through vocabulary </a:t>
            </a:r>
            <a:r>
              <a:rPr lang="en-US" sz="1200" dirty="0">
                <a:solidFill>
                  <a:schemeClr val="bg2"/>
                </a:solidFill>
                <a:highlight>
                  <a:srgbClr val="FFFFFF"/>
                </a:highlight>
                <a:latin typeface="Montserrat"/>
              </a:rPr>
              <a:t>development, advanced grammar topics, reading passages, listening activities, and </a:t>
            </a:r>
            <a:r>
              <a:rPr lang="en-US" sz="1200">
                <a:solidFill>
                  <a:schemeClr val="bg2"/>
                </a:solidFill>
                <a:highlight>
                  <a:srgbClr val="FFFFFF"/>
                </a:highlight>
                <a:latin typeface="Montserrat"/>
              </a:rPr>
              <a:t>communicative speaking tasks.</a:t>
            </a:r>
            <a:endParaRPr lang="en-US" sz="1200">
              <a:solidFill>
                <a:schemeClr val="bg2"/>
              </a:solidFill>
              <a:latin typeface="Montserrat"/>
            </a:endParaRPr>
          </a:p>
          <a:p>
            <a:r>
              <a:rPr lang="en-US" sz="1200" dirty="0">
                <a:solidFill>
                  <a:schemeClr val="bg2"/>
                </a:solidFill>
                <a:highlight>
                  <a:srgbClr val="FFFFFF"/>
                </a:highlight>
                <a:latin typeface="Montserrat"/>
              </a:rPr>
              <a:t>Each module integrates vocabulary, cultural content, grammar explanations, reading and writing activities, listening and speaking practice, and assessments, allowing students to strengthen their overall Arabic proficiency.</a:t>
            </a:r>
            <a:endParaRPr lang="en-US" sz="1200" dirty="0">
              <a:solidFill>
                <a:schemeClr val="bg2"/>
              </a:solidFill>
              <a:latin typeface="Montserrat"/>
            </a:endParaRPr>
          </a:p>
          <a:p>
            <a:r>
              <a:rPr lang="en-US" sz="1200" dirty="0">
                <a:solidFill>
                  <a:schemeClr val="bg2"/>
                </a:solidFill>
                <a:highlight>
                  <a:srgbClr val="FFFFFF"/>
                </a:highlight>
                <a:latin typeface="Montserrat"/>
              </a:rPr>
              <a:t>The shell also includes discussions, assignments, and interactive activities, many of which are connected to the ADAPT platform to provide students with additional practice and automatically graded exercises. </a:t>
            </a:r>
            <a:endParaRPr lang="en-US" sz="1200">
              <a:solidFill>
                <a:schemeClr val="bg2"/>
              </a:solidFill>
              <a:latin typeface="Montserrat"/>
            </a:endParaRPr>
          </a:p>
          <a:p>
            <a:r>
              <a:rPr lang="en-US" sz="1200">
                <a:solidFill>
                  <a:schemeClr val="bg2"/>
                </a:solidFill>
                <a:highlight>
                  <a:srgbClr val="FFFFFF"/>
                </a:highlight>
                <a:latin typeface="Montserrat"/>
              </a:rPr>
              <a:t>Instructors can import this course shell </a:t>
            </a:r>
            <a:r>
              <a:rPr lang="en-US" sz="1200" dirty="0">
                <a:solidFill>
                  <a:schemeClr val="bg2"/>
                </a:solidFill>
                <a:highlight>
                  <a:srgbClr val="FFFFFF"/>
                </a:highlight>
                <a:latin typeface="Montserrat"/>
              </a:rPr>
              <a:t>into Canvas and adapt it for use in online, hybrid, or face-to-face Arabic language courses.</a:t>
            </a:r>
            <a:endParaRPr lang="en-US" sz="1200">
              <a:solidFill>
                <a:schemeClr val="bg2"/>
              </a:solidFill>
              <a:latin typeface="Montserrat"/>
            </a:endParaRPr>
          </a:p>
          <a:p>
            <a:endParaRPr lang="en-US" sz="1200" dirty="0">
              <a:solidFill>
                <a:schemeClr val="bg2"/>
              </a:solidFill>
              <a:latin typeface="Montserrat"/>
            </a:endParaRPr>
          </a:p>
        </p:txBody>
      </p:sp>
    </p:spTree>
    <p:extLst>
      <p:ext uri="{BB962C8B-B14F-4D97-AF65-F5344CB8AC3E}">
        <p14:creationId xmlns:p14="http://schemas.microsoft.com/office/powerpoint/2010/main" val="122916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a:buSzPts val="3400"/>
            </a:pPr>
            <a:r>
              <a:rPr lang="en-US" sz="3400"/>
              <a:t>Open Educational Resources and Arabic (ASCCC OERI)</a:t>
            </a:r>
            <a:endParaRPr sz="3400"/>
          </a:p>
        </p:txBody>
      </p:sp>
      <p:sp>
        <p:nvSpPr>
          <p:cNvPr id="181" name="Google Shape;181;p9"/>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0815" indent="-170815">
              <a:spcBef>
                <a:spcPts val="0"/>
              </a:spcBef>
              <a:buSzPts val="2400"/>
            </a:pPr>
            <a:r>
              <a:rPr lang="en-US" sz="2400"/>
              <a:t>The page </a:t>
            </a:r>
            <a:r>
              <a:rPr lang="en-US" sz="2400" b="1" dirty="0">
                <a:solidFill>
                  <a:srgbClr val="0070C0"/>
                </a:solidFill>
                <a:hlinkClick r:id="rId3">
                  <a:extLst>
                    <a:ext uri="{A12FA001-AC4F-418D-AE19-62706E023703}">
                      <ahyp:hlinkClr xmlns:ahyp="http://schemas.microsoft.com/office/drawing/2018/hyperlinkcolor" val="tx"/>
                    </a:ext>
                  </a:extLst>
                </a:hlinkClick>
              </a:rPr>
              <a:t>Open Educational Resources and Arabic</a:t>
            </a:r>
            <a:r>
              <a:rPr lang="en-US" sz="2400"/>
              <a:t> is part of the broader work of the ASCCC Open Educational Resources Initiative (OERI), which aims to expand access to high-quality, no-cost instructional materials for students.</a:t>
            </a:r>
            <a:endParaRPr lang="en-US" sz="2400" dirty="0"/>
          </a:p>
          <a:p>
            <a:pPr marL="170815" indent="-170815">
              <a:spcBef>
                <a:spcPts val="0"/>
              </a:spcBef>
              <a:buSzPts val="2400"/>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Presenter</a:t>
            </a:r>
            <a:endParaRPr/>
          </a:p>
        </p:txBody>
      </p:sp>
      <p:sp>
        <p:nvSpPr>
          <p:cNvPr id="166" name="Google Shape;166;p7"/>
          <p:cNvSpPr txBox="1">
            <a:spLocks noGrp="1"/>
          </p:cNvSpPr>
          <p:nvPr>
            <p:ph type="body" idx="1"/>
          </p:nvPr>
        </p:nvSpPr>
        <p:spPr>
          <a:xfrm>
            <a:off x="1088686" y="2015735"/>
            <a:ext cx="4655772" cy="4039079"/>
          </a:xfrm>
          <a:prstGeom prst="rect">
            <a:avLst/>
          </a:prstGeom>
          <a:noFill/>
          <a:ln>
            <a:noFill/>
          </a:ln>
        </p:spPr>
        <p:txBody>
          <a:bodyPr spcFirstLastPara="1" wrap="square" lIns="91425" tIns="45700" rIns="91425" bIns="45700" anchor="t" anchorCtr="0">
            <a:normAutofit/>
          </a:bodyPr>
          <a:lstStyle/>
          <a:p>
            <a:r>
              <a:rPr lang="en-US" sz="1800"/>
              <a:t>Name: Hana Kassas</a:t>
            </a:r>
            <a:endParaRPr lang="en-US"/>
          </a:p>
          <a:p>
            <a:pPr lvl="1"/>
            <a:r>
              <a:rPr lang="en-US" sz="1800"/>
              <a:t>Arabic Language Educator </a:t>
            </a:r>
            <a:endParaRPr lang="en-US" err="1"/>
          </a:p>
          <a:p>
            <a:pPr lvl="1"/>
            <a:r>
              <a:rPr lang="en-US" sz="1800"/>
              <a:t>Cuyamaca Community College</a:t>
            </a:r>
          </a:p>
          <a:p>
            <a:pPr lvl="1"/>
            <a:r>
              <a:rPr lang="en-US" sz="1800"/>
              <a:t>Arabic OER Author and Creator </a:t>
            </a:r>
          </a:p>
          <a:p>
            <a:pPr lvl="1"/>
            <a:r>
              <a:rPr lang="en-US" sz="1800"/>
              <a:t>OERI Discipline Lead for Arabic</a:t>
            </a:r>
          </a:p>
          <a:p>
            <a:pPr lvl="1"/>
            <a:endParaRPr lang="en-US" sz="1800"/>
          </a:p>
          <a:p>
            <a:pPr marL="139700" indent="0">
              <a:buNone/>
            </a:pPr>
            <a:r>
              <a:rPr lang="en-US" sz="1400"/>
              <a:t>Dedicated to expanding access to Arabic language learning through Open Educational Resources</a:t>
            </a:r>
            <a:r>
              <a:rPr lang="en-US" sz="2000"/>
              <a:t>.</a:t>
            </a:r>
            <a:endParaRPr lang="en-US"/>
          </a:p>
          <a:p>
            <a:pPr lvl="1" indent="-228600">
              <a:buNone/>
            </a:pPr>
            <a:endParaRPr lang="en-US" sz="1800"/>
          </a:p>
        </p:txBody>
      </p:sp>
      <p:pic>
        <p:nvPicPr>
          <p:cNvPr id="2" name="Picture 1" descr="This is an image of Hana Kassas, Arabic Language Educator at Cuyamaca Community College">
            <a:extLst>
              <a:ext uri="{FF2B5EF4-FFF2-40B4-BE49-F238E27FC236}">
                <a16:creationId xmlns:a16="http://schemas.microsoft.com/office/drawing/2014/main" id="{E0EB7C0F-625F-2819-7BA0-2B33CAF9E17D}"/>
              </a:ext>
            </a:extLst>
          </p:cNvPr>
          <p:cNvPicPr>
            <a:picLocks noChangeAspect="1"/>
          </p:cNvPicPr>
          <p:nvPr/>
        </p:nvPicPr>
        <p:blipFill>
          <a:blip r:embed="rId3"/>
          <a:stretch>
            <a:fillRect/>
          </a:stretch>
        </p:blipFill>
        <p:spPr>
          <a:xfrm rot="5400000">
            <a:off x="6126079" y="2341143"/>
            <a:ext cx="2536660" cy="1884948"/>
          </a:xfrm>
          <a:prstGeom prst="rect">
            <a:avLst/>
          </a:prstGeom>
        </p:spPr>
      </p:pic>
      <p:pic>
        <p:nvPicPr>
          <p:cNvPr id="5" name="Picture 4" descr="A person wearing a head scarf and sunglasses standing on a boat">
            <a:extLst>
              <a:ext uri="{FF2B5EF4-FFF2-40B4-BE49-F238E27FC236}">
                <a16:creationId xmlns:a16="http://schemas.microsoft.com/office/drawing/2014/main" id="{3588C5B3-A79F-1FB3-B680-14405FDEDAA5}"/>
              </a:ext>
            </a:extLst>
          </p:cNvPr>
          <p:cNvPicPr>
            <a:picLocks noChangeAspect="1"/>
          </p:cNvPicPr>
          <p:nvPr/>
        </p:nvPicPr>
        <p:blipFill>
          <a:blip r:embed="rId4"/>
          <a:stretch>
            <a:fillRect/>
          </a:stretch>
        </p:blipFill>
        <p:spPr>
          <a:xfrm>
            <a:off x="6456947" y="4672263"/>
            <a:ext cx="1874921" cy="13836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Overview</a:t>
            </a:r>
            <a:endParaRPr>
              <a:latin typeface="Arial"/>
              <a:ea typeface="Arial"/>
              <a:cs typeface="Arial"/>
              <a:sym typeface="Arial"/>
            </a:endParaRPr>
          </a:p>
        </p:txBody>
      </p:sp>
      <p:sp>
        <p:nvSpPr>
          <p:cNvPr id="174" name="Google Shape;174;p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en-US"/>
              <a:t>Introduction to the Arabic OER Collection:</a:t>
            </a:r>
          </a:p>
          <a:p>
            <a:pPr lvl="1">
              <a:buFont typeface="Courier New"/>
              <a:buChar char="o"/>
            </a:pPr>
            <a:r>
              <a:rPr lang="en-US" dirty="0"/>
              <a:t>How to find the Arabic Resources in </a:t>
            </a:r>
            <a:r>
              <a:rPr lang="en-US" dirty="0" err="1"/>
              <a:t>LibreTexts</a:t>
            </a:r>
          </a:p>
          <a:p>
            <a:pPr lvl="1">
              <a:buFont typeface="Courier New"/>
              <a:buChar char="o"/>
            </a:pPr>
            <a:r>
              <a:rPr lang="en-US"/>
              <a:t>How to find the Arabic Resources in Canvas Commons</a:t>
            </a:r>
          </a:p>
          <a:p>
            <a:pPr lvl="1">
              <a:buFont typeface="Courier New"/>
              <a:buChar char="o"/>
            </a:pPr>
            <a:r>
              <a:rPr lang="en-US"/>
              <a:t>How to hind the Arabic Resources in CooL4Ed (California Open Online Library for Education)</a:t>
            </a:r>
          </a:p>
          <a:p>
            <a:r>
              <a:rPr lang="en-US"/>
              <a:t>A guided tour of specific introduction to the Arabic OER Collection</a:t>
            </a:r>
          </a:p>
          <a:p>
            <a:pPr lvl="1">
              <a:buFont typeface="Courier New"/>
              <a:buChar char="o"/>
            </a:pPr>
            <a:r>
              <a:rPr lang="en-US"/>
              <a:t>Introduction to Arabic I</a:t>
            </a:r>
          </a:p>
          <a:p>
            <a:pPr lvl="1">
              <a:buFont typeface="Courier New"/>
              <a:buChar char="o"/>
            </a:pPr>
            <a:r>
              <a:rPr lang="en-US"/>
              <a:t>Introduction to Arabic II</a:t>
            </a:r>
          </a:p>
          <a:p>
            <a:pPr lvl="1">
              <a:buFont typeface="Courier New"/>
              <a:buChar char="o"/>
            </a:pPr>
            <a:r>
              <a:rPr lang="en-US"/>
              <a:t>Arabic Level One</a:t>
            </a:r>
          </a:p>
          <a:p>
            <a:pPr lvl="1">
              <a:buFont typeface="Courier New"/>
              <a:buChar char="o"/>
            </a:pPr>
            <a:r>
              <a:rPr lang="en-US"/>
              <a:t>Arabic Level Two</a:t>
            </a:r>
          </a:p>
          <a:p>
            <a:pPr lvl="1">
              <a:buFont typeface="Courier New"/>
              <a:buChar char="o"/>
            </a:pPr>
            <a:r>
              <a:rPr lang="en-US"/>
              <a:t>Arabic Level Three</a:t>
            </a:r>
          </a:p>
          <a:p>
            <a:pPr lvl="1">
              <a:buFont typeface="Courier New"/>
              <a:buChar char="o"/>
            </a:pPr>
            <a:r>
              <a:rPr lang="en-US"/>
              <a:t>Coming</a:t>
            </a:r>
            <a:r>
              <a:rPr lang="en-US" dirty="0"/>
              <a:t> soon Arabic Level Four</a:t>
            </a:r>
          </a:p>
          <a:p>
            <a:endParaRPr lang="en-US"/>
          </a:p>
        </p:txBody>
      </p:sp>
      <p:pic>
        <p:nvPicPr>
          <p:cNvPr id="2" name="Picture 1" descr="Overview Icons ">
            <a:extLst>
              <a:ext uri="{FF2B5EF4-FFF2-40B4-BE49-F238E27FC236}">
                <a16:creationId xmlns:a16="http://schemas.microsoft.com/office/drawing/2014/main" id="{01AD2F50-00AF-1774-7664-0BA6D39F91F2}"/>
              </a:ext>
            </a:extLst>
          </p:cNvPr>
          <p:cNvPicPr>
            <a:picLocks noChangeAspect="1"/>
          </p:cNvPicPr>
          <p:nvPr/>
        </p:nvPicPr>
        <p:blipFill>
          <a:blip r:embed="rId3"/>
          <a:stretch>
            <a:fillRect/>
          </a:stretch>
        </p:blipFill>
        <p:spPr>
          <a:xfrm>
            <a:off x="5626768" y="-220579"/>
            <a:ext cx="2438400" cy="2438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48DD-7E69-C509-4A39-C4E6377CBA3B}"/>
              </a:ext>
            </a:extLst>
          </p:cNvPr>
          <p:cNvSpPr>
            <a:spLocks noGrp="1"/>
          </p:cNvSpPr>
          <p:nvPr>
            <p:ph type="title"/>
          </p:nvPr>
        </p:nvSpPr>
        <p:spPr>
          <a:xfrm>
            <a:off x="1209002" y="447356"/>
            <a:ext cx="7202456" cy="893111"/>
          </a:xfrm>
        </p:spPr>
        <p:txBody>
          <a:bodyPr/>
          <a:lstStyle/>
          <a:p>
            <a:r>
              <a:rPr lang="en-US"/>
              <a:t>How to Find the Arabic Resources: Libre Texts </a:t>
            </a:r>
          </a:p>
        </p:txBody>
      </p:sp>
      <p:sp>
        <p:nvSpPr>
          <p:cNvPr id="3" name="Text Placeholder 2">
            <a:extLst>
              <a:ext uri="{FF2B5EF4-FFF2-40B4-BE49-F238E27FC236}">
                <a16:creationId xmlns:a16="http://schemas.microsoft.com/office/drawing/2014/main" id="{6B2DAFA5-12D4-E46E-5722-146E0C717240}"/>
              </a:ext>
            </a:extLst>
          </p:cNvPr>
          <p:cNvSpPr>
            <a:spLocks noGrp="1"/>
          </p:cNvSpPr>
          <p:nvPr>
            <p:ph type="body" idx="1"/>
          </p:nvPr>
        </p:nvSpPr>
        <p:spPr>
          <a:xfrm>
            <a:off x="1088686" y="2015735"/>
            <a:ext cx="3282167" cy="4039079"/>
          </a:xfrm>
        </p:spPr>
        <p:txBody>
          <a:bodyPr/>
          <a:lstStyle/>
          <a:p>
            <a:r>
              <a:rPr lang="en-US"/>
              <a:t>Go to </a:t>
            </a:r>
            <a:r>
              <a:rPr lang="en-US">
                <a:solidFill>
                  <a:srgbClr val="0070C0"/>
                </a:solidFill>
                <a:hlinkClick r:id="rId2">
                  <a:extLst>
                    <a:ext uri="{A12FA001-AC4F-418D-AE19-62706E023703}">
                      <ahyp:hlinkClr xmlns:ahyp="http://schemas.microsoft.com/office/drawing/2018/hyperlinkcolor" val="tx"/>
                    </a:ext>
                  </a:extLst>
                </a:hlinkClick>
              </a:rPr>
              <a:t>LibreTexts.org</a:t>
            </a:r>
          </a:p>
          <a:p>
            <a:r>
              <a:rPr lang="en-US"/>
              <a:t>Hover over "Resources"</a:t>
            </a:r>
          </a:p>
          <a:p>
            <a:r>
              <a:rPr lang="en-US"/>
              <a:t>Select "Libraries" (a menu will appear)</a:t>
            </a:r>
          </a:p>
          <a:p>
            <a:r>
              <a:rPr lang="en-US"/>
              <a:t>Click on "</a:t>
            </a:r>
            <a:r>
              <a:rPr lang="en-US">
                <a:solidFill>
                  <a:srgbClr val="0070C0"/>
                </a:solidFill>
                <a:hlinkClick r:id="rId3">
                  <a:extLst>
                    <a:ext uri="{A12FA001-AC4F-418D-AE19-62706E023703}">
                      <ahyp:hlinkClr xmlns:ahyp="http://schemas.microsoft.com/office/drawing/2018/hyperlinkcolor" val="tx"/>
                    </a:ext>
                  </a:extLst>
                </a:hlinkClick>
              </a:rPr>
              <a:t>Humanities</a:t>
            </a:r>
            <a:r>
              <a:rPr lang="en-US"/>
              <a:t>"  </a:t>
            </a:r>
          </a:p>
        </p:txBody>
      </p:sp>
      <p:pic>
        <p:nvPicPr>
          <p:cNvPr id="4" name="Picture 3" descr="A screenshot of a computer for the Libretexts homepage. Showing drpped down menues.">
            <a:extLst>
              <a:ext uri="{FF2B5EF4-FFF2-40B4-BE49-F238E27FC236}">
                <a16:creationId xmlns:a16="http://schemas.microsoft.com/office/drawing/2014/main" id="{E5CC5EF7-8CA5-0972-9252-2C5B7314A285}"/>
              </a:ext>
            </a:extLst>
          </p:cNvPr>
          <p:cNvPicPr>
            <a:picLocks noChangeAspect="1"/>
          </p:cNvPicPr>
          <p:nvPr/>
        </p:nvPicPr>
        <p:blipFill>
          <a:blip r:embed="rId4"/>
          <a:stretch>
            <a:fillRect/>
          </a:stretch>
        </p:blipFill>
        <p:spPr>
          <a:xfrm>
            <a:off x="4371120" y="2105526"/>
            <a:ext cx="4672971" cy="4040606"/>
          </a:xfrm>
          <a:prstGeom prst="rect">
            <a:avLst/>
          </a:prstGeom>
        </p:spPr>
      </p:pic>
    </p:spTree>
    <p:extLst>
      <p:ext uri="{BB962C8B-B14F-4D97-AF65-F5344CB8AC3E}">
        <p14:creationId xmlns:p14="http://schemas.microsoft.com/office/powerpoint/2010/main" val="87397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9643-7B3D-372A-E767-FB2A0740144C}"/>
              </a:ext>
            </a:extLst>
          </p:cNvPr>
          <p:cNvSpPr>
            <a:spLocks noGrp="1"/>
          </p:cNvSpPr>
          <p:nvPr>
            <p:ph type="title"/>
          </p:nvPr>
        </p:nvSpPr>
        <p:spPr>
          <a:xfrm>
            <a:off x="1088686" y="474507"/>
            <a:ext cx="7202456" cy="893111"/>
          </a:xfrm>
        </p:spPr>
        <p:txBody>
          <a:bodyPr/>
          <a:lstStyle/>
          <a:p>
            <a:r>
              <a:rPr lang="en-US"/>
              <a:t>How to Find the Arabic Resources: Libre Texts</a:t>
            </a:r>
          </a:p>
        </p:txBody>
      </p:sp>
      <p:sp>
        <p:nvSpPr>
          <p:cNvPr id="3" name="Text Placeholder 2">
            <a:extLst>
              <a:ext uri="{FF2B5EF4-FFF2-40B4-BE49-F238E27FC236}">
                <a16:creationId xmlns:a16="http://schemas.microsoft.com/office/drawing/2014/main" id="{FEAB7841-44CB-7523-20FF-486936F67BDD}"/>
              </a:ext>
            </a:extLst>
          </p:cNvPr>
          <p:cNvSpPr>
            <a:spLocks noGrp="1"/>
          </p:cNvSpPr>
          <p:nvPr>
            <p:ph type="body" idx="1"/>
          </p:nvPr>
        </p:nvSpPr>
        <p:spPr>
          <a:xfrm>
            <a:off x="704314" y="1944930"/>
            <a:ext cx="3480120" cy="4039079"/>
          </a:xfrm>
        </p:spPr>
        <p:txBody>
          <a:bodyPr>
            <a:normAutofit lnSpcReduction="10000"/>
          </a:bodyPr>
          <a:lstStyle/>
          <a:p>
            <a:pPr marL="469900" indent="-342900">
              <a:lnSpc>
                <a:spcPct val="110000"/>
              </a:lnSpc>
              <a:spcBef>
                <a:spcPts val="1000"/>
              </a:spcBef>
            </a:pPr>
            <a:r>
              <a:rPr lang="en-US" sz="1900">
                <a:solidFill>
                  <a:srgbClr val="333333"/>
                </a:solidFill>
                <a:latin typeface="Goudy Old Style"/>
              </a:rPr>
              <a:t>LibreTexts features subject libraries organized into </a:t>
            </a:r>
            <a:r>
              <a:rPr lang="en-US" sz="1800">
                <a:solidFill>
                  <a:srgbClr val="333333"/>
                </a:solidFill>
                <a:latin typeface="Goudy Old Style"/>
              </a:rPr>
              <a:t>three resource types:</a:t>
            </a:r>
            <a:endParaRPr lang="en-US" sz="1800">
              <a:solidFill>
                <a:srgbClr val="000000"/>
              </a:solidFill>
              <a:latin typeface="Goudy Old Style"/>
            </a:endParaRPr>
          </a:p>
          <a:p>
            <a:pPr lvl="1" indent="-330200">
              <a:lnSpc>
                <a:spcPct val="110000"/>
              </a:lnSpc>
              <a:spcBef>
                <a:spcPts val="1000"/>
              </a:spcBef>
              <a:buFont typeface="Courier New"/>
              <a:buChar char="o"/>
            </a:pPr>
            <a:r>
              <a:rPr lang="en-US">
                <a:solidFill>
                  <a:srgbClr val="000000"/>
                </a:solidFill>
                <a:latin typeface="Goudy Old Style"/>
              </a:rPr>
              <a:t>Bookshelves</a:t>
            </a:r>
            <a:endParaRPr lang="en-US"/>
          </a:p>
          <a:p>
            <a:pPr lvl="1" indent="-330200">
              <a:lnSpc>
                <a:spcPct val="110000"/>
              </a:lnSpc>
              <a:spcBef>
                <a:spcPts val="1000"/>
              </a:spcBef>
              <a:buFont typeface="Courier New"/>
              <a:buChar char="o"/>
            </a:pPr>
            <a:r>
              <a:rPr lang="en-US">
                <a:solidFill>
                  <a:srgbClr val="000000"/>
                </a:solidFill>
                <a:latin typeface="Goudy Old Style"/>
              </a:rPr>
              <a:t>Learning Objects </a:t>
            </a:r>
            <a:endParaRPr lang="en-US"/>
          </a:p>
          <a:p>
            <a:pPr lvl="1" indent="-330200">
              <a:lnSpc>
                <a:spcPct val="110000"/>
              </a:lnSpc>
              <a:spcBef>
                <a:spcPts val="1000"/>
              </a:spcBef>
              <a:buFont typeface="Courier New"/>
              <a:buChar char="o"/>
            </a:pPr>
            <a:r>
              <a:rPr lang="en-US">
                <a:solidFill>
                  <a:srgbClr val="000000"/>
                </a:solidFill>
                <a:latin typeface="Goudy Old Style"/>
              </a:rPr>
              <a:t>Campus bookshelves</a:t>
            </a:r>
            <a:endParaRPr lang="en-US"/>
          </a:p>
          <a:p>
            <a:pPr>
              <a:lnSpc>
                <a:spcPct val="110000"/>
              </a:lnSpc>
              <a:spcBef>
                <a:spcPts val="1000"/>
              </a:spcBef>
            </a:pPr>
            <a:r>
              <a:rPr lang="en-US" sz="1800">
                <a:solidFill>
                  <a:srgbClr val="000000"/>
                </a:solidFill>
                <a:latin typeface="Goudy Old Style"/>
              </a:rPr>
              <a:t>Click on "</a:t>
            </a:r>
            <a:r>
              <a:rPr lang="en-US" sz="1800">
                <a:solidFill>
                  <a:srgbClr val="0070C0"/>
                </a:solidFill>
                <a:latin typeface="Goudy Old Style"/>
                <a:hlinkClick r:id="rId2">
                  <a:extLst>
                    <a:ext uri="{A12FA001-AC4F-418D-AE19-62706E023703}">
                      <ahyp:hlinkClr xmlns:ahyp="http://schemas.microsoft.com/office/drawing/2018/hyperlinkcolor" val="tx"/>
                    </a:ext>
                  </a:extLst>
                </a:hlinkClick>
              </a:rPr>
              <a:t>Bookshelves</a:t>
            </a:r>
            <a:r>
              <a:rPr lang="en-US" sz="1800">
                <a:solidFill>
                  <a:srgbClr val="000000"/>
                </a:solidFill>
                <a:latin typeface="Goudy Old Style"/>
              </a:rPr>
              <a:t>"</a:t>
            </a:r>
          </a:p>
          <a:p>
            <a:pPr>
              <a:lnSpc>
                <a:spcPct val="110000"/>
              </a:lnSpc>
              <a:spcBef>
                <a:spcPts val="1000"/>
              </a:spcBef>
            </a:pPr>
            <a:r>
              <a:rPr lang="en-US" sz="1800">
                <a:solidFill>
                  <a:srgbClr val="000000"/>
                </a:solidFill>
                <a:latin typeface="Goudy Old Style"/>
              </a:rPr>
              <a:t>Use the subject filters (check the boxes)</a:t>
            </a:r>
            <a:endParaRPr lang="en-US"/>
          </a:p>
          <a:p>
            <a:pPr>
              <a:lnSpc>
                <a:spcPct val="110000"/>
              </a:lnSpc>
              <a:spcBef>
                <a:spcPts val="1000"/>
              </a:spcBef>
            </a:pPr>
            <a:r>
              <a:rPr lang="en-US" sz="1800">
                <a:solidFill>
                  <a:srgbClr val="000000"/>
                </a:solidFill>
                <a:latin typeface="Goudy Old Style"/>
              </a:rPr>
              <a:t>Select "</a:t>
            </a:r>
            <a:r>
              <a:rPr lang="en-US" sz="1800">
                <a:solidFill>
                  <a:srgbClr val="0070C0"/>
                </a:solidFill>
                <a:latin typeface="Goudy Old Style"/>
                <a:hlinkClick r:id="rId3">
                  <a:extLst>
                    <a:ext uri="{A12FA001-AC4F-418D-AE19-62706E023703}">
                      <ahyp:hlinkClr xmlns:ahyp="http://schemas.microsoft.com/office/drawing/2018/hyperlinkcolor" val="tx"/>
                    </a:ext>
                  </a:extLst>
                </a:hlinkClick>
              </a:rPr>
              <a:t>Languages</a:t>
            </a:r>
            <a:r>
              <a:rPr lang="en-US" sz="1800">
                <a:solidFill>
                  <a:srgbClr val="000000"/>
                </a:solidFill>
                <a:latin typeface="Goudy Old Style"/>
              </a:rPr>
              <a:t>"</a:t>
            </a:r>
            <a:endParaRPr lang="en-US"/>
          </a:p>
          <a:p>
            <a:pPr>
              <a:lnSpc>
                <a:spcPct val="110000"/>
              </a:lnSpc>
              <a:spcBef>
                <a:spcPts val="1000"/>
              </a:spcBef>
            </a:pPr>
            <a:r>
              <a:rPr lang="en-US" sz="2000">
                <a:solidFill>
                  <a:srgbClr val="000000"/>
                </a:solidFill>
                <a:latin typeface="Goudy Old Style"/>
              </a:rPr>
              <a:t>Choose "</a:t>
            </a:r>
            <a:r>
              <a:rPr lang="en-US" sz="2000" err="1">
                <a:solidFill>
                  <a:srgbClr val="0070C0"/>
                </a:solidFill>
                <a:latin typeface="Goudy Old Style"/>
                <a:hlinkClick r:id="rId4">
                  <a:extLst>
                    <a:ext uri="{A12FA001-AC4F-418D-AE19-62706E023703}">
                      <ahyp:hlinkClr xmlns:ahyp="http://schemas.microsoft.com/office/drawing/2018/hyperlinkcolor" val="tx"/>
                    </a:ext>
                  </a:extLst>
                </a:hlinkClick>
              </a:rPr>
              <a:t>العربية</a:t>
            </a:r>
            <a:r>
              <a:rPr lang="en-US" sz="2000">
                <a:solidFill>
                  <a:srgbClr val="000000"/>
                </a:solidFill>
                <a:latin typeface="Goudy Old Style"/>
              </a:rPr>
              <a:t>" (Arabic)</a:t>
            </a:r>
          </a:p>
          <a:p>
            <a:pPr marL="412750" indent="-285750">
              <a:lnSpc>
                <a:spcPct val="110000"/>
              </a:lnSpc>
              <a:spcBef>
                <a:spcPts val="1000"/>
              </a:spcBef>
              <a:buSzPts val="1600"/>
            </a:pPr>
            <a:endParaRPr lang="en-US">
              <a:solidFill>
                <a:srgbClr val="000000"/>
              </a:solidFill>
              <a:latin typeface="Goudy Old Style"/>
            </a:endParaRPr>
          </a:p>
        </p:txBody>
      </p:sp>
      <p:pic>
        <p:nvPicPr>
          <p:cNvPr id="4" name="Picture 3" descr="A screenshot of a computer for the Libretexts humanity library. Showing three tiles of Bookshelves, Learning objectives and Campus bookshelves.">
            <a:extLst>
              <a:ext uri="{FF2B5EF4-FFF2-40B4-BE49-F238E27FC236}">
                <a16:creationId xmlns:a16="http://schemas.microsoft.com/office/drawing/2014/main" id="{094EDED3-D011-4275-2953-974B74F8A1A0}"/>
              </a:ext>
            </a:extLst>
          </p:cNvPr>
          <p:cNvPicPr>
            <a:picLocks noChangeAspect="1"/>
          </p:cNvPicPr>
          <p:nvPr/>
        </p:nvPicPr>
        <p:blipFill>
          <a:blip r:embed="rId5"/>
          <a:stretch>
            <a:fillRect/>
          </a:stretch>
        </p:blipFill>
        <p:spPr>
          <a:xfrm>
            <a:off x="4188261" y="1943099"/>
            <a:ext cx="4499931" cy="1889492"/>
          </a:xfrm>
          <a:prstGeom prst="rect">
            <a:avLst/>
          </a:prstGeom>
        </p:spPr>
      </p:pic>
      <p:pic>
        <p:nvPicPr>
          <p:cNvPr id="10" name="Picture 9" descr="A screenshot of a computer screen. Showing tiles of different diciplinces in the Humanity library in Libretexts, with arrow points to lanuguages tile.">
            <a:extLst>
              <a:ext uri="{FF2B5EF4-FFF2-40B4-BE49-F238E27FC236}">
                <a16:creationId xmlns:a16="http://schemas.microsoft.com/office/drawing/2014/main" id="{90448210-DD76-707D-D790-E064BB290385}"/>
              </a:ext>
            </a:extLst>
          </p:cNvPr>
          <p:cNvPicPr>
            <a:picLocks noChangeAspect="1"/>
          </p:cNvPicPr>
          <p:nvPr/>
        </p:nvPicPr>
        <p:blipFill>
          <a:blip r:embed="rId6"/>
          <a:stretch>
            <a:fillRect/>
          </a:stretch>
        </p:blipFill>
        <p:spPr>
          <a:xfrm>
            <a:off x="4576046" y="3838575"/>
            <a:ext cx="1762041" cy="2417665"/>
          </a:xfrm>
          <a:prstGeom prst="rect">
            <a:avLst/>
          </a:prstGeom>
        </p:spPr>
      </p:pic>
      <p:pic>
        <p:nvPicPr>
          <p:cNvPr id="5" name="Picture 4" descr="A screenshot of a computer screen. Showing tiles of different diciplinces in the Humanity library in Libretexts.">
            <a:extLst>
              <a:ext uri="{FF2B5EF4-FFF2-40B4-BE49-F238E27FC236}">
                <a16:creationId xmlns:a16="http://schemas.microsoft.com/office/drawing/2014/main" id="{7DA8EB62-106F-A771-8B77-1DCE445CCA55}"/>
              </a:ext>
            </a:extLst>
          </p:cNvPr>
          <p:cNvPicPr>
            <a:picLocks noChangeAspect="1"/>
          </p:cNvPicPr>
          <p:nvPr/>
        </p:nvPicPr>
        <p:blipFill>
          <a:blip r:embed="rId7"/>
          <a:stretch>
            <a:fillRect/>
          </a:stretch>
        </p:blipFill>
        <p:spPr>
          <a:xfrm>
            <a:off x="6738811" y="4157831"/>
            <a:ext cx="1765750" cy="1415011"/>
          </a:xfrm>
          <a:prstGeom prst="rect">
            <a:avLst/>
          </a:prstGeom>
        </p:spPr>
      </p:pic>
    </p:spTree>
    <p:extLst>
      <p:ext uri="{BB962C8B-B14F-4D97-AF65-F5344CB8AC3E}">
        <p14:creationId xmlns:p14="http://schemas.microsoft.com/office/powerpoint/2010/main" val="156535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BCEC-238C-1AC3-67E0-6ABE823EB3F1}"/>
              </a:ext>
            </a:extLst>
          </p:cNvPr>
          <p:cNvSpPr>
            <a:spLocks noGrp="1"/>
          </p:cNvSpPr>
          <p:nvPr>
            <p:ph type="title"/>
          </p:nvPr>
        </p:nvSpPr>
        <p:spPr>
          <a:xfrm>
            <a:off x="1088686" y="537593"/>
            <a:ext cx="7202456" cy="893111"/>
          </a:xfrm>
        </p:spPr>
        <p:txBody>
          <a:bodyPr/>
          <a:lstStyle/>
          <a:p>
            <a:r>
              <a:rPr lang="en-US"/>
              <a:t>How to Find the Arabic Resources: Canvas Commons</a:t>
            </a:r>
          </a:p>
        </p:txBody>
      </p:sp>
      <p:sp>
        <p:nvSpPr>
          <p:cNvPr id="3" name="Text Placeholder 2">
            <a:extLst>
              <a:ext uri="{FF2B5EF4-FFF2-40B4-BE49-F238E27FC236}">
                <a16:creationId xmlns:a16="http://schemas.microsoft.com/office/drawing/2014/main" id="{9E7DCA45-0D9E-6F20-BBE1-E443206BC0F6}"/>
              </a:ext>
            </a:extLst>
          </p:cNvPr>
          <p:cNvSpPr>
            <a:spLocks noGrp="1"/>
          </p:cNvSpPr>
          <p:nvPr>
            <p:ph type="body" idx="1"/>
          </p:nvPr>
        </p:nvSpPr>
        <p:spPr>
          <a:xfrm>
            <a:off x="633508" y="2137116"/>
            <a:ext cx="4208405" cy="4039079"/>
          </a:xfrm>
        </p:spPr>
        <p:txBody>
          <a:bodyPr/>
          <a:lstStyle/>
          <a:p>
            <a:r>
              <a:rPr lang="en-US"/>
              <a:t>Go to "Canvas Commons"</a:t>
            </a:r>
          </a:p>
          <a:p>
            <a:r>
              <a:rPr lang="en-US"/>
              <a:t>In the search box, type "Arabic OER", "Arabic", or "Arabic Level"</a:t>
            </a:r>
          </a:p>
          <a:p>
            <a:r>
              <a:rPr lang="en-US"/>
              <a:t>Look for the following Arabic Courses:</a:t>
            </a:r>
            <a:endParaRPr lang="en-US" sz="2300"/>
          </a:p>
          <a:p>
            <a:pPr lvl="1" indent="-330200">
              <a:buSzPts val="1600"/>
              <a:buFont typeface="Courier New"/>
              <a:buChar char="o"/>
            </a:pPr>
            <a:r>
              <a:rPr lang="en-US" dirty="0">
                <a:solidFill>
                  <a:schemeClr val="tx1"/>
                </a:solidFill>
                <a:highlight>
                  <a:srgbClr val="FFFFFF"/>
                </a:highlight>
                <a:hlinkClick r:id="rId2">
                  <a:extLst>
                    <a:ext uri="{A12FA001-AC4F-418D-AE19-62706E023703}">
                      <ahyp:hlinkClr xmlns:ahyp="http://schemas.microsoft.com/office/drawing/2018/hyperlinkcolor" val="tx"/>
                    </a:ext>
                  </a:extLst>
                </a:hlinkClick>
              </a:rPr>
              <a:t>Arabic Level 1</a:t>
            </a:r>
            <a:r>
              <a:rPr lang="en-US">
                <a:solidFill>
                  <a:schemeClr val="tx1"/>
                </a:solidFill>
                <a:highlight>
                  <a:srgbClr val="FFFFFF"/>
                </a:highlight>
              </a:rPr>
              <a:t>:</a:t>
            </a:r>
            <a:r>
              <a:rPr lang="en-US">
                <a:solidFill>
                  <a:srgbClr val="2D3B45"/>
                </a:solidFill>
                <a:highlight>
                  <a:srgbClr val="FFFFFF"/>
                </a:highlight>
              </a:rPr>
              <a:t> OER Textbook + ADAPT Assignments Course</a:t>
            </a:r>
          </a:p>
          <a:p>
            <a:pPr lvl="1" indent="-330200">
              <a:buSzPts val="1600"/>
              <a:buFont typeface="Courier New,monospace"/>
              <a:buChar char="o"/>
            </a:pPr>
            <a:r>
              <a:rPr lang="en-US" dirty="0">
                <a:solidFill>
                  <a:schemeClr val="tx1"/>
                </a:solidFill>
                <a:highlight>
                  <a:srgbClr val="FFFFFF"/>
                </a:highlight>
                <a:hlinkClick r:id="rId2">
                  <a:extLst>
                    <a:ext uri="{A12FA001-AC4F-418D-AE19-62706E023703}">
                      <ahyp:hlinkClr xmlns:ahyp="http://schemas.microsoft.com/office/drawing/2018/hyperlinkcolor" val="tx"/>
                    </a:ext>
                  </a:extLst>
                </a:hlinkClick>
              </a:rPr>
              <a:t>Arabic Level 2</a:t>
            </a:r>
            <a:r>
              <a:rPr lang="en-US">
                <a:solidFill>
                  <a:schemeClr val="tx1"/>
                </a:solidFill>
                <a:highlight>
                  <a:srgbClr val="FFFFFF"/>
                </a:highlight>
              </a:rPr>
              <a:t>:</a:t>
            </a:r>
            <a:r>
              <a:rPr lang="en-US">
                <a:solidFill>
                  <a:srgbClr val="2D3B45"/>
                </a:solidFill>
                <a:highlight>
                  <a:srgbClr val="FFFFFF"/>
                </a:highlight>
              </a:rPr>
              <a:t> OER Textbook + ADAPT Assignments Course</a:t>
            </a:r>
            <a:endParaRPr lang="en-US">
              <a:solidFill>
                <a:srgbClr val="00417E"/>
              </a:solidFill>
              <a:highlight>
                <a:srgbClr val="FFFFFF"/>
              </a:highlight>
            </a:endParaRPr>
          </a:p>
          <a:p>
            <a:pPr lvl="1" indent="-330200">
              <a:buSzPts val="1600"/>
              <a:buFont typeface="Courier New,monospace"/>
              <a:buChar char="o"/>
            </a:pPr>
            <a:r>
              <a:rPr lang="en-US" dirty="0">
                <a:solidFill>
                  <a:schemeClr val="tx1"/>
                </a:solidFill>
                <a:highlight>
                  <a:srgbClr val="FFFFFF"/>
                </a:highlight>
                <a:hlinkClick r:id="rId2">
                  <a:extLst>
                    <a:ext uri="{A12FA001-AC4F-418D-AE19-62706E023703}">
                      <ahyp:hlinkClr xmlns:ahyp="http://schemas.microsoft.com/office/drawing/2018/hyperlinkcolor" val="tx"/>
                    </a:ext>
                  </a:extLst>
                </a:hlinkClick>
              </a:rPr>
              <a:t>Arabic Level 3</a:t>
            </a:r>
            <a:r>
              <a:rPr lang="en-US">
                <a:solidFill>
                  <a:srgbClr val="2D3B45"/>
                </a:solidFill>
                <a:highlight>
                  <a:srgbClr val="FFFFFF"/>
                </a:highlight>
              </a:rPr>
              <a:t>: OER Textbook + ADAPT Assignments Course</a:t>
            </a:r>
            <a:endParaRPr lang="en-US">
              <a:solidFill>
                <a:srgbClr val="00417E"/>
              </a:solidFill>
              <a:highlight>
                <a:srgbClr val="FFFFFF"/>
              </a:highlight>
            </a:endParaRPr>
          </a:p>
          <a:p>
            <a:pPr lvl="1" indent="-330200">
              <a:buSzPts val="1600"/>
              <a:buFont typeface="Courier New,monospace"/>
              <a:buChar char="o"/>
            </a:pPr>
            <a:r>
              <a:rPr lang="en-US" dirty="0">
                <a:solidFill>
                  <a:schemeClr val="tx1"/>
                </a:solidFill>
                <a:highlight>
                  <a:srgbClr val="FFFFFF"/>
                </a:highlight>
                <a:hlinkClick r:id="rId2">
                  <a:extLst>
                    <a:ext uri="{A12FA001-AC4F-418D-AE19-62706E023703}">
                      <ahyp:hlinkClr xmlns:ahyp="http://schemas.microsoft.com/office/drawing/2018/hyperlinkcolor" val="tx"/>
                    </a:ext>
                  </a:extLst>
                </a:hlinkClick>
              </a:rPr>
              <a:t>Introduction to Arabic</a:t>
            </a:r>
            <a:r>
              <a:rPr lang="en-US" dirty="0">
                <a:solidFill>
                  <a:schemeClr val="tx1"/>
                </a:solidFill>
                <a:highlight>
                  <a:srgbClr val="FFFFFF"/>
                </a:highlight>
              </a:rPr>
              <a:t> - </a:t>
            </a:r>
            <a:r>
              <a:rPr lang="en-US" dirty="0" err="1">
                <a:solidFill>
                  <a:srgbClr val="2D3B45"/>
                </a:solidFill>
                <a:highlight>
                  <a:srgbClr val="FFFFFF"/>
                </a:highlight>
              </a:rPr>
              <a:t>LibreTexts</a:t>
            </a:r>
            <a:endParaRPr lang="en-US" dirty="0">
              <a:solidFill>
                <a:srgbClr val="2D3B45"/>
              </a:solidFill>
              <a:highlight>
                <a:srgbClr val="FFFFFF"/>
              </a:highlight>
            </a:endParaRPr>
          </a:p>
          <a:p>
            <a:pPr lvl="1" indent="-330200">
              <a:buSzPts val="1600"/>
              <a:buFont typeface="Courier New,monospace"/>
              <a:buChar char="o"/>
            </a:pPr>
            <a:endParaRPr lang="en-US">
              <a:solidFill>
                <a:srgbClr val="2D3B45"/>
              </a:solidFill>
              <a:highlight>
                <a:srgbClr val="FFFFFF"/>
              </a:highlight>
            </a:endParaRPr>
          </a:p>
          <a:p>
            <a:pPr lvl="1" indent="-330200">
              <a:buSzPts val="1600"/>
              <a:buFont typeface="Courier New"/>
              <a:buChar char="o"/>
            </a:pPr>
            <a:endParaRPr lang="en-US">
              <a:solidFill>
                <a:srgbClr val="2D3B45"/>
              </a:solidFill>
              <a:highlight>
                <a:srgbClr val="FFFFFF"/>
              </a:highlight>
            </a:endParaRPr>
          </a:p>
          <a:p>
            <a:pPr lvl="1" indent="-330200">
              <a:buSzPts val="1600"/>
              <a:buFont typeface="Courier New"/>
              <a:buChar char="o"/>
            </a:pPr>
            <a:endParaRPr lang="en-US">
              <a:solidFill>
                <a:srgbClr val="2D3B45"/>
              </a:solidFill>
              <a:highlight>
                <a:srgbClr val="FFFFFF"/>
              </a:highlight>
            </a:endParaRPr>
          </a:p>
          <a:p>
            <a:pPr lvl="1" indent="-330200">
              <a:buSzPts val="1600"/>
              <a:buFont typeface="Courier New"/>
              <a:buChar char="o"/>
            </a:pPr>
            <a:endParaRPr lang="en-US" sz="2100">
              <a:solidFill>
                <a:srgbClr val="2D3B45"/>
              </a:solidFill>
              <a:highlight>
                <a:srgbClr val="FFFFFF"/>
              </a:highlight>
            </a:endParaRPr>
          </a:p>
          <a:p>
            <a:pPr lvl="1">
              <a:buFont typeface="Courier New"/>
              <a:buChar char="o"/>
            </a:pPr>
            <a:endParaRPr lang="en-US"/>
          </a:p>
          <a:p>
            <a:endParaRPr lang="en-US"/>
          </a:p>
        </p:txBody>
      </p:sp>
      <p:pic>
        <p:nvPicPr>
          <p:cNvPr id="4" name="Picture 3" descr="A screenshot of a computer showing a tiles of Arabic OER courses in Canvas Commons.&#10;">
            <a:extLst>
              <a:ext uri="{FF2B5EF4-FFF2-40B4-BE49-F238E27FC236}">
                <a16:creationId xmlns:a16="http://schemas.microsoft.com/office/drawing/2014/main" id="{E10CDDBF-C0E0-4298-0F04-CDE02B35879B}"/>
              </a:ext>
            </a:extLst>
          </p:cNvPr>
          <p:cNvPicPr>
            <a:picLocks noChangeAspect="1"/>
          </p:cNvPicPr>
          <p:nvPr/>
        </p:nvPicPr>
        <p:blipFill>
          <a:blip r:embed="rId3"/>
          <a:stretch>
            <a:fillRect/>
          </a:stretch>
        </p:blipFill>
        <p:spPr>
          <a:xfrm>
            <a:off x="4845107" y="2553010"/>
            <a:ext cx="3823487" cy="2834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785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0E70-1355-3357-7C78-FC1B862608BE}"/>
              </a:ext>
            </a:extLst>
          </p:cNvPr>
          <p:cNvSpPr>
            <a:spLocks noGrp="1"/>
          </p:cNvSpPr>
          <p:nvPr>
            <p:ph type="title"/>
          </p:nvPr>
        </p:nvSpPr>
        <p:spPr/>
        <p:txBody>
          <a:bodyPr/>
          <a:lstStyle/>
          <a:p>
            <a:r>
              <a:rPr lang="en-US"/>
              <a:t>How to Find the Arabic Resources: Cool4Ed</a:t>
            </a:r>
          </a:p>
        </p:txBody>
      </p:sp>
      <p:sp>
        <p:nvSpPr>
          <p:cNvPr id="3" name="Text Placeholder 2">
            <a:extLst>
              <a:ext uri="{FF2B5EF4-FFF2-40B4-BE49-F238E27FC236}">
                <a16:creationId xmlns:a16="http://schemas.microsoft.com/office/drawing/2014/main" id="{3A49CE0B-7A46-4D4B-60FE-69AF56D020BD}"/>
              </a:ext>
            </a:extLst>
          </p:cNvPr>
          <p:cNvSpPr>
            <a:spLocks noGrp="1"/>
          </p:cNvSpPr>
          <p:nvPr>
            <p:ph type="body" idx="1"/>
          </p:nvPr>
        </p:nvSpPr>
        <p:spPr>
          <a:xfrm>
            <a:off x="390855" y="2220271"/>
            <a:ext cx="7202456" cy="4039079"/>
          </a:xfrm>
        </p:spPr>
        <p:txBody>
          <a:bodyPr>
            <a:normAutofit/>
          </a:bodyPr>
          <a:lstStyle/>
          <a:p>
            <a:r>
              <a:rPr lang="en-US"/>
              <a:t>Go to </a:t>
            </a:r>
            <a:r>
              <a:rPr lang="en-US">
                <a:solidFill>
                  <a:schemeClr val="tx1"/>
                </a:solidFill>
                <a:hlinkClick r:id="rId2">
                  <a:extLst>
                    <a:ext uri="{A12FA001-AC4F-418D-AE19-62706E023703}">
                      <ahyp:hlinkClr xmlns:ahyp="http://schemas.microsoft.com/office/drawing/2018/hyperlinkcolor" val="tx"/>
                    </a:ext>
                  </a:extLst>
                </a:hlinkClick>
              </a:rPr>
              <a:t>Cool4Ed</a:t>
            </a:r>
            <a:r>
              <a:rPr lang="en-US">
                <a:solidFill>
                  <a:schemeClr val="tx1"/>
                </a:solidFill>
              </a:rPr>
              <a:t> </a:t>
            </a:r>
            <a:r>
              <a:rPr lang="en-US"/>
              <a:t>website</a:t>
            </a:r>
          </a:p>
          <a:p>
            <a:r>
              <a:rPr lang="en-US"/>
              <a:t>Type "Arabic" in the search box</a:t>
            </a:r>
            <a:endParaRPr lang="en-US">
              <a:solidFill>
                <a:srgbClr val="000000"/>
              </a:solidFill>
            </a:endParaRPr>
          </a:p>
          <a:p>
            <a:r>
              <a:rPr lang="en-US"/>
              <a:t>Look for the Arabic Resources </a:t>
            </a:r>
          </a:p>
          <a:p>
            <a:r>
              <a:rPr lang="en-US"/>
              <a:t>The resources are labeled as ZTC Course and Resources</a:t>
            </a:r>
          </a:p>
          <a:p>
            <a:pPr lvl="1">
              <a:buSzPts val="1600"/>
              <a:buFont typeface="Courier New"/>
              <a:buChar char="o"/>
            </a:pPr>
            <a:r>
              <a:rPr lang="en-US">
                <a:solidFill>
                  <a:schemeClr val="tx1"/>
                </a:solidFill>
                <a:latin typeface="Roboto Slab"/>
                <a:ea typeface="Roboto Slab"/>
                <a:cs typeface="Roboto Slab"/>
                <a:hlinkClick r:id="rId3">
                  <a:extLst>
                    <a:ext uri="{A12FA001-AC4F-418D-AE19-62706E023703}">
                      <ahyp:hlinkClr xmlns:ahyp="http://schemas.microsoft.com/office/drawing/2018/hyperlinkcolor" val="tx"/>
                    </a:ext>
                  </a:extLst>
                </a:hlinkClick>
              </a:rPr>
              <a:t>ZTC Course: Arabic Leve One at Cuyamaca College in Arabic</a:t>
            </a:r>
            <a:endParaRPr lang="en-US">
              <a:solidFill>
                <a:schemeClr val="tx1"/>
              </a:solidFill>
              <a:hlinkClick r:id="rId3">
                <a:extLst>
                  <a:ext uri="{A12FA001-AC4F-418D-AE19-62706E023703}">
                    <ahyp:hlinkClr xmlns:ahyp="http://schemas.microsoft.com/office/drawing/2018/hyperlinkcolor" val="tx"/>
                  </a:ext>
                </a:extLst>
              </a:hlinkClick>
            </a:endParaRPr>
          </a:p>
          <a:p>
            <a:pPr lvl="1">
              <a:buSzPts val="1600"/>
              <a:buFont typeface="Courier New"/>
              <a:buChar char="o"/>
            </a:pPr>
            <a:r>
              <a:rPr lang="en-US">
                <a:solidFill>
                  <a:schemeClr val="tx1"/>
                </a:solidFill>
                <a:latin typeface="Roboto Slab"/>
                <a:ea typeface="Roboto Slab"/>
                <a:cs typeface="Roboto Slab"/>
                <a:hlinkClick r:id="rId4">
                  <a:extLst>
                    <a:ext uri="{A12FA001-AC4F-418D-AE19-62706E023703}">
                      <ahyp:hlinkClr xmlns:ahyp="http://schemas.microsoft.com/office/drawing/2018/hyperlinkcolor" val="tx"/>
                    </a:ext>
                  </a:extLst>
                </a:hlinkClick>
              </a:rPr>
              <a:t>ZTC Course: Arabic Leve Three at Cuyamaca College in Arabic</a:t>
            </a:r>
            <a:endParaRPr lang="en-US">
              <a:solidFill>
                <a:schemeClr val="tx1"/>
              </a:solidFill>
              <a:hlinkClick r:id="rId4">
                <a:extLst>
                  <a:ext uri="{A12FA001-AC4F-418D-AE19-62706E023703}">
                    <ahyp:hlinkClr xmlns:ahyp="http://schemas.microsoft.com/office/drawing/2018/hyperlinkcolor" val="tx"/>
                  </a:ext>
                </a:extLst>
              </a:hlinkClick>
            </a:endParaRPr>
          </a:p>
          <a:p>
            <a:pPr lvl="1">
              <a:buSzPts val="1600"/>
              <a:buFont typeface="Courier New"/>
              <a:buChar char="o"/>
            </a:pPr>
            <a:r>
              <a:rPr lang="en-US">
                <a:solidFill>
                  <a:schemeClr val="tx1"/>
                </a:solidFill>
                <a:latin typeface="Roboto Slab"/>
                <a:ea typeface="Roboto Slab"/>
                <a:cs typeface="Roboto Slab"/>
                <a:hlinkClick r:id="rId5">
                  <a:extLst>
                    <a:ext uri="{A12FA001-AC4F-418D-AE19-62706E023703}">
                      <ahyp:hlinkClr xmlns:ahyp="http://schemas.microsoft.com/office/drawing/2018/hyperlinkcolor" val="tx"/>
                    </a:ext>
                  </a:extLst>
                </a:hlinkClick>
              </a:rPr>
              <a:t>ZTC Course: Arabic Leve Two at Cuyamaca College in Arabic</a:t>
            </a:r>
            <a:endParaRPr lang="en-US">
              <a:solidFill>
                <a:schemeClr val="tx1"/>
              </a:solidFill>
              <a:hlinkClick r:id="rId5">
                <a:extLst>
                  <a:ext uri="{A12FA001-AC4F-418D-AE19-62706E023703}">
                    <ahyp:hlinkClr xmlns:ahyp="http://schemas.microsoft.com/office/drawing/2018/hyperlinkcolor" val="tx"/>
                  </a:ext>
                </a:extLst>
              </a:hlinkClick>
            </a:endParaRPr>
          </a:p>
          <a:p>
            <a:pPr lvl="1">
              <a:buSzPts val="1600"/>
              <a:buFont typeface="Courier New"/>
              <a:buChar char="o"/>
            </a:pPr>
            <a:r>
              <a:rPr lang="en-US">
                <a:solidFill>
                  <a:schemeClr val="tx1"/>
                </a:solidFill>
                <a:latin typeface="Roboto Slab"/>
                <a:ea typeface="Roboto Slab"/>
                <a:cs typeface="Roboto Slab"/>
                <a:hlinkClick r:id="rId6">
                  <a:extLst>
                    <a:ext uri="{A12FA001-AC4F-418D-AE19-62706E023703}">
                      <ahyp:hlinkClr xmlns:ahyp="http://schemas.microsoft.com/office/drawing/2018/hyperlinkcolor" val="tx"/>
                    </a:ext>
                  </a:extLst>
                </a:hlinkClick>
              </a:rPr>
              <a:t>ZTC Resource: Arabic Level One in</a:t>
            </a:r>
            <a:endParaRPr lang="en-US">
              <a:solidFill>
                <a:schemeClr val="tx1"/>
              </a:solidFill>
              <a:hlinkClick r:id="rId6">
                <a:extLst>
                  <a:ext uri="{A12FA001-AC4F-418D-AE19-62706E023703}">
                    <ahyp:hlinkClr xmlns:ahyp="http://schemas.microsoft.com/office/drawing/2018/hyperlinkcolor" val="tx"/>
                  </a:ext>
                </a:extLst>
              </a:hlinkClick>
            </a:endParaRPr>
          </a:p>
          <a:p>
            <a:pPr lvl="1">
              <a:buSzPts val="1600"/>
              <a:buFont typeface="Courier New"/>
              <a:buChar char="o"/>
            </a:pPr>
            <a:r>
              <a:rPr lang="en-US">
                <a:solidFill>
                  <a:schemeClr val="tx1"/>
                </a:solidFill>
                <a:latin typeface="Roboto Slab"/>
                <a:ea typeface="Roboto Slab"/>
                <a:cs typeface="Roboto Slab"/>
                <a:hlinkClick r:id="rId7">
                  <a:extLst>
                    <a:ext uri="{A12FA001-AC4F-418D-AE19-62706E023703}">
                      <ahyp:hlinkClr xmlns:ahyp="http://schemas.microsoft.com/office/drawing/2018/hyperlinkcolor" val="tx"/>
                    </a:ext>
                  </a:extLst>
                </a:hlinkClick>
              </a:rPr>
              <a:t>ZTC Resource: Arabic Level Three in</a:t>
            </a:r>
            <a:endParaRPr lang="en-US">
              <a:solidFill>
                <a:schemeClr val="tx1"/>
              </a:solidFill>
              <a:hlinkClick r:id="rId7">
                <a:extLst>
                  <a:ext uri="{A12FA001-AC4F-418D-AE19-62706E023703}">
                    <ahyp:hlinkClr xmlns:ahyp="http://schemas.microsoft.com/office/drawing/2018/hyperlinkcolor" val="tx"/>
                  </a:ext>
                </a:extLst>
              </a:hlinkClick>
            </a:endParaRPr>
          </a:p>
          <a:p>
            <a:pPr lvl="1">
              <a:buSzPts val="1600"/>
              <a:buFont typeface="Courier New"/>
              <a:buChar char="o"/>
            </a:pPr>
            <a:r>
              <a:rPr lang="en-US">
                <a:solidFill>
                  <a:schemeClr val="tx1"/>
                </a:solidFill>
                <a:latin typeface="Roboto Slab"/>
                <a:ea typeface="Roboto Slab"/>
                <a:cs typeface="Roboto Slab"/>
                <a:hlinkClick r:id="rId8">
                  <a:extLst>
                    <a:ext uri="{A12FA001-AC4F-418D-AE19-62706E023703}">
                      <ahyp:hlinkClr xmlns:ahyp="http://schemas.microsoft.com/office/drawing/2018/hyperlinkcolor" val="tx"/>
                    </a:ext>
                  </a:extLst>
                </a:hlinkClick>
              </a:rPr>
              <a:t>ZTC Resource: Arabic Level Two in</a:t>
            </a:r>
            <a:endParaRPr lang="en-US">
              <a:solidFill>
                <a:schemeClr val="tx1"/>
              </a:solidFill>
              <a:hlinkClick r:id="rId8">
                <a:extLst>
                  <a:ext uri="{A12FA001-AC4F-418D-AE19-62706E023703}">
                    <ahyp:hlinkClr xmlns:ahyp="http://schemas.microsoft.com/office/drawing/2018/hyperlinkcolor" val="tx"/>
                  </a:ext>
                </a:extLst>
              </a:hlinkClick>
            </a:endParaRPr>
          </a:p>
          <a:p>
            <a:r>
              <a:rPr lang="en-US">
                <a:solidFill>
                  <a:schemeClr val="bg2"/>
                </a:solidFill>
                <a:latin typeface="Roboto Slab"/>
                <a:ea typeface="Roboto Slab"/>
                <a:cs typeface="Roboto Slab"/>
              </a:rPr>
              <a:t>These resources are the same in </a:t>
            </a:r>
            <a:r>
              <a:rPr lang="en-US" err="1">
                <a:solidFill>
                  <a:schemeClr val="bg2"/>
                </a:solidFill>
                <a:latin typeface="Roboto Slab"/>
                <a:ea typeface="Roboto Slab"/>
                <a:cs typeface="Roboto Slab"/>
              </a:rPr>
              <a:t>LibreTexts</a:t>
            </a:r>
            <a:r>
              <a:rPr lang="en-US">
                <a:solidFill>
                  <a:schemeClr val="bg2"/>
                </a:solidFill>
                <a:latin typeface="Roboto Slab"/>
                <a:ea typeface="Roboto Slab"/>
                <a:cs typeface="Roboto Slab"/>
              </a:rPr>
              <a:t> and Canvas Commons</a:t>
            </a:r>
          </a:p>
          <a:p>
            <a:pPr lvl="1">
              <a:buSzPts val="1600"/>
              <a:buFont typeface="Courier New"/>
              <a:buChar char="o"/>
            </a:pPr>
            <a:endParaRPr lang="en-US">
              <a:solidFill>
                <a:schemeClr val="tx1"/>
              </a:solidFill>
              <a:latin typeface="Roboto Slab"/>
              <a:ea typeface="Roboto Slab"/>
              <a:cs typeface="Roboto Slab"/>
            </a:endParaRPr>
          </a:p>
          <a:p>
            <a:pPr lvl="2">
              <a:buSzPts val="1600"/>
              <a:buFont typeface="Wingdings"/>
              <a:buChar char="§"/>
            </a:pPr>
            <a:endParaRPr lang="en-US">
              <a:solidFill>
                <a:schemeClr val="tx1"/>
              </a:solidFill>
            </a:endParaRPr>
          </a:p>
        </p:txBody>
      </p:sp>
      <p:pic>
        <p:nvPicPr>
          <p:cNvPr id="4" name="Picture 3" descr="Screenshot of the COOL4Ed website.">
            <a:extLst>
              <a:ext uri="{FF2B5EF4-FFF2-40B4-BE49-F238E27FC236}">
                <a16:creationId xmlns:a16="http://schemas.microsoft.com/office/drawing/2014/main" id="{90743FC2-5F2C-1C8D-A195-D1C479D6672F}"/>
              </a:ext>
            </a:extLst>
          </p:cNvPr>
          <p:cNvPicPr>
            <a:picLocks noChangeAspect="1"/>
          </p:cNvPicPr>
          <p:nvPr/>
        </p:nvPicPr>
        <p:blipFill>
          <a:blip r:embed="rId9"/>
          <a:stretch>
            <a:fillRect/>
          </a:stretch>
        </p:blipFill>
        <p:spPr>
          <a:xfrm>
            <a:off x="6423610" y="1713248"/>
            <a:ext cx="2553200" cy="1867401"/>
          </a:xfrm>
          <a:prstGeom prst="rect">
            <a:avLst/>
          </a:prstGeom>
        </p:spPr>
      </p:pic>
    </p:spTree>
    <p:extLst>
      <p:ext uri="{BB962C8B-B14F-4D97-AF65-F5344CB8AC3E}">
        <p14:creationId xmlns:p14="http://schemas.microsoft.com/office/powerpoint/2010/main" val="199803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62A0E-D1FD-4C93-D6DF-67FD685B02A8}"/>
              </a:ext>
            </a:extLst>
          </p:cNvPr>
          <p:cNvSpPr>
            <a:spLocks noGrp="1"/>
          </p:cNvSpPr>
          <p:nvPr>
            <p:ph type="ctrTitle"/>
          </p:nvPr>
        </p:nvSpPr>
        <p:spPr/>
        <p:txBody>
          <a:bodyPr>
            <a:normAutofit/>
          </a:bodyPr>
          <a:lstStyle/>
          <a:p>
            <a:r>
              <a:rPr lang="en-US"/>
              <a:t>A Guided tour of specific introduction to the Arabic OER Collection</a:t>
            </a:r>
            <a:br>
              <a:rPr lang="en-US"/>
            </a:br>
            <a:endParaRPr lang="en-US"/>
          </a:p>
        </p:txBody>
      </p:sp>
      <p:sp>
        <p:nvSpPr>
          <p:cNvPr id="3" name="Text Placeholder 2">
            <a:extLst>
              <a:ext uri="{FF2B5EF4-FFF2-40B4-BE49-F238E27FC236}">
                <a16:creationId xmlns:a16="http://schemas.microsoft.com/office/drawing/2014/main" id="{9E3016E8-843B-4C00-8218-8C844643D99F}"/>
              </a:ext>
            </a:extLst>
          </p:cNvPr>
          <p:cNvSpPr>
            <a:spLocks noGrp="1"/>
          </p:cNvSpPr>
          <p:nvPr>
            <p:ph type="subTitle" idx="1"/>
          </p:nvPr>
        </p:nvSpPr>
        <p:spPr/>
        <p:txBody>
          <a:bodyPr/>
          <a:lstStyle/>
          <a:p>
            <a:r>
              <a:rPr lang="en-US"/>
              <a:t>Arabic OER Resources by Level.</a:t>
            </a:r>
          </a:p>
        </p:txBody>
      </p:sp>
    </p:spTree>
    <p:extLst>
      <p:ext uri="{BB962C8B-B14F-4D97-AF65-F5344CB8AC3E}">
        <p14:creationId xmlns:p14="http://schemas.microsoft.com/office/powerpoint/2010/main" val="44669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B4BD-05AA-2313-5FFE-9CC84CAC4571}"/>
              </a:ext>
            </a:extLst>
          </p:cNvPr>
          <p:cNvSpPr>
            <a:spLocks noGrp="1"/>
          </p:cNvSpPr>
          <p:nvPr>
            <p:ph type="title"/>
          </p:nvPr>
        </p:nvSpPr>
        <p:spPr>
          <a:xfrm>
            <a:off x="968370" y="507514"/>
            <a:ext cx="7202456" cy="893111"/>
          </a:xfrm>
        </p:spPr>
        <p:txBody>
          <a:bodyPr/>
          <a:lstStyle/>
          <a:p>
            <a:r>
              <a:rPr lang="en-US"/>
              <a:t>Introduction to Arabic I </a:t>
            </a:r>
          </a:p>
        </p:txBody>
      </p:sp>
      <p:sp>
        <p:nvSpPr>
          <p:cNvPr id="3" name="Text Placeholder 2">
            <a:extLst>
              <a:ext uri="{FF2B5EF4-FFF2-40B4-BE49-F238E27FC236}">
                <a16:creationId xmlns:a16="http://schemas.microsoft.com/office/drawing/2014/main" id="{0FE6AE25-A4EA-ADEB-C61C-9DB153699636}"/>
              </a:ext>
            </a:extLst>
          </p:cNvPr>
          <p:cNvSpPr>
            <a:spLocks noGrp="1"/>
          </p:cNvSpPr>
          <p:nvPr>
            <p:ph type="body" idx="1"/>
          </p:nvPr>
        </p:nvSpPr>
        <p:spPr/>
        <p:txBody>
          <a:bodyPr>
            <a:normAutofit/>
          </a:bodyPr>
          <a:lstStyle/>
          <a:p>
            <a:r>
              <a:rPr lang="en-US" sz="1200" u="sng">
                <a:solidFill>
                  <a:srgbClr val="0070C0"/>
                </a:solidFill>
                <a:highlight>
                  <a:srgbClr val="FFFFFF"/>
                </a:highlight>
                <a:latin typeface="Montserrat"/>
                <a:hlinkClick r:id="rId2">
                  <a:extLst>
                    <a:ext uri="{A12FA001-AC4F-418D-AE19-62706E023703}">
                      <ahyp:hlinkClr xmlns:ahyp="http://schemas.microsoft.com/office/drawing/2018/hyperlinkcolor" val="tx"/>
                    </a:ext>
                  </a:extLst>
                </a:hlinkClick>
              </a:rPr>
              <a:t>Introduction to Arabic (Kassas, et al., ASCCC OERI) (CC BY)</a:t>
            </a:r>
            <a:endParaRPr lang="en-US">
              <a:solidFill>
                <a:srgbClr val="0070C0"/>
              </a:solidFill>
              <a:hlinkClick r:id="rId2">
                <a:extLst>
                  <a:ext uri="{A12FA001-AC4F-418D-AE19-62706E023703}">
                    <ahyp:hlinkClr xmlns:ahyp="http://schemas.microsoft.com/office/drawing/2018/hyperlinkcolor" val="tx"/>
                  </a:ext>
                </a:extLst>
              </a:hlinkClick>
            </a:endParaRPr>
          </a:p>
          <a:p>
            <a:pPr>
              <a:buSzPts val="1600"/>
            </a:pPr>
            <a:r>
              <a:rPr lang="en-US" sz="1200">
                <a:solidFill>
                  <a:srgbClr val="161616"/>
                </a:solidFill>
                <a:highlight>
                  <a:srgbClr val="FFFFFF"/>
                </a:highlight>
                <a:latin typeface="Montserrat"/>
              </a:rPr>
              <a:t>Overview of Arabic-speaking countries and language context</a:t>
            </a:r>
            <a:endParaRPr lang="en-US" sz="1000" i="1">
              <a:solidFill>
                <a:srgbClr val="161616"/>
              </a:solidFill>
              <a:highlight>
                <a:srgbClr val="FFFFFF"/>
              </a:highlight>
              <a:latin typeface="Montserrat"/>
            </a:endParaRPr>
          </a:p>
          <a:p>
            <a:pPr>
              <a:buSzPts val="1600"/>
            </a:pPr>
            <a:r>
              <a:rPr lang="en-US" sz="1200">
                <a:solidFill>
                  <a:srgbClr val="161616"/>
                </a:solidFill>
                <a:highlight>
                  <a:srgbClr val="FFFFFF"/>
                </a:highlight>
                <a:latin typeface="Montserrat"/>
              </a:rPr>
              <a:t>Introduction to the Arabic alphabet and writing system</a:t>
            </a:r>
            <a:endParaRPr lang="en-US"/>
          </a:p>
          <a:p>
            <a:pPr>
              <a:buSzPts val="1600"/>
            </a:pPr>
            <a:r>
              <a:rPr lang="en-US" sz="1200">
                <a:solidFill>
                  <a:srgbClr val="161616"/>
                </a:solidFill>
                <a:highlight>
                  <a:srgbClr val="FFFFFF"/>
                </a:highlight>
                <a:latin typeface="Montserrat"/>
              </a:rPr>
              <a:t>Explanation of diacritics and vowel patterns</a:t>
            </a:r>
            <a:endParaRPr lang="en-US"/>
          </a:p>
          <a:p>
            <a:pPr>
              <a:buSzPts val="1600"/>
            </a:pPr>
            <a:r>
              <a:rPr lang="en-US" sz="1200">
                <a:solidFill>
                  <a:srgbClr val="161616"/>
                </a:solidFill>
                <a:highlight>
                  <a:srgbClr val="FFFFFF"/>
                </a:highlight>
                <a:latin typeface="Montserrat"/>
              </a:rPr>
              <a:t>Basic linguistic concepts and grammatical terminology</a:t>
            </a:r>
            <a:endParaRPr lang="en-US" sz="1400"/>
          </a:p>
          <a:p>
            <a:pPr>
              <a:buSzPts val="1600"/>
            </a:pPr>
            <a:r>
              <a:rPr lang="en-US" sz="1200">
                <a:solidFill>
                  <a:srgbClr val="161616"/>
                </a:solidFill>
                <a:highlight>
                  <a:srgbClr val="FFFFFF"/>
                </a:highlight>
                <a:latin typeface="Montserrat"/>
              </a:rPr>
              <a:t>Inclurdes 10 Thematic Units </a:t>
            </a:r>
          </a:p>
          <a:p>
            <a:r>
              <a:rPr lang="en-US" sz="1200">
                <a:solidFill>
                  <a:srgbClr val="161616"/>
                </a:solidFill>
                <a:highlight>
                  <a:srgbClr val="FFFFFF"/>
                </a:highlight>
                <a:latin typeface="Montserrat"/>
              </a:rPr>
              <a:t>The first resource in the series, completed in 2022</a:t>
            </a:r>
          </a:p>
          <a:p>
            <a:r>
              <a:rPr lang="en-US" sz="1200">
                <a:solidFill>
                  <a:srgbClr val="161616"/>
                </a:solidFill>
                <a:highlight>
                  <a:srgbClr val="FFFFFF"/>
                </a:highlight>
                <a:latin typeface="Montserrat"/>
              </a:rPr>
              <a:t>Developed by:</a:t>
            </a:r>
          </a:p>
          <a:p>
            <a:pPr lvl="1">
              <a:buSzPts val="1600"/>
              <a:buFont typeface="Courier New"/>
              <a:buChar char="o"/>
            </a:pPr>
            <a:r>
              <a:rPr lang="en-US" sz="1000">
                <a:solidFill>
                  <a:srgbClr val="161616"/>
                </a:solidFill>
                <a:highlight>
                  <a:srgbClr val="FFFFFF"/>
                </a:highlight>
                <a:latin typeface="Montserrat"/>
              </a:rPr>
              <a:t>Hana Kassas, (project manager) Cuyamaca Community College</a:t>
            </a:r>
          </a:p>
          <a:p>
            <a:pPr lvl="1">
              <a:buSzPts val="1600"/>
              <a:buFont typeface="Courier New"/>
              <a:buChar char="o"/>
            </a:pPr>
            <a:r>
              <a:rPr lang="en-US" sz="1000">
                <a:solidFill>
                  <a:srgbClr val="161616"/>
                </a:solidFill>
                <a:highlight>
                  <a:srgbClr val="FFFFFF"/>
                </a:highlight>
                <a:latin typeface="Montserrat"/>
              </a:rPr>
              <a:t>Rola </a:t>
            </a:r>
            <a:r>
              <a:rPr lang="en-US" sz="1000" err="1">
                <a:solidFill>
                  <a:srgbClr val="161616"/>
                </a:solidFill>
                <a:highlight>
                  <a:srgbClr val="FFFFFF"/>
                </a:highlight>
                <a:latin typeface="Montserrat"/>
              </a:rPr>
              <a:t>Aoneh</a:t>
            </a:r>
            <a:r>
              <a:rPr lang="en-US" sz="1000">
                <a:solidFill>
                  <a:srgbClr val="161616"/>
                </a:solidFill>
                <a:highlight>
                  <a:srgbClr val="FFFFFF"/>
                </a:highlight>
                <a:latin typeface="Montserrat"/>
              </a:rPr>
              <a:t>, Cuyamaca Community College</a:t>
            </a:r>
          </a:p>
          <a:p>
            <a:pPr lvl="1">
              <a:buSzPts val="1600"/>
              <a:buFont typeface="Courier New"/>
              <a:buChar char="o"/>
            </a:pPr>
            <a:r>
              <a:rPr lang="en-US" sz="1000">
                <a:solidFill>
                  <a:srgbClr val="161616"/>
                </a:solidFill>
                <a:highlight>
                  <a:srgbClr val="FFFFFF"/>
                </a:highlight>
                <a:latin typeface="Montserrat"/>
              </a:rPr>
              <a:t>Maysaa Toma, San Diego City Community College</a:t>
            </a:r>
          </a:p>
          <a:p>
            <a:pPr lvl="1">
              <a:buSzPts val="1600"/>
              <a:buFont typeface="Courier New"/>
              <a:buChar char="o"/>
            </a:pPr>
            <a:r>
              <a:rPr lang="en-US" sz="1000">
                <a:solidFill>
                  <a:srgbClr val="161616"/>
                </a:solidFill>
                <a:highlight>
                  <a:srgbClr val="FFFFFF"/>
                </a:highlight>
                <a:latin typeface="Montserrat"/>
              </a:rPr>
              <a:t>Dr. Layla Bahar Al-</a:t>
            </a:r>
            <a:r>
              <a:rPr lang="en-US" sz="1000" err="1">
                <a:solidFill>
                  <a:srgbClr val="161616"/>
                </a:solidFill>
                <a:highlight>
                  <a:srgbClr val="FFFFFF"/>
                </a:highlight>
                <a:latin typeface="Montserrat"/>
              </a:rPr>
              <a:t>Aloom</a:t>
            </a:r>
            <a:r>
              <a:rPr lang="en-US" sz="1000">
                <a:solidFill>
                  <a:srgbClr val="161616"/>
                </a:solidFill>
                <a:highlight>
                  <a:srgbClr val="FFFFFF"/>
                </a:highlight>
                <a:latin typeface="Montserrat"/>
              </a:rPr>
              <a:t>, Chevron Community College </a:t>
            </a:r>
          </a:p>
          <a:p>
            <a:pPr lvl="1">
              <a:buSzPts val="1600"/>
              <a:buFont typeface="Courier New"/>
              <a:buChar char="o"/>
            </a:pPr>
            <a:r>
              <a:rPr lang="en-US" sz="1000">
                <a:solidFill>
                  <a:srgbClr val="161616"/>
                </a:solidFill>
                <a:highlight>
                  <a:srgbClr val="FFFFFF"/>
                </a:highlight>
                <a:latin typeface="Montserrat"/>
              </a:rPr>
              <a:t>Samira Murtada, San Bernardino Valley College</a:t>
            </a:r>
          </a:p>
          <a:p>
            <a:pPr lvl="1">
              <a:lnSpc>
                <a:spcPct val="110000"/>
              </a:lnSpc>
              <a:spcBef>
                <a:spcPts val="1000"/>
              </a:spcBef>
              <a:buSzPts val="1600"/>
              <a:buFont typeface="Courier New"/>
              <a:buChar char="o"/>
            </a:pPr>
            <a:endParaRPr lang="en-US" sz="700" b="1">
              <a:solidFill>
                <a:srgbClr val="000000"/>
              </a:solidFill>
              <a:highlight>
                <a:srgbClr val="FFFFFF"/>
              </a:highlight>
            </a:endParaRPr>
          </a:p>
          <a:p>
            <a:pPr>
              <a:buSzPts val="1600"/>
            </a:pPr>
            <a:endParaRPr lang="en-US" sz="1200">
              <a:solidFill>
                <a:srgbClr val="161616"/>
              </a:solidFill>
              <a:highlight>
                <a:srgbClr val="FFFFFF"/>
              </a:highlight>
              <a:latin typeface="Montserrat"/>
            </a:endParaRPr>
          </a:p>
        </p:txBody>
      </p:sp>
    </p:spTree>
    <p:extLst>
      <p:ext uri="{BB962C8B-B14F-4D97-AF65-F5344CB8AC3E}">
        <p14:creationId xmlns:p14="http://schemas.microsoft.com/office/powerpoint/2010/main" val="596998716"/>
      </p:ext>
    </p:extLst>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1561</Words>
  <Application>Microsoft Office PowerPoint</Application>
  <PresentationFormat>On-screen Show (4:3)</PresentationFormat>
  <Paragraphs>160</Paragraphs>
  <Slides>18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Courier New</vt:lpstr>
      <vt:lpstr>Courier New,monospace</vt:lpstr>
      <vt:lpstr>Gill Sans</vt:lpstr>
      <vt:lpstr>Goudy Old Style</vt:lpstr>
      <vt:lpstr>Montserrat</vt:lpstr>
      <vt:lpstr>Roboto Slab</vt:lpstr>
      <vt:lpstr>Wingdings</vt:lpstr>
      <vt:lpstr>Gallery</vt:lpstr>
      <vt:lpstr>Empowering Arabic Learning: A Guided Tour of Arabic OER </vt:lpstr>
      <vt:lpstr>Presenter</vt:lpstr>
      <vt:lpstr>Overview</vt:lpstr>
      <vt:lpstr>How to Find the Arabic Resources: Libre Texts </vt:lpstr>
      <vt:lpstr>How to Find the Arabic Resources: Libre Texts</vt:lpstr>
      <vt:lpstr>How to Find the Arabic Resources: Canvas Commons</vt:lpstr>
      <vt:lpstr>How to Find the Arabic Resources: Cool4Ed</vt:lpstr>
      <vt:lpstr>A Guided tour of specific introduction to the Arabic OER Collection </vt:lpstr>
      <vt:lpstr>Introduction to Arabic I </vt:lpstr>
      <vt:lpstr>Arabic Level One</vt:lpstr>
      <vt:lpstr>Comparison: Introduction to Arabic I vs. Arabic Level 1</vt:lpstr>
      <vt:lpstr>Introduction to Arabic II</vt:lpstr>
      <vt:lpstr>Arabic Level Two</vt:lpstr>
      <vt:lpstr>Arabic Level Three</vt:lpstr>
      <vt:lpstr>Arabic Level One Canvas Shell </vt:lpstr>
      <vt:lpstr>Arabic Level Two Canvas Shell </vt:lpstr>
      <vt:lpstr>Arabic Level Three Canvas Shell </vt:lpstr>
      <vt:lpstr>Open Educational Resources and Arabic (ASCCC OERI)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ASCCC OERI Presentation Template</dc:title>
  <dc:creator>Katie Nash</dc:creator>
  <cp:lastModifiedBy>ASCCC1</cp:lastModifiedBy>
  <cp:revision>199</cp:revision>
  <dcterms:created xsi:type="dcterms:W3CDTF">2019-09-18T18:31:08Z</dcterms:created>
  <dcterms:modified xsi:type="dcterms:W3CDTF">2026-05-13T18:38:52Z</dcterms:modified>
</cp:coreProperties>
</file>