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67" autoAdjust="0"/>
    <p:restoredTop sz="86441" autoAdjust="0"/>
  </p:normalViewPr>
  <p:slideViewPr>
    <p:cSldViewPr snapToGrid="0">
      <p:cViewPr varScale="1">
        <p:scale>
          <a:sx n="104" d="100"/>
          <a:sy n="104" d="100"/>
        </p:scale>
        <p:origin x="108" y="870"/>
      </p:cViewPr>
      <p:guideLst>
        <p:guide orient="horz" pos="1620"/>
        <p:guide pos="2880"/>
      </p:guideLst>
    </p:cSldViewPr>
  </p:slideViewPr>
  <p:outlineViewPr>
    <p:cViewPr>
      <p:scale>
        <a:sx n="33" d="100"/>
        <a:sy n="33" d="100"/>
      </p:scale>
      <p:origin x="0" y="-13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g3df5ea578fc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g3df5ea578fc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df5ea578fc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3df5ea578fc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3df5ea578fc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3df5ea578f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df5ea578fc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df5ea578f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3df5ea578f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3df5ea578f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df5ea578fc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 name="Google Shape;122;g3df5ea578fc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3df5ea578fc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3df5ea578fc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3df5ea578fc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3df5ea578fc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df5ea578fc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df5ea578f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3df5ea578fc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3df5ea578fc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df5ea578f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df5ea578f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df5ea578fc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3df5ea578f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df5ea578fc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3df5ea578fc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df5ea578fc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3df5ea578fc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3df5ea578fc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3df5ea578fc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3df5ea578fc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3df5ea578fc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df5ea578fc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3df5ea578fc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df5ea578fc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3df5ea578fc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3df5ea578fc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3df5ea578f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df5ea578fc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3df5ea578fc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3df5ea578f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3df5ea578fc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df5ea578fc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3df5ea578fc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df5ea578fc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df5ea578fc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df5ea578fc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3df5ea578fc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3df5ea578fc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3df5ea578f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3df5ea578fc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3df5ea578fc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3df5ea578fc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3df5ea578fc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3df5ea578fc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3df5ea578fc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3df5ea578fc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3df5ea578fc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df5ea578fc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3df5ea578fc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df5ea578fc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3df5ea578fc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3df5ea578fc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3df5ea578fc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3df5ea578fc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2" name="Google Shape;82;g3df5ea578fc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df5ea578fc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3df5ea578f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df5ea578f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df5ea578f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8866B065-4F9C-1CA7-E11C-9F7AC88EB84A}"/>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Hear It First: Early Findings from Zero Textbook Cost (ZTC) Degree Feasibility Study</a:t>
            </a:r>
          </a:p>
        </p:txBody>
      </p:sp>
      <p:pic>
        <p:nvPicPr>
          <p:cNvPr id="54" name="Google Shape;54;p13" descr="Screenshot of the front page for this presentation. Hear It First: Early Findings from the ZTC Degree Feasibility Study."/>
          <p:cNvPicPr preferRelativeResize="0"/>
          <p:nvPr/>
        </p:nvPicPr>
        <p:blipFill>
          <a:blip r:embed="rId3">
            <a:alphaModFix/>
          </a:blip>
          <a:stretch>
            <a:fillRect/>
          </a:stretch>
        </p:blipFill>
        <p:spPr>
          <a:xfrm>
            <a:off x="705850" y="417125"/>
            <a:ext cx="7439025" cy="41719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2" name="Title 1">
            <a:extLst>
              <a:ext uri="{FF2B5EF4-FFF2-40B4-BE49-F238E27FC236}">
                <a16:creationId xmlns:a16="http://schemas.microsoft.com/office/drawing/2014/main" id="{216231C5-7C5F-AD53-1E9A-B41F79B8788B}"/>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OER Librarian Framing the original question:</a:t>
            </a:r>
          </a:p>
        </p:txBody>
      </p:sp>
      <p:pic>
        <p:nvPicPr>
          <p:cNvPr id="99" name="Google Shape;99;p22" descr="This image is a screenshot of a presentation slide. This topic of this slide explains Communications of ZTC Pathways. The text reads: OER Librarian Framing the original question. California has built AMAZING ZTC infrastructure, but a critical question remains... Can students actually find and complete the ZTC pathways institutions say they offer?"/>
          <p:cNvPicPr preferRelativeResize="0"/>
          <p:nvPr/>
        </p:nvPicPr>
        <p:blipFill>
          <a:blip r:embed="rId3">
            <a:alphaModFix/>
          </a:blip>
          <a:stretch>
            <a:fillRect/>
          </a:stretch>
        </p:blipFill>
        <p:spPr>
          <a:xfrm>
            <a:off x="1054775" y="356925"/>
            <a:ext cx="7400925" cy="41148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2" name="Title 1">
            <a:extLst>
              <a:ext uri="{FF2B5EF4-FFF2-40B4-BE49-F238E27FC236}">
                <a16:creationId xmlns:a16="http://schemas.microsoft.com/office/drawing/2014/main" id="{CAC0B6DC-0784-18F3-318A-A9D12867E893}"/>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LIS Principles: Disconnect in Retrievability &amp; Discoverability (essential for equitable access)</a:t>
            </a:r>
          </a:p>
        </p:txBody>
      </p:sp>
      <p:pic>
        <p:nvPicPr>
          <p:cNvPr id="104" name="Google Shape;104;p23" descr="This image is a screenshot of a presentation slide. This topic of this slide is the communications of ZTC pathways. The slide reads: LIS Principles: Disconnect in Retrieveability &amp; Discoverability (essential for equitable access).&#10;1. Existence of ZTC Pathway is not the same as student access to that pathway&#10;2. Reported disaggregated data is not the same as navigability&#10;3. Student choice for ALL students requires ambient discoverability"/>
          <p:cNvPicPr preferRelativeResize="0"/>
          <p:nvPr/>
        </p:nvPicPr>
        <p:blipFill>
          <a:blip r:embed="rId3">
            <a:alphaModFix/>
          </a:blip>
          <a:stretch>
            <a:fillRect/>
          </a:stretch>
        </p:blipFill>
        <p:spPr>
          <a:xfrm>
            <a:off x="885825" y="236625"/>
            <a:ext cx="7372350" cy="41719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2" name="Title 1">
            <a:extLst>
              <a:ext uri="{FF2B5EF4-FFF2-40B4-BE49-F238E27FC236}">
                <a16:creationId xmlns:a16="http://schemas.microsoft.com/office/drawing/2014/main" id="{D1B0DD93-B710-2BEE-2414-3BDB733B60F2}"/>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ZTC Degree Feasibility</a:t>
            </a:r>
          </a:p>
        </p:txBody>
      </p:sp>
      <p:pic>
        <p:nvPicPr>
          <p:cNvPr id="109" name="Google Shape;109;p24" descr="This image is a screenshot of a presentation slide. This topic of this slide is about ZTC Degree Feasibility. So what is this study about?"/>
          <p:cNvPicPr preferRelativeResize="0"/>
          <p:nvPr/>
        </p:nvPicPr>
        <p:blipFill>
          <a:blip r:embed="rId3">
            <a:alphaModFix/>
          </a:blip>
          <a:stretch>
            <a:fillRect/>
          </a:stretch>
        </p:blipFill>
        <p:spPr>
          <a:xfrm>
            <a:off x="1042725" y="224600"/>
            <a:ext cx="7400925" cy="4191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2" name="Title 1">
            <a:extLst>
              <a:ext uri="{FF2B5EF4-FFF2-40B4-BE49-F238E27FC236}">
                <a16:creationId xmlns:a16="http://schemas.microsoft.com/office/drawing/2014/main" id="{E5AEFC7D-F2CE-A3FC-2EC5-BA41A250EF1D}"/>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Research Questions and Hypotheses</a:t>
            </a:r>
          </a:p>
        </p:txBody>
      </p:sp>
      <p:pic>
        <p:nvPicPr>
          <p:cNvPr id="114" name="Google Shape;114;p25" descr="This image is a screenshot of a presentation slide. This topic of this slide is going over the research questions and hypotheses. 1. Q1: Do students want ZTC Degrees?&#10;·&#10;H: Yes, students want ZTC Degrees if quality is the same- students like free if it doesn't compromise quality. (91.79%)&#10;2. Q2: Do students know what ZTC or OER Is?&#10;·&#10;H: No, and with turnover high, it doesn't become part of language easily, so students don't know about it.&#10;3. Q3: Is it possible to make ZTC Degrees accessible &amp; navigable to students?&#10;H: Maybe, if it could have &quot;ambient discoverability&quot; meaning students can navigate it within systems they already use without having to know the terms.&#10;4. Q4: What would It take to make ZTC Degrees accessible and navigable to students?&#10;·&#10;H: Possibly lots of back-end pieces related to IT, scheduling, ZTC self-reported data from faculty, and multiple systems that can be automated.&#10;5. Q5: Is Implementation of ZTC Degrees truly &quot;feasible&quot; with resources we have?&#10;H: Maybe, depends on elements from Q4."/>
          <p:cNvPicPr preferRelativeResize="0"/>
          <p:nvPr/>
        </p:nvPicPr>
        <p:blipFill>
          <a:blip r:embed="rId3">
            <a:alphaModFix/>
          </a:blip>
          <a:stretch>
            <a:fillRect/>
          </a:stretch>
        </p:blipFill>
        <p:spPr>
          <a:xfrm>
            <a:off x="1235250" y="417100"/>
            <a:ext cx="7372350" cy="41719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2" name="Title 1">
            <a:extLst>
              <a:ext uri="{FF2B5EF4-FFF2-40B4-BE49-F238E27FC236}">
                <a16:creationId xmlns:a16="http://schemas.microsoft.com/office/drawing/2014/main" id="{DC3963D1-C899-675B-7863-45F5DF840EDB}"/>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Question Slide</a:t>
            </a:r>
          </a:p>
        </p:txBody>
      </p:sp>
      <p:pic>
        <p:nvPicPr>
          <p:cNvPr id="119" name="Google Shape;119;p26" descr="What did we actually do? &#10;Students researchers did the data collection!"/>
          <p:cNvPicPr preferRelativeResize="0"/>
          <p:nvPr/>
        </p:nvPicPr>
        <p:blipFill>
          <a:blip r:embed="rId3">
            <a:alphaModFix/>
          </a:blip>
          <a:stretch>
            <a:fillRect/>
          </a:stretch>
        </p:blipFill>
        <p:spPr>
          <a:xfrm>
            <a:off x="1066825" y="393025"/>
            <a:ext cx="7334250" cy="40576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2" name="Title 1">
            <a:extLst>
              <a:ext uri="{FF2B5EF4-FFF2-40B4-BE49-F238E27FC236}">
                <a16:creationId xmlns:a16="http://schemas.microsoft.com/office/drawing/2014/main" id="{E2F340D7-4A86-D474-1B78-61030962EB37}"/>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Types of Empirical Data Collected</a:t>
            </a:r>
          </a:p>
        </p:txBody>
      </p:sp>
      <p:pic>
        <p:nvPicPr>
          <p:cNvPr id="124" name="Google Shape;124;p27" descr="This is table describing the types of data collection and What can student researchers do"/>
          <p:cNvPicPr preferRelativeResize="0"/>
          <p:nvPr/>
        </p:nvPicPr>
        <p:blipFill>
          <a:blip r:embed="rId3">
            <a:alphaModFix/>
          </a:blip>
          <a:stretch>
            <a:fillRect/>
          </a:stretch>
        </p:blipFill>
        <p:spPr>
          <a:xfrm>
            <a:off x="1042750" y="236600"/>
            <a:ext cx="7429500" cy="41814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2" name="Title 1">
            <a:extLst>
              <a:ext uri="{FF2B5EF4-FFF2-40B4-BE49-F238E27FC236}">
                <a16:creationId xmlns:a16="http://schemas.microsoft.com/office/drawing/2014/main" id="{C57AD40D-A5B1-CF83-ADF3-3740EA511413}"/>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Key Findings (Preliminary)</a:t>
            </a:r>
          </a:p>
        </p:txBody>
      </p:sp>
      <p:pic>
        <p:nvPicPr>
          <p:cNvPr id="129" name="Google Shape;129;p28" descr="Image of a person with long hair sitting in a wheat field at night with a lit lamp."/>
          <p:cNvPicPr preferRelativeResize="0"/>
          <p:nvPr/>
        </p:nvPicPr>
        <p:blipFill>
          <a:blip r:embed="rId3">
            <a:alphaModFix/>
          </a:blip>
          <a:stretch>
            <a:fillRect/>
          </a:stretch>
        </p:blipFill>
        <p:spPr>
          <a:xfrm>
            <a:off x="1163050" y="200525"/>
            <a:ext cx="7410450" cy="4143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2" name="Title 1">
            <a:extLst>
              <a:ext uri="{FF2B5EF4-FFF2-40B4-BE49-F238E27FC236}">
                <a16:creationId xmlns:a16="http://schemas.microsoft.com/office/drawing/2014/main" id="{DE32D5D4-BB58-FF65-7A09-179EEE722767}"/>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Study Scope</a:t>
            </a:r>
          </a:p>
        </p:txBody>
      </p:sp>
      <p:pic>
        <p:nvPicPr>
          <p:cNvPr id="134" name="Google Shape;134;p29" descr="A slide with text boxes outlining study scope for a survey and research project involving 1512 students took the survey of April 20th. Survey respondents self-reported enrollment at 43 Calfornia colleges. It highlights 36 informational interviews with faculty and administrators across CA. 5 student focus groups, 5 student researchers and 5 librarian researchers."/>
          <p:cNvPicPr preferRelativeResize="0"/>
          <p:nvPr/>
        </p:nvPicPr>
        <p:blipFill>
          <a:blip r:embed="rId3">
            <a:alphaModFix/>
          </a:blip>
          <a:stretch>
            <a:fillRect/>
          </a:stretch>
        </p:blipFill>
        <p:spPr>
          <a:xfrm>
            <a:off x="1235225" y="260700"/>
            <a:ext cx="6800850" cy="41338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2" name="Title 1">
            <a:extLst>
              <a:ext uri="{FF2B5EF4-FFF2-40B4-BE49-F238E27FC236}">
                <a16:creationId xmlns:a16="http://schemas.microsoft.com/office/drawing/2014/main" id="{8538501C-BDEB-9DB9-2FC6-A3751989912B}"/>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Big Picture: What categories emerged?</a:t>
            </a:r>
          </a:p>
        </p:txBody>
      </p:sp>
      <p:pic>
        <p:nvPicPr>
          <p:cNvPr id="139" name="Google Shape;139;p30" descr="Diagram illustrating ZTC degree feasibility through five student discoverability categories: Front End, Back End, Support Systems, Student Outcomes, and Equity Risk. Each category is color-coded and contains specific focus areas such as accessibility, data tracking, peer mentorship, student engagement, and risk factors like textbook affordability and internet access."/>
          <p:cNvPicPr preferRelativeResize="0"/>
          <p:nvPr/>
        </p:nvPicPr>
        <p:blipFill>
          <a:blip r:embed="rId3">
            <a:alphaModFix/>
          </a:blip>
          <a:stretch>
            <a:fillRect/>
          </a:stretch>
        </p:blipFill>
        <p:spPr>
          <a:xfrm>
            <a:off x="766025" y="393025"/>
            <a:ext cx="7419975" cy="41814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2" name="Title 1">
            <a:extLst>
              <a:ext uri="{FF2B5EF4-FFF2-40B4-BE49-F238E27FC236}">
                <a16:creationId xmlns:a16="http://schemas.microsoft.com/office/drawing/2014/main" id="{07523A1B-9D6D-D57C-9612-48FE1A0C67FB}"/>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This is a big picture overview of the survey results</a:t>
            </a:r>
          </a:p>
        </p:txBody>
      </p:sp>
      <p:pic>
        <p:nvPicPr>
          <p:cNvPr id="144" name="Google Shape;144;p31" descr="A presentation slide featuring a digital illustration of a person with short brown hair and their head is open with a brain connected to various colorful icons representing data, technology, and ideas."/>
          <p:cNvPicPr preferRelativeResize="0"/>
          <p:nvPr/>
        </p:nvPicPr>
        <p:blipFill>
          <a:blip r:embed="rId3">
            <a:alphaModFix/>
          </a:blip>
          <a:stretch>
            <a:fillRect/>
          </a:stretch>
        </p:blipFill>
        <p:spPr>
          <a:xfrm>
            <a:off x="1042725" y="356925"/>
            <a:ext cx="7391400" cy="4133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2" name="Title 1">
            <a:extLst>
              <a:ext uri="{FF2B5EF4-FFF2-40B4-BE49-F238E27FC236}">
                <a16:creationId xmlns:a16="http://schemas.microsoft.com/office/drawing/2014/main" id="{43C56832-5753-3F21-A450-D0817D5804F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Welcome &amp; Agenda</a:t>
            </a:r>
          </a:p>
        </p:txBody>
      </p:sp>
      <p:pic>
        <p:nvPicPr>
          <p:cNvPr id="59" name="Google Shape;59;p14" descr="Welcome and Agenda slides. This presentation is going over Who, What, Why, How, Key Findings, and Takeways"/>
          <p:cNvPicPr preferRelativeResize="0"/>
          <p:nvPr/>
        </p:nvPicPr>
        <p:blipFill>
          <a:blip r:embed="rId3">
            <a:alphaModFix/>
          </a:blip>
          <a:stretch>
            <a:fillRect/>
          </a:stretch>
        </p:blipFill>
        <p:spPr>
          <a:xfrm>
            <a:off x="886325" y="344900"/>
            <a:ext cx="7486650" cy="4191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2" name="Title 1">
            <a:extLst>
              <a:ext uri="{FF2B5EF4-FFF2-40B4-BE49-F238E27FC236}">
                <a16:creationId xmlns:a16="http://schemas.microsoft.com/office/drawing/2014/main" id="{D6BEB452-A24E-13E5-2A9C-5F992ABC897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If you didn’t have to spend money on textbooks what would you spend that money on?</a:t>
            </a:r>
          </a:p>
        </p:txBody>
      </p:sp>
      <p:pic>
        <p:nvPicPr>
          <p:cNvPr id="149" name="Google Shape;149;p32" descr="Two word cloud charts display survey responses about alternative spending if textbook costs were eliminated, highlighting common expenses. Top chart emphasizes essentials like &quot;bills,&quot; &quot;rent,&quot; and &quot;food&quot; in larger fonts, while bottom chart shows a broader range including &quot;gas,&quot; &quot;tuition,&quot; and &quot;transportation,&quot; with varied colors and font sizes indicating frequency."/>
          <p:cNvPicPr preferRelativeResize="0"/>
          <p:nvPr/>
        </p:nvPicPr>
        <p:blipFill>
          <a:blip r:embed="rId3">
            <a:alphaModFix/>
          </a:blip>
          <a:stretch>
            <a:fillRect/>
          </a:stretch>
        </p:blipFill>
        <p:spPr>
          <a:xfrm>
            <a:off x="862013" y="429125"/>
            <a:ext cx="7419975" cy="41719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2" name="Title 1">
            <a:extLst>
              <a:ext uri="{FF2B5EF4-FFF2-40B4-BE49-F238E27FC236}">
                <a16:creationId xmlns:a16="http://schemas.microsoft.com/office/drawing/2014/main" id="{CF81B050-BC7A-2CED-53F4-1B5815D76A32}"/>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Demand is high:</a:t>
            </a:r>
          </a:p>
        </p:txBody>
      </p:sp>
      <p:pic>
        <p:nvPicPr>
          <p:cNvPr id="154" name="Google Shape;154;p33" descr="A digital graphic shows colorful raised hands with hearts on palms emerging from a grassy landscape, symbolizing student interest and support."/>
          <p:cNvPicPr preferRelativeResize="0"/>
          <p:nvPr/>
        </p:nvPicPr>
        <p:blipFill>
          <a:blip r:embed="rId3">
            <a:alphaModFix/>
          </a:blip>
          <a:stretch>
            <a:fillRect/>
          </a:stretch>
        </p:blipFill>
        <p:spPr>
          <a:xfrm>
            <a:off x="994600" y="296775"/>
            <a:ext cx="7477125" cy="41910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2" name="Title 1">
            <a:extLst>
              <a:ext uri="{FF2B5EF4-FFF2-40B4-BE49-F238E27FC236}">
                <a16:creationId xmlns:a16="http://schemas.microsoft.com/office/drawing/2014/main" id="{3C058CDF-663D-8686-CB2B-0162DBFE543E}"/>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Awareness and Navigation is low:</a:t>
            </a:r>
          </a:p>
        </p:txBody>
      </p:sp>
      <p:pic>
        <p:nvPicPr>
          <p:cNvPr id="159" name="Google Shape;159;p34" descr="A digital graphic showing a silhouette of a person interacting with a complex network of hexagons and connecting lines, some marked the ZTC logo slashed out. Accompanying text says &quot;Awareness &amp; Navigation is low:&quot;&#10;Have you ever tried to complete an entire degree using only ZTC courses? Only 07.9% said yes."/>
          <p:cNvPicPr preferRelativeResize="0"/>
          <p:nvPr/>
        </p:nvPicPr>
        <p:blipFill>
          <a:blip r:embed="rId3">
            <a:alphaModFix/>
          </a:blip>
          <a:stretch>
            <a:fillRect/>
          </a:stretch>
        </p:blipFill>
        <p:spPr>
          <a:xfrm>
            <a:off x="871538" y="356925"/>
            <a:ext cx="7400925" cy="41243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2" name="Title 1">
            <a:extLst>
              <a:ext uri="{FF2B5EF4-FFF2-40B4-BE49-F238E27FC236}">
                <a16:creationId xmlns:a16="http://schemas.microsoft.com/office/drawing/2014/main" id="{C44FE629-DE85-80EE-E127-365B52ECF874}"/>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Student trust is low</a:t>
            </a:r>
          </a:p>
        </p:txBody>
      </p:sp>
      <p:pic>
        <p:nvPicPr>
          <p:cNvPr id="164" name="Google Shape;164;p35" descr="Illustration shows in a graphic combining a broken heart, technology icons, and a human figure connected by lines. The texts reads: Student trust is low. &quot;have you ever taken a class labeled ZTC that had hidden costs?&quot; 28.4% said yes."/>
          <p:cNvPicPr preferRelativeResize="0"/>
          <p:nvPr/>
        </p:nvPicPr>
        <p:blipFill>
          <a:blip r:embed="rId3">
            <a:alphaModFix/>
          </a:blip>
          <a:stretch>
            <a:fillRect/>
          </a:stretch>
        </p:blipFill>
        <p:spPr>
          <a:xfrm>
            <a:off x="1163050" y="441175"/>
            <a:ext cx="7419975" cy="41433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2" name="Title 1">
            <a:extLst>
              <a:ext uri="{FF2B5EF4-FFF2-40B4-BE49-F238E27FC236}">
                <a16:creationId xmlns:a16="http://schemas.microsoft.com/office/drawing/2014/main" id="{2CC6E9F0-55B8-A0DA-E489-47632AC8B594}"/>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Focus: Pathway Fragility/Stability</a:t>
            </a:r>
          </a:p>
        </p:txBody>
      </p:sp>
      <p:pic>
        <p:nvPicPr>
          <p:cNvPr id="169" name="Google Shape;169;p36" descr="This is an illustration with a broken path and there are ZTC icons across the path."/>
          <p:cNvPicPr preferRelativeResize="0"/>
          <p:nvPr/>
        </p:nvPicPr>
        <p:blipFill>
          <a:blip r:embed="rId3">
            <a:alphaModFix/>
          </a:blip>
          <a:stretch>
            <a:fillRect/>
          </a:stretch>
        </p:blipFill>
        <p:spPr>
          <a:xfrm>
            <a:off x="970550" y="485775"/>
            <a:ext cx="7439025" cy="41719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2" name="Title 1">
            <a:extLst>
              <a:ext uri="{FF2B5EF4-FFF2-40B4-BE49-F238E27FC236}">
                <a16:creationId xmlns:a16="http://schemas.microsoft.com/office/drawing/2014/main" id="{D3843262-A3ED-3470-9DD3-53C93F1B85A7}"/>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Student Trust and Transparency</a:t>
            </a:r>
          </a:p>
        </p:txBody>
      </p:sp>
      <p:pic>
        <p:nvPicPr>
          <p:cNvPr id="174" name="Google Shape;174;p37" descr="This image depicts a camera lens opening with rainbow colors coming out. How do we build stable, trustworthy, student-ready pathways?"/>
          <p:cNvPicPr preferRelativeResize="0"/>
          <p:nvPr/>
        </p:nvPicPr>
        <p:blipFill>
          <a:blip r:embed="rId3">
            <a:alphaModFix/>
          </a:blip>
          <a:stretch>
            <a:fillRect/>
          </a:stretch>
        </p:blipFill>
        <p:spPr>
          <a:xfrm>
            <a:off x="1114925" y="405075"/>
            <a:ext cx="7391400" cy="4152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2" name="Title 1">
            <a:extLst>
              <a:ext uri="{FF2B5EF4-FFF2-40B4-BE49-F238E27FC236}">
                <a16:creationId xmlns:a16="http://schemas.microsoft.com/office/drawing/2014/main" id="{5132F0FF-250B-FCB5-E145-44ED79AE9D26}"/>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End Results</a:t>
            </a:r>
          </a:p>
        </p:txBody>
      </p:sp>
      <p:pic>
        <p:nvPicPr>
          <p:cNvPr id="179" name="Google Shape;179;p38" descr="Diagram illustrating a six-tier maturity model for making ZTC pathways student ready, outlining progressive stages from trust and label integrity to student ready feasibility."/>
          <p:cNvPicPr preferRelativeResize="0"/>
          <p:nvPr/>
        </p:nvPicPr>
        <p:blipFill>
          <a:blip r:embed="rId3">
            <a:alphaModFix/>
          </a:blip>
          <a:stretch>
            <a:fillRect/>
          </a:stretch>
        </p:blipFill>
        <p:spPr>
          <a:xfrm>
            <a:off x="741950" y="224575"/>
            <a:ext cx="7372350" cy="40957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2" name="Title 1">
            <a:extLst>
              <a:ext uri="{FF2B5EF4-FFF2-40B4-BE49-F238E27FC236}">
                <a16:creationId xmlns:a16="http://schemas.microsoft.com/office/drawing/2014/main" id="{37B99E65-C937-BC4A-02A5-5D0AB94E2C2D}"/>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6 Tiered Maturity Model</a:t>
            </a:r>
          </a:p>
        </p:txBody>
      </p:sp>
      <p:pic>
        <p:nvPicPr>
          <p:cNvPr id="184" name="Google Shape;184;p39" descr="Text-based diagram illustrating a 6 Tiered Maturity Model for educational pathways, listing six key criteria for achieving maturity: Trust &amp; Label Integrity, Section-Level Accuracy, Systems Integration, Pathway Stability, Ambient Discoverability, and Student-Ready Navigation. Accompanying graphic shows a pathway with the ZTC icons laying down the path to show that ZTC is the way/future."/>
          <p:cNvPicPr preferRelativeResize="0"/>
          <p:nvPr/>
        </p:nvPicPr>
        <p:blipFill>
          <a:blip r:embed="rId3">
            <a:alphaModFix/>
          </a:blip>
          <a:stretch>
            <a:fillRect/>
          </a:stretch>
        </p:blipFill>
        <p:spPr>
          <a:xfrm>
            <a:off x="766000" y="272725"/>
            <a:ext cx="7419975" cy="41338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2" name="Title 1">
            <a:extLst>
              <a:ext uri="{FF2B5EF4-FFF2-40B4-BE49-F238E27FC236}">
                <a16:creationId xmlns:a16="http://schemas.microsoft.com/office/drawing/2014/main" id="{7CBAAE26-8D1E-7D8E-3FC8-6F4C1F5F32B5}"/>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Why does it matter if not all students can find and navigate the ZTC pathways?</a:t>
            </a:r>
          </a:p>
        </p:txBody>
      </p:sp>
      <p:pic>
        <p:nvPicPr>
          <p:cNvPr id="189" name="Google Shape;189;p40" descr="Image with the text: Why does it matter if not all students can find and navigate the ZTC pathways?"/>
          <p:cNvPicPr preferRelativeResize="0"/>
          <p:nvPr/>
        </p:nvPicPr>
        <p:blipFill>
          <a:blip r:embed="rId3">
            <a:alphaModFix/>
          </a:blip>
          <a:stretch>
            <a:fillRect/>
          </a:stretch>
        </p:blipFill>
        <p:spPr>
          <a:xfrm>
            <a:off x="970550" y="393025"/>
            <a:ext cx="7400925" cy="412432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Title 1">
            <a:extLst>
              <a:ext uri="{FF2B5EF4-FFF2-40B4-BE49-F238E27FC236}">
                <a16:creationId xmlns:a16="http://schemas.microsoft.com/office/drawing/2014/main" id="{3867EB9E-9E02-7BA9-FCB8-78B36C0A4BB2}"/>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Equity Risk</a:t>
            </a:r>
          </a:p>
        </p:txBody>
      </p:sp>
      <p:pic>
        <p:nvPicPr>
          <p:cNvPr id="194" name="Google Shape;194;p41" descr="Slide from a presentation discussing equity risk in education, focusing on how insider knowledge benefits students who know how to navigate zero tuition cost/open educational resource (ZTC/OER) courses. Visual includes a staircase of colored blocks and wooden shapes forming an upward arrow, symbolizing progress and selective access advantages."/>
          <p:cNvPicPr preferRelativeResize="0"/>
          <p:nvPr/>
        </p:nvPicPr>
        <p:blipFill>
          <a:blip r:embed="rId3">
            <a:alphaModFix/>
          </a:blip>
          <a:stretch>
            <a:fillRect/>
          </a:stretch>
        </p:blipFill>
        <p:spPr>
          <a:xfrm>
            <a:off x="311708" y="152400"/>
            <a:ext cx="8609608" cy="48387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2" name="Title 1">
            <a:extLst>
              <a:ext uri="{FF2B5EF4-FFF2-40B4-BE49-F238E27FC236}">
                <a16:creationId xmlns:a16="http://schemas.microsoft.com/office/drawing/2014/main" id="{1E96F7CA-2CBF-47D0-DAF5-754DC486D8D8}"/>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Who is talking?</a:t>
            </a:r>
          </a:p>
        </p:txBody>
      </p:sp>
      <p:pic>
        <p:nvPicPr>
          <p:cNvPr id="64" name="Google Shape;64;p15" descr="This slide shows a list of who will be speaking during this presentation."/>
          <p:cNvPicPr preferRelativeResize="0"/>
          <p:nvPr/>
        </p:nvPicPr>
        <p:blipFill>
          <a:blip r:embed="rId3">
            <a:alphaModFix/>
          </a:blip>
          <a:stretch>
            <a:fillRect/>
          </a:stretch>
        </p:blipFill>
        <p:spPr>
          <a:xfrm>
            <a:off x="1030725" y="471488"/>
            <a:ext cx="7448550" cy="42005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 name="Title 1">
            <a:extLst>
              <a:ext uri="{FF2B5EF4-FFF2-40B4-BE49-F238E27FC236}">
                <a16:creationId xmlns:a16="http://schemas.microsoft.com/office/drawing/2014/main" id="{109FB90B-91B2-5DB3-266B-22324AD4625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Example of the knowledge gap. Creating an equity gap exacerbation</a:t>
            </a:r>
          </a:p>
        </p:txBody>
      </p:sp>
      <p:pic>
        <p:nvPicPr>
          <p:cNvPr id="199" name="Google Shape;199;p42" descr="Line graph illustrating knowledge gap impact on equity gap over eight semesters, with two shaded areas representing high ZTC awareness group savings and cumulative equity gap in dollars. The graph shows increasing savings and equity gap, with savings reaching nearly $7,000 and equity gap around $4,000 by semester eight, highlighting growing disparity over time."/>
          <p:cNvPicPr preferRelativeResize="0"/>
          <p:nvPr/>
        </p:nvPicPr>
        <p:blipFill>
          <a:blip r:embed="rId3">
            <a:alphaModFix/>
          </a:blip>
          <a:stretch>
            <a:fillRect/>
          </a:stretch>
        </p:blipFill>
        <p:spPr>
          <a:xfrm>
            <a:off x="890588" y="467700"/>
            <a:ext cx="7362825" cy="4000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 name="Title 1">
            <a:extLst>
              <a:ext uri="{FF2B5EF4-FFF2-40B4-BE49-F238E27FC236}">
                <a16:creationId xmlns:a16="http://schemas.microsoft.com/office/drawing/2014/main" id="{243AA5AB-4417-DBBD-E131-EB0AB1680A9D}"/>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Student quote</a:t>
            </a:r>
          </a:p>
        </p:txBody>
      </p:sp>
      <p:pic>
        <p:nvPicPr>
          <p:cNvPr id="204" name="Google Shape;204;p43" descr="Image screenshot with the following text: Students who would most benefit from a ZTC pathway are often the least likely to have this &quot;insider&quot; institutional knowledge on how to navigate and find those terms."/>
          <p:cNvPicPr preferRelativeResize="0"/>
          <p:nvPr/>
        </p:nvPicPr>
        <p:blipFill>
          <a:blip r:embed="rId3">
            <a:alphaModFix/>
          </a:blip>
          <a:stretch>
            <a:fillRect/>
          </a:stretch>
        </p:blipFill>
        <p:spPr>
          <a:xfrm>
            <a:off x="316900" y="152400"/>
            <a:ext cx="8669870" cy="483870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 name="Title 1">
            <a:extLst>
              <a:ext uri="{FF2B5EF4-FFF2-40B4-BE49-F238E27FC236}">
                <a16:creationId xmlns:a16="http://schemas.microsoft.com/office/drawing/2014/main" id="{99131BBA-F8C7-429E-7A5D-0F65D282FB82}"/>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Thoughts for Institutions</a:t>
            </a:r>
          </a:p>
        </p:txBody>
      </p:sp>
      <p:pic>
        <p:nvPicPr>
          <p:cNvPr id="209" name="Google Shape;209;p44" descr="image of the slide presentation stating the following:&#10;&#10;Are your ZTC pathways only on paper, or can students actually find and follow them?&#10;When promoting a ZTC pathway, ask:&#10;1. Is it visible to students in the systems they already use?&#10;2. Is it navigable at registration?&#10;3. Are ZTC labels verified and trustworthy?&#10;4. Is there a hard stop before inaccurate ZTC labels go live?&#10;5. Are hidden costs checked: homework systems, access codes, printing, novels, kits?&#10;6. Do departments have enough ZTC sections to make the pathway stable?&#10;Institutions &#10;7. Is the pathway supported by a readiness checklist or rubric?"/>
          <p:cNvPicPr preferRelativeResize="0"/>
          <p:nvPr/>
        </p:nvPicPr>
        <p:blipFill>
          <a:blip r:embed="rId3">
            <a:alphaModFix/>
          </a:blip>
          <a:stretch>
            <a:fillRect/>
          </a:stretch>
        </p:blipFill>
        <p:spPr>
          <a:xfrm>
            <a:off x="152400" y="152400"/>
            <a:ext cx="8632110" cy="483870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 name="Title 1">
            <a:extLst>
              <a:ext uri="{FF2B5EF4-FFF2-40B4-BE49-F238E27FC236}">
                <a16:creationId xmlns:a16="http://schemas.microsoft.com/office/drawing/2014/main" id="{7EC53CFD-2554-D298-063D-10C9020A43D7}"/>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Future Studies Needed!</a:t>
            </a:r>
          </a:p>
        </p:txBody>
      </p:sp>
      <p:pic>
        <p:nvPicPr>
          <p:cNvPr id="214" name="Google Shape;214;p45" descr="screenshot of the Slide presentation stating the following:&#10;Future Studies Needed!&#10;(Not everything is generalizable! Ask your students!)&#10;1. Knowledge &amp; Access Gaps: Equity Compounding Exacerbators&#10;2. Student Hyperbolic Discounting &amp; Registration Priorities&#10;3. Student Information Behaviors and ZTC/OER&#10;4. Student Navigation of CA ZTC Pathways 5. Built in system connections and&#10;automation vs manual tracking"/>
          <p:cNvPicPr preferRelativeResize="0"/>
          <p:nvPr/>
        </p:nvPicPr>
        <p:blipFill>
          <a:blip r:embed="rId3">
            <a:alphaModFix/>
          </a:blip>
          <a:stretch>
            <a:fillRect/>
          </a:stretch>
        </p:blipFill>
        <p:spPr>
          <a:xfrm>
            <a:off x="152400" y="152400"/>
            <a:ext cx="8632110" cy="4838702"/>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 name="Title 1">
            <a:extLst>
              <a:ext uri="{FF2B5EF4-FFF2-40B4-BE49-F238E27FC236}">
                <a16:creationId xmlns:a16="http://schemas.microsoft.com/office/drawing/2014/main" id="{2E6F93B4-E924-751B-DD9A-107F59404317}"/>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Takeaways: Final Thoughts</a:t>
            </a:r>
          </a:p>
        </p:txBody>
      </p:sp>
      <p:pic>
        <p:nvPicPr>
          <p:cNvPr id="219" name="Google Shape;219;p46" descr="Screenshot of the slide presentation stating the following: Final Thoughts&#10;1. ZTC Labeling is super important&#10;2. Just because a college claims a pathway- doesn't mean students have access to choose it and navigate it.&#10;3. Ask your students about navigation and choice!&#10;4. 1 Question to ask your institution: Do&#10;all students at your college&#10;have equitable access to truly choose and navigate your ZTC Pathways?&#10;&#10;Image of an open suitcase with colorful books stuffed inside."/>
          <p:cNvPicPr preferRelativeResize="0"/>
          <p:nvPr/>
        </p:nvPicPr>
        <p:blipFill>
          <a:blip r:embed="rId3">
            <a:alphaModFix/>
          </a:blip>
          <a:stretch>
            <a:fillRect/>
          </a:stretch>
        </p:blipFill>
        <p:spPr>
          <a:xfrm>
            <a:off x="152400" y="152400"/>
            <a:ext cx="8594673" cy="48387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 name="Title 1">
            <a:extLst>
              <a:ext uri="{FF2B5EF4-FFF2-40B4-BE49-F238E27FC236}">
                <a16:creationId xmlns:a16="http://schemas.microsoft.com/office/drawing/2014/main" id="{BD22CDB9-D548-AD4A-9AEE-44499669A6F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Want to participate?</a:t>
            </a:r>
          </a:p>
        </p:txBody>
      </p:sp>
      <p:pic>
        <p:nvPicPr>
          <p:cNvPr id="224" name="Google Shape;224;p47" descr="Open Educational Resources Initiative logo and a QR code on how to participate in the ASCCC OERI Survey. Open through May 20th"/>
          <p:cNvPicPr preferRelativeResize="0"/>
          <p:nvPr/>
        </p:nvPicPr>
        <p:blipFill>
          <a:blip r:embed="rId3">
            <a:alphaModFix/>
          </a:blip>
          <a:stretch>
            <a:fillRect/>
          </a:stretch>
        </p:blipFill>
        <p:spPr>
          <a:xfrm>
            <a:off x="152400" y="152400"/>
            <a:ext cx="8564961" cy="48387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 name="Title 1">
            <a:extLst>
              <a:ext uri="{FF2B5EF4-FFF2-40B4-BE49-F238E27FC236}">
                <a16:creationId xmlns:a16="http://schemas.microsoft.com/office/drawing/2014/main" id="{2716EBDB-F23E-41C9-9CBD-6663486FBCE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Q&amp;A and Sharing Maturity Model and Checklist</a:t>
            </a:r>
          </a:p>
        </p:txBody>
      </p:sp>
      <p:pic>
        <p:nvPicPr>
          <p:cNvPr id="229" name="Google Shape;229;p48" descr="QR code for Q&amp;A and sharing Maturity model and checklist."/>
          <p:cNvPicPr preferRelativeResize="0"/>
          <p:nvPr/>
        </p:nvPicPr>
        <p:blipFill>
          <a:blip r:embed="rId3">
            <a:alphaModFix/>
          </a:blip>
          <a:stretch>
            <a:fillRect/>
          </a:stretch>
        </p:blipFill>
        <p:spPr>
          <a:xfrm>
            <a:off x="152400" y="152400"/>
            <a:ext cx="8617098" cy="4838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2" name="Title 1">
            <a:extLst>
              <a:ext uri="{FF2B5EF4-FFF2-40B4-BE49-F238E27FC236}">
                <a16:creationId xmlns:a16="http://schemas.microsoft.com/office/drawing/2014/main" id="{01DB974F-F0B3-2D98-0BD9-89287D2A89F1}"/>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What are we talking about?</a:t>
            </a:r>
          </a:p>
        </p:txBody>
      </p:sp>
      <p:pic>
        <p:nvPicPr>
          <p:cNvPr id="69" name="Google Shape;69;p16" descr="This slide explains what is being talked about during the presentation. $25K to run a mixed-methods ZTC Degree Feasibility Study."/>
          <p:cNvPicPr preferRelativeResize="0"/>
          <p:nvPr/>
        </p:nvPicPr>
        <p:blipFill>
          <a:blip r:embed="rId3">
            <a:alphaModFix/>
          </a:blip>
          <a:stretch>
            <a:fillRect/>
          </a:stretch>
        </p:blipFill>
        <p:spPr>
          <a:xfrm>
            <a:off x="922425" y="405050"/>
            <a:ext cx="7419975" cy="41719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2" name="Title 1">
            <a:extLst>
              <a:ext uri="{FF2B5EF4-FFF2-40B4-BE49-F238E27FC236}">
                <a16:creationId xmlns:a16="http://schemas.microsoft.com/office/drawing/2014/main" id="{D01F4A68-A793-3CC5-F661-2E2AD3ADF9FB}"/>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Start with the Findings</a:t>
            </a:r>
          </a:p>
        </p:txBody>
      </p:sp>
      <p:pic>
        <p:nvPicPr>
          <p:cNvPr id="74" name="Google Shape;74;p17" descr="This image is a screenshot of a presentation slide. This topic of this slide is going over the findings from the study."/>
          <p:cNvPicPr preferRelativeResize="0"/>
          <p:nvPr/>
        </p:nvPicPr>
        <p:blipFill>
          <a:blip r:embed="rId3">
            <a:alphaModFix/>
          </a:blip>
          <a:stretch>
            <a:fillRect/>
          </a:stretch>
        </p:blipFill>
        <p:spPr>
          <a:xfrm>
            <a:off x="958525" y="405075"/>
            <a:ext cx="7372350" cy="41052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2" name="Title 1">
            <a:extLst>
              <a:ext uri="{FF2B5EF4-FFF2-40B4-BE49-F238E27FC236}">
                <a16:creationId xmlns:a16="http://schemas.microsoft.com/office/drawing/2014/main" id="{0E35B81B-5A9E-8F8C-7F7E-1F20DE03B60F}"/>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fontScale="90000"/>
          </a:bodyPr>
          <a:lstStyle/>
          <a:p>
            <a:r>
              <a:rPr lang="en-US" dirty="0"/>
              <a:t>Sneak Peek</a:t>
            </a:r>
            <a:br>
              <a:rPr lang="en-US" dirty="0"/>
            </a:br>
            <a:r>
              <a:rPr lang="en-US" dirty="0"/>
              <a:t>Maturity Model: Making ZTC Pathways student ready</a:t>
            </a:r>
          </a:p>
        </p:txBody>
      </p:sp>
      <p:pic>
        <p:nvPicPr>
          <p:cNvPr id="79" name="Google Shape;79;p18" descr="This image is a screenshot of a presentation slide. This topic of this slide is a graphic looking at what the study had to offer."/>
          <p:cNvPicPr preferRelativeResize="0"/>
          <p:nvPr/>
        </p:nvPicPr>
        <p:blipFill>
          <a:blip r:embed="rId3">
            <a:alphaModFix/>
          </a:blip>
          <a:stretch>
            <a:fillRect/>
          </a:stretch>
        </p:blipFill>
        <p:spPr>
          <a:xfrm>
            <a:off x="1090875" y="495300"/>
            <a:ext cx="7429500" cy="41529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2" name="Title 1">
            <a:extLst>
              <a:ext uri="{FF2B5EF4-FFF2-40B4-BE49-F238E27FC236}">
                <a16:creationId xmlns:a16="http://schemas.microsoft.com/office/drawing/2014/main" id="{E6A999F2-D567-CB4E-5059-86AA048955AF}"/>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Walk away with:</a:t>
            </a:r>
          </a:p>
        </p:txBody>
      </p:sp>
      <p:pic>
        <p:nvPicPr>
          <p:cNvPr id="84" name="Google Shape;84;p19" descr="This image is a screenshot of a presentation slide. This topic of this slide is the potential learning lessons from the study."/>
          <p:cNvPicPr preferRelativeResize="0"/>
          <p:nvPr/>
        </p:nvPicPr>
        <p:blipFill>
          <a:blip r:embed="rId3">
            <a:alphaModFix/>
          </a:blip>
          <a:stretch>
            <a:fillRect/>
          </a:stretch>
        </p:blipFill>
        <p:spPr>
          <a:xfrm>
            <a:off x="685800" y="356924"/>
            <a:ext cx="7926800" cy="439366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2" name="Title 1">
            <a:extLst>
              <a:ext uri="{FF2B5EF4-FFF2-40B4-BE49-F238E27FC236}">
                <a16:creationId xmlns:a16="http://schemas.microsoft.com/office/drawing/2014/main" id="{D6B765EC-B92E-2179-90CE-19333AB4FE60}"/>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Let’s drive into the research!</a:t>
            </a:r>
          </a:p>
        </p:txBody>
      </p:sp>
      <p:pic>
        <p:nvPicPr>
          <p:cNvPr id="89" name="Google Shape;89;p20" descr="This image is a screenshot of a presentation slide. This topic of this slide is diving into the research. What? Why? How? Lots of Data!"/>
          <p:cNvPicPr preferRelativeResize="0"/>
          <p:nvPr/>
        </p:nvPicPr>
        <p:blipFill>
          <a:blip r:embed="rId3">
            <a:alphaModFix/>
          </a:blip>
          <a:stretch>
            <a:fillRect/>
          </a:stretch>
        </p:blipFill>
        <p:spPr>
          <a:xfrm>
            <a:off x="904875" y="441150"/>
            <a:ext cx="7334250" cy="41052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2" name="Title 1">
            <a:extLst>
              <a:ext uri="{FF2B5EF4-FFF2-40B4-BE49-F238E27FC236}">
                <a16:creationId xmlns:a16="http://schemas.microsoft.com/office/drawing/2014/main" id="{4A60C59A-EDFA-9FD5-531E-6BED733785AD}"/>
              </a:ext>
            </a:extLst>
          </p:cNvPr>
          <p:cNvSpPr>
            <a:spLocks noGrp="1"/>
          </p:cNvSpPr>
          <p:nvPr>
            <p:ph type="ctrTitle"/>
          </p:nvPr>
        </p:nvSpPr>
        <p:spPr>
          <a:xfrm>
            <a:off x="311708" y="-2052600"/>
            <a:ext cx="8520600" cy="2052600"/>
          </a:xfrm>
        </p:spPr>
        <p:txBody>
          <a:bodyPr spcFirstLastPara="1" wrap="square" lIns="91425" tIns="91425" rIns="91425" bIns="91425" anchor="b" anchorCtr="0">
            <a:normAutofit/>
          </a:bodyPr>
          <a:lstStyle/>
          <a:p>
            <a:r>
              <a:rPr lang="en-US" dirty="0"/>
              <a:t>What we observed: The Why</a:t>
            </a:r>
          </a:p>
        </p:txBody>
      </p:sp>
      <p:pic>
        <p:nvPicPr>
          <p:cNvPr id="94" name="Google Shape;94;p21" descr="This image is a screenshot of a presentation slide. This topic of this slide is what was observed and a decorative graphic to depict research."/>
          <p:cNvPicPr preferRelativeResize="0"/>
          <p:nvPr/>
        </p:nvPicPr>
        <p:blipFill>
          <a:blip r:embed="rId3">
            <a:alphaModFix/>
          </a:blip>
          <a:stretch>
            <a:fillRect/>
          </a:stretch>
        </p:blipFill>
        <p:spPr>
          <a:xfrm>
            <a:off x="1114925" y="585550"/>
            <a:ext cx="7419975" cy="4162425"/>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203</TotalTime>
  <Words>221</Words>
  <Application>Microsoft Office PowerPoint</Application>
  <PresentationFormat>On-screen Show (16:9)</PresentationFormat>
  <Paragraphs>36</Paragraphs>
  <Slides>36</Slides>
  <Notes>36</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36</vt:i4>
      </vt:variant>
    </vt:vector>
  </HeadingPairs>
  <TitlesOfParts>
    <vt:vector size="38" baseType="lpstr">
      <vt:lpstr>Arial</vt:lpstr>
      <vt:lpstr>Simple Light</vt:lpstr>
      <vt:lpstr>Hear It First: Early Findings from Zero Textbook Cost (ZTC) Degree Feasibility Study</vt:lpstr>
      <vt:lpstr>Welcome &amp; Agenda</vt:lpstr>
      <vt:lpstr>Who is talking?</vt:lpstr>
      <vt:lpstr>What are we talking about?</vt:lpstr>
      <vt:lpstr>Start with the Findings</vt:lpstr>
      <vt:lpstr>Sneak Peek Maturity Model: Making ZTC Pathways student ready</vt:lpstr>
      <vt:lpstr>Walk away with:</vt:lpstr>
      <vt:lpstr>Let’s drive into the research!</vt:lpstr>
      <vt:lpstr>What we observed: The Why</vt:lpstr>
      <vt:lpstr>OER Librarian Framing the original question:</vt:lpstr>
      <vt:lpstr>LIS Principles: Disconnect in Retrievability &amp; Discoverability (essential for equitable access)</vt:lpstr>
      <vt:lpstr>ZTC Degree Feasibility</vt:lpstr>
      <vt:lpstr>Research Questions and Hypotheses</vt:lpstr>
      <vt:lpstr>Question Slide</vt:lpstr>
      <vt:lpstr>Types of Empirical Data Collected</vt:lpstr>
      <vt:lpstr>Key Findings (Preliminary)</vt:lpstr>
      <vt:lpstr>Study Scope</vt:lpstr>
      <vt:lpstr>Big Picture: What categories emerged?</vt:lpstr>
      <vt:lpstr>This is a big picture overview of the survey results</vt:lpstr>
      <vt:lpstr>If you didn’t have to spend money on textbooks what would you spend that money on?</vt:lpstr>
      <vt:lpstr>Demand is high:</vt:lpstr>
      <vt:lpstr>Awareness and Navigation is low:</vt:lpstr>
      <vt:lpstr>Student trust is low</vt:lpstr>
      <vt:lpstr>Focus: Pathway Fragility/Stability</vt:lpstr>
      <vt:lpstr>Student Trust and Transparency</vt:lpstr>
      <vt:lpstr>End Results</vt:lpstr>
      <vt:lpstr>6 Tiered Maturity Model</vt:lpstr>
      <vt:lpstr>Why does it matter if not all students can find and navigate the ZTC pathways?</vt:lpstr>
      <vt:lpstr>Equity Risk</vt:lpstr>
      <vt:lpstr>Example of the knowledge gap. Creating an equity gap exacerbation</vt:lpstr>
      <vt:lpstr>Student quote</vt:lpstr>
      <vt:lpstr>Thoughts for Institutions</vt:lpstr>
      <vt:lpstr>Future Studies Needed!</vt:lpstr>
      <vt:lpstr>Takeaways: Final Thoughts</vt:lpstr>
      <vt:lpstr>Want to participate?</vt:lpstr>
      <vt:lpstr>Q&amp;A and Sharing Maturity Model and Checklist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ASCCC1</cp:lastModifiedBy>
  <cp:revision>2</cp:revision>
  <dcterms:modified xsi:type="dcterms:W3CDTF">2026-05-12T21:33:39Z</dcterms:modified>
</cp:coreProperties>
</file>