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4"/>
  </p:sldMasterIdLst>
  <p:notesMasterIdLst>
    <p:notesMasterId r:id="rId41"/>
  </p:notesMasterIdLst>
  <p:handoutMasterIdLst>
    <p:handoutMasterId r:id="rId42"/>
  </p:handoutMasterIdLst>
  <p:sldIdLst>
    <p:sldId id="1519" r:id="rId5"/>
    <p:sldId id="1539" r:id="rId6"/>
    <p:sldId id="1551" r:id="rId7"/>
    <p:sldId id="1554" r:id="rId8"/>
    <p:sldId id="1584" r:id="rId9"/>
    <p:sldId id="1583" r:id="rId10"/>
    <p:sldId id="1593" r:id="rId11"/>
    <p:sldId id="1586" r:id="rId12"/>
    <p:sldId id="1560" r:id="rId13"/>
    <p:sldId id="1558" r:id="rId14"/>
    <p:sldId id="1559" r:id="rId15"/>
    <p:sldId id="1548" r:id="rId16"/>
    <p:sldId id="1547" r:id="rId17"/>
    <p:sldId id="1538" r:id="rId18"/>
    <p:sldId id="1540" r:id="rId19"/>
    <p:sldId id="1588" r:id="rId20"/>
    <p:sldId id="1589" r:id="rId21"/>
    <p:sldId id="1572" r:id="rId22"/>
    <p:sldId id="1591" r:id="rId23"/>
    <p:sldId id="1594" r:id="rId24"/>
    <p:sldId id="1595" r:id="rId25"/>
    <p:sldId id="1596" r:id="rId26"/>
    <p:sldId id="1597" r:id="rId27"/>
    <p:sldId id="1598" r:id="rId28"/>
    <p:sldId id="1599" r:id="rId29"/>
    <p:sldId id="1600" r:id="rId30"/>
    <p:sldId id="1601" r:id="rId31"/>
    <p:sldId id="1602" r:id="rId32"/>
    <p:sldId id="1603" r:id="rId33"/>
    <p:sldId id="1581" r:id="rId34"/>
    <p:sldId id="1604" r:id="rId35"/>
    <p:sldId id="1605" r:id="rId36"/>
    <p:sldId id="1541" r:id="rId37"/>
    <p:sldId id="1606" r:id="rId38"/>
    <p:sldId id="1546" r:id="rId39"/>
    <p:sldId id="153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5B18F-BD1F-C6B8-945C-CD680D28E2C3}" v="9" dt="2026-04-27T18:33:24.616"/>
    <p1510:client id="{AEE9BA01-4D3C-A82C-6FF3-D4D9AA37CBD2}" v="7" dt="2026-04-27T20:20:26.891"/>
    <p1510:client id="{BA321D1D-745F-0E5D-2DCC-338DF55BF988}" v="219" dt="2026-04-27T03:41:32.587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3" autoAdjust="0"/>
  </p:normalViewPr>
  <p:slideViewPr>
    <p:cSldViewPr snapToGrid="0">
      <p:cViewPr varScale="1">
        <p:scale>
          <a:sx n="76" d="100"/>
          <a:sy n="76" d="100"/>
        </p:scale>
        <p:origin x="108" y="726"/>
      </p:cViewPr>
      <p:guideLst/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21890-AB64-40EB-AF70-31A8D1A93647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11833B3-399E-40B4-B309-7AB19E6058E8}">
      <dgm:prSet phldrT="[Text]" phldr="0"/>
      <dgm:spPr/>
      <dgm:t>
        <a:bodyPr/>
        <a:lstStyle/>
        <a:p>
          <a:pPr rtl="0"/>
          <a:r>
            <a:rPr lang="en-US" dirty="0">
              <a:latin typeface="Neue Haas Grotesk Text Pro"/>
            </a:rPr>
            <a:t>1512 Students took the survey as of April 20th</a:t>
          </a:r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F420A931-0C8E-4A86-B51C-3FD5408B8F09}" type="parTrans" cxnId="{5CDE1DF9-A604-4AA4-9509-536C78B415E5}">
      <dgm:prSet/>
      <dgm:spPr/>
      <dgm:t>
        <a:bodyPr/>
        <a:lstStyle/>
        <a:p>
          <a:endParaRPr lang="en-US"/>
        </a:p>
      </dgm:t>
    </dgm:pt>
    <dgm:pt modelId="{E59A5EE5-3C37-4C5D-B8B5-3ED4DB64B5C8}" type="sibTrans" cxnId="{5CDE1DF9-A604-4AA4-9509-536C78B415E5}">
      <dgm:prSet/>
      <dgm:spPr/>
      <dgm:t>
        <a:bodyPr/>
        <a:lstStyle/>
        <a:p>
          <a:endParaRPr lang="en-US"/>
        </a:p>
      </dgm:t>
    </dgm:pt>
    <dgm:pt modelId="{54A24627-6262-4364-B4B8-41BFC885F204}">
      <dgm:prSet phldrT="[Text]" phldr="0"/>
      <dgm:spPr/>
      <dgm:t>
        <a:bodyPr/>
        <a:lstStyle/>
        <a:p>
          <a:pPr rtl="0"/>
          <a:r>
            <a:rPr lang="en-US" dirty="0">
              <a:latin typeface="Neue Haas Grotesk Text Pro"/>
            </a:rPr>
            <a:t>5 Student Focus Groups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090FF26F-33A4-47ED-8C64-989FDC9ACB92}" type="parTrans" cxnId="{0A3B914A-0099-46CB-A316-91A98C1E0B91}">
      <dgm:prSet/>
      <dgm:spPr/>
      <dgm:t>
        <a:bodyPr/>
        <a:lstStyle/>
        <a:p>
          <a:endParaRPr lang="en-US"/>
        </a:p>
      </dgm:t>
    </dgm:pt>
    <dgm:pt modelId="{2145A0B8-4202-427F-930B-A50795CCECA3}" type="sibTrans" cxnId="{0A3B914A-0099-46CB-A316-91A98C1E0B91}">
      <dgm:prSet/>
      <dgm:spPr/>
      <dgm:t>
        <a:bodyPr/>
        <a:lstStyle/>
        <a:p>
          <a:endParaRPr lang="en-US"/>
        </a:p>
      </dgm:t>
    </dgm:pt>
    <dgm:pt modelId="{BA6AB976-D57D-4B8F-BAAA-006671742F3B}">
      <dgm:prSet phldrT="[Text]" phldr="0"/>
      <dgm:spPr/>
      <dgm:t>
        <a:bodyPr/>
        <a:lstStyle/>
        <a:p>
          <a:pPr rtl="0"/>
          <a:r>
            <a:rPr lang="en-US" dirty="0">
              <a:latin typeface="Neue Haas Grotesk Text Pro"/>
            </a:rPr>
            <a:t>5 Student Researchers </a:t>
          </a:r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8A33BA08-5A0E-44AB-A1E2-19869D0B20C6}" type="parTrans" cxnId="{67B2E34F-5BF1-4B68-A9F5-2ABC583809D8}">
      <dgm:prSet/>
      <dgm:spPr/>
      <dgm:t>
        <a:bodyPr/>
        <a:lstStyle/>
        <a:p>
          <a:endParaRPr lang="en-US"/>
        </a:p>
      </dgm:t>
    </dgm:pt>
    <dgm:pt modelId="{A14E2A7F-8222-40E7-849E-FAE730E1EB30}" type="sibTrans" cxnId="{67B2E34F-5BF1-4B68-A9F5-2ABC583809D8}">
      <dgm:prSet/>
      <dgm:spPr/>
      <dgm:t>
        <a:bodyPr/>
        <a:lstStyle/>
        <a:p>
          <a:endParaRPr lang="en-US"/>
        </a:p>
      </dgm:t>
    </dgm:pt>
    <dgm:pt modelId="{E433EAD3-2566-450E-865E-01280935D239}">
      <dgm:prSet phldr="0"/>
      <dgm:spPr/>
      <dgm:t>
        <a:bodyPr/>
        <a:lstStyle/>
        <a:p>
          <a:r>
            <a:rPr lang="en-US" dirty="0">
              <a:latin typeface="Neue Haas Grotesk Text Pro"/>
            </a:rPr>
            <a:t>36 Informational Interviews with Faculty &amp; Admin across the state of CA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F21881A3-7E2A-41D7-8ECF-94C7EBF3DFD6}" type="parTrans" cxnId="{AFD5F58D-2D6F-4786-9226-F78BFD1E7F89}">
      <dgm:prSet/>
      <dgm:spPr/>
      <dgm:t>
        <a:bodyPr/>
        <a:lstStyle/>
        <a:p>
          <a:endParaRPr lang="en-US"/>
        </a:p>
      </dgm:t>
    </dgm:pt>
    <dgm:pt modelId="{152E7B66-1431-44A8-A727-6EF509E0DF7D}" type="sibTrans" cxnId="{AFD5F58D-2D6F-4786-9226-F78BFD1E7F89}">
      <dgm:prSet/>
      <dgm:spPr/>
      <dgm:t>
        <a:bodyPr/>
        <a:lstStyle/>
        <a:p>
          <a:endParaRPr lang="en-US"/>
        </a:p>
      </dgm:t>
    </dgm:pt>
    <dgm:pt modelId="{2283D9C8-9370-44E1-B8BD-556FE4BECAB2}">
      <dgm:prSet phldr="0"/>
      <dgm:spPr/>
      <dgm:t>
        <a:bodyPr/>
        <a:lstStyle/>
        <a:p>
          <a:r>
            <a:rPr lang="en-US" dirty="0">
              <a:latin typeface="Neue Haas Grotesk Text Pro"/>
            </a:rPr>
            <a:t>5 Librarian Researchers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D1C39433-2BAB-46E7-BDDF-BAC20A75B637}" type="parTrans" cxnId="{70F2002B-0771-47D6-A33F-AEB8F7CC13F2}">
      <dgm:prSet/>
      <dgm:spPr/>
      <dgm:t>
        <a:bodyPr/>
        <a:lstStyle/>
        <a:p>
          <a:endParaRPr lang="en-US"/>
        </a:p>
      </dgm:t>
    </dgm:pt>
    <dgm:pt modelId="{E1DF3F60-A379-46CA-85AE-0209DA2B685F}" type="sibTrans" cxnId="{70F2002B-0771-47D6-A33F-AEB8F7CC13F2}">
      <dgm:prSet/>
      <dgm:spPr/>
      <dgm:t>
        <a:bodyPr/>
        <a:lstStyle/>
        <a:p>
          <a:endParaRPr lang="en-US"/>
        </a:p>
      </dgm:t>
    </dgm:pt>
    <dgm:pt modelId="{12BBC567-2C95-4C49-A413-1718FE972944}">
      <dgm:prSet phldr="0"/>
      <dgm:spPr/>
      <dgm:t>
        <a:bodyPr/>
        <a:lstStyle/>
        <a:p>
          <a:pPr rtl="0"/>
          <a:r>
            <a:rPr lang="en-US" dirty="0"/>
            <a:t>Survey respondents self-reported enrollment at 43 California colleges</a:t>
          </a:r>
          <a:endParaRPr lang="en-US" dirty="0">
            <a:latin typeface="Neue Haas Grotesk Text Pro"/>
          </a:endParaRPr>
        </a:p>
      </dgm:t>
      <dgm:extLst>
        <a:ext uri="{E40237B7-FDA0-4F09-8148-C483321AD2D9}">
          <dgm14:cNvPr xmlns:dgm14="http://schemas.microsoft.com/office/drawing/2010/diagram" id="0" name="" descr="6 blue boxes with the following text written in each box:&#10;1512 Students took the survey as of April 20th.&#10;Survey respondents self-reported enrollment at 43 California colleges.&#10;36 Informational Interviews with Faculty &amp; Admin across the state of CA.&#10;5 Student Focus Groups.&#10;5 Student Researchers.&#10;5 Librarian Researchers."/>
        </a:ext>
      </dgm:extLst>
    </dgm:pt>
    <dgm:pt modelId="{F8429617-4C07-4C2B-B664-F987053AA8F9}" type="parTrans" cxnId="{AE30B3E3-1511-4FFC-B4BD-AAC66F24D0D5}">
      <dgm:prSet/>
      <dgm:spPr/>
      <dgm:t>
        <a:bodyPr/>
        <a:lstStyle/>
        <a:p>
          <a:endParaRPr lang="en-US"/>
        </a:p>
      </dgm:t>
    </dgm:pt>
    <dgm:pt modelId="{F7384E72-7DD1-4DCB-B06F-E80399158417}" type="sibTrans" cxnId="{AE30B3E3-1511-4FFC-B4BD-AAC66F24D0D5}">
      <dgm:prSet/>
      <dgm:spPr/>
      <dgm:t>
        <a:bodyPr/>
        <a:lstStyle/>
        <a:p>
          <a:endParaRPr lang="en-US"/>
        </a:p>
      </dgm:t>
    </dgm:pt>
    <dgm:pt modelId="{4ABDAA15-30D6-4D23-8E22-B11D23D1CD2E}" type="pres">
      <dgm:prSet presAssocID="{F9821890-AB64-40EB-AF70-31A8D1A93647}" presName="diagram" presStyleCnt="0">
        <dgm:presLayoutVars>
          <dgm:dir/>
          <dgm:resizeHandles val="exact"/>
        </dgm:presLayoutVars>
      </dgm:prSet>
      <dgm:spPr/>
    </dgm:pt>
    <dgm:pt modelId="{551B03A2-6AAC-469A-8790-50F2A6F48F65}" type="pres">
      <dgm:prSet presAssocID="{511833B3-399E-40B4-B309-7AB19E6058E8}" presName="node" presStyleLbl="node1" presStyleIdx="0" presStyleCnt="6">
        <dgm:presLayoutVars>
          <dgm:bulletEnabled val="1"/>
        </dgm:presLayoutVars>
      </dgm:prSet>
      <dgm:spPr/>
    </dgm:pt>
    <dgm:pt modelId="{AC1B5213-9D67-4746-9550-0838C1B524C3}" type="pres">
      <dgm:prSet presAssocID="{E59A5EE5-3C37-4C5D-B8B5-3ED4DB64B5C8}" presName="sibTrans" presStyleCnt="0"/>
      <dgm:spPr/>
    </dgm:pt>
    <dgm:pt modelId="{7C64D1AD-D35F-4264-867A-59752BFD2B5D}" type="pres">
      <dgm:prSet presAssocID="{12BBC567-2C95-4C49-A413-1718FE972944}" presName="node" presStyleLbl="node1" presStyleIdx="1" presStyleCnt="6">
        <dgm:presLayoutVars>
          <dgm:bulletEnabled val="1"/>
        </dgm:presLayoutVars>
      </dgm:prSet>
      <dgm:spPr/>
    </dgm:pt>
    <dgm:pt modelId="{EB5D84F2-2FB3-4B46-B305-6B570EABCBC5}" type="pres">
      <dgm:prSet presAssocID="{F7384E72-7DD1-4DCB-B06F-E80399158417}" presName="sibTrans" presStyleCnt="0"/>
      <dgm:spPr/>
    </dgm:pt>
    <dgm:pt modelId="{8FA144B5-7D5B-487C-BA4A-4917C9927957}" type="pres">
      <dgm:prSet presAssocID="{E433EAD3-2566-450E-865E-01280935D239}" presName="node" presStyleLbl="node1" presStyleIdx="2" presStyleCnt="6">
        <dgm:presLayoutVars>
          <dgm:bulletEnabled val="1"/>
        </dgm:presLayoutVars>
      </dgm:prSet>
      <dgm:spPr/>
    </dgm:pt>
    <dgm:pt modelId="{9C25CA73-4F9A-48A1-A9A0-BDACEB200695}" type="pres">
      <dgm:prSet presAssocID="{152E7B66-1431-44A8-A727-6EF509E0DF7D}" presName="sibTrans" presStyleCnt="0"/>
      <dgm:spPr/>
    </dgm:pt>
    <dgm:pt modelId="{E1E6DEC3-5964-4614-8004-EF207EAA98C9}" type="pres">
      <dgm:prSet presAssocID="{54A24627-6262-4364-B4B8-41BFC885F204}" presName="node" presStyleLbl="node1" presStyleIdx="3" presStyleCnt="6">
        <dgm:presLayoutVars>
          <dgm:bulletEnabled val="1"/>
        </dgm:presLayoutVars>
      </dgm:prSet>
      <dgm:spPr/>
    </dgm:pt>
    <dgm:pt modelId="{6A452917-30CA-4272-B7B6-6D1B88FF4569}" type="pres">
      <dgm:prSet presAssocID="{2145A0B8-4202-427F-930B-A50795CCECA3}" presName="sibTrans" presStyleCnt="0"/>
      <dgm:spPr/>
    </dgm:pt>
    <dgm:pt modelId="{CCFD36A0-7F42-4CED-A9D8-0D5C75E6E895}" type="pres">
      <dgm:prSet presAssocID="{BA6AB976-D57D-4B8F-BAAA-006671742F3B}" presName="node" presStyleLbl="node1" presStyleIdx="4" presStyleCnt="6">
        <dgm:presLayoutVars>
          <dgm:bulletEnabled val="1"/>
        </dgm:presLayoutVars>
      </dgm:prSet>
      <dgm:spPr/>
    </dgm:pt>
    <dgm:pt modelId="{2EAFD629-C0B3-44F0-8C47-8A13225ABA6C}" type="pres">
      <dgm:prSet presAssocID="{A14E2A7F-8222-40E7-849E-FAE730E1EB30}" presName="sibTrans" presStyleCnt="0"/>
      <dgm:spPr/>
    </dgm:pt>
    <dgm:pt modelId="{D53A1E10-7809-41BB-9AEB-E93BB7C2C012}" type="pres">
      <dgm:prSet presAssocID="{2283D9C8-9370-44E1-B8BD-556FE4BECAB2}" presName="node" presStyleLbl="node1" presStyleIdx="5" presStyleCnt="6">
        <dgm:presLayoutVars>
          <dgm:bulletEnabled val="1"/>
        </dgm:presLayoutVars>
      </dgm:prSet>
      <dgm:spPr/>
    </dgm:pt>
  </dgm:ptLst>
  <dgm:cxnLst>
    <dgm:cxn modelId="{7F92E307-6EFC-4638-BA70-247F6B95B19A}" type="presOf" srcId="{511833B3-399E-40B4-B309-7AB19E6058E8}" destId="{551B03A2-6AAC-469A-8790-50F2A6F48F65}" srcOrd="0" destOrd="0" presId="urn:microsoft.com/office/officeart/2005/8/layout/default"/>
    <dgm:cxn modelId="{8EAED224-7C40-40B1-B5F2-09CA092D7092}" type="presOf" srcId="{2283D9C8-9370-44E1-B8BD-556FE4BECAB2}" destId="{D53A1E10-7809-41BB-9AEB-E93BB7C2C012}" srcOrd="0" destOrd="0" presId="urn:microsoft.com/office/officeart/2005/8/layout/default"/>
    <dgm:cxn modelId="{70F2002B-0771-47D6-A33F-AEB8F7CC13F2}" srcId="{F9821890-AB64-40EB-AF70-31A8D1A93647}" destId="{2283D9C8-9370-44E1-B8BD-556FE4BECAB2}" srcOrd="5" destOrd="0" parTransId="{D1C39433-2BAB-46E7-BDDF-BAC20A75B637}" sibTransId="{E1DF3F60-A379-46CA-85AE-0209DA2B685F}"/>
    <dgm:cxn modelId="{0A3B914A-0099-46CB-A316-91A98C1E0B91}" srcId="{F9821890-AB64-40EB-AF70-31A8D1A93647}" destId="{54A24627-6262-4364-B4B8-41BFC885F204}" srcOrd="3" destOrd="0" parTransId="{090FF26F-33A4-47ED-8C64-989FDC9ACB92}" sibTransId="{2145A0B8-4202-427F-930B-A50795CCECA3}"/>
    <dgm:cxn modelId="{67B2E34F-5BF1-4B68-A9F5-2ABC583809D8}" srcId="{F9821890-AB64-40EB-AF70-31A8D1A93647}" destId="{BA6AB976-D57D-4B8F-BAAA-006671742F3B}" srcOrd="4" destOrd="0" parTransId="{8A33BA08-5A0E-44AB-A1E2-19869D0B20C6}" sibTransId="{A14E2A7F-8222-40E7-849E-FAE730E1EB30}"/>
    <dgm:cxn modelId="{F6478853-E6CD-4619-8B6E-9970C34255B9}" type="presOf" srcId="{54A24627-6262-4364-B4B8-41BFC885F204}" destId="{E1E6DEC3-5964-4614-8004-EF207EAA98C9}" srcOrd="0" destOrd="0" presId="urn:microsoft.com/office/officeart/2005/8/layout/default"/>
    <dgm:cxn modelId="{AFD5F58D-2D6F-4786-9226-F78BFD1E7F89}" srcId="{F9821890-AB64-40EB-AF70-31A8D1A93647}" destId="{E433EAD3-2566-450E-865E-01280935D239}" srcOrd="2" destOrd="0" parTransId="{F21881A3-7E2A-41D7-8ECF-94C7EBF3DFD6}" sibTransId="{152E7B66-1431-44A8-A727-6EF509E0DF7D}"/>
    <dgm:cxn modelId="{5EA20AB5-7E2F-433A-B567-6A5D0AF62BC3}" type="presOf" srcId="{E433EAD3-2566-450E-865E-01280935D239}" destId="{8FA144B5-7D5B-487C-BA4A-4917C9927957}" srcOrd="0" destOrd="0" presId="urn:microsoft.com/office/officeart/2005/8/layout/default"/>
    <dgm:cxn modelId="{3F52A7CA-4763-41CD-8CFA-01F66DB92D5C}" type="presOf" srcId="{BA6AB976-D57D-4B8F-BAAA-006671742F3B}" destId="{CCFD36A0-7F42-4CED-A9D8-0D5C75E6E895}" srcOrd="0" destOrd="0" presId="urn:microsoft.com/office/officeart/2005/8/layout/default"/>
    <dgm:cxn modelId="{4344BBDD-FA5D-46DF-9662-C28AC109B672}" type="presOf" srcId="{12BBC567-2C95-4C49-A413-1718FE972944}" destId="{7C64D1AD-D35F-4264-867A-59752BFD2B5D}" srcOrd="0" destOrd="0" presId="urn:microsoft.com/office/officeart/2005/8/layout/default"/>
    <dgm:cxn modelId="{AE30B3E3-1511-4FFC-B4BD-AAC66F24D0D5}" srcId="{F9821890-AB64-40EB-AF70-31A8D1A93647}" destId="{12BBC567-2C95-4C49-A413-1718FE972944}" srcOrd="1" destOrd="0" parTransId="{F8429617-4C07-4C2B-B664-F987053AA8F9}" sibTransId="{F7384E72-7DD1-4DCB-B06F-E80399158417}"/>
    <dgm:cxn modelId="{EF529DEA-8C12-49E6-A3CC-E54ED204871E}" type="presOf" srcId="{F9821890-AB64-40EB-AF70-31A8D1A93647}" destId="{4ABDAA15-30D6-4D23-8E22-B11D23D1CD2E}" srcOrd="0" destOrd="0" presId="urn:microsoft.com/office/officeart/2005/8/layout/default"/>
    <dgm:cxn modelId="{5CDE1DF9-A604-4AA4-9509-536C78B415E5}" srcId="{F9821890-AB64-40EB-AF70-31A8D1A93647}" destId="{511833B3-399E-40B4-B309-7AB19E6058E8}" srcOrd="0" destOrd="0" parTransId="{F420A931-0C8E-4A86-B51C-3FD5408B8F09}" sibTransId="{E59A5EE5-3C37-4C5D-B8B5-3ED4DB64B5C8}"/>
    <dgm:cxn modelId="{939EF047-1CB4-4D04-9A50-E0B7BFDB18D9}" type="presParOf" srcId="{4ABDAA15-30D6-4D23-8E22-B11D23D1CD2E}" destId="{551B03A2-6AAC-469A-8790-50F2A6F48F65}" srcOrd="0" destOrd="0" presId="urn:microsoft.com/office/officeart/2005/8/layout/default"/>
    <dgm:cxn modelId="{143DDFF1-5C5D-4090-AC7F-34F6DD87122E}" type="presParOf" srcId="{4ABDAA15-30D6-4D23-8E22-B11D23D1CD2E}" destId="{AC1B5213-9D67-4746-9550-0838C1B524C3}" srcOrd="1" destOrd="0" presId="urn:microsoft.com/office/officeart/2005/8/layout/default"/>
    <dgm:cxn modelId="{5D866B16-D3FD-4AD8-9C20-66DB6DB08FB1}" type="presParOf" srcId="{4ABDAA15-30D6-4D23-8E22-B11D23D1CD2E}" destId="{7C64D1AD-D35F-4264-867A-59752BFD2B5D}" srcOrd="2" destOrd="0" presId="urn:microsoft.com/office/officeart/2005/8/layout/default"/>
    <dgm:cxn modelId="{247DA167-3BE6-4518-9E2B-1E5F04C9F0E7}" type="presParOf" srcId="{4ABDAA15-30D6-4D23-8E22-B11D23D1CD2E}" destId="{EB5D84F2-2FB3-4B46-B305-6B570EABCBC5}" srcOrd="3" destOrd="0" presId="urn:microsoft.com/office/officeart/2005/8/layout/default"/>
    <dgm:cxn modelId="{008066A9-442E-4E05-8838-6D83D17C14BA}" type="presParOf" srcId="{4ABDAA15-30D6-4D23-8E22-B11D23D1CD2E}" destId="{8FA144B5-7D5B-487C-BA4A-4917C9927957}" srcOrd="4" destOrd="0" presId="urn:microsoft.com/office/officeart/2005/8/layout/default"/>
    <dgm:cxn modelId="{F80EAA1B-1CAA-4F06-983A-4F552341F67C}" type="presParOf" srcId="{4ABDAA15-30D6-4D23-8E22-B11D23D1CD2E}" destId="{9C25CA73-4F9A-48A1-A9A0-BDACEB200695}" srcOrd="5" destOrd="0" presId="urn:microsoft.com/office/officeart/2005/8/layout/default"/>
    <dgm:cxn modelId="{2D2E1BA6-2C02-411B-A9FE-4950A5A391C0}" type="presParOf" srcId="{4ABDAA15-30D6-4D23-8E22-B11D23D1CD2E}" destId="{E1E6DEC3-5964-4614-8004-EF207EAA98C9}" srcOrd="6" destOrd="0" presId="urn:microsoft.com/office/officeart/2005/8/layout/default"/>
    <dgm:cxn modelId="{6CF0E637-B97A-453C-BBFB-259AA79C8DFB}" type="presParOf" srcId="{4ABDAA15-30D6-4D23-8E22-B11D23D1CD2E}" destId="{6A452917-30CA-4272-B7B6-6D1B88FF4569}" srcOrd="7" destOrd="0" presId="urn:microsoft.com/office/officeart/2005/8/layout/default"/>
    <dgm:cxn modelId="{518AA4B1-2D26-4656-86F2-A157184B0270}" type="presParOf" srcId="{4ABDAA15-30D6-4D23-8E22-B11D23D1CD2E}" destId="{CCFD36A0-7F42-4CED-A9D8-0D5C75E6E895}" srcOrd="8" destOrd="0" presId="urn:microsoft.com/office/officeart/2005/8/layout/default"/>
    <dgm:cxn modelId="{76F03468-B7D1-4E04-B873-A56A1F5E6A46}" type="presParOf" srcId="{4ABDAA15-30D6-4D23-8E22-B11D23D1CD2E}" destId="{2EAFD629-C0B3-44F0-8C47-8A13225ABA6C}" srcOrd="9" destOrd="0" presId="urn:microsoft.com/office/officeart/2005/8/layout/default"/>
    <dgm:cxn modelId="{38BEFEAC-AB50-4A85-9129-AA343FA6EEA1}" type="presParOf" srcId="{4ABDAA15-30D6-4D23-8E22-B11D23D1CD2E}" destId="{D53A1E10-7809-41BB-9AEB-E93BB7C2C01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B03A2-6AAC-469A-8790-50F2A6F48F65}">
      <dsp:nvSpPr>
        <dsp:cNvPr id="0" name=""/>
        <dsp:cNvSpPr/>
      </dsp:nvSpPr>
      <dsp:spPr>
        <a:xfrm>
          <a:off x="988628" y="3434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Neue Haas Grotesk Text Pro"/>
            </a:rPr>
            <a:t>1512 Students took the survey as of April 20th</a:t>
          </a:r>
        </a:p>
      </dsp:txBody>
      <dsp:txXfrm>
        <a:off x="988628" y="3434"/>
        <a:ext cx="2802713" cy="1681628"/>
      </dsp:txXfrm>
    </dsp:sp>
    <dsp:sp modelId="{7C64D1AD-D35F-4264-867A-59752BFD2B5D}">
      <dsp:nvSpPr>
        <dsp:cNvPr id="0" name=""/>
        <dsp:cNvSpPr/>
      </dsp:nvSpPr>
      <dsp:spPr>
        <a:xfrm>
          <a:off x="4071613" y="3434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Survey respondents self-reported enrollment at 43 California colleges</a:t>
          </a:r>
          <a:endParaRPr lang="en-US" sz="2100" kern="1200" dirty="0">
            <a:latin typeface="Neue Haas Grotesk Text Pro"/>
          </a:endParaRPr>
        </a:p>
      </dsp:txBody>
      <dsp:txXfrm>
        <a:off x="4071613" y="3434"/>
        <a:ext cx="2802713" cy="1681628"/>
      </dsp:txXfrm>
    </dsp:sp>
    <dsp:sp modelId="{8FA144B5-7D5B-487C-BA4A-4917C9927957}">
      <dsp:nvSpPr>
        <dsp:cNvPr id="0" name=""/>
        <dsp:cNvSpPr/>
      </dsp:nvSpPr>
      <dsp:spPr>
        <a:xfrm>
          <a:off x="988628" y="1965333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Neue Haas Grotesk Text Pro"/>
            </a:rPr>
            <a:t>36 Informational Interviews with Faculty &amp; Admin across the state of CA</a:t>
          </a:r>
          <a:endParaRPr lang="en-US" sz="2100" kern="1200" dirty="0"/>
        </a:p>
      </dsp:txBody>
      <dsp:txXfrm>
        <a:off x="988628" y="1965333"/>
        <a:ext cx="2802713" cy="1681628"/>
      </dsp:txXfrm>
    </dsp:sp>
    <dsp:sp modelId="{E1E6DEC3-5964-4614-8004-EF207EAA98C9}">
      <dsp:nvSpPr>
        <dsp:cNvPr id="0" name=""/>
        <dsp:cNvSpPr/>
      </dsp:nvSpPr>
      <dsp:spPr>
        <a:xfrm>
          <a:off x="4071613" y="1965333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Neue Haas Grotesk Text Pro"/>
            </a:rPr>
            <a:t>5 Student Focus Groups</a:t>
          </a:r>
          <a:endParaRPr lang="en-US" sz="2100" kern="1200" dirty="0"/>
        </a:p>
      </dsp:txBody>
      <dsp:txXfrm>
        <a:off x="4071613" y="1965333"/>
        <a:ext cx="2802713" cy="1681628"/>
      </dsp:txXfrm>
    </dsp:sp>
    <dsp:sp modelId="{CCFD36A0-7F42-4CED-A9D8-0D5C75E6E895}">
      <dsp:nvSpPr>
        <dsp:cNvPr id="0" name=""/>
        <dsp:cNvSpPr/>
      </dsp:nvSpPr>
      <dsp:spPr>
        <a:xfrm>
          <a:off x="988628" y="3927232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Neue Haas Grotesk Text Pro"/>
            </a:rPr>
            <a:t>5 Student Researchers </a:t>
          </a:r>
        </a:p>
      </dsp:txBody>
      <dsp:txXfrm>
        <a:off x="988628" y="3927232"/>
        <a:ext cx="2802713" cy="1681628"/>
      </dsp:txXfrm>
    </dsp:sp>
    <dsp:sp modelId="{D53A1E10-7809-41BB-9AEB-E93BB7C2C012}">
      <dsp:nvSpPr>
        <dsp:cNvPr id="0" name=""/>
        <dsp:cNvSpPr/>
      </dsp:nvSpPr>
      <dsp:spPr>
        <a:xfrm>
          <a:off x="4071613" y="3927232"/>
          <a:ext cx="2802713" cy="1681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Neue Haas Grotesk Text Pro"/>
            </a:rPr>
            <a:t>5 Librarian Researchers</a:t>
          </a:r>
          <a:endParaRPr lang="en-US" sz="2100" kern="1200" dirty="0"/>
        </a:p>
      </dsp:txBody>
      <dsp:txXfrm>
        <a:off x="4071613" y="3927232"/>
        <a:ext cx="2802713" cy="1681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05/18/2026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ztc-degree-feasibility-study-student-survey-sharing-request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9jLdwHz62NVIq8hkkzj82Y76pB7FBq5VAzgCNAp1no/edit?tab=t.w8gc41259sus#heading=h.34ktlqc7o4yb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/>
              <a:t>Just because we have a ZTC Pathway in </a:t>
            </a:r>
            <a:r>
              <a:rPr lang="en-US" err="1"/>
              <a:t>thedissaggreggated</a:t>
            </a:r>
            <a:r>
              <a:rPr lang="en-US"/>
              <a:t> data doesn't mean students can </a:t>
            </a:r>
            <a:r>
              <a:rPr lang="en-US" err="1"/>
              <a:t>navigateit</a:t>
            </a:r>
            <a:r>
              <a:rPr lang="en-US"/>
              <a:t>. 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/>
              <a:t>We invite you to ask if a student can't discover </a:t>
            </a:r>
            <a:r>
              <a:rPr lang="en-US" err="1"/>
              <a:t>andnavigate</a:t>
            </a:r>
            <a:r>
              <a:rPr lang="en-US"/>
              <a:t> it, should our colleges be marketing them? </a:t>
            </a:r>
          </a:p>
          <a:p>
            <a:pPr marL="342900" indent="-342900">
              <a:buAutoNum type="arabicPeriod"/>
            </a:pPr>
            <a:r>
              <a:rPr lang="en-US"/>
              <a:t>If a pathway is "fragile" or lacks ambient discoverability, </a:t>
            </a:r>
            <a:r>
              <a:rPr lang="en-US" err="1"/>
              <a:t>thismeans</a:t>
            </a:r>
            <a:r>
              <a:rPr lang="en-US"/>
              <a:t> only students with tacit institutional  </a:t>
            </a:r>
            <a:r>
              <a:rPr lang="en-US" err="1"/>
              <a:t>knowledge,cultural</a:t>
            </a:r>
            <a:r>
              <a:rPr lang="en-US"/>
              <a:t> capital, or savvy will be able to find these </a:t>
            </a:r>
            <a:r>
              <a:rPr lang="en-US" err="1"/>
              <a:t>classespotentially</a:t>
            </a:r>
            <a:r>
              <a:rPr lang="en-US"/>
              <a:t> creating further equity gaps rather than </a:t>
            </a:r>
            <a:r>
              <a:rPr lang="en-US" err="1"/>
              <a:t>closingthem</a:t>
            </a:r>
            <a:r>
              <a:rPr lang="en-US"/>
              <a:t>. </a:t>
            </a:r>
          </a:p>
          <a:p>
            <a:pPr marL="342900" indent="-342900">
              <a:buAutoNum type="arabicPeriod"/>
            </a:pPr>
            <a:r>
              <a:rPr lang="en-US"/>
              <a:t>Do you have a ZTC Label verification process? </a:t>
            </a:r>
          </a:p>
          <a:p>
            <a:pPr marL="342900" indent="-342900">
              <a:buAutoNum type="arabicPeriod"/>
            </a:pPr>
            <a:r>
              <a:rPr lang="en-US"/>
              <a:t>Do you have a "hard stop" for ZTC labels with 100% </a:t>
            </a:r>
            <a:r>
              <a:rPr lang="en-US" err="1"/>
              <a:t>facultyreporting</a:t>
            </a:r>
            <a:r>
              <a:rPr lang="en-US"/>
              <a:t>? </a:t>
            </a:r>
          </a:p>
          <a:p>
            <a:pPr marL="342900" indent="-342900">
              <a:buAutoNum type="arabicPeriod"/>
            </a:pPr>
            <a:r>
              <a:rPr lang="en-US"/>
              <a:t>Do you have stable department wide commitments to </a:t>
            </a:r>
            <a:r>
              <a:rPr lang="en-US" err="1"/>
              <a:t>ZTCleading</a:t>
            </a:r>
            <a:r>
              <a:rPr lang="en-US"/>
              <a:t> to consistent ZTC courses scheduled? </a:t>
            </a:r>
          </a:p>
          <a:p>
            <a:pPr marL="342900" indent="-342900">
              <a:buAutoNum type="arabicPeriod"/>
            </a:pPr>
            <a:r>
              <a:rPr lang="en-US"/>
              <a:t>In Process: ZTC Pathway Readiness Checklist, and </a:t>
            </a:r>
            <a:r>
              <a:rPr lang="en-US" err="1"/>
              <a:t>ZTCReadiness</a:t>
            </a:r>
            <a:r>
              <a:rPr lang="en-US"/>
              <a:t> Rubric. 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38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https://asccc-oeri.org/ztc-degree-feasibility-study-student-survey-sharing-request/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9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https://docs.google.com/document/d/1x9jLdwHz62NVIq8hkkzj82Y76pB7FBq5VAzgCNAp1no/edit?tab=t.w8gc41259sus#heading=h.34ktlqc7o4yb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8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6053823"/>
            <a:ext cx="11460480" cy="786384"/>
          </a:xfrm>
        </p:spPr>
        <p:txBody>
          <a:bodyPr anchor="b">
            <a:no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196840"/>
            <a:ext cx="11460480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455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41A4-141B-49DF-B86D-DC4CE14AABDF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2269717"/>
            <a:ext cx="7772400" cy="4572000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90DB-50BD-D824-9EFB-809216160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48640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C57F-60A3-414E-BD64-2B4E75743E1D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14301"/>
            <a:ext cx="7315200" cy="2671562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5750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r="-2" b="21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67DE8C-DF56-7404-15E7-77E150B1B4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2466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3445" y="1212574"/>
            <a:ext cx="5895374" cy="564488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5321358E-4EAF-C9BD-ABF7-5C2164D213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168F88-6A7F-7AA8-0B4A-2A06A58A6B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2466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6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181489"/>
            <a:ext cx="5895374" cy="5675972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D7213002-AAC9-0545-0DF3-75872C41F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626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9C5FDC-0407-40A7-D7F3-BE000CB61B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1512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63908"/>
            <a:ext cx="8467558" cy="155448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C933-36A1-4C8A-B822-7DB4455188CD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854" y="2633660"/>
            <a:ext cx="8467558" cy="3689909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5436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13474"/>
            <a:ext cx="5986272" cy="155448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4383" y="109728"/>
            <a:ext cx="38404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755579"/>
            <a:ext cx="4412042" cy="402336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6704D6-1542-E251-88DF-906BEE80B5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6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711" y="1161288"/>
            <a:ext cx="4663440" cy="155448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4710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4711" y="2825496"/>
            <a:ext cx="4663440" cy="333756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  <a:lvl2pPr marL="228600" indent="0">
              <a:buFont typeface="+mj-lt"/>
              <a:buNone/>
              <a:defRPr sz="14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400"/>
            </a:lvl4pPr>
            <a:lvl5pPr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4710" y="6400800"/>
            <a:ext cx="1996689" cy="365125"/>
          </a:xfrm>
        </p:spPr>
        <p:txBody>
          <a:bodyPr/>
          <a:lstStyle/>
          <a:p>
            <a:fld id="{DF993B4D-ACE9-486A-A560-28F00CAF6229}" type="datetime1">
              <a:rPr lang="en-US" smtClean="0"/>
              <a:t>05/18/2026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82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" y="182881"/>
            <a:ext cx="7430044" cy="3246120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18788" y="3611882"/>
            <a:ext cx="4120983" cy="3063237"/>
          </a:xfrm>
        </p:spPr>
        <p:txBody>
          <a:bodyPr anchor="b" anchorCtr="0">
            <a:normAutofit/>
          </a:bodyPr>
          <a:lstStyle>
            <a:lvl1pPr marL="0" indent="0" algn="r">
              <a:buFont typeface="+mj-lt"/>
              <a:buNone/>
              <a:defRPr sz="1400"/>
            </a:lvl1pPr>
            <a:lvl2pPr marL="228600" indent="0" algn="r">
              <a:buFont typeface="+mj-lt"/>
              <a:buNone/>
              <a:defRPr sz="1400"/>
            </a:lvl2pPr>
            <a:lvl3pPr marL="457200" indent="0" algn="r">
              <a:buFont typeface="+mj-lt"/>
              <a:buNone/>
              <a:defRPr sz="1400"/>
            </a:lvl3pPr>
            <a:lvl4pPr marL="685800" indent="0" algn="r">
              <a:buFont typeface="+mj-lt"/>
              <a:buNone/>
              <a:defRPr sz="1400"/>
            </a:lvl4pPr>
            <a:lvl5pPr algn="r">
              <a:buFont typeface="+mj-lt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3495" y="109728"/>
            <a:ext cx="38404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452E47-6DDB-EA53-7FB9-2BA726EB77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05394" y="886048"/>
            <a:ext cx="4120983" cy="5719034"/>
          </a:xfrm>
          <a:blipFill dpi="0" rotWithShape="1">
            <a:blip r:embed="rId2">
              <a:alphaModFix amt="60000"/>
            </a:blip>
            <a:srcRect/>
            <a:stretch>
              <a:fillRect t="-46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D6C4CC-D005-CA0E-11C2-EC0EC7277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0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2385975"/>
            <a:ext cx="4325112" cy="2454796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9051D-F4ED-4EE6-2F1F-2E67035938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614024-C2AB-4708-B187-FC564343BFC5}" type="datetime1">
              <a:rPr lang="en-US" smtClean="0"/>
              <a:t>05/18/2026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560304-B220-9740-0823-17F13E1DFD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8939A-F7AC-2C38-E1F0-99EA290DC6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7195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04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48640"/>
            <a:ext cx="10653578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4A9E-F2D4-4647-8CED-3936E905748C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715532"/>
            <a:ext cx="10653579" cy="4593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5298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2258568"/>
            <a:ext cx="3813048" cy="3557016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E205-DD57-FBC4-5DED-E99550EF41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95A4CD-3E4D-467F-A632-E22A4549133E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B512B-D856-A4D7-B029-66A5D5390F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19738" y="110364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0A97A-5A12-4677-BCBD-5145968555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58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537853"/>
            <a:ext cx="4145582" cy="4638825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1A47F-D821-7876-3381-2937FE3E54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4066A9-6336-4B97-B4D9-3A38AC83B347}" type="datetime1">
              <a:rPr lang="en-US" smtClean="0"/>
              <a:t>05/18/2026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02357-BEAA-E8CA-E970-6C1EFE4BC1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19737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9E63C-8932-DE7E-9CD9-7BDEC967CC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32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877456"/>
            <a:ext cx="4142232" cy="4940661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90955-8D95-9784-B4EA-C7C09D75A0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1E1075-75A6-436D-9F99-5D7CCC3AC73F}" type="datetime1">
              <a:rPr lang="en-US" smtClean="0"/>
              <a:t>05/18/2026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F7A256-B5DD-AEAE-EEC2-A058A7A3A1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522912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5F3F2-351A-F793-9D92-1C0F2F54D0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72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03249"/>
            <a:ext cx="3494314" cy="5719639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45F9-D752-7EB2-0FD4-546577BB91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BCC299-E804-4C8D-B09B-D62E8FD902E3}" type="datetime1">
              <a:rPr lang="en-US" smtClean="0"/>
              <a:t>05/18/2026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B751DE-CFA1-0605-E728-7DD2ABD97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04267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E780-F825-EA94-5452-0063FF7357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903249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27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91669"/>
            <a:ext cx="11946698" cy="1463040"/>
          </a:xfr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7520" y="2103120"/>
            <a:ext cx="9038906" cy="40611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45F9-D752-7EB2-0FD4-546577BB91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9035" y="6400800"/>
            <a:ext cx="2103120" cy="365125"/>
          </a:xfrm>
        </p:spPr>
        <p:txBody>
          <a:bodyPr/>
          <a:lstStyle/>
          <a:p>
            <a:fld id="{997E86B6-4610-44EC-80FE-E376AFB9A87E}" type="datetime1">
              <a:rPr lang="en-US" smtClean="0"/>
              <a:t>05/18/2026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B751DE-CFA1-0605-E728-7DD2ABD97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17519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E780-F825-EA94-5452-0063FF7357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3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77728"/>
            <a:ext cx="7424413" cy="1925391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2103120"/>
            <a:ext cx="10653579" cy="4593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8287D3-A6CF-2D6B-CFA8-43427B98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FAD630FC-B722-4E2B-AE0F-4EAEE8379303}" type="datetime1">
              <a:rPr lang="en-US" smtClean="0"/>
              <a:t>05/18/2026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3E464-5FDA-8579-C0D4-F4D835A4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7194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BCD62E-41B6-3326-68D7-BB473795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10653578" cy="1132258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36904-F662-81D4-EC3E-98A339AB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72A-A6AD-4529-9654-D4F1A4DBB99D}" type="datetime1">
              <a:rPr lang="en-US" smtClean="0"/>
              <a:t>05/18/2026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F62FF-05FD-17D2-94BE-8377FF98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1AA94D-AED3-3863-7A5D-E3F60EBB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2103120"/>
            <a:ext cx="10653579" cy="4593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1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810" y="947244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48136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45810" y="2137464"/>
            <a:ext cx="6071616" cy="4489704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517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0840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7160" y="109728"/>
            <a:ext cx="3494314" cy="365125"/>
          </a:xfrm>
        </p:spPr>
        <p:txBody>
          <a:bodyPr/>
          <a:lstStyle/>
          <a:p>
            <a:fld id="{1D0BED44-D33C-4BC0-82AE-03CCEC84E23C}" type="datetime1">
              <a:rPr lang="en-US" smtClean="0"/>
              <a:t>05/18/2026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109728"/>
            <a:ext cx="2805405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842159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18856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2458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551" y="829703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163550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63551" y="1890407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37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6977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6978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6976" y="109728"/>
            <a:ext cx="48463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6976" y="641386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D6D19A8-E804-40EF-8EF8-3AF40804D535}" type="datetime1">
              <a:rPr lang="en-US" smtClean="0"/>
              <a:t>05/18/2026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799723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7160" y="109728"/>
            <a:ext cx="3494314" cy="365125"/>
          </a:xfrm>
        </p:spPr>
        <p:txBody>
          <a:bodyPr/>
          <a:lstStyle/>
          <a:p>
            <a:fld id="{4AD230D4-27F1-4CA8-A3FF-2F2EEFBBF8FF}" type="datetime1">
              <a:rPr lang="en-US" smtClean="0"/>
              <a:t>05/18/2026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109728"/>
            <a:ext cx="2805405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510999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1860427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63264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674" y="83916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4085" y="109728"/>
            <a:ext cx="47548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38611" y="246780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86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63127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109728"/>
            <a:ext cx="466344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492689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0579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932" y="814714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7931" y="109728"/>
            <a:ext cx="48463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21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47932" y="1875418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6531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799723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109728"/>
            <a:ext cx="5029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1089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1860427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4324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483" y="844839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728482" y="109728"/>
            <a:ext cx="38404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521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28610" y="2474401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70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44839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" y="109728"/>
            <a:ext cx="39319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3946" y="109728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2474401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132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914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5913" y="109728"/>
            <a:ext cx="365760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5914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919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84081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84081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15407-9413-1DA9-E036-72552D7812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4861F8A4-A550-495E-B098-17B8D646590D}" type="datetime1">
              <a:rPr lang="en-US" smtClean="0"/>
              <a:t>05/18/2026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8869B91-F1A8-E5E1-0E1C-4AA458DBB2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49239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D6E046-2804-51F2-8BA7-5C8B18490A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30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3976342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976342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00800"/>
            <a:ext cx="3494314" cy="365125"/>
          </a:xfrm>
        </p:spPr>
        <p:txBody>
          <a:bodyPr/>
          <a:lstStyle/>
          <a:p>
            <a:fld id="{42833966-1C27-49A9-BF68-AEEF42304B98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7639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212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88460"/>
            <a:ext cx="4654296" cy="3739896"/>
          </a:xfrm>
        </p:spPr>
        <p:txBody>
          <a:bodyPr anchor="t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8467" y="6400800"/>
            <a:ext cx="1645920" cy="365125"/>
          </a:xfrm>
        </p:spPr>
        <p:txBody>
          <a:bodyPr/>
          <a:lstStyle/>
          <a:p>
            <a:fld id="{6C465929-F863-43BF-8BF8-3E35F2D5AEED}" type="datetime1">
              <a:rPr lang="en-US" smtClean="0"/>
              <a:t>05/18/2026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00800"/>
            <a:ext cx="265176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17575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8943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D91B2-1947-F009-53AF-CA2BE8769C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A8E7AA-5AA8-48D8-857B-F7B6971F0AFF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C093-7A59-0C22-FCDE-3B3F3C844F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77639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E3CA5-C843-86E9-EDAF-8E8D75DC76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914400"/>
            <a:ext cx="7772400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2000" cy="3429000"/>
          </a:xfrm>
          <a:blipFill dpi="0" rotWithShape="1">
            <a:blip r:embed="rId2">
              <a:alphaModFix amt="60000"/>
            </a:blip>
            <a:srcRect/>
            <a:stretch>
              <a:fillRect t="-10186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2333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97280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EFD7-880E-41F7-8DF2-29BE6B08962C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5184" y="109728"/>
            <a:ext cx="493776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1844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55185" y="2181225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401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05840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F854-F4D6-492A-8B63-1302C4D54DCF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794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578563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2795" y="1005840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132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14400"/>
            <a:ext cx="3657603" cy="1545336"/>
          </a:xfrm>
        </p:spPr>
        <p:txBody>
          <a:bodyPr anchor="b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01D4-EC5C-432E-B126-3C9F7EA5106A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44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8600" y="2581197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8345" y="914400"/>
            <a:ext cx="6561138" cy="5759450"/>
          </a:xfrm>
        </p:spPr>
        <p:txBody>
          <a:bodyPr anchor="b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477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573031"/>
            <a:ext cx="5391190" cy="2864350"/>
          </a:xfrm>
        </p:spPr>
        <p:txBody>
          <a:bodyPr anchor="b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BF06B69-C768-FE26-D245-736BCC84A0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45449AB-1A99-452F-8365-CCD6C575132A}" type="datetime1">
              <a:rPr lang="en-US" smtClean="0"/>
              <a:t>05/18/2026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83D621-6486-4054-4D8A-AAF79D4E89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67194" y="110364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998961-73A4-CFF8-87FC-EAA4BB68EA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67195" y="1463040"/>
            <a:ext cx="5633215" cy="2864350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800"/>
            </a:lvl2pPr>
            <a:lvl3pPr marL="457200" indent="0">
              <a:buFont typeface="Arial" panose="020B0604020202020204" pitchFamily="34" charset="0"/>
              <a:buNone/>
              <a:defRPr sz="1800"/>
            </a:lvl3pPr>
            <a:lvl4pPr marL="685800" indent="0">
              <a:buFont typeface="Arial" panose="020B0604020202020204" pitchFamily="34" charset="0"/>
              <a:buNone/>
              <a:defRPr sz="1800"/>
            </a:lvl4pPr>
            <a:lvl5pPr marL="9144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716C4BF-504C-57EB-F890-EB45BFD22B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4509435"/>
            <a:ext cx="12192000" cy="2348564"/>
          </a:xfrm>
          <a:blipFill dpi="0" rotWithShape="1">
            <a:blip r:embed="rId2">
              <a:alphaModFix amt="60000"/>
            </a:blip>
            <a:srcRect/>
            <a:stretch>
              <a:fillRect t="-207" b="-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08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2011680"/>
            <a:ext cx="5391190" cy="4297680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1730326"/>
          </a:xfrm>
          <a:blipFill dpi="0" rotWithShape="1">
            <a:blip r:embed="rId2">
              <a:alphaModFix amt="60000"/>
            </a:blip>
            <a:srcRect/>
            <a:stretch>
              <a:fillRect b="-1213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8946" y="2011680"/>
            <a:ext cx="5669280" cy="4297680"/>
          </a:xfrm>
        </p:spPr>
        <p:txBody>
          <a:bodyPr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BF06B69-C768-FE26-D245-736BCC84A01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39035" y="6400800"/>
            <a:ext cx="3494314" cy="365125"/>
          </a:xfrm>
        </p:spPr>
        <p:txBody>
          <a:bodyPr/>
          <a:lstStyle/>
          <a:p>
            <a:fld id="{02C16C74-55DA-42EB-8175-D0D7287DA860}" type="datetime1">
              <a:rPr lang="en-US" smtClean="0"/>
              <a:t>05/18/2026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83D621-6486-4054-4D8A-AAF79D4E89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998463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F998961-73A4-CFF8-87FC-EAA4BB68EA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85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" y="171513"/>
            <a:ext cx="6400800" cy="1482005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6" y="2606040"/>
            <a:ext cx="6400800" cy="3999042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1000"/>
              </a:spcBef>
              <a:defRPr/>
            </a:lvl2pPr>
            <a:lvl3pPr>
              <a:spcBef>
                <a:spcPts val="1000"/>
              </a:spcBef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691214" y="109728"/>
            <a:ext cx="38404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1457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92EDDB5-4345-5104-646A-B8C10FB3A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05393" y="843539"/>
            <a:ext cx="4120983" cy="5761544"/>
          </a:xfrm>
          <a:blipFill dpi="0" rotWithShape="1">
            <a:blip r:embed="rId2">
              <a:alphaModFix amt="60000"/>
            </a:blip>
            <a:srcRect/>
            <a:stretch>
              <a:fillRect l="-368" r="-5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99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840"/>
            <a:ext cx="3595634" cy="2212313"/>
          </a:xfrm>
        </p:spPr>
        <p:txBody>
          <a:bodyPr anchor="t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0792-39BA-4DDF-8CC0-FB53AC947541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25" y="3291840"/>
            <a:ext cx="3585586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16036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32770" y="83210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0537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220320"/>
            <a:ext cx="5897880" cy="1353312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98C21E-A9AF-D3FB-3F6A-06088553C6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56289" y="5756029"/>
            <a:ext cx="1005840" cy="10058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17E0-FD86-4740-841E-11AE14FE53B9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854512"/>
            <a:ext cx="10826496" cy="433425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09185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5096611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5523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D39EB1-AC22-29FA-3FA6-98276FD515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93080" y="1192308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6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5032197"/>
            <a:ext cx="10683240" cy="181459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82" y="4184423"/>
            <a:ext cx="5086118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b="21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FF3B0-895D-60C4-CB96-5BF3CBA345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5753627"/>
            <a:ext cx="1005840" cy="100584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382207" y="4184423"/>
            <a:ext cx="3494314" cy="480373"/>
          </a:xfrm>
        </p:spPr>
        <p:txBody>
          <a:bodyPr anchor="t" anchorCtr="0"/>
          <a:lstStyle>
            <a:lvl1pPr>
              <a:lnSpc>
                <a:spcPct val="80000"/>
              </a:lnSpc>
              <a:spcBef>
                <a:spcPts val="0"/>
              </a:spcBef>
              <a:defRPr sz="1400"/>
            </a:lvl1pPr>
          </a:lstStyle>
          <a:p>
            <a:fld id="{2FA5764E-E6BE-4F59-BC6D-FD62676A7915}" type="datetime1">
              <a:rPr lang="en-US" smtClean="0"/>
              <a:t>05/18/2026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4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086664"/>
            <a:ext cx="7525512" cy="1545336"/>
          </a:xfrm>
        </p:spPr>
        <p:txBody>
          <a:bodyPr anchor="b" anchorCtr="0">
            <a:normAutofit/>
          </a:bodyPr>
          <a:lstStyle>
            <a:lvl1pPr algn="l">
              <a:lnSpc>
                <a:spcPct val="1100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8BC-18BF-4782-9296-DD0D837E7B04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855232"/>
            <a:ext cx="10543032" cy="420624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96962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1106243"/>
            <a:ext cx="4107359" cy="3760706"/>
          </a:xfrm>
        </p:spPr>
        <p:txBody>
          <a:bodyPr anchor="b" anchorCtr="0">
            <a:normAutofit/>
          </a:bodyPr>
          <a:lstStyle>
            <a:lvl1pPr algn="l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E84C63-8906-E024-96D3-CABBCE341D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11235399" y="5899743"/>
            <a:ext cx="731520" cy="7315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5EB2C-1015-4455-AE51-32226220277B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75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106243"/>
            <a:ext cx="5289168" cy="4206240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62063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2011680"/>
            <a:ext cx="6952254" cy="2194560"/>
          </a:xfrm>
        </p:spPr>
        <p:txBody>
          <a:bodyPr anchor="t" anchorCtr="0">
            <a:normAutofit/>
          </a:bodyPr>
          <a:lstStyle>
            <a:lvl1pPr algn="l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23030"/>
            <a:ext cx="10961546" cy="192024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E1EDB1-0050-E837-58E0-64C3650484D7}"/>
              </a:ext>
            </a:extLst>
          </p:cNvPr>
          <p:cNvSpPr/>
          <p:nvPr userDrawn="1"/>
        </p:nvSpPr>
        <p:spPr>
          <a:xfrm>
            <a:off x="7277270" y="194327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77A1D8-5F01-6F9E-74AD-AE50D4B097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56289" y="168175"/>
            <a:ext cx="1005840" cy="10058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59" y="6400800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4234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6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5291877"/>
            <a:ext cx="7525512" cy="926044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CDFFE1-D928-0CE3-D1C8-CCF55609A7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93080" y="977157"/>
            <a:ext cx="1005840" cy="10058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2134134"/>
            <a:ext cx="10543032" cy="2589733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15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226577-F54C-EB86-D0A7-64DAFA9E69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9035" y="6400800"/>
            <a:ext cx="3017520" cy="365125"/>
          </a:xfrm>
        </p:spPr>
        <p:txBody>
          <a:bodyPr/>
          <a:lstStyle/>
          <a:p>
            <a:fld id="{D83B0785-BFD2-40CE-BFC6-53E97097B54D}" type="datetime1">
              <a:rPr lang="en-US" smtClean="0"/>
              <a:t>05/18/2026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8C91051-FC5E-3F4E-51AF-3EBC57B4BD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44240" y="6400800"/>
            <a:ext cx="530352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Shaping the future of our industry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E1B41D-78D5-5CD6-67DF-4B11B9453D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8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32976E3-E745-9DF8-C3E3-53A778D950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56289" y="5760720"/>
            <a:ext cx="1005840" cy="100584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10F998E-EA6E-4E43-1727-F5C608095A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D96880-2887-4E7D-BBD2-0B0C8A14708C}" type="datetime1">
              <a:rPr lang="en-US" smtClean="0"/>
              <a:t>05/18/2026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AA6E616-8EC3-D9A1-4DFB-5BDEBC779B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ECFCDD-8971-579B-777D-53A85E6F1F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188720"/>
            <a:ext cx="8266176" cy="5605272"/>
          </a:xfrm>
        </p:spPr>
        <p:txBody>
          <a:bodyPr anchor="b" anchorCtr="0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941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2651760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8B884C-311F-A563-377C-6EBE47822774}"/>
              </a:ext>
            </a:extLst>
          </p:cNvPr>
          <p:cNvSpPr/>
          <p:nvPr userDrawn="1"/>
        </p:nvSpPr>
        <p:spPr>
          <a:xfrm>
            <a:off x="7277270" y="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F09180-2668-03E9-3E5B-E24359E2B7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56289" y="4425163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2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A9F5324-9AB0-314B-31EA-61D069950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93080" y="5753627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626364"/>
            <a:ext cx="8266176" cy="560527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80000"/>
              </a:lnSpc>
              <a:buNone/>
              <a:defRPr sz="5600" b="0" spc="-200" baseline="0"/>
            </a:lvl1pPr>
            <a:lvl2pPr marL="228600" indent="0">
              <a:lnSpc>
                <a:spcPct val="80000"/>
              </a:lnSpc>
              <a:buNone/>
              <a:defRPr sz="5600" b="0" spc="-200" baseline="0"/>
            </a:lvl2pPr>
            <a:lvl3pPr marL="457200" indent="0">
              <a:lnSpc>
                <a:spcPct val="80000"/>
              </a:lnSpc>
              <a:buNone/>
              <a:defRPr sz="5600" b="0" spc="-200" baseline="0"/>
            </a:lvl3pPr>
            <a:lvl4pPr marL="685800" indent="0">
              <a:lnSpc>
                <a:spcPct val="80000"/>
              </a:lnSpc>
              <a:buNone/>
              <a:defRPr sz="5600" b="0" spc="-200" baseline="0"/>
            </a:lvl4pPr>
            <a:lvl5pPr marL="914400" indent="0">
              <a:lnSpc>
                <a:spcPct val="80000"/>
              </a:lnSpc>
              <a:buNone/>
              <a:defRPr sz="5600" b="0" spc="-200" baseline="0"/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848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DC095FD-8C32-C2DB-3F1D-105AFD1518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93080" y="457200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760720"/>
            <a:ext cx="8970264" cy="466344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600200"/>
            <a:ext cx="9198864" cy="3657600"/>
          </a:xfrm>
        </p:spPr>
        <p:txBody>
          <a:bodyPr anchor="ctr">
            <a:normAutofit/>
          </a:bodyPr>
          <a:lstStyle>
            <a:lvl1pPr marL="164592" indent="-164592" algn="ctr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907570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84CE384-B29D-F2CE-AAA2-9F696214E5C3}"/>
              </a:ext>
            </a:extLst>
          </p:cNvPr>
          <p:cNvSpPr/>
          <p:nvPr userDrawn="1"/>
        </p:nvSpPr>
        <p:spPr>
          <a:xfrm>
            <a:off x="7277270" y="1943270"/>
            <a:ext cx="4914730" cy="491473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0946D8-30A5-B84D-F1D0-0DB66CAABB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56289" y="168175"/>
            <a:ext cx="1005840" cy="1005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" y="6339504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2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88122"/>
            <a:ext cx="9198864" cy="329184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889215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1BC50BE-AB5B-8BDE-7DBB-C903EDD6FB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33758" y="230006"/>
            <a:ext cx="73152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44548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8217C9D-487D-9CA3-0848-36BD9886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0" y="5942862"/>
            <a:ext cx="2471058" cy="773624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9BEE065B-EAB0-79D1-48A3-D7807B360D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542544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89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" y="5284269"/>
            <a:ext cx="7462853" cy="1443156"/>
          </a:xfrm>
        </p:spPr>
        <p:txBody>
          <a:bodyPr anchor="b" anchorCtr="0">
            <a:normAutofit/>
          </a:bodyPr>
          <a:lstStyle>
            <a:lvl1pPr>
              <a:lnSpc>
                <a:spcPct val="120000"/>
              </a:lnSpc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28" y="179177"/>
            <a:ext cx="7490285" cy="502920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0959" y="6400800"/>
            <a:ext cx="384048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64008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00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2866" y="5117083"/>
            <a:ext cx="6053559" cy="1618489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90859F-C81D-2CBA-0268-040BF6276E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461" y="5902452"/>
            <a:ext cx="731520" cy="73152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2129D-A009-1048-F4CC-0DD22291EA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1AB8E-654D-449F-FE27-9EE3329DE0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67194" y="1040130"/>
            <a:ext cx="6089232" cy="3694174"/>
          </a:xfrm>
        </p:spPr>
        <p:txBody>
          <a:bodyPr anchor="b" anchorCtr="0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5600" spc="-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530893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0058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2C26-75B3-4C8F-A524-DF1C4CACA0D5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" y="228600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0" y="228600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0300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3695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B39C4-A47B-40FF-9538-86AD7C2D9C69}" type="datetime1">
              <a:rPr lang="en-US" smtClean="0"/>
              <a:t>05/18/2026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" y="208680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0" y="208680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" y="267716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0" y="267716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957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840"/>
            <a:ext cx="10653578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357C-8952-4D95-B5A3-A1B4C8EE3913}" type="datetime1">
              <a:rPr lang="en-US" smtClean="0"/>
              <a:t>05/18/2026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71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8D2D-C3A8-4A66-A98A-C7AEF9ABBCA1}" type="datetime1">
              <a:rPr lang="en-US" smtClean="0"/>
              <a:t>05/18/2026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0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5" y="1005205"/>
            <a:ext cx="3595634" cy="1757505"/>
          </a:xfrm>
        </p:spPr>
        <p:txBody>
          <a:bodyPr anchor="t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BC04A-62E7-410C-9DF4-AE519183FC48}" type="datetime1">
              <a:rPr lang="en-US" smtClean="0"/>
              <a:t>05/18/2026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4707" y="109728"/>
            <a:ext cx="5303520" cy="365125"/>
          </a:xfrm>
        </p:spPr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25" y="2762710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1005840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674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0" y="1181490"/>
            <a:ext cx="5986399" cy="567651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" y="182880"/>
            <a:ext cx="4572000" cy="7315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08FD5A0C-3984-4E77-6D88-7812D8F2B1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6626" y="0"/>
            <a:ext cx="589537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D56FA5-6B2C-25FC-5C75-51C0FD7A08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1512" y="22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94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847088"/>
            <a:ext cx="7342307" cy="1133856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77C5-6C81-4314-970E-947A1343E2E6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728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94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627318"/>
            <a:ext cx="8430767" cy="1842020"/>
          </a:xfrm>
        </p:spPr>
        <p:txBody>
          <a:bodyPr anchor="b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2687-D4AF-44F6-B6FA-687A60D6796A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28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422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and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5032197"/>
            <a:ext cx="10683240" cy="1814597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82" y="4184423"/>
            <a:ext cx="5086118" cy="480373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58F7861-05FC-CC70-0C94-F3BAE39E5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000500"/>
          </a:xfrm>
          <a:blipFill dpi="0" rotWithShape="1">
            <a:blip r:embed="rId2">
              <a:alphaModFix amt="60000"/>
            </a:blip>
            <a:srcRect/>
            <a:stretch>
              <a:fillRect t="-218" b="21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CFF3B0-895D-60C4-CB96-5BF3CBA345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6289" y="5753627"/>
            <a:ext cx="1005840" cy="100584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7CCC-4341-C0BA-0887-EAECDEF9BF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1981" y="4184423"/>
            <a:ext cx="3494314" cy="480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876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2821B14-72A5-C6D7-EF14-887B89D040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11235399" y="5899743"/>
            <a:ext cx="73152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3566159"/>
            <a:ext cx="5517349" cy="3130063"/>
          </a:xfrm>
        </p:spPr>
        <p:txBody>
          <a:bodyPr anchor="t" anchorCtr="0">
            <a:no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C735-3864-4957-BF90-C675D06BA841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1033" y="3566160"/>
            <a:ext cx="5024070" cy="2190297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629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64107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1098361"/>
            <a:ext cx="7478991" cy="3635797"/>
          </a:xfrm>
        </p:spPr>
        <p:txBody>
          <a:bodyPr anchor="t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5173140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7A10-1365-4298-BCFB-A89E8226FC7A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" y="1091983"/>
            <a:ext cx="7876287" cy="3592629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54" y="4854882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CAF2-4ACC-400C-8AB1-D2F5D7E42D16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035" y="110364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7426DD9-A454-4A8A-833C-23D835E03487}" type="datetime1">
              <a:rPr lang="en-US" smtClean="0"/>
              <a:t>05/18/2026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7194" y="110364"/>
            <a:ext cx="5303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Shaping the future of our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7219" y="110364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0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65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51" r:id="rId2"/>
    <p:sldLayoutId id="2147483784" r:id="rId3"/>
    <p:sldLayoutId id="2147483785" r:id="rId4"/>
    <p:sldLayoutId id="2147483831" r:id="rId5"/>
    <p:sldLayoutId id="2147483837" r:id="rId6"/>
    <p:sldLayoutId id="2147483852" r:id="rId7"/>
    <p:sldLayoutId id="2147483786" r:id="rId8"/>
    <p:sldLayoutId id="2147483787" r:id="rId9"/>
    <p:sldLayoutId id="2147483788" r:id="rId10"/>
    <p:sldLayoutId id="2147483789" r:id="rId11"/>
    <p:sldLayoutId id="2147483832" r:id="rId12"/>
    <p:sldLayoutId id="2147483835" r:id="rId13"/>
    <p:sldLayoutId id="2147483836" r:id="rId14"/>
    <p:sldLayoutId id="2147483790" r:id="rId15"/>
    <p:sldLayoutId id="2147483838" r:id="rId16"/>
    <p:sldLayoutId id="2147483791" r:id="rId17"/>
    <p:sldLayoutId id="2147483839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843" r:id="rId24"/>
    <p:sldLayoutId id="2147483833" r:id="rId25"/>
    <p:sldLayoutId id="2147483834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40" r:id="rId44"/>
    <p:sldLayoutId id="2147483841" r:id="rId45"/>
    <p:sldLayoutId id="2147483842" r:id="rId46"/>
    <p:sldLayoutId id="2147483828" r:id="rId47"/>
    <p:sldLayoutId id="2147483814" r:id="rId48"/>
    <p:sldLayoutId id="2147483815" r:id="rId49"/>
    <p:sldLayoutId id="2147483816" r:id="rId50"/>
    <p:sldLayoutId id="2147483844" r:id="rId51"/>
    <p:sldLayoutId id="2147483845" r:id="rId52"/>
    <p:sldLayoutId id="2147483846" r:id="rId53"/>
    <p:sldLayoutId id="2147483817" r:id="rId54"/>
    <p:sldLayoutId id="2147483818" r:id="rId55"/>
    <p:sldLayoutId id="2147483819" r:id="rId56"/>
    <p:sldLayoutId id="2147483820" r:id="rId57"/>
    <p:sldLayoutId id="2147483821" r:id="rId58"/>
    <p:sldLayoutId id="2147483822" r:id="rId59"/>
    <p:sldLayoutId id="2147483847" r:id="rId60"/>
    <p:sldLayoutId id="2147483848" r:id="rId61"/>
    <p:sldLayoutId id="2147483823" r:id="rId62"/>
    <p:sldLayoutId id="2147483824" r:id="rId63"/>
    <p:sldLayoutId id="2147483825" r:id="rId64"/>
    <p:sldLayoutId id="2147483826" r:id="rId65"/>
    <p:sldLayoutId id="2147483827" r:id="rId66"/>
    <p:sldLayoutId id="2147483850" r:id="rId67"/>
    <p:sldLayoutId id="2147483829" r:id="rId68"/>
    <p:sldLayoutId id="2147483830" r:id="rId69"/>
    <p:sldLayoutId id="2147483849" r:id="rId70"/>
    <p:sldLayoutId id="2147483853" r:id="rId7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600" b="0" i="0" kern="1200" spc="-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80000"/>
        </a:lnSpc>
        <a:spcBef>
          <a:spcPts val="10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F9DB484A-0F6D-AA40-DDC0-A88846E22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42" t="25426" r="16" b="-155"/>
          <a:stretch>
            <a:fillRect/>
          </a:stretch>
        </p:blipFill>
        <p:spPr>
          <a:xfrm>
            <a:off x="5452" y="11206"/>
            <a:ext cx="12186548" cy="3950826"/>
          </a:xfrm>
        </p:spPr>
      </p:pic>
      <p:pic>
        <p:nvPicPr>
          <p:cNvPr id="10" name="Picture 9" descr="Irvine Valley College logo">
            <a:extLst>
              <a:ext uri="{FF2B5EF4-FFF2-40B4-BE49-F238E27FC236}">
                <a16:creationId xmlns:a16="http://schemas.microsoft.com/office/drawing/2014/main" id="{FA3C3398-E9D0-4F8A-C233-1BBF7425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7" y="217216"/>
            <a:ext cx="1977959" cy="542377"/>
          </a:xfrm>
          <a:prstGeom prst="rect">
            <a:avLst/>
          </a:prstGeom>
        </p:spPr>
      </p:pic>
      <p:pic>
        <p:nvPicPr>
          <p:cNvPr id="7" name="Picture 6" descr="Michelson 20MM logo">
            <a:extLst>
              <a:ext uri="{FF2B5EF4-FFF2-40B4-BE49-F238E27FC236}">
                <a16:creationId xmlns:a16="http://schemas.microsoft.com/office/drawing/2014/main" id="{B8B06D6B-0E59-6FF9-8C7A-0FCDC6F6B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6" y="934046"/>
            <a:ext cx="1967011" cy="490629"/>
          </a:xfrm>
          <a:prstGeom prst="rect">
            <a:avLst/>
          </a:prstGeom>
        </p:spPr>
      </p:pic>
      <p:pic>
        <p:nvPicPr>
          <p:cNvPr id="6" name="Picture 5" descr="ASCCC OERI - ASCCC Open Educational Resources Initiative logo">
            <a:extLst>
              <a:ext uri="{FF2B5EF4-FFF2-40B4-BE49-F238E27FC236}">
                <a16:creationId xmlns:a16="http://schemas.microsoft.com/office/drawing/2014/main" id="{93D910C8-84AE-A1BC-E44E-EACA856EC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43" y="1668211"/>
            <a:ext cx="1970366" cy="613002"/>
          </a:xfrm>
          <a:prstGeom prst="rect">
            <a:avLst/>
          </a:prstGeom>
        </p:spPr>
      </p:pic>
      <p:pic>
        <p:nvPicPr>
          <p:cNvPr id="3" name="Picture 2" descr="Coalinga College logo">
            <a:extLst>
              <a:ext uri="{FF2B5EF4-FFF2-40B4-BE49-F238E27FC236}">
                <a16:creationId xmlns:a16="http://schemas.microsoft.com/office/drawing/2014/main" id="{F6FEB006-4E34-B53D-0F00-670D9AC39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23" y="2511502"/>
            <a:ext cx="1986347" cy="660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1A057-FF69-DB4E-18F5-A26FC0C91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896" y="4388667"/>
            <a:ext cx="10683240" cy="1814597"/>
          </a:xfrm>
        </p:spPr>
        <p:txBody>
          <a:bodyPr>
            <a:noAutofit/>
          </a:bodyPr>
          <a:lstStyle/>
          <a:p>
            <a:r>
              <a:rPr lang="en-US" b="1" dirty="0">
                <a:ea typeface="+mj-lt"/>
                <a:cs typeface="+mj-lt"/>
              </a:rPr>
              <a:t>Hear It First: Early Findings from the Zero Textbook Cost (ZTC) Degree Feasibility Study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8716B-A604-F5E9-7C40-88916FA13E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9823" y="6203264"/>
            <a:ext cx="6151035" cy="471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Spark Grant: ZTC Degree Feasibility Study: OERI April 27th Webinar </a:t>
            </a:r>
          </a:p>
        </p:txBody>
      </p:sp>
    </p:spTree>
    <p:extLst>
      <p:ext uri="{BB962C8B-B14F-4D97-AF65-F5344CB8AC3E}">
        <p14:creationId xmlns:p14="http://schemas.microsoft.com/office/powerpoint/2010/main" val="136938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1C6B-C5A8-7019-4164-77EDF480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8" y="292390"/>
            <a:ext cx="3815487" cy="633049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500" b="1"/>
              <a:t>OER Librarian Framing the original question: </a:t>
            </a:r>
            <a:br>
              <a:rPr lang="en-US" sz="3500" b="1"/>
            </a:br>
            <a:br>
              <a:rPr lang="en-US" sz="3500" b="1"/>
            </a:br>
            <a:r>
              <a:rPr lang="en-US" sz="3500"/>
              <a:t>California has built AMAZING ZTC infrastructure, but a critical question remains: </a:t>
            </a:r>
            <a:br>
              <a:rPr lang="en-US"/>
            </a:br>
            <a:br>
              <a:rPr lang="en-US"/>
            </a:br>
            <a:r>
              <a:rPr lang="en-US" sz="3500"/>
              <a:t>Can students actually find and complete the ZTC pathways institutions say they offer?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5D643-B8B5-84F5-F862-B97AF51843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110364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Picture Placeholder 7" descr="Graphic of a building with a windy road connecting to a person with a graduation hat. The text reads Communication of ZTC Pathways.">
            <a:extLst>
              <a:ext uri="{FF2B5EF4-FFF2-40B4-BE49-F238E27FC236}">
                <a16:creationId xmlns:a16="http://schemas.microsoft.com/office/drawing/2014/main" id="{594EAB00-A478-DCE9-99EC-A9F9A69ACC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30644" y="649249"/>
            <a:ext cx="7303698" cy="5806440"/>
          </a:xfrm>
          <a:prstGeom prst="rect">
            <a:avLst/>
          </a:prstGeom>
          <a:noFill/>
        </p:spPr>
      </p:pic>
      <p:pic>
        <p:nvPicPr>
          <p:cNvPr id="4" name="Picture 3" descr="A red lettered &quot;H&quot; centered in a red circle that is one shade lighter.">
            <a:extLst>
              <a:ext uri="{FF2B5EF4-FFF2-40B4-BE49-F238E27FC236}">
                <a16:creationId xmlns:a16="http://schemas.microsoft.com/office/drawing/2014/main" id="{C3052703-D27B-FF1B-07AB-18971EB9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354" y="602749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2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90853-3B29-F917-D321-FC58990CD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3C33DD-72D4-8A80-4B40-A9E6A3CE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" y="182881"/>
            <a:ext cx="4319585" cy="2226687"/>
          </a:xfrm>
        </p:spPr>
        <p:txBody>
          <a:bodyPr/>
          <a:lstStyle/>
          <a:p>
            <a:r>
              <a:rPr lang="en-US" sz="3200" b="1" dirty="0">
                <a:ea typeface="+mn-lt"/>
                <a:cs typeface="+mn-lt"/>
              </a:rPr>
              <a:t>LIS Principles: Disconnect in Retrievability &amp; Discoverability  (essential for equitable access)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BF60A-8650-3F9D-D96E-E790ABA47C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329" y="2409568"/>
            <a:ext cx="4120983" cy="3706364"/>
          </a:xfrm>
        </p:spPr>
        <p:txBody>
          <a:bodyPr>
            <a:normAutofit/>
          </a:bodyPr>
          <a:lstStyle/>
          <a:p>
            <a:pPr algn="l"/>
            <a:endParaRPr lang="en-US" sz="2400" b="1" dirty="0">
              <a:ea typeface="+mn-lt"/>
              <a:cs typeface="+mn-lt"/>
            </a:endParaRPr>
          </a:p>
          <a:p>
            <a:pPr marL="342900" indent="-342900" algn="l">
              <a:buAutoNum type="arabicPeriod"/>
            </a:pPr>
            <a:r>
              <a:rPr lang="en-US" sz="2400" b="1" dirty="0">
                <a:ea typeface="+mn-lt"/>
                <a:cs typeface="+mn-lt"/>
              </a:rPr>
              <a:t>Existence </a:t>
            </a:r>
            <a:r>
              <a:rPr lang="en-US" sz="2400" dirty="0">
                <a:ea typeface="+mn-lt"/>
                <a:cs typeface="+mn-lt"/>
              </a:rPr>
              <a:t>of ZTC Pathway is not the same as student </a:t>
            </a:r>
            <a:r>
              <a:rPr lang="en-US" sz="2400" b="1" dirty="0">
                <a:ea typeface="+mn-lt"/>
                <a:cs typeface="+mn-lt"/>
              </a:rPr>
              <a:t>access </a:t>
            </a:r>
            <a:r>
              <a:rPr lang="en-US" sz="2400" dirty="0">
                <a:ea typeface="+mn-lt"/>
                <a:cs typeface="+mn-lt"/>
              </a:rPr>
              <a:t>to that pathway</a:t>
            </a:r>
            <a:endParaRPr lang="en-US" sz="2400" dirty="0"/>
          </a:p>
          <a:p>
            <a:pPr marL="342900" indent="-342900" algn="l">
              <a:buAutoNum type="arabicPeriod"/>
            </a:pPr>
            <a:r>
              <a:rPr lang="en-US" sz="2400" dirty="0">
                <a:ea typeface="+mn-lt"/>
                <a:cs typeface="+mn-lt"/>
              </a:rPr>
              <a:t>Reported disaggregated data is not the same as </a:t>
            </a:r>
            <a:r>
              <a:rPr lang="en-US" sz="2400" b="1" dirty="0">
                <a:ea typeface="+mn-lt"/>
                <a:cs typeface="+mn-lt"/>
              </a:rPr>
              <a:t>navigability </a:t>
            </a:r>
            <a:endParaRPr lang="en-US" sz="2400" b="1" dirty="0"/>
          </a:p>
          <a:p>
            <a:pPr marL="342900" indent="-342900" algn="l">
              <a:buAutoNum type="arabicPeriod"/>
            </a:pPr>
            <a:r>
              <a:rPr lang="en-US" sz="2400" dirty="0">
                <a:ea typeface="+mn-lt"/>
                <a:cs typeface="+mn-lt"/>
              </a:rPr>
              <a:t>Student choice for ALL students requires </a:t>
            </a:r>
            <a:r>
              <a:rPr lang="en-US" sz="2400" b="1" dirty="0">
                <a:ea typeface="+mn-lt"/>
                <a:cs typeface="+mn-lt"/>
              </a:rPr>
              <a:t>ambient discoverability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827A5-D9D9-DCDE-3AF4-45537C18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Placeholder 7" descr="Graphic of a building with a windy road connecting to a person with a graduation hat. The text reads Communication of ZTC Pathways. A green circle is placed over the building with CCC and ASCCC OERI logos around.">
            <a:extLst>
              <a:ext uri="{FF2B5EF4-FFF2-40B4-BE49-F238E27FC236}">
                <a16:creationId xmlns:a16="http://schemas.microsoft.com/office/drawing/2014/main" id="{CAEB0D15-9E94-C249-CB20-C3C82FF786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371" r="7371"/>
          <a:stretch/>
        </p:blipFill>
        <p:spPr>
          <a:xfrm>
            <a:off x="4545670" y="516819"/>
            <a:ext cx="7296152" cy="5599113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 t="-46"/>
            </a:stretch>
          </a:blipFill>
        </p:spPr>
      </p:pic>
      <p:pic>
        <p:nvPicPr>
          <p:cNvPr id="2" name="Picture 1" descr="A green lettered &quot;R&quot; in a green circle.">
            <a:extLst>
              <a:ext uri="{FF2B5EF4-FFF2-40B4-BE49-F238E27FC236}">
                <a16:creationId xmlns:a16="http://schemas.microsoft.com/office/drawing/2014/main" id="{B9275F20-3663-FDDE-F330-ADF826E51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890" y="6121189"/>
            <a:ext cx="574492" cy="535290"/>
          </a:xfrm>
          <a:prstGeom prst="rect">
            <a:avLst/>
          </a:prstGeom>
        </p:spPr>
      </p:pic>
      <p:pic>
        <p:nvPicPr>
          <p:cNvPr id="6" name="Picture 5" descr="A red lettered H in a red circle">
            <a:extLst>
              <a:ext uri="{FF2B5EF4-FFF2-40B4-BE49-F238E27FC236}">
                <a16:creationId xmlns:a16="http://schemas.microsoft.com/office/drawing/2014/main" id="{84D468AA-75E9-3727-7AE8-B3A293088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1034" y="595129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6F74-8866-D8EA-BD38-5C855D54E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 anchor="b">
            <a:normAutofit/>
          </a:bodyPr>
          <a:lstStyle/>
          <a:p>
            <a:r>
              <a:rPr lang="en-US"/>
              <a:t>So what is this study about?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D81A7-CAFB-D1AC-3970-42B147640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0" y="5942862"/>
            <a:ext cx="2471058" cy="773624"/>
          </a:xfrm>
        </p:spPr>
        <p:txBody>
          <a:bodyPr anchor="b">
            <a:normAutofit/>
          </a:bodyPr>
          <a:lstStyle/>
          <a:p>
            <a:r>
              <a:rPr lang="en-US" sz="1300"/>
              <a:t>ZTC Degree Feasibility Study: Mixed Methods Empirical Evidence Gathered Research Study. </a:t>
            </a:r>
          </a:p>
        </p:txBody>
      </p:sp>
      <p:pic>
        <p:nvPicPr>
          <p:cNvPr id="5" name="Picture Placeholder 4" descr="Globe of the earth placed on top of an open faced book with a yellow glow">
            <a:extLst>
              <a:ext uri="{FF2B5EF4-FFF2-40B4-BE49-F238E27FC236}">
                <a16:creationId xmlns:a16="http://schemas.microsoft.com/office/drawing/2014/main" id="{84FA48FD-D301-E6DC-6D4A-74AA5CCEFB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911" b="16911"/>
          <a:stretch/>
        </p:blipFill>
        <p:spPr>
          <a:xfrm>
            <a:off x="640" y="0"/>
            <a:ext cx="12190719" cy="5425440"/>
          </a:xfrm>
          <a:prstGeom prst="rect">
            <a:avLst/>
          </a:prstGeom>
          <a:noFill/>
        </p:spPr>
      </p:pic>
      <p:pic>
        <p:nvPicPr>
          <p:cNvPr id="6" name="Picture 5" descr="A red lettered H in a red circle&#10;">
            <a:extLst>
              <a:ext uri="{FF2B5EF4-FFF2-40B4-BE49-F238E27FC236}">
                <a16:creationId xmlns:a16="http://schemas.microsoft.com/office/drawing/2014/main" id="{7D365633-300C-8C8E-57DD-45833BEE7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574" y="23629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magnifying glass with a question mark in the center of the circle on top of a lined graphic of a person.">
            <a:extLst>
              <a:ext uri="{FF2B5EF4-FFF2-40B4-BE49-F238E27FC236}">
                <a16:creationId xmlns:a16="http://schemas.microsoft.com/office/drawing/2014/main" id="{2F80DE2B-FA19-0364-E6BF-52174506FC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770" t="-210" r="27521" b="105"/>
          <a:stretch>
            <a:fillRect/>
          </a:stretch>
        </p:blipFill>
        <p:spPr>
          <a:xfrm>
            <a:off x="20" y="1"/>
            <a:ext cx="4798868" cy="68650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19721-FC80-7860-5519-AB57881D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810" y="343137"/>
            <a:ext cx="6079497" cy="11910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b="0" i="0" kern="1200" spc="-200" baseline="0">
                <a:latin typeface="+mj-lt"/>
                <a:ea typeface="+mj-ea"/>
                <a:cs typeface="+mj-cs"/>
              </a:rPr>
              <a:t> Research Questions &amp; Hypotheses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4C9EE03-D7E1-49A6-F405-CF809E43A6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5451C-BA64-9CE0-3082-C5D52D558C40}"/>
              </a:ext>
            </a:extLst>
          </p:cNvPr>
          <p:cNvSpPr txBox="1"/>
          <p:nvPr/>
        </p:nvSpPr>
        <p:spPr>
          <a:xfrm>
            <a:off x="4945810" y="1718708"/>
            <a:ext cx="6078480" cy="49084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sz="1400" b="1"/>
              <a:t>Q1: Do students want ZTC Degrees?</a:t>
            </a:r>
            <a:r>
              <a:rPr lang="en-US" sz="1400"/>
              <a:t> </a:t>
            </a:r>
            <a:endParaRPr lang="en-US"/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i="1" dirty="0"/>
              <a:t>H: Yes, students want ZTC Degrees if quality is the same- students like free if it doesn't</a:t>
            </a:r>
            <a:r>
              <a:rPr lang="en-US" sz="1400" i="1"/>
              <a:t> compromise quality. (91.7%)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sz="1400" b="1"/>
              <a:t>Q2: Do students know what ZTC or OER is? 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i="1"/>
              <a:t>H: No, and with turnover high, it doesn't become part of language easily, so students don't know about it. 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sz="1400" b="1"/>
              <a:t>Q3: Is it possible to make ZTC Degrees accessible &amp; navigable to students? 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i="1"/>
              <a:t>H: Maybe, if it could have "ambient discoverability" meaning students can navigate it within systems they already use without having to know the terms. 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sz="1400" b="1"/>
              <a:t>Q4: What would it take to make ZTC Degrees accessible and navigable to students? 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i="1"/>
              <a:t>H: Possibly lots of back-end pieces related to IT, scheduling, ZTC self-reported data from faculty, and multiple systems that can be automated. 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sz="1400" b="1"/>
              <a:t>Q5: Is implementation of ZTC Degrees truly "feasible" with resources we have?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i="1"/>
              <a:t>H: Maybe, depends on elements from Q4. </a:t>
            </a:r>
          </a:p>
        </p:txBody>
      </p:sp>
      <p:pic>
        <p:nvPicPr>
          <p:cNvPr id="6" name="Picture 5" descr="An orange lettered L in a blue circle">
            <a:extLst>
              <a:ext uri="{FF2B5EF4-FFF2-40B4-BE49-F238E27FC236}">
                <a16:creationId xmlns:a16="http://schemas.microsoft.com/office/drawing/2014/main" id="{FF5B35CE-7A23-0605-8605-A2F8BDD99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626" y="1998118"/>
            <a:ext cx="444690" cy="403295"/>
          </a:xfrm>
          <a:prstGeom prst="rect">
            <a:avLst/>
          </a:prstGeom>
        </p:spPr>
      </p:pic>
      <p:pic>
        <p:nvPicPr>
          <p:cNvPr id="7" name="Picture 6" descr="A blue lettered E in a purple circle">
            <a:extLst>
              <a:ext uri="{FF2B5EF4-FFF2-40B4-BE49-F238E27FC236}">
                <a16:creationId xmlns:a16="http://schemas.microsoft.com/office/drawing/2014/main" id="{D5188E15-5738-DE1A-E1CE-2C1A1F1D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11" y="2735278"/>
            <a:ext cx="462105" cy="452825"/>
          </a:xfrm>
          <a:prstGeom prst="rect">
            <a:avLst/>
          </a:prstGeom>
        </p:spPr>
      </p:pic>
      <p:pic>
        <p:nvPicPr>
          <p:cNvPr id="3" name="Picture 2" descr="An orange lettered L in a blue circle">
            <a:extLst>
              <a:ext uri="{FF2B5EF4-FFF2-40B4-BE49-F238E27FC236}">
                <a16:creationId xmlns:a16="http://schemas.microsoft.com/office/drawing/2014/main" id="{3112BDF8-86BD-273C-4532-EE81AAFA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605" y="3765958"/>
            <a:ext cx="444690" cy="403295"/>
          </a:xfrm>
          <a:prstGeom prst="rect">
            <a:avLst/>
          </a:prstGeom>
        </p:spPr>
      </p:pic>
      <p:pic>
        <p:nvPicPr>
          <p:cNvPr id="9" name="Picture 8" descr="A blue lettered E in a purple circle">
            <a:extLst>
              <a:ext uri="{FF2B5EF4-FFF2-40B4-BE49-F238E27FC236}">
                <a16:creationId xmlns:a16="http://schemas.microsoft.com/office/drawing/2014/main" id="{EFDE4C03-3FFE-E604-6232-B312E114F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271" y="4724098"/>
            <a:ext cx="462105" cy="452825"/>
          </a:xfrm>
          <a:prstGeom prst="rect">
            <a:avLst/>
          </a:prstGeom>
        </p:spPr>
      </p:pic>
      <p:pic>
        <p:nvPicPr>
          <p:cNvPr id="10" name="Picture 9" descr="An orange lettered L in a blue circle">
            <a:extLst>
              <a:ext uri="{FF2B5EF4-FFF2-40B4-BE49-F238E27FC236}">
                <a16:creationId xmlns:a16="http://schemas.microsoft.com/office/drawing/2014/main" id="{3C34CF52-736D-6C04-F449-13C5EC236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085" y="5846218"/>
            <a:ext cx="444690" cy="403295"/>
          </a:xfrm>
          <a:prstGeom prst="rect">
            <a:avLst/>
          </a:prstGeom>
        </p:spPr>
      </p:pic>
      <p:pic>
        <p:nvPicPr>
          <p:cNvPr id="8" name="Picture 7" descr="A red lettered H in a red circle">
            <a:extLst>
              <a:ext uri="{FF2B5EF4-FFF2-40B4-BE49-F238E27FC236}">
                <a16:creationId xmlns:a16="http://schemas.microsoft.com/office/drawing/2014/main" id="{01D854F1-BDFC-1645-FA48-5EFBB3591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714" y="605035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3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DCD5-A6AA-1DC6-680C-C9342BF71D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1457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blue lettered E in a purple circle">
            <a:extLst>
              <a:ext uri="{FF2B5EF4-FFF2-40B4-BE49-F238E27FC236}">
                <a16:creationId xmlns:a16="http://schemas.microsoft.com/office/drawing/2014/main" id="{65721A81-F001-2F12-47BA-8A1A3D36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" y="891615"/>
            <a:ext cx="614505" cy="589985"/>
          </a:xfrm>
          <a:prstGeom prst="rect">
            <a:avLst/>
          </a:prstGeom>
        </p:spPr>
      </p:pic>
      <p:pic>
        <p:nvPicPr>
          <p:cNvPr id="6" name="Picture 5" descr="An orange lettered L in a blue circle&#10;">
            <a:extLst>
              <a:ext uri="{FF2B5EF4-FFF2-40B4-BE49-F238E27FC236}">
                <a16:creationId xmlns:a16="http://schemas.microsoft.com/office/drawing/2014/main" id="{854934E3-70A9-4174-7EC9-1950B8AF7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6" y="2958615"/>
            <a:ext cx="571690" cy="57093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DD1CA39-2462-65AC-9478-EA9B600A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19" y="893261"/>
            <a:ext cx="5895208" cy="4552200"/>
          </a:xfrm>
        </p:spPr>
        <p:txBody>
          <a:bodyPr>
            <a:normAutofit fontScale="90000"/>
          </a:bodyPr>
          <a:lstStyle/>
          <a:p>
            <a:r>
              <a:rPr lang="en-US"/>
              <a:t>What did we actually do? </a:t>
            </a:r>
            <a:br>
              <a:rPr lang="en-US"/>
            </a:br>
            <a:br>
              <a:rPr lang="en-US"/>
            </a:br>
            <a:r>
              <a:rPr lang="en-US"/>
              <a:t>Student researchers did the data collection! </a:t>
            </a:r>
          </a:p>
        </p:txBody>
      </p:sp>
      <p:pic>
        <p:nvPicPr>
          <p:cNvPr id="12" name="Picture Placeholder 11" descr="Person in university library carrying a very tall stack of books that obscures their face">
            <a:extLst>
              <a:ext uri="{FF2B5EF4-FFF2-40B4-BE49-F238E27FC236}">
                <a16:creationId xmlns:a16="http://schemas.microsoft.com/office/drawing/2014/main" id="{1F8A4773-B380-738B-100D-9FCA71091C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374" r="2374"/>
          <a:stretch/>
        </p:blipFill>
        <p:spPr>
          <a:xfrm>
            <a:off x="7509261" y="449900"/>
            <a:ext cx="4417115" cy="6155183"/>
          </a:xfrm>
        </p:spPr>
      </p:pic>
    </p:spTree>
    <p:extLst>
      <p:ext uri="{BB962C8B-B14F-4D97-AF65-F5344CB8AC3E}">
        <p14:creationId xmlns:p14="http://schemas.microsoft.com/office/powerpoint/2010/main" val="132067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28F342-60C8-BBF7-7069-0315C4F6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05" y="1005840"/>
            <a:ext cx="3652955" cy="4940661"/>
          </a:xfrm>
        </p:spPr>
        <p:txBody>
          <a:bodyPr/>
          <a:lstStyle/>
          <a:p>
            <a:r>
              <a:rPr lang="en-US"/>
              <a:t>Types of Empirical </a:t>
            </a:r>
            <a:br>
              <a:rPr lang="en-US"/>
            </a:br>
            <a:r>
              <a:rPr lang="en-US"/>
              <a:t>Data </a:t>
            </a:r>
            <a:br>
              <a:rPr lang="en-US"/>
            </a:br>
            <a:r>
              <a:rPr lang="en-US"/>
              <a:t>Collected </a:t>
            </a:r>
          </a:p>
        </p:txBody>
      </p:sp>
      <p:pic>
        <p:nvPicPr>
          <p:cNvPr id="3" name="Picture 2" descr="An orange lettered &quot;L&quot; in a blue circle">
            <a:extLst>
              <a:ext uri="{FF2B5EF4-FFF2-40B4-BE49-F238E27FC236}">
                <a16:creationId xmlns:a16="http://schemas.microsoft.com/office/drawing/2014/main" id="{ED0842BF-3FE5-99F0-0336-3ECB9564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6" y="6065035"/>
            <a:ext cx="571690" cy="570935"/>
          </a:xfrm>
          <a:prstGeom prst="rect">
            <a:avLst/>
          </a:prstGeom>
        </p:spPr>
      </p:pic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5B131F8D-47E4-B7D2-52C8-1394CCC54E0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5254560"/>
              </p:ext>
            </p:extLst>
          </p:nvPr>
        </p:nvGraphicFramePr>
        <p:xfrm>
          <a:off x="4117258" y="294967"/>
          <a:ext cx="7309668" cy="6341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7010">
                  <a:extLst>
                    <a:ext uri="{9D8B030D-6E8A-4147-A177-3AD203B41FA5}">
                      <a16:colId xmlns:a16="http://schemas.microsoft.com/office/drawing/2014/main" val="1015653664"/>
                    </a:ext>
                  </a:extLst>
                </a:gridCol>
                <a:gridCol w="4032658">
                  <a:extLst>
                    <a:ext uri="{9D8B030D-6E8A-4147-A177-3AD203B41FA5}">
                      <a16:colId xmlns:a16="http://schemas.microsoft.com/office/drawing/2014/main" val="642826378"/>
                    </a:ext>
                  </a:extLst>
                </a:gridCol>
              </a:tblGrid>
              <a:tr h="1585487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</a:rPr>
                        <a:t>Type of Data Collection</a:t>
                      </a:r>
                    </a:p>
                  </a:txBody>
                  <a:tcPr marL="137160" marR="13716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</a:rPr>
                        <a:t>What can Student Researchers do? </a:t>
                      </a:r>
                    </a:p>
                  </a:txBody>
                  <a:tcPr marL="137160" marR="13716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52336"/>
                  </a:ext>
                </a:extLst>
              </a:tr>
              <a:tr h="1585487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n-lt"/>
                        </a:rPr>
                        <a:t>Student Survey</a:t>
                      </a:r>
                    </a:p>
                  </a:txBody>
                  <a:tcPr marL="137160" marR="1371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Take the survey! </a:t>
                      </a:r>
                    </a:p>
                    <a:p>
                      <a:pPr lvl="0">
                        <a:buNone/>
                      </a:pPr>
                      <a:r>
                        <a:rPr lang="en-US" sz="1400">
                          <a:latin typeface="+mn-lt"/>
                        </a:rPr>
                        <a:t>Share the survey with your friends! </a:t>
                      </a:r>
                    </a:p>
                  </a:txBody>
                  <a:tcPr marL="137160" marR="13716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066008"/>
                  </a:ext>
                </a:extLst>
              </a:tr>
              <a:tr h="1585487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n-lt"/>
                        </a:rPr>
                        <a:t>Student Focus Groups/Student Interviews</a:t>
                      </a:r>
                    </a:p>
                  </a:txBody>
                  <a:tcPr marL="137160" marR="1371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Help ask the questions of their fellow students over zoom (read the questions and ask follow up questions)</a:t>
                      </a:r>
                    </a:p>
                  </a:txBody>
                  <a:tcPr marL="137160" marR="1371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37045"/>
                  </a:ext>
                </a:extLst>
              </a:tr>
              <a:tr h="1585487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n-lt"/>
                        </a:rPr>
                        <a:t>Interviews with Campus Leaders </a:t>
                      </a:r>
                    </a:p>
                  </a:txBody>
                  <a:tcPr marL="137160" marR="13716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Help ask questions to a campus leader</a:t>
                      </a:r>
                    </a:p>
                  </a:txBody>
                  <a:tcPr marL="137160" marR="13716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26731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6FB6D-7E77-138D-E1CA-4554F4F807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8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08AD-E601-9AD6-F416-EF384F22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93F4E-DB93-1CE0-2CED-E22B0A089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 anchor="b">
            <a:normAutofit/>
          </a:bodyPr>
          <a:lstStyle/>
          <a:p>
            <a:r>
              <a:rPr lang="en-US"/>
              <a:t>Key Findings (Preliminary)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A80D5-172F-E2D9-16A3-F3A6A8449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0" y="5942862"/>
            <a:ext cx="2471058" cy="773624"/>
          </a:xfrm>
        </p:spPr>
        <p:txBody>
          <a:bodyPr anchor="b">
            <a:normAutofit/>
          </a:bodyPr>
          <a:lstStyle/>
          <a:p>
            <a:r>
              <a:rPr lang="en-US" sz="1300"/>
              <a:t>ZTC Degree Feasibility Study: Mixed Methods Empirical Evidence Gathered Research Study. </a:t>
            </a:r>
          </a:p>
        </p:txBody>
      </p:sp>
      <p:pic>
        <p:nvPicPr>
          <p:cNvPr id="4" name="Picture 3" descr="A person sitting in a field at night with a lantern in hand">
            <a:extLst>
              <a:ext uri="{FF2B5EF4-FFF2-40B4-BE49-F238E27FC236}">
                <a16:creationId xmlns:a16="http://schemas.microsoft.com/office/drawing/2014/main" id="{427DEDEA-3485-4985-3714-BD1A778B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66" b="1168"/>
          <a:stretch>
            <a:fillRect/>
          </a:stretch>
        </p:blipFill>
        <p:spPr>
          <a:xfrm>
            <a:off x="20" y="10"/>
            <a:ext cx="12191979" cy="5425430"/>
          </a:xfrm>
          <a:prstGeom prst="rect">
            <a:avLst/>
          </a:prstGeom>
          <a:noFill/>
        </p:spPr>
      </p:pic>
      <p:pic>
        <p:nvPicPr>
          <p:cNvPr id="6" name="Picture 5" descr="A blue lettered E in a purple circle">
            <a:extLst>
              <a:ext uri="{FF2B5EF4-FFF2-40B4-BE49-F238E27FC236}">
                <a16:creationId xmlns:a16="http://schemas.microsoft.com/office/drawing/2014/main" id="{642543F9-7BC3-9F78-7194-E5919A60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408" y="154272"/>
            <a:ext cx="614505" cy="5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2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 descr="1512 Students took the survey as of April 20th&#10;Survey respondents self-reported enrollment at 43 California colleges&#10;36 Informational Interviews with Faculty &amp; Admin across the state of CA&#10;5 Student Focus Groups&#10;5 Student Researchers &#10;5 Librarian Researchers&#10;">
            <a:extLst>
              <a:ext uri="{FF2B5EF4-FFF2-40B4-BE49-F238E27FC236}">
                <a16:creationId xmlns:a16="http://schemas.microsoft.com/office/drawing/2014/main" id="{A3141724-AD27-4D32-A7EF-633A2A0D0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942617"/>
              </p:ext>
            </p:extLst>
          </p:nvPr>
        </p:nvGraphicFramePr>
        <p:xfrm>
          <a:off x="4019826" y="628374"/>
          <a:ext cx="7862955" cy="561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99" name="Title 1098">
            <a:extLst>
              <a:ext uri="{FF2B5EF4-FFF2-40B4-BE49-F238E27FC236}">
                <a16:creationId xmlns:a16="http://schemas.microsoft.com/office/drawing/2014/main" id="{84C92310-C5D8-1646-6E1C-B0C143419B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2478" y="1904999"/>
            <a:ext cx="4141304" cy="30469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Study Scope</a:t>
            </a:r>
          </a:p>
        </p:txBody>
      </p:sp>
      <p:pic>
        <p:nvPicPr>
          <p:cNvPr id="4" name="Picture 3" descr="A blue lettered E in a purple circle">
            <a:extLst>
              <a:ext uri="{FF2B5EF4-FFF2-40B4-BE49-F238E27FC236}">
                <a16:creationId xmlns:a16="http://schemas.microsoft.com/office/drawing/2014/main" id="{70E860D5-2F4A-48E4-05C5-08D6BC1D3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8" y="6097872"/>
            <a:ext cx="614505" cy="5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58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E9F7E-2A27-6141-B5BE-BEE713F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903249"/>
            <a:ext cx="3494314" cy="5719639"/>
          </a:xfrm>
        </p:spPr>
        <p:txBody>
          <a:bodyPr anchor="t">
            <a:normAutofit/>
          </a:bodyPr>
          <a:lstStyle/>
          <a:p>
            <a:r>
              <a:rPr lang="en-US"/>
              <a:t>BIG PICTURE</a:t>
            </a:r>
            <a:br>
              <a:rPr lang="en-US"/>
            </a:br>
            <a:br>
              <a:rPr lang="en-US"/>
            </a:br>
            <a:r>
              <a:rPr lang="en-US"/>
              <a:t>What categories emerged? </a:t>
            </a:r>
          </a:p>
        </p:txBody>
      </p:sp>
      <p:pic>
        <p:nvPicPr>
          <p:cNvPr id="5" name="Picture 4" descr="A green lettered R in a green circle">
            <a:extLst>
              <a:ext uri="{FF2B5EF4-FFF2-40B4-BE49-F238E27FC236}">
                <a16:creationId xmlns:a16="http://schemas.microsoft.com/office/drawing/2014/main" id="{9590B7E3-7075-0300-4BF9-F8F18340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9E0F-D6F2-B603-62DA-91F1C7FA96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110364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3" name="Picture 2" descr="ZTC Degree Feasibility of Student Discoverability chart developed by RacheL L. Fleming MLIS from Irvine Valley College.&#10;&#10;The ZTC/OER Pathway Feasibility is broken into 5 sections: Front End, Back End, Support Systems, Student Outcomes, and Equity Risk.">
            <a:extLst>
              <a:ext uri="{FF2B5EF4-FFF2-40B4-BE49-F238E27FC236}">
                <a16:creationId xmlns:a16="http://schemas.microsoft.com/office/drawing/2014/main" id="{86A148F6-C2D0-CC6E-F3C8-424FB60B2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47" y="332768"/>
            <a:ext cx="8020050" cy="6067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3A645B-644A-53E3-6B29-0D3E54F7E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7016" y="4790607"/>
            <a:ext cx="1261672" cy="14615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EB15E1-B9AE-6DDD-7B45-38120CB94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7015" y="3004279"/>
            <a:ext cx="1261672" cy="17863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C5EFF-7857-09AB-E3C2-A45DDD6C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96065" y="2804410"/>
            <a:ext cx="1261672" cy="14615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C65FF2-9667-CAB8-C127-1D0B0CDC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96065" y="4265951"/>
            <a:ext cx="1261672" cy="20174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BABEA0-510A-CE8E-764D-76AFA8CA4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7638" y="2435901"/>
            <a:ext cx="1261672" cy="36351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4FBD25-2958-60A8-CCA8-E26353B1F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2933" y="2273508"/>
            <a:ext cx="2748195" cy="40161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artoon bee with a shocked face, mouth open.">
            <a:extLst>
              <a:ext uri="{FF2B5EF4-FFF2-40B4-BE49-F238E27FC236}">
                <a16:creationId xmlns:a16="http://schemas.microsoft.com/office/drawing/2014/main" id="{83F1ED62-8FD5-7270-03EC-2FBFB65F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80951" y="4790606"/>
            <a:ext cx="1861278" cy="18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A496F4-A593-F4E0-64A2-621707E97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83" y="1338649"/>
            <a:ext cx="4654296" cy="3739896"/>
          </a:xfrm>
        </p:spPr>
        <p:txBody>
          <a:bodyPr>
            <a:normAutofit fontScale="90000"/>
          </a:bodyPr>
          <a:lstStyle/>
          <a:p>
            <a:r>
              <a:rPr lang="en-US"/>
              <a:t>This is a big picture overview of the survey results </a:t>
            </a:r>
            <a:br>
              <a:rPr lang="en-US"/>
            </a:b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2ECEA1-F5D0-8069-D604-F607B37C8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3694809"/>
            <a:ext cx="4206240" cy="1380744"/>
          </a:xfrm>
        </p:spPr>
        <p:txBody>
          <a:bodyPr/>
          <a:lstStyle/>
          <a:p>
            <a:r>
              <a:rPr lang="en-US"/>
              <a:t>Expect Cognitive Overload! :) </a:t>
            </a:r>
          </a:p>
        </p:txBody>
      </p:sp>
      <p:pic>
        <p:nvPicPr>
          <p:cNvPr id="4" name="Picture 3" descr="A green lettered R in a green circle">
            <a:extLst>
              <a:ext uri="{FF2B5EF4-FFF2-40B4-BE49-F238E27FC236}">
                <a16:creationId xmlns:a16="http://schemas.microsoft.com/office/drawing/2014/main" id="{CE69147E-749E-2DF3-0B2F-10EAB74D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91EA9F7-C104-25E6-430F-CED94C7AAE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17575" y="6400800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2" name="Picture 1" descr="AI generated image with a person, brain out and there are technology motifs come out.">
            <a:extLst>
              <a:ext uri="{FF2B5EF4-FFF2-40B4-BE49-F238E27FC236}">
                <a16:creationId xmlns:a16="http://schemas.microsoft.com/office/drawing/2014/main" id="{0014E097-AC1D-9A5F-D2F2-5F25CCFA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39"/>
          <a:stretch>
            <a:fillRect/>
          </a:stretch>
        </p:blipFill>
        <p:spPr>
          <a:xfrm>
            <a:off x="5596128" y="10"/>
            <a:ext cx="659587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41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FE40C1-5CCB-20D7-1C24-4FFE916D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863127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 sz="3900"/>
              <a:t>Welcome &amp; Agenda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09C41-614B-C031-6C74-39405795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109728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BB0CD-0B68-1056-857B-9CB9460BF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3111" y="2492689"/>
            <a:ext cx="4623715" cy="4095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/>
              <a:t>What we're going to cover (overview of study)</a:t>
            </a:r>
          </a:p>
          <a:p>
            <a:pPr marL="342900" indent="-342900">
              <a:buAutoNum type="arabicPeriod"/>
            </a:pPr>
            <a:r>
              <a:rPr lang="en-US" sz="2400"/>
              <a:t>Who</a:t>
            </a:r>
          </a:p>
          <a:p>
            <a:pPr marL="342900" indent="-342900">
              <a:buAutoNum type="arabicPeriod"/>
            </a:pPr>
            <a:r>
              <a:rPr lang="en-US" sz="2400"/>
              <a:t>What </a:t>
            </a:r>
          </a:p>
          <a:p>
            <a:pPr marL="342900" indent="-342900">
              <a:buAutoNum type="arabicPeriod"/>
            </a:pPr>
            <a:r>
              <a:rPr lang="en-US" sz="2400"/>
              <a:t>Why</a:t>
            </a:r>
          </a:p>
          <a:p>
            <a:pPr marL="342900" indent="-342900">
              <a:buAutoNum type="arabicPeriod"/>
            </a:pPr>
            <a:r>
              <a:rPr lang="en-US" sz="2400"/>
              <a:t>How (Research Questions &amp; Methodology)</a:t>
            </a:r>
          </a:p>
          <a:p>
            <a:pPr marL="342900" indent="-342900">
              <a:buAutoNum type="arabicPeriod"/>
            </a:pPr>
            <a:r>
              <a:rPr lang="en-US" sz="2400"/>
              <a:t>Key Findings</a:t>
            </a:r>
          </a:p>
          <a:p>
            <a:pPr marL="342900" indent="-342900">
              <a:buAutoNum type="arabicPeriod"/>
            </a:pPr>
            <a:r>
              <a:rPr lang="en-US" sz="2400"/>
              <a:t>Takeaways </a:t>
            </a:r>
          </a:p>
        </p:txBody>
      </p:sp>
      <p:pic>
        <p:nvPicPr>
          <p:cNvPr id="9" name="Picture Placeholder 8" descr="Books on a shelf">
            <a:extLst>
              <a:ext uri="{FF2B5EF4-FFF2-40B4-BE49-F238E27FC236}">
                <a16:creationId xmlns:a16="http://schemas.microsoft.com/office/drawing/2014/main" id="{BC0F1B81-EB42-26A4-CA8C-DCB5277234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26" r="18626"/>
          <a:stretch/>
        </p:blipFill>
        <p:spPr>
          <a:xfrm>
            <a:off x="5745480" y="164"/>
            <a:ext cx="6446520" cy="6857671"/>
          </a:xfrm>
          <a:noFill/>
        </p:spPr>
      </p:pic>
    </p:spTree>
    <p:extLst>
      <p:ext uri="{BB962C8B-B14F-4D97-AF65-F5344CB8AC3E}">
        <p14:creationId xmlns:p14="http://schemas.microsoft.com/office/powerpoint/2010/main" val="164061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a word cloud. The largest words here are groceries, bills, rent, car, food, gas.">
            <a:extLst>
              <a:ext uri="{FF2B5EF4-FFF2-40B4-BE49-F238E27FC236}">
                <a16:creationId xmlns:a16="http://schemas.microsoft.com/office/drawing/2014/main" id="{673AB22C-0998-9C21-2B1B-48EA2247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17" t="10145" r="9863" b="8889"/>
          <a:stretch>
            <a:fillRect/>
          </a:stretch>
        </p:blipFill>
        <p:spPr>
          <a:xfrm>
            <a:off x="332511" y="106096"/>
            <a:ext cx="4360033" cy="2561356"/>
          </a:xfrm>
          <a:prstGeom prst="rect">
            <a:avLst/>
          </a:prstGeom>
        </p:spPr>
      </p:pic>
      <p:pic>
        <p:nvPicPr>
          <p:cNvPr id="7" name="Picture 6" descr="A blue lettered E in a purple circle">
            <a:extLst>
              <a:ext uri="{FF2B5EF4-FFF2-40B4-BE49-F238E27FC236}">
                <a16:creationId xmlns:a16="http://schemas.microsoft.com/office/drawing/2014/main" id="{3D4B5BA1-B1FF-8D2E-E2C6-5858F546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2" y="6060701"/>
            <a:ext cx="614505" cy="589985"/>
          </a:xfrm>
          <a:prstGeom prst="rect">
            <a:avLst/>
          </a:prstGeom>
        </p:spPr>
      </p:pic>
      <p:pic>
        <p:nvPicPr>
          <p:cNvPr id="2" name="Picture 1" descr="Image of a word cloud. The largest words are bills, food, housing, gas, essentials, car, rent, livingexpenses.">
            <a:extLst>
              <a:ext uri="{FF2B5EF4-FFF2-40B4-BE49-F238E27FC236}">
                <a16:creationId xmlns:a16="http://schemas.microsoft.com/office/drawing/2014/main" id="{C006F84E-6DCD-648C-68C5-E9E44B15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49" y="2682712"/>
            <a:ext cx="7438582" cy="3776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0403E-B3C5-B55D-72A7-E510D0CF9E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C1DA26-A88E-2CF1-8EFC-55DF1843F7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3100" y="725488"/>
            <a:ext cx="2389188" cy="4435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didn't have to spend money on textbooks what would you spend that money on?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1512  Student  Survey  Responses</a:t>
            </a:r>
          </a:p>
        </p:txBody>
      </p:sp>
    </p:spTree>
    <p:extLst>
      <p:ext uri="{BB962C8B-B14F-4D97-AF65-F5344CB8AC3E}">
        <p14:creationId xmlns:p14="http://schemas.microsoft.com/office/powerpoint/2010/main" val="219865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3A70A-CD0E-96E7-D9D3-CC72A4269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 generated Image of hands in multiple colors raised to the sky in a field with a pathway.">
            <a:extLst>
              <a:ext uri="{FF2B5EF4-FFF2-40B4-BE49-F238E27FC236}">
                <a16:creationId xmlns:a16="http://schemas.microsoft.com/office/drawing/2014/main" id="{E2424416-F58A-C602-E08A-465E62A7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8" y="891267"/>
            <a:ext cx="6861960" cy="5129893"/>
          </a:xfrm>
          <a:prstGeom prst="rect">
            <a:avLst/>
          </a:prstGeom>
        </p:spPr>
      </p:pic>
      <p:pic>
        <p:nvPicPr>
          <p:cNvPr id="6" name="Picture 5" descr="An orange lettered &quot;L&quot; in a blue circle">
            <a:extLst>
              <a:ext uri="{FF2B5EF4-FFF2-40B4-BE49-F238E27FC236}">
                <a16:creationId xmlns:a16="http://schemas.microsoft.com/office/drawing/2014/main" id="{AA56F598-57A7-E31F-1133-3E34C840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6" y="6065035"/>
            <a:ext cx="571690" cy="5709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BC28C-8033-5B2A-74BD-FC6C010C95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BFE2E2-6570-7184-B711-81E68DB0D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61300" y="725488"/>
            <a:ext cx="4171950" cy="4949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 is high: 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91.7% </a:t>
            </a: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students would choose a 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ZTC Pathway if it was a clear option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1512  Student  Survey  Responses</a:t>
            </a:r>
          </a:p>
        </p:txBody>
      </p:sp>
    </p:spTree>
    <p:extLst>
      <p:ext uri="{BB962C8B-B14F-4D97-AF65-F5344CB8AC3E}">
        <p14:creationId xmlns:p14="http://schemas.microsoft.com/office/powerpoint/2010/main" val="195155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9360B-8966-A038-904D-74FABFBFB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A53E9-E98D-EAD3-17A9-6D165C0F5E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092908-1C87-77E4-DD02-5FFE94EF9A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61300" y="258763"/>
            <a:ext cx="4184650" cy="6483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Awareness &amp; Navigation is low: 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"Have you ever tried to complete an entire degree using only ZTC courses?"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 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07.9% 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said yes. 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1512  Student  Survey  Responses</a:t>
            </a:r>
          </a:p>
        </p:txBody>
      </p:sp>
      <p:pic>
        <p:nvPicPr>
          <p:cNvPr id="2" name="Picture 1" descr="A silhouette of a person standing in front of a wall with hexagons">
            <a:extLst>
              <a:ext uri="{FF2B5EF4-FFF2-40B4-BE49-F238E27FC236}">
                <a16:creationId xmlns:a16="http://schemas.microsoft.com/office/drawing/2014/main" id="{DABA74D0-5644-25B8-F89C-9DE62D1C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2" y="727981"/>
            <a:ext cx="6976631" cy="5299982"/>
          </a:xfrm>
          <a:prstGeom prst="rect">
            <a:avLst/>
          </a:prstGeom>
        </p:spPr>
      </p:pic>
      <p:pic>
        <p:nvPicPr>
          <p:cNvPr id="6" name="Picture 5" descr="A red lettered H in a red circle">
            <a:extLst>
              <a:ext uri="{FF2B5EF4-FFF2-40B4-BE49-F238E27FC236}">
                <a16:creationId xmlns:a16="http://schemas.microsoft.com/office/drawing/2014/main" id="{9EDBA8D2-21C4-CBA8-697D-B829BB2D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094" y="507499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2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DEBB44-8850-D62C-A037-9769BA1A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413B8-71FC-8D9D-9C8A-8F53F75BF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C3EC5-46C0-042B-805C-E6B64A55B3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61300" y="725488"/>
            <a:ext cx="4171950" cy="56419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 trust is low: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"Have you ever taken a class labeled ZTC that had hidden costs?"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28.4% 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said yes. 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1512  Student  Survey  Responses</a:t>
            </a:r>
          </a:p>
        </p:txBody>
      </p:sp>
      <p:pic>
        <p:nvPicPr>
          <p:cNvPr id="2" name="Picture 1" descr="A person standing in front of a broken heart">
            <a:extLst>
              <a:ext uri="{FF2B5EF4-FFF2-40B4-BE49-F238E27FC236}">
                <a16:creationId xmlns:a16="http://schemas.microsoft.com/office/drawing/2014/main" id="{613C7A74-CD02-788D-6182-8A5E5AB4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28600"/>
            <a:ext cx="7029450" cy="6400800"/>
          </a:xfrm>
          <a:prstGeom prst="rect">
            <a:avLst/>
          </a:prstGeom>
        </p:spPr>
      </p:pic>
      <p:pic>
        <p:nvPicPr>
          <p:cNvPr id="6" name="Picture 5" descr="An orange lettered &quot;L&quot; in a blue circle">
            <a:extLst>
              <a:ext uri="{FF2B5EF4-FFF2-40B4-BE49-F238E27FC236}">
                <a16:creationId xmlns:a16="http://schemas.microsoft.com/office/drawing/2014/main" id="{BE2F876E-648C-8784-8F11-1948F0C6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6" y="6065035"/>
            <a:ext cx="571690" cy="57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86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919CC-EA27-A204-6C3F-3C1EE952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orange lettered &quot;L&quot; in a blue circle">
            <a:extLst>
              <a:ext uri="{FF2B5EF4-FFF2-40B4-BE49-F238E27FC236}">
                <a16:creationId xmlns:a16="http://schemas.microsoft.com/office/drawing/2014/main" id="{1E8476A1-43EC-DF57-FBB2-4E5D7909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6" y="6065035"/>
            <a:ext cx="571690" cy="570935"/>
          </a:xfrm>
          <a:prstGeom prst="rect">
            <a:avLst/>
          </a:prstGeom>
        </p:spPr>
      </p:pic>
      <p:pic>
        <p:nvPicPr>
          <p:cNvPr id="3" name="Picture 2" descr="Person in the distance walking on a broken pathway with ZTC dollar logos all over the path">
            <a:extLst>
              <a:ext uri="{FF2B5EF4-FFF2-40B4-BE49-F238E27FC236}">
                <a16:creationId xmlns:a16="http://schemas.microsoft.com/office/drawing/2014/main" id="{1A710AB5-1353-0E62-CD2B-EF02F895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91" y="362953"/>
            <a:ext cx="6205538" cy="6134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46682-89AC-FCEA-008B-E5EDF2C272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305227-C300-130D-DEA3-1E556826F9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86600" y="725488"/>
            <a:ext cx="4865688" cy="599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Focus: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Pathway Fragility/Stability </a:t>
            </a:r>
            <a:endParaRPr kumimoji="0" lang="en-US" sz="56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1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amera lens with rainbow effects.">
            <a:extLst>
              <a:ext uri="{FF2B5EF4-FFF2-40B4-BE49-F238E27FC236}">
                <a16:creationId xmlns:a16="http://schemas.microsoft.com/office/drawing/2014/main" id="{2CAB0073-78FE-1233-2981-9E399CA0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6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9" name="Picture 8" descr="A green lettered R in a green circle">
            <a:extLst>
              <a:ext uri="{FF2B5EF4-FFF2-40B4-BE49-F238E27FC236}">
                <a16:creationId xmlns:a16="http://schemas.microsoft.com/office/drawing/2014/main" id="{54F029EA-64CE-FE25-A83F-BB30E32F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C0D42C-BA0F-AADE-43EC-A8987A543B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85148" y="1244976"/>
            <a:ext cx="3824762" cy="4370427"/>
          </a:xfrm>
          <a:prstGeom prst="rect">
            <a:avLst/>
          </a:prstGeom>
          <a:solidFill>
            <a:schemeClr val="dk1"/>
          </a:solidFill>
          <a:ln w="12700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No. 20"/>
                <a:ea typeface="+mn-ea"/>
                <a:cs typeface="+mn-cs"/>
              </a:rPr>
              <a:t>Student Trust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No. 20"/>
                <a:ea typeface="+mn-ea"/>
                <a:cs typeface="+mn-cs"/>
              </a:rPr>
              <a:t>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No. 20"/>
                <a:ea typeface="+mn-ea"/>
                <a:cs typeface="+mn-cs"/>
              </a:rPr>
              <a:t>Transparency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No. 20"/>
                <a:ea typeface="+mn-ea"/>
                <a:cs typeface="+mn-cs"/>
              </a:rPr>
              <a:t>How do we build stable, trustworthy, student-ready pathways?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dern No. 2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09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6056A-3A0B-B714-1B23-E43BB3BCBF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25273" y="42718"/>
            <a:ext cx="4381500" cy="1308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End Result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diagram of the Maturity model: making ZTC pathways student ready">
            <a:extLst>
              <a:ext uri="{FF2B5EF4-FFF2-40B4-BE49-F238E27FC236}">
                <a16:creationId xmlns:a16="http://schemas.microsoft.com/office/drawing/2014/main" id="{E01CCDDC-ADBA-C0EC-9D99-71A16E3E6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72" y="729776"/>
            <a:ext cx="10522874" cy="5935992"/>
          </a:xfrm>
          <a:prstGeom prst="rect">
            <a:avLst/>
          </a:prstGeom>
        </p:spPr>
      </p:pic>
      <p:pic>
        <p:nvPicPr>
          <p:cNvPr id="5" name="Picture 4" descr="A green lettered R in a green circle">
            <a:extLst>
              <a:ext uri="{FF2B5EF4-FFF2-40B4-BE49-F238E27FC236}">
                <a16:creationId xmlns:a16="http://schemas.microsoft.com/office/drawing/2014/main" id="{8219FC57-929B-2C44-93C3-737BEB1B9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BA4613-1126-A2D4-E8E1-CCE8FF6344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849" y="548640"/>
            <a:ext cx="6326659" cy="1132258"/>
          </a:xfrm>
        </p:spPr>
        <p:txBody>
          <a:bodyPr>
            <a:noAutofit/>
          </a:bodyPr>
          <a:lstStyle/>
          <a:p>
            <a:r>
              <a:rPr lang="en-US" sz="4000" b="1" dirty="0"/>
              <a:t>6 Tiered Maturity Model</a:t>
            </a:r>
            <a:br>
              <a:rPr lang="en-US" sz="4000" b="1" dirty="0"/>
            </a:br>
            <a:r>
              <a:rPr lang="en-US" sz="2800" i="1" dirty="0"/>
              <a:t>(can be done simultaneously or sequentially)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32E7B-D37A-43FC-83F1-7AD6DA064EA7}"/>
              </a:ext>
            </a:extLst>
          </p:cNvPr>
          <p:cNvSpPr txBox="1"/>
          <p:nvPr/>
        </p:nvSpPr>
        <p:spPr>
          <a:xfrm>
            <a:off x="571500" y="1649075"/>
            <a:ext cx="5524500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b="1" dirty="0"/>
          </a:p>
          <a:p>
            <a:pPr marL="342900" indent="-342900">
              <a:buAutoNum type="arabicPeriod"/>
            </a:pPr>
            <a:r>
              <a:rPr lang="en-US" b="1" dirty="0"/>
              <a:t>Trust &amp; Label Integrity</a:t>
            </a:r>
            <a:r>
              <a:rPr lang="en-US" dirty="0"/>
              <a:t> – ZTC means truly no hidden costs </a:t>
            </a:r>
          </a:p>
          <a:p>
            <a:pPr marL="342900" indent="-342900">
              <a:buAutoNum type="arabicPeriod"/>
            </a:pPr>
            <a:r>
              <a:rPr lang="en-US" b="1" dirty="0"/>
              <a:t>Section-Level Accuracy</a:t>
            </a:r>
            <a:r>
              <a:rPr lang="en-US" dirty="0"/>
              <a:t> – Correct labels on actual sections students enroll in </a:t>
            </a:r>
          </a:p>
          <a:p>
            <a:pPr marL="342900" indent="-342900">
              <a:buAutoNum type="arabicPeriod"/>
            </a:pPr>
            <a:r>
              <a:rPr lang="en-US" b="1" dirty="0"/>
              <a:t>Systems Integration</a:t>
            </a:r>
            <a:r>
              <a:rPr lang="en-US" dirty="0"/>
              <a:t> – SIS, bookstore, scheduling, and advising aligned </a:t>
            </a:r>
          </a:p>
          <a:p>
            <a:pPr marL="342900" indent="-342900">
              <a:buAutoNum type="arabicPeriod"/>
            </a:pPr>
            <a:r>
              <a:rPr lang="en-US" b="1" dirty="0"/>
              <a:t>Pathway Stability</a:t>
            </a:r>
            <a:r>
              <a:rPr lang="en-US" dirty="0"/>
              <a:t> – Reliable multi-term course coverage, not one-off sections= ZTC Section Saturation</a:t>
            </a:r>
          </a:p>
          <a:p>
            <a:pPr marL="342900" indent="-342900">
              <a:buAutoNum type="arabicPeriod"/>
            </a:pPr>
            <a:r>
              <a:rPr lang="en-US" b="1" dirty="0"/>
              <a:t>Ambient Discoverability</a:t>
            </a:r>
            <a:r>
              <a:rPr lang="en-US" dirty="0"/>
              <a:t> – Easy to find in registration with plain-language filters </a:t>
            </a:r>
          </a:p>
          <a:p>
            <a:pPr marL="342900" indent="-342900">
              <a:buAutoNum type="arabicPeriod"/>
            </a:pPr>
            <a:r>
              <a:rPr lang="en-US" b="1" dirty="0"/>
              <a:t>Student-Ready Navigation</a:t>
            </a:r>
            <a:r>
              <a:rPr lang="en-US" dirty="0"/>
              <a:t> – Students can find, trust, and complete the pathway independently</a:t>
            </a:r>
          </a:p>
          <a:p>
            <a:pPr algn="ctr"/>
            <a:endParaRPr lang="en-US" dirty="0"/>
          </a:p>
        </p:txBody>
      </p:sp>
      <p:pic>
        <p:nvPicPr>
          <p:cNvPr id="5" name="Picture 4" descr="A green lettered R in a green circle">
            <a:extLst>
              <a:ext uri="{FF2B5EF4-FFF2-40B4-BE49-F238E27FC236}">
                <a16:creationId xmlns:a16="http://schemas.microsoft.com/office/drawing/2014/main" id="{73D9E251-8051-C48E-A457-9D615B18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  <p:pic>
        <p:nvPicPr>
          <p:cNvPr id="3" name="Picture 2" descr="AI generated pathway in a field with ZTC logos">
            <a:extLst>
              <a:ext uri="{FF2B5EF4-FFF2-40B4-BE49-F238E27FC236}">
                <a16:creationId xmlns:a16="http://schemas.microsoft.com/office/drawing/2014/main" id="{69030C78-3C09-4F25-B442-7D4D397F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215" y="1000292"/>
            <a:ext cx="49134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03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410A8B-B2D3-660A-0C11-4FE860A6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36" y="1711724"/>
            <a:ext cx="8250253" cy="261836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Why does it matter if not all students can find and navigate the ZTC Pathways? 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E81B59A-D52C-7C04-80A3-DE97B511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3" name="Picture 2" descr="A green lettered R in a green circle">
            <a:extLst>
              <a:ext uri="{FF2B5EF4-FFF2-40B4-BE49-F238E27FC236}">
                <a16:creationId xmlns:a16="http://schemas.microsoft.com/office/drawing/2014/main" id="{CEFB9630-0BEB-01EF-94D4-4A97A91C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21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EA6F2-AD3B-5499-3CC2-BAB034E4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C04918-53AE-B66D-5132-0A0E49EE9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8" y="309767"/>
            <a:ext cx="4709256" cy="3575672"/>
          </a:xfrm>
        </p:spPr>
        <p:txBody>
          <a:bodyPr anchor="t">
            <a:normAutofit/>
          </a:bodyPr>
          <a:lstStyle/>
          <a:p>
            <a:r>
              <a:rPr lang="en-US"/>
              <a:t>Equity Risk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A4C31E4-5942-10CF-7518-D8A5F9B26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215" y="1491984"/>
            <a:ext cx="5304685" cy="47625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>
                <a:ea typeface="+mn-lt"/>
                <a:cs typeface="+mn-lt"/>
              </a:rPr>
              <a:t>Who Gets to Benefit?</a:t>
            </a:r>
            <a:endParaRPr lang="en-US"/>
          </a:p>
          <a:p>
            <a:endParaRPr lang="en-US" sz="2400" b="1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What happens when only students who already know how to “work the system” can find ZTC/OER courses?</a:t>
            </a:r>
            <a:endParaRPr lang="en-US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Students with insider knowledge save money, plan better, and move ahead.</a:t>
            </a:r>
            <a:endParaRPr lang="en-US"/>
          </a:p>
          <a:p>
            <a:r>
              <a:rPr lang="en-US" sz="2400" dirty="0">
                <a:ea typeface="+mn-lt"/>
                <a:cs typeface="+mn-lt"/>
              </a:rPr>
              <a:t>Students without that knowledge may never know the option exists.</a:t>
            </a:r>
            <a:endParaRPr lang="en-US" dirty="0"/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That is not equitable access. That is selective access.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0524F-A2D3-ABEA-69D1-4AA940361B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17575" y="6400800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11" name="Picture 10" descr="3D stairs design">
            <a:extLst>
              <a:ext uri="{FF2B5EF4-FFF2-40B4-BE49-F238E27FC236}">
                <a16:creationId xmlns:a16="http://schemas.microsoft.com/office/drawing/2014/main" id="{DF572ED6-BC65-85F5-026A-E1EDE149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96" r="9873" b="4"/>
          <a:stretch>
            <a:fillRect/>
          </a:stretch>
        </p:blipFill>
        <p:spPr>
          <a:xfrm>
            <a:off x="5596128" y="10"/>
            <a:ext cx="659587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44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D0E8-88C8-6CA2-AF71-FBD241AC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674" y="839169"/>
            <a:ext cx="4361688" cy="1527048"/>
          </a:xfrm>
        </p:spPr>
        <p:txBody>
          <a:bodyPr anchor="b">
            <a:normAutofit/>
          </a:bodyPr>
          <a:lstStyle/>
          <a:p>
            <a:r>
              <a:rPr lang="en-US"/>
              <a:t>Who is talking? </a:t>
            </a:r>
          </a:p>
        </p:txBody>
      </p:sp>
      <p:pic>
        <p:nvPicPr>
          <p:cNvPr id="10" name="Picture Placeholder 9" descr="A building with trees and grass in front of it&#10;&#10;">
            <a:extLst>
              <a:ext uri="{FF2B5EF4-FFF2-40B4-BE49-F238E27FC236}">
                <a16:creationId xmlns:a16="http://schemas.microsoft.com/office/drawing/2014/main" id="{2EC24794-033D-777E-42A3-DD011B65BD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3595"/>
          <a:stretch>
            <a:fillRect/>
          </a:stretch>
        </p:blipFill>
        <p:spPr>
          <a:xfrm>
            <a:off x="20" y="10"/>
            <a:ext cx="6611489" cy="6857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B0246-C90A-FA95-E620-F38116ED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110364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DD48D4-3F40-9FED-C7E1-709C22621F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38611" y="2395919"/>
            <a:ext cx="5124450" cy="4167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en-US"/>
              <a:t>Student Researchers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/>
              <a:t>Ofelia (Lia) </a:t>
            </a:r>
            <a:r>
              <a:rPr lang="en-US" err="1"/>
              <a:t>Veisalov</a:t>
            </a:r>
            <a:endParaRPr lang="en-US"/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/>
              <a:t>Elina </a:t>
            </a:r>
            <a:r>
              <a:rPr lang="en-US" err="1">
                <a:latin typeface="Neue Haas Grotesk Text Pro"/>
              </a:rPr>
              <a:t>Balalina</a:t>
            </a:r>
            <a:r>
              <a:rPr lang="en-US">
                <a:latin typeface="Neue Haas Grotesk Text Pro"/>
              </a:rPr>
              <a:t> </a:t>
            </a:r>
          </a:p>
          <a:p>
            <a:pPr marL="342900" indent="-342900">
              <a:buAutoNum type="arabicPeriod"/>
            </a:pPr>
            <a:r>
              <a:rPr lang="en-US"/>
              <a:t>Librarian Researchers</a:t>
            </a:r>
          </a:p>
          <a:p>
            <a:pPr marL="571500" lvl="1" indent="-342900">
              <a:buFont typeface="Courier New"/>
              <a:buChar char="o"/>
            </a:pPr>
            <a:r>
              <a:rPr lang="en-US"/>
              <a:t>Heather Evans, Coalinga College OER Librarian</a:t>
            </a:r>
          </a:p>
          <a:p>
            <a:pPr marL="571500" lvl="1" indent="-342900">
              <a:buFont typeface="Courier New"/>
              <a:buChar char="o"/>
            </a:pPr>
            <a:r>
              <a:rPr lang="en-US"/>
              <a:t> Rachel Fleming, IVC, OER Librarian  </a:t>
            </a:r>
          </a:p>
          <a:p>
            <a:pPr marL="342900" indent="-342900">
              <a:buAutoNum type="arabicPeriod"/>
            </a:pPr>
            <a:r>
              <a:rPr lang="en-US"/>
              <a:t>ASCCC OERI IVC Liaison </a:t>
            </a:r>
          </a:p>
          <a:p>
            <a:pPr marL="571500" lvl="1" indent="-342900">
              <a:buFont typeface="Courier New"/>
              <a:buChar char="o"/>
            </a:pPr>
            <a:r>
              <a:rPr lang="en-US"/>
              <a:t>RJ Dolbin, Math Faculty, Curriculum Chair </a:t>
            </a:r>
          </a:p>
        </p:txBody>
      </p:sp>
    </p:spTree>
    <p:extLst>
      <p:ext uri="{BB962C8B-B14F-4D97-AF65-F5344CB8AC3E}">
        <p14:creationId xmlns:p14="http://schemas.microsoft.com/office/powerpoint/2010/main" val="2516800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74F16-2905-4DC0-7F33-0FBB9CA1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AD5107-6F5B-9673-789B-D73DCF41EB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1934" y="-3149"/>
            <a:ext cx="11285157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Example of the Knowledge Gap Creating an Equity Gap Exacerbation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Example of the Knowledge Gap Creating an Equity Gap Exacerbation&#10;This graphic shows the rise in savings over the semesters">
            <a:extLst>
              <a:ext uri="{FF2B5EF4-FFF2-40B4-BE49-F238E27FC236}">
                <a16:creationId xmlns:a16="http://schemas.microsoft.com/office/drawing/2014/main" id="{67F4650E-002B-E27F-45DB-206CD1FE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7" y="1605670"/>
            <a:ext cx="11685955" cy="4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BA817-A137-0C46-D52E-E4526BF4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A939DE3-45B3-50C8-DD2B-448D834E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36" y="1711724"/>
            <a:ext cx="8250253" cy="381851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Students who would most benefit from a ZTC Pathway are often the least likely to have this "insider" institutional knowledge on how to navigate and find these terms. 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032029A-86F6-8D27-FBC1-3232DAAC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66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0CC66-8C1C-6E04-9E00-AF67D97D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and a walkway">
            <a:extLst>
              <a:ext uri="{FF2B5EF4-FFF2-40B4-BE49-F238E27FC236}">
                <a16:creationId xmlns:a16="http://schemas.microsoft.com/office/drawing/2014/main" id="{F502DB0D-E763-1FA9-926C-B702B04D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6" y="476250"/>
            <a:ext cx="2575833" cy="32657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8165-EDB0-989A-F2D1-D8F2AD7A4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925" y="4106863"/>
            <a:ext cx="3629025" cy="27130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600" b="0" i="0" u="none" strike="noStrike" kern="1200" cap="none" spc="-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Thoughts for Institutions 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F7524-F198-A1CE-D6DD-4E9EECE95B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B778B-6319-432D-C916-FCC3652CC944}"/>
              </a:ext>
            </a:extLst>
          </p:cNvPr>
          <p:cNvSpPr txBox="1"/>
          <p:nvPr/>
        </p:nvSpPr>
        <p:spPr>
          <a:xfrm>
            <a:off x="4111983" y="666690"/>
            <a:ext cx="7511191" cy="6417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ea typeface="+mn-lt"/>
                <a:cs typeface="+mn-lt"/>
              </a:rPr>
              <a:t>Are your ZTC pathways </a:t>
            </a:r>
            <a:r>
              <a:rPr lang="en-US" sz="2100" b="1" dirty="0">
                <a:ea typeface="+mn-lt"/>
                <a:cs typeface="+mn-lt"/>
              </a:rPr>
              <a:t>only on paper,</a:t>
            </a:r>
            <a:r>
              <a:rPr lang="en-US" sz="2100" dirty="0">
                <a:ea typeface="+mn-lt"/>
                <a:cs typeface="+mn-lt"/>
              </a:rPr>
              <a:t> or can students actually </a:t>
            </a:r>
            <a:r>
              <a:rPr lang="en-US" sz="2100" b="1" dirty="0">
                <a:ea typeface="+mn-lt"/>
                <a:cs typeface="+mn-lt"/>
              </a:rPr>
              <a:t>find and follow</a:t>
            </a:r>
            <a:r>
              <a:rPr lang="en-US" sz="2100" dirty="0">
                <a:ea typeface="+mn-lt"/>
                <a:cs typeface="+mn-lt"/>
              </a:rPr>
              <a:t> them?</a:t>
            </a:r>
            <a:endParaRPr lang="en-US" sz="2100"/>
          </a:p>
          <a:p>
            <a:endParaRPr lang="en-US" sz="2100" dirty="0">
              <a:ea typeface="+mn-lt"/>
              <a:cs typeface="+mn-lt"/>
            </a:endParaRPr>
          </a:p>
          <a:p>
            <a:r>
              <a:rPr lang="en-US" sz="2100">
                <a:ea typeface="+mn-lt"/>
                <a:cs typeface="+mn-lt"/>
              </a:rPr>
              <a:t>When promoting a ZTC pathway, ask:</a:t>
            </a:r>
            <a:endParaRPr lang="en-US" sz="2100"/>
          </a:p>
          <a:p>
            <a:endParaRPr lang="en-US" sz="2100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Is it </a:t>
            </a:r>
            <a:r>
              <a:rPr lang="en-US" sz="2100" b="1">
                <a:ea typeface="+mn-lt"/>
                <a:cs typeface="+mn-lt"/>
              </a:rPr>
              <a:t>visible</a:t>
            </a:r>
            <a:r>
              <a:rPr lang="en-US" sz="2100">
                <a:ea typeface="+mn-lt"/>
                <a:cs typeface="+mn-lt"/>
              </a:rPr>
              <a:t> to students in the systems they already use? </a:t>
            </a:r>
            <a:endParaRPr lang="en-US" sz="2100" b="1"/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Is it </a:t>
            </a:r>
            <a:r>
              <a:rPr lang="en-US" sz="2100" b="1">
                <a:ea typeface="+mn-lt"/>
                <a:cs typeface="+mn-lt"/>
              </a:rPr>
              <a:t>navigable</a:t>
            </a:r>
            <a:r>
              <a:rPr lang="en-US" sz="2100">
                <a:ea typeface="+mn-lt"/>
                <a:cs typeface="+mn-lt"/>
              </a:rPr>
              <a:t> at registration? </a:t>
            </a:r>
            <a:endParaRPr lang="en-US" sz="2100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Are ZTC labels </a:t>
            </a:r>
            <a:r>
              <a:rPr lang="en-US" sz="2100" b="1">
                <a:ea typeface="+mn-lt"/>
                <a:cs typeface="+mn-lt"/>
              </a:rPr>
              <a:t>verified and trustworthy</a:t>
            </a:r>
            <a:r>
              <a:rPr lang="en-US" sz="2100">
                <a:ea typeface="+mn-lt"/>
                <a:cs typeface="+mn-lt"/>
              </a:rPr>
              <a:t>? </a:t>
            </a:r>
            <a:endParaRPr lang="en-US" sz="2100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Is there a </a:t>
            </a:r>
            <a:r>
              <a:rPr lang="en-US" sz="2100" b="1">
                <a:ea typeface="+mn-lt"/>
                <a:cs typeface="+mn-lt"/>
              </a:rPr>
              <a:t>hard stop</a:t>
            </a:r>
            <a:r>
              <a:rPr lang="en-US" sz="2100">
                <a:ea typeface="+mn-lt"/>
                <a:cs typeface="+mn-lt"/>
              </a:rPr>
              <a:t> before inaccurate ZTC labels go live? </a:t>
            </a:r>
            <a:endParaRPr lang="en-US" sz="2100"/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Are hidden costs checked: homework systems, access codes, printing, novels, kits? </a:t>
            </a:r>
            <a:endParaRPr lang="en-US" sz="2100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Do departments have enough ZTC sections to make the pathway </a:t>
            </a:r>
            <a:r>
              <a:rPr lang="en-US" sz="2100" b="1">
                <a:ea typeface="+mn-lt"/>
                <a:cs typeface="+mn-lt"/>
              </a:rPr>
              <a:t>stable</a:t>
            </a:r>
            <a:r>
              <a:rPr lang="en-US" sz="2100">
                <a:ea typeface="+mn-lt"/>
                <a:cs typeface="+mn-lt"/>
              </a:rPr>
              <a:t>? </a:t>
            </a:r>
            <a:endParaRPr lang="en-US" sz="2100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100">
                <a:ea typeface="+mn-lt"/>
                <a:cs typeface="+mn-lt"/>
              </a:rPr>
              <a:t>Is the pathway supported by a </a:t>
            </a:r>
            <a:r>
              <a:rPr lang="en-US" sz="2100" b="1">
                <a:ea typeface="+mn-lt"/>
                <a:cs typeface="+mn-lt"/>
              </a:rPr>
              <a:t>readiness checklist or rubric</a:t>
            </a:r>
            <a:r>
              <a:rPr lang="en-US" sz="2100">
                <a:ea typeface="+mn-lt"/>
                <a:cs typeface="+mn-lt"/>
              </a:rPr>
              <a:t>?</a:t>
            </a:r>
          </a:p>
          <a:p>
            <a:pPr marL="342900" indent="-34290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en-US"/>
          </a:p>
          <a:p>
            <a:pPr algn="ctr"/>
            <a:endParaRPr lang="en-US"/>
          </a:p>
        </p:txBody>
      </p:sp>
      <p:pic>
        <p:nvPicPr>
          <p:cNvPr id="5" name="Picture 4" descr="A red lettered H in a circle">
            <a:extLst>
              <a:ext uri="{FF2B5EF4-FFF2-40B4-BE49-F238E27FC236}">
                <a16:creationId xmlns:a16="http://schemas.microsoft.com/office/drawing/2014/main" id="{48C18C72-66ED-6985-A698-18900F59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734" y="6019875"/>
            <a:ext cx="546805" cy="5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AAD70-0EAB-037C-2B39-CB1A13B79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4DF2586-12D3-BC19-F76F-9754CA6F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8" y="110204"/>
            <a:ext cx="7162802" cy="1972485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Studies </a:t>
            </a:r>
            <a:r>
              <a:rPr lang="en-US"/>
              <a:t>Needed!</a:t>
            </a:r>
            <a:br>
              <a:rPr lang="en-US" dirty="0"/>
            </a:br>
            <a:br>
              <a:rPr lang="en-US" dirty="0"/>
            </a:br>
            <a:r>
              <a:rPr lang="en-US" sz="3200"/>
              <a:t>(Not everything is generalizable! Ask your students!) 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9ED99-FFAA-F035-8A03-F3CBEAC40C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3803" y="2762480"/>
            <a:ext cx="6609541" cy="35868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2400"/>
              <a:t>Knowledge &amp; Access Gaps: Equity Compounding Exacerbators </a:t>
            </a:r>
            <a:endParaRPr lang="en-US"/>
          </a:p>
          <a:p>
            <a:pPr marL="342900" indent="-342900">
              <a:buAutoNum type="arabicPeriod"/>
            </a:pPr>
            <a:r>
              <a:rPr lang="en-US" sz="2400"/>
              <a:t>Student Hyperbolic Discounting &amp; Registration Priorities</a:t>
            </a:r>
          </a:p>
          <a:p>
            <a:pPr marL="342900" indent="-342900">
              <a:buAutoNum type="arabicPeriod"/>
            </a:pPr>
            <a:r>
              <a:rPr lang="en-US" sz="2400"/>
              <a:t>Student Information Behaviors and ZTC/OER</a:t>
            </a:r>
          </a:p>
          <a:p>
            <a:pPr marL="342900" indent="-342900">
              <a:buAutoNum type="arabicPeriod"/>
            </a:pPr>
            <a:r>
              <a:rPr lang="en-US" sz="2400"/>
              <a:t>Student Navigation of CA ZTC Pathways</a:t>
            </a:r>
          </a:p>
          <a:p>
            <a:pPr marL="342900" indent="-342900">
              <a:buAutoNum type="arabicPeriod"/>
            </a:pPr>
            <a:r>
              <a:rPr lang="en-US" sz="2400" dirty="0"/>
              <a:t>Built in system connections </a:t>
            </a:r>
            <a:r>
              <a:rPr lang="en-US" sz="2400"/>
              <a:t>and automation</a:t>
            </a:r>
            <a:r>
              <a:rPr lang="en-US" sz="2400" dirty="0"/>
              <a:t> vs manual tracking </a:t>
            </a:r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 b="1"/>
          </a:p>
        </p:txBody>
      </p:sp>
      <p:pic>
        <p:nvPicPr>
          <p:cNvPr id="7" name="Picture 6" descr="A green lettered R in a circle">
            <a:extLst>
              <a:ext uri="{FF2B5EF4-FFF2-40B4-BE49-F238E27FC236}">
                <a16:creationId xmlns:a16="http://schemas.microsoft.com/office/drawing/2014/main" id="{5836E53C-48B0-7F3E-87C0-5A2DC96F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E7C15-1B7D-F980-EE36-3425882A5E1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14572" y="10972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2" name="Picture Placeholder 11" descr="White stairs with a blue arrow drawn in the middle pointing upwards">
            <a:extLst>
              <a:ext uri="{FF2B5EF4-FFF2-40B4-BE49-F238E27FC236}">
                <a16:creationId xmlns:a16="http://schemas.microsoft.com/office/drawing/2014/main" id="{C03A8DF4-8974-7CAE-5BB3-DD58E43391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237" r="14237"/>
          <a:stretch/>
        </p:blipFill>
        <p:spPr>
          <a:xfrm>
            <a:off x="7805393" y="843539"/>
            <a:ext cx="4120983" cy="5761544"/>
          </a:xfrm>
        </p:spPr>
      </p:pic>
    </p:spTree>
    <p:extLst>
      <p:ext uri="{BB962C8B-B14F-4D97-AF65-F5344CB8AC3E}">
        <p14:creationId xmlns:p14="http://schemas.microsoft.com/office/powerpoint/2010/main" val="37724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675E4-61F0-DB14-1B66-35BDB6272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7F31-269E-84C2-175E-7E5C2E189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" y="993890"/>
            <a:ext cx="4654296" cy="2089555"/>
          </a:xfrm>
        </p:spPr>
        <p:txBody>
          <a:bodyPr>
            <a:normAutofit/>
          </a:bodyPr>
          <a:lstStyle/>
          <a:p>
            <a:r>
              <a:rPr lang="en-US"/>
              <a:t>Final Thoughts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A4684-3253-D22B-56C9-503163B3C95B}"/>
              </a:ext>
            </a:extLst>
          </p:cNvPr>
          <p:cNvSpPr txBox="1"/>
          <p:nvPr/>
        </p:nvSpPr>
        <p:spPr>
          <a:xfrm>
            <a:off x="198439" y="2419002"/>
            <a:ext cx="481913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Neue Haas Grotesk Text Pro"/>
              </a:rPr>
              <a:t>Takeaways</a:t>
            </a:r>
            <a:endParaRPr lang="en-US"/>
          </a:p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275EB-A601-F6EB-ADDD-1CC460DE0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02" y="2419002"/>
            <a:ext cx="4814343" cy="3841453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buAutoNum type="arabicPeriod"/>
            </a:pPr>
            <a:r>
              <a:rPr lang="en-US" sz="1800"/>
              <a:t>ZTC Labeling is super important</a:t>
            </a:r>
          </a:p>
          <a:p>
            <a:pPr marL="342900" indent="-342900">
              <a:buAutoNum type="arabicPeriod"/>
            </a:pPr>
            <a:r>
              <a:rPr lang="en-US" sz="1800" dirty="0"/>
              <a:t>Just because a college claims a pathway- doesn't mean students have access to choose it and navigate it. </a:t>
            </a:r>
          </a:p>
          <a:p>
            <a:pPr marL="342900" indent="-342900">
              <a:buAutoNum type="arabicPeriod"/>
            </a:pPr>
            <a:r>
              <a:rPr lang="en-US" sz="1800"/>
              <a:t>Ask your students about navigation and choice! </a:t>
            </a:r>
          </a:p>
          <a:p>
            <a:pPr marL="342900" indent="-342900">
              <a:buAutoNum type="arabicPeriod"/>
            </a:pPr>
            <a:r>
              <a:rPr lang="en-US" sz="1800" b="1" dirty="0"/>
              <a:t>1 Question to ask your institution:</a:t>
            </a:r>
            <a:r>
              <a:rPr lang="en-US" sz="1800" dirty="0"/>
              <a:t> Do all students at your college have equitable access to truly choose </a:t>
            </a:r>
            <a:r>
              <a:rPr lang="en-US" sz="1800"/>
              <a:t>and navigate your ZTC Pathways? </a:t>
            </a:r>
          </a:p>
          <a:p>
            <a:pPr marL="342900" indent="-342900">
              <a:buAutoNum type="arabicPeriod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D6A81-C139-40CF-1492-DB37F27E15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Placeholder 6" descr="Books on a briefcase">
            <a:extLst>
              <a:ext uri="{FF2B5EF4-FFF2-40B4-BE49-F238E27FC236}">
                <a16:creationId xmlns:a16="http://schemas.microsoft.com/office/drawing/2014/main" id="{78A02F47-D48C-6706-86F7-004B0B2956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997" r="15997"/>
          <a:stretch/>
        </p:blipFill>
        <p:spPr>
          <a:xfrm>
            <a:off x="5596128" y="0"/>
            <a:ext cx="6595872" cy="685800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</p:spPr>
      </p:pic>
      <p:pic>
        <p:nvPicPr>
          <p:cNvPr id="10" name="Picture 9" descr="A green lettered R in a green circle">
            <a:extLst>
              <a:ext uri="{FF2B5EF4-FFF2-40B4-BE49-F238E27FC236}">
                <a16:creationId xmlns:a16="http://schemas.microsoft.com/office/drawing/2014/main" id="{53A59407-E8C5-3AD7-FDE6-119691B94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019" y="5988941"/>
            <a:ext cx="574492" cy="535290"/>
          </a:xfrm>
          <a:prstGeom prst="rect">
            <a:avLst/>
          </a:prstGeom>
        </p:spPr>
      </p:pic>
      <p:pic>
        <p:nvPicPr>
          <p:cNvPr id="8" name="Picture 7" descr="A red lettered H in a circle">
            <a:extLst>
              <a:ext uri="{FF2B5EF4-FFF2-40B4-BE49-F238E27FC236}">
                <a16:creationId xmlns:a16="http://schemas.microsoft.com/office/drawing/2014/main" id="{CC40A163-2544-696B-B0B3-A47D18C7C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309" y="5988135"/>
            <a:ext cx="628085" cy="5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30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142E8-41F9-1CCA-8587-9BB3EBBD1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2767" y="4203561"/>
            <a:ext cx="5130276" cy="2466803"/>
          </a:xfrm>
        </p:spPr>
        <p:txBody>
          <a:bodyPr>
            <a:normAutofit/>
          </a:bodyPr>
          <a:lstStyle/>
          <a:p>
            <a:r>
              <a:rPr lang="en-US" sz="4000"/>
              <a:t>Want to participate? </a:t>
            </a:r>
            <a:br>
              <a:rPr lang="en-US" sz="4000"/>
            </a:br>
            <a:r>
              <a:rPr lang="en-US" sz="2000"/>
              <a:t>QR code for ASCCC OERI survey </a:t>
            </a:r>
            <a:br>
              <a:rPr lang="en-US" sz="2000"/>
            </a:br>
            <a:r>
              <a:rPr lang="en-US" sz="2000"/>
              <a:t>LIVE through May 20th! </a:t>
            </a:r>
            <a:br>
              <a:rPr lang="en-US" sz="4000"/>
            </a:br>
            <a:endParaRPr lang="en-US" sz="4000"/>
          </a:p>
        </p:txBody>
      </p:sp>
      <p:pic>
        <p:nvPicPr>
          <p:cNvPr id="3" name="Picture 2" descr="ASCCC OERI logo">
            <a:extLst>
              <a:ext uri="{FF2B5EF4-FFF2-40B4-BE49-F238E27FC236}">
                <a16:creationId xmlns:a16="http://schemas.microsoft.com/office/drawing/2014/main" id="{3F971DC2-CE93-1BA0-84ED-0444B332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34" y="174290"/>
            <a:ext cx="12192000" cy="3829860"/>
          </a:xfrm>
          <a:prstGeom prst="rect">
            <a:avLst/>
          </a:prstGeom>
        </p:spPr>
      </p:pic>
      <p:pic>
        <p:nvPicPr>
          <p:cNvPr id="4" name="Picture 3" descr="QR Code for the ASCCC OERI survey">
            <a:extLst>
              <a:ext uri="{FF2B5EF4-FFF2-40B4-BE49-F238E27FC236}">
                <a16:creationId xmlns:a16="http://schemas.microsoft.com/office/drawing/2014/main" id="{B5DE6AA7-A596-291D-37A7-089E2745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020" y="4136651"/>
            <a:ext cx="2711824" cy="25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4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CA3FF9-45ED-FB61-F93E-5C065B7F7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>
            <a:normAutofit fontScale="90000"/>
          </a:bodyPr>
          <a:lstStyle/>
          <a:p>
            <a:r>
              <a:rPr lang="en-US"/>
              <a:t>Q&amp;A and Sharing Maturity Model &amp; Checklist </a:t>
            </a:r>
          </a:p>
        </p:txBody>
      </p:sp>
      <p:pic>
        <p:nvPicPr>
          <p:cNvPr id="5" name="Picture Placeholder 6" descr="Connected wire-frame lines and dots">
            <a:extLst>
              <a:ext uri="{FF2B5EF4-FFF2-40B4-BE49-F238E27FC236}">
                <a16:creationId xmlns:a16="http://schemas.microsoft.com/office/drawing/2014/main" id="{7369F538-ACD8-E86D-40F6-FCD6C0FF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" t="25426" r="16" b="-155"/>
          <a:stretch>
            <a:fillRect/>
          </a:stretch>
        </p:blipFill>
        <p:spPr>
          <a:xfrm>
            <a:off x="54953" y="-1155"/>
            <a:ext cx="12078972" cy="5349320"/>
          </a:xfrm>
          <a:prstGeom prst="rect">
            <a:avLst/>
          </a:prstGeom>
        </p:spPr>
      </p:pic>
      <p:pic>
        <p:nvPicPr>
          <p:cNvPr id="2" name="Picture 1" descr="QR Code ofr the Q&amp;A and Sharing Maturity Model &amp; Checklist.">
            <a:extLst>
              <a:ext uri="{FF2B5EF4-FFF2-40B4-BE49-F238E27FC236}">
                <a16:creationId xmlns:a16="http://schemas.microsoft.com/office/drawing/2014/main" id="{0C880A58-EF00-BFC3-82F6-9EC57E66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" y="2958465"/>
            <a:ext cx="19050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F1B3-E56F-C0FF-0390-0488107C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1BA3-7F10-1123-F62E-6EE380B8E3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9477" y="578482"/>
            <a:ext cx="5024438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What are we talking about?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0AC8A8-5CEA-6C4D-FD64-7CADA8D84751}"/>
              </a:ext>
            </a:extLst>
          </p:cNvPr>
          <p:cNvSpPr>
            <a:spLocks/>
          </p:cNvSpPr>
          <p:nvPr/>
        </p:nvSpPr>
        <p:spPr>
          <a:xfrm>
            <a:off x="540384" y="2389996"/>
            <a:ext cx="5025033" cy="35676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$25k to run a </a:t>
            </a:r>
            <a:r>
              <a:rPr kumimoji="0" lang="en-US" sz="28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mixed-methods ZTC Degree Feasibility Study investigating the gap between institutional implementation and student experience </a:t>
            </a:r>
            <a:br>
              <a:rPr kumimoji="0" lang="en-US" sz="28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</a:br>
            <a:br>
              <a:rPr kumimoji="0" lang="en-US" sz="28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</a:br>
            <a:r>
              <a:rPr kumimoji="0" lang="en-US" sz="28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  <a:t>= empirical data collection through to final paper and presentations! </a:t>
            </a:r>
            <a:br>
              <a:rPr kumimoji="0" lang="en-US" sz="2000" b="0" i="0" u="none" strike="noStrike" kern="1200" cap="none" spc="-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lt"/>
                <a:cs typeface="+mj-lt"/>
              </a:rPr>
            </a:br>
            <a:endParaRPr kumimoji="0" lang="en-US" sz="2000" b="0" i="0" u="none" strike="noStrike" kern="1200" cap="none" spc="-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lt"/>
              <a:cs typeface="+mj-lt"/>
            </a:endParaRPr>
          </a:p>
        </p:txBody>
      </p:sp>
      <p:pic>
        <p:nvPicPr>
          <p:cNvPr id="3" name="Picture 2" descr="A blue circle with red letter &quot;L&quot; in the center.">
            <a:extLst>
              <a:ext uri="{FF2B5EF4-FFF2-40B4-BE49-F238E27FC236}">
                <a16:creationId xmlns:a16="http://schemas.microsoft.com/office/drawing/2014/main" id="{DD9E6408-6D57-F3B3-7070-E1A2F380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9" y="6119859"/>
            <a:ext cx="571690" cy="570935"/>
          </a:xfrm>
          <a:prstGeom prst="rect">
            <a:avLst/>
          </a:prstGeom>
        </p:spPr>
      </p:pic>
      <p:pic>
        <p:nvPicPr>
          <p:cNvPr id="8" name="Picture 7" descr="A group of college and organization logos. Logos included in this screenshot is Irvine Valley College Library, Michelson 20MM Foundation, and Coalinga College.">
            <a:extLst>
              <a:ext uri="{FF2B5EF4-FFF2-40B4-BE49-F238E27FC236}">
                <a16:creationId xmlns:a16="http://schemas.microsoft.com/office/drawing/2014/main" id="{7BF891DE-9F5A-45BC-65E9-9169B36D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87" y="381000"/>
            <a:ext cx="4048125" cy="1333500"/>
          </a:xfrm>
          <a:prstGeom prst="rect">
            <a:avLst/>
          </a:prstGeom>
        </p:spPr>
      </p:pic>
      <p:pic>
        <p:nvPicPr>
          <p:cNvPr id="4" name="Picture Placeholder 3" descr="A large building likely at a college campus surrounded by other buildings and trees.">
            <a:extLst>
              <a:ext uri="{FF2B5EF4-FFF2-40B4-BE49-F238E27FC236}">
                <a16:creationId xmlns:a16="http://schemas.microsoft.com/office/drawing/2014/main" id="{36DA936F-F359-FB26-BB80-AB5AD76612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4208" r="24208"/>
          <a:stretch/>
        </p:blipFill>
        <p:spPr>
          <a:xfrm>
            <a:off x="6296626" y="395"/>
            <a:ext cx="5895374" cy="6857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14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12893-9864-F027-9ADA-4954F222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3653EB-C96B-E6AB-7123-8A002DC1D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538" y="1106488"/>
            <a:ext cx="5289550" cy="42052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Start with the 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Findings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73649-3C6E-1DFB-5AC1-B9A4CD45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219" y="110364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A typewritter with the words &quot;The End.&quot; typed out on a blank piece of paper.">
            <a:extLst>
              <a:ext uri="{FF2B5EF4-FFF2-40B4-BE49-F238E27FC236}">
                <a16:creationId xmlns:a16="http://schemas.microsoft.com/office/drawing/2014/main" id="{C0BD8BBE-6316-9BC5-D92F-2E7E1EB4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265" y="1003905"/>
            <a:ext cx="6473468" cy="4305905"/>
          </a:xfrm>
          <a:prstGeom prst="rect">
            <a:avLst/>
          </a:prstGeom>
        </p:spPr>
      </p:pic>
      <p:pic>
        <p:nvPicPr>
          <p:cNvPr id="8" name="Picture 7" descr="Blue circle with a red colored &quot;L&quot; in the center.">
            <a:extLst>
              <a:ext uri="{FF2B5EF4-FFF2-40B4-BE49-F238E27FC236}">
                <a16:creationId xmlns:a16="http://schemas.microsoft.com/office/drawing/2014/main" id="{78A8233F-9090-86F1-4DCA-7006666D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9" y="6119859"/>
            <a:ext cx="571690" cy="570935"/>
          </a:xfrm>
          <a:prstGeom prst="rect">
            <a:avLst/>
          </a:prstGeom>
        </p:spPr>
      </p:pic>
      <p:pic>
        <p:nvPicPr>
          <p:cNvPr id="2" name="Graphic 1" descr="Statistics outline">
            <a:extLst>
              <a:ext uri="{FF2B5EF4-FFF2-40B4-BE49-F238E27FC236}">
                <a16:creationId xmlns:a16="http://schemas.microsoft.com/office/drawing/2014/main" id="{18172CF9-FD4B-C9EE-E6C9-0C3811D729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6363" y="5751512"/>
            <a:ext cx="914400" cy="914400"/>
          </a:xfrm>
          <a:prstGeom prst="rect">
            <a:avLst/>
          </a:prstGeom>
        </p:spPr>
      </p:pic>
      <p:pic>
        <p:nvPicPr>
          <p:cNvPr id="7" name="Graphic 6" descr="Presentation with pie chart outline">
            <a:extLst>
              <a:ext uri="{FF2B5EF4-FFF2-40B4-BE49-F238E27FC236}">
                <a16:creationId xmlns:a16="http://schemas.microsoft.com/office/drawing/2014/main" id="{AD9594CC-A7B0-FEFE-C479-CAC1609D1C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0696" y="57515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urity Model: Making ZTC Pathways Student Ready. This graphic shows the 6 Tiers of Recommended steps Institutions confirm before marketing ZTC Degree Pathways to Students.">
            <a:extLst>
              <a:ext uri="{FF2B5EF4-FFF2-40B4-BE49-F238E27FC236}">
                <a16:creationId xmlns:a16="http://schemas.microsoft.com/office/drawing/2014/main" id="{E01CCDDC-ADBA-C0EC-9D99-71A16E3E6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72" y="729776"/>
            <a:ext cx="10522874" cy="59359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B6056A-3A0B-B714-1B23-E43BB3BCBF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25273" y="80818"/>
            <a:ext cx="6096000" cy="1308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Sneak Peek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green circle with a green lettered &quot;R&quot; in the center.">
            <a:extLst>
              <a:ext uri="{FF2B5EF4-FFF2-40B4-BE49-F238E27FC236}">
                <a16:creationId xmlns:a16="http://schemas.microsoft.com/office/drawing/2014/main" id="{D12AC699-56F7-3ACD-40A1-F51B5D24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23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871-6F5C-5A1C-41FE-A877A21C7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695" y="606631"/>
            <a:ext cx="5713909" cy="1105685"/>
          </a:xfrm>
        </p:spPr>
        <p:txBody>
          <a:bodyPr anchor="t">
            <a:normAutofit/>
          </a:bodyPr>
          <a:lstStyle/>
          <a:p>
            <a:r>
              <a:rPr lang="en-US" sz="4400"/>
              <a:t>Walk away with: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3B734-3D9D-5CF5-5F20-65165D708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497" y="1913829"/>
            <a:ext cx="5708194" cy="4237892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buAutoNum type="arabicPeriod"/>
            </a:pPr>
            <a:r>
              <a:rPr lang="en-US" sz="2400"/>
              <a:t>Making ZTC Pathways Student-Ready: A Practical </a:t>
            </a:r>
            <a:r>
              <a:rPr lang="en-US" sz="2400" b="1"/>
              <a:t>Checklist (ideal)</a:t>
            </a:r>
          </a:p>
          <a:p>
            <a:pPr marL="342900" indent="-342900">
              <a:buAutoNum type="arabicPeriod"/>
            </a:pPr>
            <a:r>
              <a:rPr lang="en-US" sz="2400"/>
              <a:t>ZTC Pathway Student-Ready </a:t>
            </a:r>
            <a:r>
              <a:rPr lang="en-US" sz="2400" b="1"/>
              <a:t>Scoring Rubric Sheet</a:t>
            </a:r>
            <a:r>
              <a:rPr lang="en-US" sz="2400"/>
              <a:t> so you can check where you are and have something to advocate to admin with!  </a:t>
            </a:r>
          </a:p>
          <a:p>
            <a:pPr marL="342900" indent="-342900">
              <a:buAutoNum type="arabicPeriod"/>
            </a:pPr>
            <a:r>
              <a:rPr lang="en-US" sz="2400" b="1"/>
              <a:t>1 Question to ask your institution</a:t>
            </a: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Recommendations for </a:t>
            </a:r>
            <a:r>
              <a:rPr lang="en-US" sz="2400" b="1"/>
              <a:t>building Ambient Discoverability</a:t>
            </a:r>
            <a:r>
              <a:rPr lang="en-US" sz="2400"/>
              <a:t> into student registration interfaces</a:t>
            </a:r>
          </a:p>
          <a:p>
            <a:pPr marL="342900" indent="-3429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6CCCE-5091-C4C9-7377-D062C16D91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017575" y="6400800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9" name="Picture 8" descr="Close-up of a red pen finishing the stroke of a check mark in a black outlined cirlce on a brown piece of paper.">
            <a:extLst>
              <a:ext uri="{FF2B5EF4-FFF2-40B4-BE49-F238E27FC236}">
                <a16:creationId xmlns:a16="http://schemas.microsoft.com/office/drawing/2014/main" id="{CF859F45-FCBC-60D5-7645-154F5F48A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27" t="-371" r="1236" b="1197"/>
          <a:stretch>
            <a:fillRect/>
          </a:stretch>
        </p:blipFill>
        <p:spPr>
          <a:xfrm>
            <a:off x="6835878" y="192123"/>
            <a:ext cx="5254858" cy="6105550"/>
          </a:xfrm>
          <a:prstGeom prst="rect">
            <a:avLst/>
          </a:prstGeom>
          <a:noFill/>
        </p:spPr>
      </p:pic>
      <p:pic>
        <p:nvPicPr>
          <p:cNvPr id="6" name="Picture 5" descr="A green circle with a green lettered &quot;R&quot; in the center.">
            <a:extLst>
              <a:ext uri="{FF2B5EF4-FFF2-40B4-BE49-F238E27FC236}">
                <a16:creationId xmlns:a16="http://schemas.microsoft.com/office/drawing/2014/main" id="{F47B1DAB-F2BD-51A4-084A-92BA04B76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0" y="6121189"/>
            <a:ext cx="574492" cy="5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13CD-4FB3-A5B0-F939-543EAFCF2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30" y="188460"/>
            <a:ext cx="4266394" cy="6212801"/>
          </a:xfrm>
        </p:spPr>
        <p:txBody>
          <a:bodyPr>
            <a:normAutofit/>
          </a:bodyPr>
          <a:lstStyle/>
          <a:p>
            <a:r>
              <a:rPr lang="en-US"/>
              <a:t>Let's dive into the research! 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4000"/>
              <a:t>What?</a:t>
            </a:r>
            <a:br>
              <a:rPr lang="en-US" sz="4000"/>
            </a:br>
            <a:r>
              <a:rPr lang="en-US" sz="4000"/>
              <a:t>Why? </a:t>
            </a:r>
            <a:br>
              <a:rPr lang="en-US" sz="4000"/>
            </a:br>
            <a:r>
              <a:rPr lang="en-US" sz="4000"/>
              <a:t>How? </a:t>
            </a:r>
            <a:br>
              <a:rPr lang="en-US" sz="4000"/>
            </a:br>
            <a:r>
              <a:rPr lang="en-US" sz="4000"/>
              <a:t>Lots of data!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127A7-C959-97A3-BC6B-00BB82AA31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Placeholder 6" descr="Brown dog swimming">
            <a:extLst>
              <a:ext uri="{FF2B5EF4-FFF2-40B4-BE49-F238E27FC236}">
                <a16:creationId xmlns:a16="http://schemas.microsoft.com/office/drawing/2014/main" id="{AE534BEE-CBE5-62AE-099C-17E2AC7FFE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941" r="17941"/>
          <a:stretch/>
        </p:blipFill>
        <p:spPr>
          <a:xfrm>
            <a:off x="5596128" y="0"/>
            <a:ext cx="6595872" cy="685800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</p:spPr>
      </p:pic>
      <p:pic>
        <p:nvPicPr>
          <p:cNvPr id="4" name="Picture 3" descr="A blue lettered &quot;E&quot; in a purple circle.">
            <a:extLst>
              <a:ext uri="{FF2B5EF4-FFF2-40B4-BE49-F238E27FC236}">
                <a16:creationId xmlns:a16="http://schemas.microsoft.com/office/drawing/2014/main" id="{0020894A-CCD6-9BF6-5FA5-8CD357625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4351" y="5996638"/>
            <a:ext cx="614505" cy="5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895D8-5DBC-0F51-DCE9-2C54E847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F894-6931-9DA5-B793-EEA5CBBB7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" y="5660571"/>
            <a:ext cx="9144000" cy="1196890"/>
          </a:xfrm>
        </p:spPr>
        <p:txBody>
          <a:bodyPr anchor="b">
            <a:normAutofit/>
          </a:bodyPr>
          <a:lstStyle/>
          <a:p>
            <a:r>
              <a:rPr lang="en-US" dirty="0"/>
              <a:t>What we observed: The Why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A568A-AAB8-D3D6-CDE8-FA39F72F8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0" y="5942862"/>
            <a:ext cx="2471058" cy="773624"/>
          </a:xfrm>
        </p:spPr>
        <p:txBody>
          <a:bodyPr anchor="b">
            <a:normAutofit/>
          </a:bodyPr>
          <a:lstStyle/>
          <a:p>
            <a:r>
              <a:rPr lang="en-US" sz="1300"/>
              <a:t>ZTC Degree Feasibility Study: Mixed Methods Empirical Evidence Gathered Research Study. </a:t>
            </a:r>
          </a:p>
        </p:txBody>
      </p:sp>
      <p:pic>
        <p:nvPicPr>
          <p:cNvPr id="7" name="Picture Placeholder 6" descr="AI generated image with graphics, technology, books, and circles being connected with lines. The image is poorly rendered so you can not make out the words.">
            <a:extLst>
              <a:ext uri="{FF2B5EF4-FFF2-40B4-BE49-F238E27FC236}">
                <a16:creationId xmlns:a16="http://schemas.microsoft.com/office/drawing/2014/main" id="{046ED97A-8C52-F9A5-7003-63F800CFC6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487" b="3487"/>
          <a:stretch/>
        </p:blipFill>
        <p:spPr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</p:spPr>
      </p:pic>
      <p:pic>
        <p:nvPicPr>
          <p:cNvPr id="8" name="Picture 7" descr="A blue lettered &quot;E&quot; centered in a purple circle.">
            <a:extLst>
              <a:ext uri="{FF2B5EF4-FFF2-40B4-BE49-F238E27FC236}">
                <a16:creationId xmlns:a16="http://schemas.microsoft.com/office/drawing/2014/main" id="{4C8EBD7F-9AEA-9CE1-1E7D-420032F84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311" y="152098"/>
            <a:ext cx="614505" cy="5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1650"/>
      </p:ext>
    </p:extLst>
  </p:cSld>
  <p:clrMapOvr>
    <a:masterClrMapping/>
  </p:clrMapOvr>
</p:sld>
</file>

<file path=ppt/theme/theme1.xml><?xml version="1.0" encoding="utf-8"?>
<a:theme xmlns:a="http://schemas.openxmlformats.org/drawingml/2006/main" name="Southwestern">
  <a:themeElements>
    <a:clrScheme name="Southwester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A8BABF"/>
      </a:accent1>
      <a:accent2>
        <a:srgbClr val="C16A38"/>
      </a:accent2>
      <a:accent3>
        <a:srgbClr val="7B441F"/>
      </a:accent3>
      <a:accent4>
        <a:srgbClr val="DAC68B"/>
      </a:accent4>
      <a:accent5>
        <a:srgbClr val="B6BAA5"/>
      </a:accent5>
      <a:accent6>
        <a:srgbClr val="716C34"/>
      </a:accent6>
      <a:hlink>
        <a:srgbClr val="467886"/>
      </a:hlink>
      <a:folHlink>
        <a:srgbClr val="96607D"/>
      </a:folHlink>
    </a:clrScheme>
    <a:fontScheme name="Custom 13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western_Keynote_Presentation_win32_EF_v7" id="{CB75C61E-D0AA-411C-8CCB-350C46B2B4C2}" vid="{3FF803ED-F19F-4AA8-A921-9EC284451F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9C388-2C06-4AF2-857C-74055069A297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1460</Words>
  <Application>Microsoft Office PowerPoint</Application>
  <PresentationFormat>Widescreen</PresentationFormat>
  <Paragraphs>194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Aptos</vt:lpstr>
      <vt:lpstr>Arial</vt:lpstr>
      <vt:lpstr>Arial,Sans-Serif</vt:lpstr>
      <vt:lpstr>Calibri</vt:lpstr>
      <vt:lpstr>Courier New</vt:lpstr>
      <vt:lpstr>Modern No. 20</vt:lpstr>
      <vt:lpstr>Neue Haas Grotesk Text Pro</vt:lpstr>
      <vt:lpstr>Wingdings</vt:lpstr>
      <vt:lpstr>Southwestern</vt:lpstr>
      <vt:lpstr>Hear It First: Early Findings from the Zero Textbook Cost (ZTC) Degree Feasibility Study</vt:lpstr>
      <vt:lpstr>Welcome &amp; Agenda </vt:lpstr>
      <vt:lpstr>Who is talking? </vt:lpstr>
      <vt:lpstr>What are we talking about?  </vt:lpstr>
      <vt:lpstr>Start with the  Findings </vt:lpstr>
      <vt:lpstr>Sneak Peek </vt:lpstr>
      <vt:lpstr>Walk away with: </vt:lpstr>
      <vt:lpstr>Let's dive into the research!    What? Why?  How?  Lots of data! </vt:lpstr>
      <vt:lpstr>What we observed: The Why</vt:lpstr>
      <vt:lpstr>OER Librarian Framing the original question:   California has built AMAZING ZTC infrastructure, but a critical question remains:   Can students actually find and complete the ZTC pathways institutions say they offer?</vt:lpstr>
      <vt:lpstr>LIS Principles: Disconnect in Retrievability &amp; Discoverability  (essential for equitable access)</vt:lpstr>
      <vt:lpstr>So what is this study about? </vt:lpstr>
      <vt:lpstr> Research Questions &amp; Hypotheses</vt:lpstr>
      <vt:lpstr>What did we actually do?   Student researchers did the data collection! </vt:lpstr>
      <vt:lpstr>Types of Empirical  Data  Collected </vt:lpstr>
      <vt:lpstr>Key Findings (Preliminary) </vt:lpstr>
      <vt:lpstr>Study Scope</vt:lpstr>
      <vt:lpstr>BIG PICTURE  What categories emerged? </vt:lpstr>
      <vt:lpstr>This is a big picture overview of the survey results  </vt:lpstr>
      <vt:lpstr>If you didn't have to spend money on textbooks what would you spend that money on?  1512  Student  Survey  Responses</vt:lpstr>
      <vt:lpstr>Demand is high:    91.7% of students would choose a   ZTC Pathway if it was a clear option  1512  Student  Survey  Responses</vt:lpstr>
      <vt:lpstr>Awareness &amp; Navigation is low:   "Have you ever tried to complete an entire degree using only ZTC courses?"  Only  07.9%  said yes.   1512  Student  Survey  Responses</vt:lpstr>
      <vt:lpstr>Student trust is low:  "Have you ever taken a class labeled ZTC that had hidden costs?"   28.4%  said yes.   1512  Student  Survey  Responses</vt:lpstr>
      <vt:lpstr>Focus:   Pathway Fragility/Stability    </vt:lpstr>
      <vt:lpstr>Student Trust  &amp;  Transparency  How do we build stable, trustworthy, student-ready pathways?</vt:lpstr>
      <vt:lpstr>End Result </vt:lpstr>
      <vt:lpstr>6 Tiered Maturity Model (can be done simultaneously or sequentially)</vt:lpstr>
      <vt:lpstr>Why does it matter if not all students can find and navigate the ZTC Pathways? </vt:lpstr>
      <vt:lpstr>Equity Risk</vt:lpstr>
      <vt:lpstr>Example of the Knowledge Gap Creating an Equity Gap Exacerbation </vt:lpstr>
      <vt:lpstr>Students who would most benefit from a ZTC Pathway are often the least likely to have this "insider" institutional knowledge on how to navigate and find these terms. </vt:lpstr>
      <vt:lpstr>Thoughts for Institutions  </vt:lpstr>
      <vt:lpstr>Future Studies Needed!  (Not everything is generalizable! Ask your students!)  </vt:lpstr>
      <vt:lpstr>Final Thoughts </vt:lpstr>
      <vt:lpstr>Want to participate?  QR code for ASCCC OERI survey  LIVE through May 20th!  </vt:lpstr>
      <vt:lpstr>Q&amp;A and Sharing Maturity Model &amp; Checklist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ASCCC1</cp:lastModifiedBy>
  <cp:revision>87</cp:revision>
  <dcterms:created xsi:type="dcterms:W3CDTF">2025-12-15T16:50:46Z</dcterms:created>
  <dcterms:modified xsi:type="dcterms:W3CDTF">2026-05-19T15:50:53Z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