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jzT5siwTpFyYSkSrZj++W6lSZR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9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arafhawkins.com/creative-commons-licenses-explained-plain-english/"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Open Washington Open Attribution Builder is a handy tool for creating your attributions, if you’d like to indicate how your work should be attributed or if you are using resources that require attribution. https://www.openwa.org/attrib-builder/ Including how your presentation is licensed on your title slide is an effective way of making this clear. OERI resources are most commonly licensed CC BY, allowing others to use and modify them – but requiring that they be properly attributed.</a:t>
            </a:r>
            <a:endParaRPr/>
          </a:p>
        </p:txBody>
      </p:sp>
      <p:sp>
        <p:nvSpPr>
          <p:cNvPr id="125" name="Google Shape;12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e651baf6f2_0_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e651baf6f2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Which of these are important to you?</a:t>
            </a:r>
            <a:endParaRPr/>
          </a:p>
          <a:p>
            <a:pPr marL="0" lvl="0" indent="0" algn="l" rtl="0">
              <a:spcBef>
                <a:spcPts val="0"/>
              </a:spcBef>
              <a:spcAft>
                <a:spcPts val="0"/>
              </a:spcAft>
              <a:buNone/>
            </a:pPr>
            <a:r>
              <a:rPr lang="en-US"/>
              <a:t>Are there other reasons you use OER?</a:t>
            </a:r>
            <a:endParaRPr/>
          </a:p>
          <a:p>
            <a:pPr marL="0" lvl="0" indent="0" algn="l" rtl="0">
              <a:spcBef>
                <a:spcPts val="0"/>
              </a:spcBef>
              <a:spcAft>
                <a:spcPts val="0"/>
              </a:spcAft>
              <a:buNone/>
            </a:pPr>
            <a:endParaRPr/>
          </a:p>
        </p:txBody>
      </p:sp>
      <p:sp>
        <p:nvSpPr>
          <p:cNvPr id="192" name="Google Shape;192;g3e651baf6f2_0_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e651baf6f2_0_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e651baf6f2_0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900"/>
              </a:spcBef>
              <a:spcAft>
                <a:spcPts val="0"/>
              </a:spcAft>
              <a:buNone/>
            </a:pPr>
            <a:r>
              <a:rPr lang="en-US">
                <a:solidFill>
                  <a:srgbClr val="273540"/>
                </a:solidFill>
                <a:highlight>
                  <a:srgbClr val="FFFFFF"/>
                </a:highlight>
                <a:latin typeface="Arial"/>
                <a:ea typeface="Arial"/>
                <a:cs typeface="Arial"/>
                <a:sym typeface="Arial"/>
              </a:rPr>
              <a:t>OER offers opportunities for systemic change in teaching and learning content through engaging educators in new participatory processes and effective technologies for engaging with learning.</a:t>
            </a:r>
            <a:endParaRPr>
              <a:solidFill>
                <a:srgbClr val="273540"/>
              </a:solidFill>
              <a:highlight>
                <a:srgbClr val="FFFFFF"/>
              </a:highlight>
              <a:latin typeface="Arial"/>
              <a:ea typeface="Arial"/>
              <a:cs typeface="Arial"/>
              <a:sym typeface="Arial"/>
            </a:endParaRPr>
          </a:p>
          <a:p>
            <a:pPr marL="0" lvl="0" indent="0" algn="l" rtl="0">
              <a:lnSpc>
                <a:spcPct val="115000"/>
              </a:lnSpc>
              <a:spcBef>
                <a:spcPts val="900"/>
              </a:spcBef>
              <a:spcAft>
                <a:spcPts val="0"/>
              </a:spcAft>
              <a:buNone/>
            </a:pPr>
            <a:r>
              <a:rPr lang="en-US">
                <a:solidFill>
                  <a:srgbClr val="273540"/>
                </a:solidFill>
                <a:highlight>
                  <a:srgbClr val="FFFFFF"/>
                </a:highlight>
                <a:latin typeface="Arial"/>
                <a:ea typeface="Arial"/>
                <a:cs typeface="Arial"/>
                <a:sym typeface="Arial"/>
              </a:rPr>
              <a:t>Participatory</a:t>
            </a:r>
            <a:endParaRPr>
              <a:solidFill>
                <a:srgbClr val="273540"/>
              </a:solidFill>
              <a:highlight>
                <a:srgbClr val="FFFFFF"/>
              </a:highlight>
              <a:latin typeface="Arial"/>
              <a:ea typeface="Arial"/>
              <a:cs typeface="Arial"/>
              <a:sym typeface="Arial"/>
            </a:endParaRPr>
          </a:p>
          <a:p>
            <a:pPr marL="0" lvl="0" indent="0" algn="l" rtl="0">
              <a:lnSpc>
                <a:spcPct val="115000"/>
              </a:lnSpc>
              <a:spcBef>
                <a:spcPts val="900"/>
              </a:spcBef>
              <a:spcAft>
                <a:spcPts val="0"/>
              </a:spcAft>
              <a:buNone/>
            </a:pPr>
            <a:r>
              <a:rPr lang="en-US">
                <a:solidFill>
                  <a:srgbClr val="273540"/>
                </a:solidFill>
                <a:highlight>
                  <a:srgbClr val="FFFFFF"/>
                </a:highlight>
                <a:latin typeface="Arial"/>
                <a:ea typeface="Arial"/>
                <a:cs typeface="Arial"/>
                <a:sym typeface="Arial"/>
              </a:rPr>
              <a:t>Greater access</a:t>
            </a:r>
            <a:endParaRPr>
              <a:solidFill>
                <a:srgbClr val="273540"/>
              </a:solidFill>
              <a:highlight>
                <a:srgbClr val="FFFFFF"/>
              </a:highlight>
              <a:latin typeface="Arial"/>
              <a:ea typeface="Arial"/>
              <a:cs typeface="Arial"/>
              <a:sym typeface="Arial"/>
            </a:endParaRPr>
          </a:p>
          <a:p>
            <a:pPr marL="0" lvl="0" indent="0" algn="l" rtl="0">
              <a:lnSpc>
                <a:spcPct val="115000"/>
              </a:lnSpc>
              <a:spcBef>
                <a:spcPts val="900"/>
              </a:spcBef>
              <a:spcAft>
                <a:spcPts val="900"/>
              </a:spcAft>
              <a:buNone/>
            </a:pPr>
            <a:endParaRPr>
              <a:solidFill>
                <a:srgbClr val="273540"/>
              </a:solidFill>
              <a:highlight>
                <a:srgbClr val="FFFFFF"/>
              </a:highlight>
              <a:latin typeface="Arial"/>
              <a:ea typeface="Arial"/>
              <a:cs typeface="Arial"/>
              <a:sym typeface="Arial"/>
            </a:endParaRPr>
          </a:p>
        </p:txBody>
      </p:sp>
      <p:sp>
        <p:nvSpPr>
          <p:cNvPr id="200" name="Google Shape;200;g3e651baf6f2_0_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e651baf6f2_0_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e651baf6f2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3e651baf6f2_0_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e651baf6f2_0_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e651baf6f2_0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55600" algn="l" rtl="0">
              <a:lnSpc>
                <a:spcPct val="115000"/>
              </a:lnSpc>
              <a:spcBef>
                <a:spcPts val="1200"/>
              </a:spcBef>
              <a:spcAft>
                <a:spcPts val="0"/>
              </a:spcAft>
              <a:buClr>
                <a:schemeClr val="dk1"/>
              </a:buClr>
              <a:buSzPts val="2000"/>
              <a:buChar char="•"/>
            </a:pPr>
            <a:r>
              <a:rPr lang="en-US" sz="2000">
                <a:latin typeface="Arial"/>
                <a:ea typeface="Arial"/>
                <a:cs typeface="Arial"/>
                <a:sym typeface="Arial"/>
              </a:rPr>
              <a:t>Many instructors who adopt OER textbooks find that available figures are often fewer in number and less detailed than those found in publisher-produced materials.</a:t>
            </a:r>
            <a:endParaRPr sz="2000">
              <a:latin typeface="Arial"/>
              <a:ea typeface="Arial"/>
              <a:cs typeface="Arial"/>
              <a:sym typeface="Arial"/>
            </a:endParaRPr>
          </a:p>
          <a:p>
            <a:pPr marL="457200" lvl="0" indent="-355600" algn="l" rtl="0">
              <a:lnSpc>
                <a:spcPct val="120000"/>
              </a:lnSpc>
              <a:spcBef>
                <a:spcPts val="0"/>
              </a:spcBef>
              <a:spcAft>
                <a:spcPts val="0"/>
              </a:spcAft>
              <a:buClr>
                <a:srgbClr val="DE1F37"/>
              </a:buClr>
              <a:buSzPts val="2000"/>
              <a:buChar char="•"/>
            </a:pPr>
            <a:r>
              <a:rPr lang="en-US" sz="2000">
                <a:solidFill>
                  <a:srgbClr val="0D0D0D"/>
                </a:solidFill>
                <a:latin typeface="Arial"/>
                <a:ea typeface="Arial"/>
                <a:cs typeface="Arial"/>
                <a:sym typeface="Arial"/>
              </a:rPr>
              <a:t>What is your experience with OER textbook images, illustrations, and infographic?</a:t>
            </a:r>
            <a:endParaRPr sz="2000">
              <a:latin typeface="Arial"/>
              <a:ea typeface="Arial"/>
              <a:cs typeface="Arial"/>
              <a:sym typeface="Arial"/>
            </a:endParaRPr>
          </a:p>
        </p:txBody>
      </p:sp>
      <p:sp>
        <p:nvSpPr>
          <p:cNvPr id="217" name="Google Shape;217;g3e651baf6f2_0_7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e786a2fcca_1_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e786a2fcca_1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g3e786a2fcca_1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e651baf6f2_0_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e651baf6f2_0_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g3e651baf6f2_0_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e651baf6f2_0_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e651baf6f2_0_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3e651baf6f2_0_8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e651baf6f2_0_1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e651baf6f2_0_1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3e651baf6f2_0_1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e651baf6f2_0_9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e651baf6f2_0_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g3e651baf6f2_0_9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e786a2fcca_1_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e786a2fcca_1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3e786a2fcca_1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700">
              <a:solidFill>
                <a:srgbClr val="FF0000"/>
              </a:solidFill>
            </a:endParaRPr>
          </a:p>
        </p:txBody>
      </p:sp>
      <p:sp>
        <p:nvSpPr>
          <p:cNvPr id="131" name="Google Shape;13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e786a2fcca_1_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e786a2fcca_1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g3e786a2fcca_1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A description of the presentation is included in the slide deck so that the purpose of the slide deck is established – and to inform anyone viewing the presentation as to what was planned.</a:t>
            </a:r>
            <a:endParaRPr/>
          </a:p>
        </p:txBody>
      </p:sp>
      <p:sp>
        <p:nvSpPr>
          <p:cNvPr id="137" name="Google Shape;13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200"/>
              <a:buFont typeface="Calibri"/>
              <a:buNone/>
            </a:pPr>
            <a:r>
              <a:rPr lang="en-US"/>
              <a:t>An Overview slide should be included that is an outline of the presentation.</a:t>
            </a:r>
            <a:endParaRPr/>
          </a:p>
        </p:txBody>
      </p:sp>
      <p:sp>
        <p:nvSpPr>
          <p:cNvPr id="144" name="Google Shape;14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e651baf6f2_0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e651baf6f2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Although you do not need to ask for permission, there are requirements. We will look at specific requirements shortly.</a:t>
            </a:r>
            <a:endParaRPr/>
          </a:p>
        </p:txBody>
      </p:sp>
      <p:sp>
        <p:nvSpPr>
          <p:cNvPr id="151" name="Google Shape;151;g3e651baf6f2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e651baf6f2_0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e651baf6f2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3e651baf6f2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2a2255a808_2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32a2255a808_2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Difference between free and open</a:t>
            </a:r>
            <a:endParaRPr/>
          </a:p>
        </p:txBody>
      </p:sp>
      <p:sp>
        <p:nvSpPr>
          <p:cNvPr id="167" name="Google Shape;167;g32a2255a808_2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e651baf6f2_0_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e651baf6f2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Creative commons licenses are the most popular for Open Education Resources.</a:t>
            </a:r>
            <a:endParaRPr/>
          </a:p>
          <a:p>
            <a:pPr marL="0" lvl="0" indent="0" algn="l" rtl="0">
              <a:spcBef>
                <a:spcPts val="0"/>
              </a:spcBef>
              <a:spcAft>
                <a:spcPts val="0"/>
              </a:spcAft>
              <a:buNone/>
            </a:pPr>
            <a:endParaRPr/>
          </a:p>
          <a:p>
            <a:pPr marL="0" lvl="0" indent="0" algn="l" rtl="0">
              <a:spcBef>
                <a:spcPts val="0"/>
              </a:spcBef>
              <a:spcAft>
                <a:spcPts val="0"/>
              </a:spcAft>
              <a:buNone/>
            </a:pPr>
            <a:r>
              <a:rPr lang="en-US"/>
              <a:t>When everyone uses the same license system, it increases understanding of licenses in the OER community. It also make it easier. Similar to the use of the binomial nomenclature system</a:t>
            </a:r>
            <a:endParaRPr/>
          </a:p>
          <a:p>
            <a:pPr marL="0" lvl="0" indent="0" algn="l" rtl="0">
              <a:spcBef>
                <a:spcPts val="0"/>
              </a:spcBef>
              <a:spcAft>
                <a:spcPts val="0"/>
              </a:spcAft>
              <a:buNone/>
            </a:pPr>
            <a:endParaRPr/>
          </a:p>
          <a:p>
            <a:pPr marL="0" lvl="0" indent="0" algn="l" rtl="0">
              <a:spcBef>
                <a:spcPts val="0"/>
              </a:spcBef>
              <a:spcAft>
                <a:spcPts val="0"/>
              </a:spcAft>
              <a:buNone/>
            </a:pPr>
            <a:r>
              <a:rPr lang="en-US"/>
              <a:t>The final two categories are not considered OER because of the ND tag. ND = No Derivatives. This license does not give the right to  revise or remix the work. These are two of the five R’s that are the bar for being Open.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Share your experience with Creative Commons licenses.</a:t>
            </a:r>
            <a:endParaRPr/>
          </a:p>
        </p:txBody>
      </p:sp>
      <p:sp>
        <p:nvSpPr>
          <p:cNvPr id="175" name="Google Shape;175;g3e651baf6f2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e651baf6f2_0_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e651baf6f2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Both marked ND cannot be modified or adapted so they are not Open.</a:t>
            </a:r>
            <a:endParaRPr/>
          </a:p>
          <a:p>
            <a:pPr marL="0" lvl="0" indent="0" algn="l" rtl="0">
              <a:spcBef>
                <a:spcPts val="0"/>
              </a:spcBef>
              <a:spcAft>
                <a:spcPts val="0"/>
              </a:spcAft>
              <a:buNone/>
            </a:pPr>
            <a:endParaRPr/>
          </a:p>
          <a:p>
            <a:pPr marL="0" lvl="0" indent="0" algn="l" rtl="0">
              <a:spcBef>
                <a:spcPts val="0"/>
              </a:spcBef>
              <a:spcAft>
                <a:spcPts val="0"/>
              </a:spcAft>
              <a:buNone/>
            </a:pPr>
            <a:r>
              <a:rPr lang="en-US"/>
              <a:t>Copy and paste into chat: </a:t>
            </a:r>
            <a:r>
              <a:rPr lang="en-US" u="sng">
                <a:solidFill>
                  <a:schemeClr val="hlink"/>
                </a:solidFill>
                <a:hlinkClick r:id="rId3"/>
              </a:rPr>
              <a:t>https://sarafhawkins.com/creative-commons-licenses-explained-plain-english/</a:t>
            </a:r>
            <a:endParaRPr/>
          </a:p>
          <a:p>
            <a:pPr marL="0" lvl="0" indent="0" algn="l" rtl="0">
              <a:spcBef>
                <a:spcPts val="0"/>
              </a:spcBef>
              <a:spcAft>
                <a:spcPts val="0"/>
              </a:spcAft>
              <a:buNone/>
            </a:pPr>
            <a:endParaRPr/>
          </a:p>
        </p:txBody>
      </p:sp>
      <p:sp>
        <p:nvSpPr>
          <p:cNvPr id="184" name="Google Shape;184;g3e651baf6f2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with photo">
  <p:cSld name="Title Slide with photo">
    <p:spTree>
      <p:nvGrpSpPr>
        <p:cNvPr id="1" name="Shape 14"/>
        <p:cNvGrpSpPr/>
        <p:nvPr/>
      </p:nvGrpSpPr>
      <p:grpSpPr>
        <a:xfrm>
          <a:off x="0" y="0"/>
          <a:ext cx="0" cy="0"/>
          <a:chOff x="0" y="0"/>
          <a:chExt cx="0" cy="0"/>
        </a:xfrm>
      </p:grpSpPr>
      <p:pic>
        <p:nvPicPr>
          <p:cNvPr id="15" name="Google Shape;15;p11"/>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16" name="Google Shape;16;p11"/>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18161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18" name="Google Shape;18;p11"/>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19" name="Google Shape;19;p11"/>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with Comparison" type="twoTxTwoObj">
  <p:cSld name="TWO_OBJECTS_WITH_TEXT">
    <p:spTree>
      <p:nvGrpSpPr>
        <p:cNvPr id="1" name="Shape 72"/>
        <p:cNvGrpSpPr/>
        <p:nvPr/>
      </p:nvGrpSpPr>
      <p:grpSpPr>
        <a:xfrm>
          <a:off x="0" y="0"/>
          <a:ext cx="0" cy="0"/>
          <a:chOff x="0" y="0"/>
          <a:chExt cx="0" cy="0"/>
        </a:xfrm>
      </p:grpSpPr>
      <p:sp>
        <p:nvSpPr>
          <p:cNvPr id="73" name="Google Shape;73;p19"/>
          <p:cNvSpPr/>
          <p:nvPr/>
        </p:nvSpPr>
        <p:spPr>
          <a:xfrm>
            <a:off x="897905" y="0"/>
            <a:ext cx="7557940" cy="18443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74" name="Google Shape;74;p19"/>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75" name="Google Shape;75;p19"/>
          <p:cNvSpPr txBox="1">
            <a:spLocks noGrp="1"/>
          </p:cNvSpPr>
          <p:nvPr>
            <p:ph type="title"/>
          </p:nvPr>
        </p:nvSpPr>
        <p:spPr>
          <a:xfrm>
            <a:off x="1085394" y="804167"/>
            <a:ext cx="7205746" cy="87952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9"/>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77" name="Google Shape;77;p19"/>
          <p:cNvSpPr txBox="1">
            <a:spLocks noGrp="1"/>
          </p:cNvSpPr>
          <p:nvPr>
            <p:ph type="body" idx="2"/>
          </p:nvPr>
        </p:nvSpPr>
        <p:spPr>
          <a:xfrm>
            <a:off x="1085393" y="2824270"/>
            <a:ext cx="3483864" cy="3230542"/>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8" name="Google Shape;78;p19"/>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79" name="Google Shape;79;p19"/>
          <p:cNvSpPr txBox="1">
            <a:spLocks noGrp="1"/>
          </p:cNvSpPr>
          <p:nvPr>
            <p:ph type="body" idx="4"/>
          </p:nvPr>
        </p:nvSpPr>
        <p:spPr>
          <a:xfrm>
            <a:off x="4809272" y="2821494"/>
            <a:ext cx="3483864" cy="3233321"/>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222222"/>
                </a:solidFill>
              </a:defRPr>
            </a:lvl1pPr>
            <a:lvl2pPr marL="914400" lvl="1" indent="-317500" algn="l">
              <a:lnSpc>
                <a:spcPct val="120000"/>
              </a:lnSpc>
              <a:spcBef>
                <a:spcPts val="375"/>
              </a:spcBef>
              <a:spcAft>
                <a:spcPts val="0"/>
              </a:spcAft>
              <a:buSzPts val="1400"/>
              <a:buChar char="•"/>
              <a:defRPr>
                <a:solidFill>
                  <a:srgbClr val="222222"/>
                </a:solidFill>
              </a:defRPr>
            </a:lvl2pPr>
            <a:lvl3pPr marL="1371600" lvl="2" indent="-304800" algn="l">
              <a:lnSpc>
                <a:spcPct val="120000"/>
              </a:lnSpc>
              <a:spcBef>
                <a:spcPts val="375"/>
              </a:spcBef>
              <a:spcAft>
                <a:spcPts val="0"/>
              </a:spcAft>
              <a:buSzPts val="1200"/>
              <a:buChar char="•"/>
              <a:defRPr>
                <a:solidFill>
                  <a:srgbClr val="222222"/>
                </a:solidFill>
              </a:defRPr>
            </a:lvl3pPr>
            <a:lvl4pPr marL="1828800" lvl="3" indent="-295275" algn="l">
              <a:lnSpc>
                <a:spcPct val="120000"/>
              </a:lnSpc>
              <a:spcBef>
                <a:spcPts val="375"/>
              </a:spcBef>
              <a:spcAft>
                <a:spcPts val="0"/>
              </a:spcAft>
              <a:buSzPts val="1050"/>
              <a:buChar char="•"/>
              <a:defRPr>
                <a:solidFill>
                  <a:srgbClr val="222222"/>
                </a:solidFill>
              </a:defRPr>
            </a:lvl4pPr>
            <a:lvl5pPr marL="2286000" lvl="4" indent="-285750" algn="l">
              <a:lnSpc>
                <a:spcPct val="120000"/>
              </a:lnSpc>
              <a:spcBef>
                <a:spcPts val="375"/>
              </a:spcBef>
              <a:spcAft>
                <a:spcPts val="0"/>
              </a:spcAft>
              <a:buSzPts val="900"/>
              <a:buChar char="•"/>
              <a:defRPr>
                <a:solidFill>
                  <a:srgbClr val="22222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80" name="Google Shape;80;p1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itle only" type="titleOnly">
  <p:cSld name="TITLE_ONLY">
    <p:spTree>
      <p:nvGrpSpPr>
        <p:cNvPr id="1" name="Shape 82"/>
        <p:cNvGrpSpPr/>
        <p:nvPr/>
      </p:nvGrpSpPr>
      <p:grpSpPr>
        <a:xfrm>
          <a:off x="0" y="0"/>
          <a:ext cx="0" cy="0"/>
          <a:chOff x="0" y="0"/>
          <a:chExt cx="0" cy="0"/>
        </a:xfrm>
      </p:grpSpPr>
      <p:sp>
        <p:nvSpPr>
          <p:cNvPr id="83" name="Google Shape;83;p20"/>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84" name="Google Shape;84;p20"/>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85" name="Google Shape;85;p20"/>
          <p:cNvSpPr txBox="1">
            <a:spLocks noGrp="1"/>
          </p:cNvSpPr>
          <p:nvPr>
            <p:ph type="title"/>
          </p:nvPr>
        </p:nvSpPr>
        <p:spPr>
          <a:xfrm>
            <a:off x="1088686" y="810377"/>
            <a:ext cx="7202456" cy="94730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88"/>
        <p:cNvGrpSpPr/>
        <p:nvPr/>
      </p:nvGrpSpPr>
      <p:grpSpPr>
        <a:xfrm>
          <a:off x="0" y="0"/>
          <a:ext cx="0" cy="0"/>
          <a:chOff x="0" y="0"/>
          <a:chExt cx="0" cy="0"/>
        </a:xfrm>
      </p:grpSpPr>
      <p:sp>
        <p:nvSpPr>
          <p:cNvPr id="89" name="Google Shape;89;p21"/>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90" name="Google Shape;90;p21"/>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91" name="Google Shape;91;p21"/>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1"/>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3" name="Google Shape;93;p21"/>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94" name="Google Shape;94;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96"/>
        <p:cNvGrpSpPr/>
        <p:nvPr/>
      </p:nvGrpSpPr>
      <p:grpSpPr>
        <a:xfrm>
          <a:off x="0" y="0"/>
          <a:ext cx="0" cy="0"/>
          <a:chOff x="0" y="0"/>
          <a:chExt cx="0" cy="0"/>
        </a:xfrm>
      </p:grpSpPr>
      <p:sp>
        <p:nvSpPr>
          <p:cNvPr id="97" name="Google Shape;97;p22"/>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98" name="Google Shape;98;p22"/>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99" name="Google Shape;99;p22"/>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2"/>
          <p:cNvSpPr>
            <a:spLocks noGrp="1"/>
          </p:cNvSpPr>
          <p:nvPr>
            <p:ph type="pic" idx="2"/>
          </p:nvPr>
        </p:nvSpPr>
        <p:spPr>
          <a:xfrm>
            <a:off x="5449305" y="797578"/>
            <a:ext cx="2841836" cy="5248677"/>
          </a:xfrm>
          <a:prstGeom prst="rect">
            <a:avLst/>
          </a:prstGeom>
          <a:solidFill>
            <a:srgbClr val="D8D8D8"/>
          </a:solidFill>
          <a:ln>
            <a:noFill/>
          </a:ln>
        </p:spPr>
      </p:sp>
      <p:sp>
        <p:nvSpPr>
          <p:cNvPr id="101" name="Google Shape;101;p22"/>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102" name="Google Shape;102;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03" name="Google Shape;103;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slide black">
  <p:cSld name="section slide black">
    <p:spTree>
      <p:nvGrpSpPr>
        <p:cNvPr id="1" name="Shape 104"/>
        <p:cNvGrpSpPr/>
        <p:nvPr/>
      </p:nvGrpSpPr>
      <p:grpSpPr>
        <a:xfrm>
          <a:off x="0" y="0"/>
          <a:ext cx="0" cy="0"/>
          <a:chOff x="0" y="0"/>
          <a:chExt cx="0" cy="0"/>
        </a:xfrm>
      </p:grpSpPr>
      <p:sp>
        <p:nvSpPr>
          <p:cNvPr id="105" name="Google Shape;105;p23"/>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06" name="Google Shape;106;p23"/>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7"/>
        <p:cNvGrpSpPr/>
        <p:nvPr/>
      </p:nvGrpSpPr>
      <p:grpSpPr>
        <a:xfrm>
          <a:off x="0" y="0"/>
          <a:ext cx="0" cy="0"/>
          <a:chOff x="0" y="0"/>
          <a:chExt cx="0" cy="0"/>
        </a:xfrm>
      </p:grpSpPr>
      <p:sp>
        <p:nvSpPr>
          <p:cNvPr id="108" name="Google Shape;108;p2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4"/>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0" name="Google Shape;110;p2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112" name="Google Shape;112;p24"/>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113"/>
        <p:cNvGrpSpPr/>
        <p:nvPr/>
      </p:nvGrpSpPr>
      <p:grpSpPr>
        <a:xfrm>
          <a:off x="0" y="0"/>
          <a:ext cx="0" cy="0"/>
          <a:chOff x="0" y="0"/>
          <a:chExt cx="0" cy="0"/>
        </a:xfrm>
      </p:grpSpPr>
      <p:cxnSp>
        <p:nvCxnSpPr>
          <p:cNvPr id="114" name="Google Shape;114;p26"/>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115" name="Google Shape;115;p26"/>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16" name="Google Shape;116;p26"/>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222222"/>
                </a:solidFill>
              </a:defRPr>
            </a:lvl1pPr>
            <a:lvl2pPr marL="914400" lvl="1" indent="-317500" algn="l">
              <a:lnSpc>
                <a:spcPct val="120000"/>
              </a:lnSpc>
              <a:spcBef>
                <a:spcPts val="375"/>
              </a:spcBef>
              <a:spcAft>
                <a:spcPts val="0"/>
              </a:spcAft>
              <a:buSzPts val="1400"/>
              <a:buChar char="•"/>
              <a:defRPr>
                <a:solidFill>
                  <a:srgbClr val="222222"/>
                </a:solidFill>
              </a:defRPr>
            </a:lvl2pPr>
            <a:lvl3pPr marL="1371600" lvl="2" indent="-304800" algn="l">
              <a:lnSpc>
                <a:spcPct val="120000"/>
              </a:lnSpc>
              <a:spcBef>
                <a:spcPts val="375"/>
              </a:spcBef>
              <a:spcAft>
                <a:spcPts val="0"/>
              </a:spcAft>
              <a:buSzPts val="1200"/>
              <a:buChar char="•"/>
              <a:defRPr>
                <a:solidFill>
                  <a:srgbClr val="222222"/>
                </a:solidFill>
              </a:defRPr>
            </a:lvl3pPr>
            <a:lvl4pPr marL="1828800" lvl="3" indent="-295275" algn="l">
              <a:lnSpc>
                <a:spcPct val="120000"/>
              </a:lnSpc>
              <a:spcBef>
                <a:spcPts val="375"/>
              </a:spcBef>
              <a:spcAft>
                <a:spcPts val="0"/>
              </a:spcAft>
              <a:buSzPts val="1050"/>
              <a:buChar char="•"/>
              <a:defRPr>
                <a:solidFill>
                  <a:srgbClr val="222222"/>
                </a:solidFill>
              </a:defRPr>
            </a:lvl4pPr>
            <a:lvl5pPr marL="2286000" lvl="4" indent="-285750" algn="l">
              <a:lnSpc>
                <a:spcPct val="120000"/>
              </a:lnSpc>
              <a:spcBef>
                <a:spcPts val="375"/>
              </a:spcBef>
              <a:spcAft>
                <a:spcPts val="0"/>
              </a:spcAft>
              <a:buSzPts val="900"/>
              <a:buChar char="•"/>
              <a:defRPr>
                <a:solidFill>
                  <a:srgbClr val="22222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7" name="Google Shape;117;p26"/>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18" name="Google Shape;118;p26"/>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9" name="Google Shape;119;p2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21" name="Google Shape;121;p26"/>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20"/>
        <p:cNvGrpSpPr/>
        <p:nvPr/>
      </p:nvGrpSpPr>
      <p:grpSpPr>
        <a:xfrm>
          <a:off x="0" y="0"/>
          <a:ext cx="0" cy="0"/>
          <a:chOff x="0" y="0"/>
          <a:chExt cx="0" cy="0"/>
        </a:xfrm>
      </p:grpSpPr>
      <p:sp>
        <p:nvSpPr>
          <p:cNvPr id="21" name="Google Shape;21;p12"/>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2" name="Google Shape;22;p12"/>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23" name="Google Shape;23;p1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5" name="Google Shape;25;p1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13"/>
          <p:cNvSpPr/>
          <p:nvPr/>
        </p:nvSpPr>
        <p:spPr>
          <a:xfrm>
            <a:off x="0" y="1527142"/>
            <a:ext cx="9144000" cy="365785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9" name="Google Shape;29;p13"/>
          <p:cNvSpPr txBox="1">
            <a:spLocks noGrp="1"/>
          </p:cNvSpPr>
          <p:nvPr>
            <p:ph type="ctrTitle"/>
          </p:nvPr>
        </p:nvSpPr>
        <p:spPr>
          <a:xfrm>
            <a:off x="1813336" y="3233396"/>
            <a:ext cx="6477803" cy="1769453"/>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3"/>
          <p:cNvSpPr txBox="1">
            <a:spLocks noGrp="1"/>
          </p:cNvSpPr>
          <p:nvPr>
            <p:ph type="subTitle" idx="1"/>
          </p:nvPr>
        </p:nvSpPr>
        <p:spPr>
          <a:xfrm>
            <a:off x="1813335" y="519032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18161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31" name="Google Shape;31;p13"/>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32" name="Google Shape;32;p13"/>
          <p:cNvPicPr preferRelativeResize="0"/>
          <p:nvPr/>
        </p:nvPicPr>
        <p:blipFill rotWithShape="1">
          <a:blip r:embed="rId2">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with photo">
  <p:cSld name="1_Title Slide with photo">
    <p:spTree>
      <p:nvGrpSpPr>
        <p:cNvPr id="1" name="Shape 33"/>
        <p:cNvGrpSpPr/>
        <p:nvPr/>
      </p:nvGrpSpPr>
      <p:grpSpPr>
        <a:xfrm>
          <a:off x="0" y="0"/>
          <a:ext cx="0" cy="0"/>
          <a:chOff x="0" y="0"/>
          <a:chExt cx="0" cy="0"/>
        </a:xfrm>
      </p:grpSpPr>
      <p:pic>
        <p:nvPicPr>
          <p:cNvPr id="34" name="Google Shape;34;p14"/>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35" name="Google Shape;35;p14"/>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4"/>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chemeClr val="dk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37" name="Google Shape;37;p14"/>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38" name="Google Shape;38;p14"/>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9"/>
        <p:cNvGrpSpPr/>
        <p:nvPr/>
      </p:nvGrpSpPr>
      <p:grpSpPr>
        <a:xfrm>
          <a:off x="0" y="0"/>
          <a:ext cx="0" cy="0"/>
          <a:chOff x="0" y="0"/>
          <a:chExt cx="0" cy="0"/>
        </a:xfrm>
      </p:grpSpPr>
      <p:sp>
        <p:nvSpPr>
          <p:cNvPr id="40" name="Google Shape;40;p1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5"/>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2" name="Google Shape;42;p1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43" name="Google Shape;43;p1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44" name="Google Shape;44;p15"/>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1_Title and Content 2">
    <p:spTree>
      <p:nvGrpSpPr>
        <p:cNvPr id="1" name="Shape 45"/>
        <p:cNvGrpSpPr/>
        <p:nvPr/>
      </p:nvGrpSpPr>
      <p:grpSpPr>
        <a:xfrm>
          <a:off x="0" y="0"/>
          <a:ext cx="0" cy="0"/>
          <a:chOff x="0" y="0"/>
          <a:chExt cx="0" cy="0"/>
        </a:xfrm>
      </p:grpSpPr>
      <p:sp>
        <p:nvSpPr>
          <p:cNvPr id="46" name="Google Shape;46;p16"/>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7" name="Google Shape;47;p1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48" name="Google Shape;48;p1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49" name="Google Shape;49;p16"/>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50"/>
        <p:cNvGrpSpPr/>
        <p:nvPr/>
      </p:nvGrpSpPr>
      <p:grpSpPr>
        <a:xfrm>
          <a:off x="0" y="0"/>
          <a:ext cx="0" cy="0"/>
          <a:chOff x="0" y="0"/>
          <a:chExt cx="0" cy="0"/>
        </a:xfrm>
      </p:grpSpPr>
      <p:cxnSp>
        <p:nvCxnSpPr>
          <p:cNvPr id="51" name="Google Shape;51;p25"/>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52" name="Google Shape;52;p25"/>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3" name="Google Shape;53;p25"/>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4" name="Google Shape;54;p2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6" name="Google Shape;56;p2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sp>
        <p:nvSpPr>
          <p:cNvPr id="58" name="Google Shape;58;p17"/>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59" name="Google Shape;59;p17"/>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60" name="Google Shape;60;p17"/>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7"/>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rgbClr val="22222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62" name="Google Shape;62;p17"/>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7"/>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64"/>
        <p:cNvGrpSpPr/>
        <p:nvPr/>
      </p:nvGrpSpPr>
      <p:grpSpPr>
        <a:xfrm>
          <a:off x="0" y="0"/>
          <a:ext cx="0" cy="0"/>
          <a:chOff x="0" y="0"/>
          <a:chExt cx="0" cy="0"/>
        </a:xfrm>
      </p:grpSpPr>
      <p:sp>
        <p:nvSpPr>
          <p:cNvPr id="65" name="Google Shape;65;p18"/>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66" name="Google Shape;66;p18"/>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67" name="Google Shape;67;p18"/>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8"/>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9" name="Google Shape;69;p18"/>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0" name="Google Shape;70;p1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181612"/>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181612"/>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181612"/>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181612"/>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181612"/>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50" b="0" i="0" u="none" strike="noStrike" cap="none">
                <a:solidFill>
                  <a:srgbClr val="8891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ercommons.org/about#about-open-educational-resources"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creativecommons.org/licenses/by-nc-sa/4.0/deed.e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oercommons.org/about#about-open-educational-resource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creativecommons.org/licenses/by-nc-sa/4.0/deed.e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asccc-oeri.org/open-educational-resources-and-biology/"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advanced_searc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hyperlink" Target="https://www.merlot.org/merlot/index.htm" TargetMode="External"/><Relationship Id="rId3" Type="http://schemas.openxmlformats.org/officeDocument/2006/relationships/hyperlink" Target="https://commons.wikimedia.org/wiki/Main_Page" TargetMode="External"/><Relationship Id="rId7" Type="http://schemas.openxmlformats.org/officeDocument/2006/relationships/hyperlink" Target="https://oercommons.org/"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www.flickr.com/creativecommons" TargetMode="External"/><Relationship Id="rId5" Type="http://schemas.openxmlformats.org/officeDocument/2006/relationships/hyperlink" Target="https://openverse.org/" TargetMode="External"/><Relationship Id="rId4" Type="http://schemas.openxmlformats.org/officeDocument/2006/relationships/hyperlink" Target="https://pixabay.com/" TargetMode="External"/><Relationship Id="rId9" Type="http://schemas.openxmlformats.org/officeDocument/2006/relationships/hyperlink" Target="https://creativecommons.org/about/education/education-oer-resources/"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commons.wikimedia.org/wiki/File:2508_The_Electron_Transport_Chain.jpg" TargetMode="External"/><Relationship Id="rId3" Type="http://schemas.openxmlformats.org/officeDocument/2006/relationships/image" Target="../media/image9.png"/><Relationship Id="rId7"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hyperlink" Target="https://wiki.creativecommons.org/Public_domain" TargetMode="External"/><Relationship Id="rId5" Type="http://schemas.openxmlformats.org/officeDocument/2006/relationships/hyperlink" Target="https://commons.wikimedia.org/wiki/User:Fvasconcellos" TargetMode="External"/><Relationship Id="rId4" Type="http://schemas.openxmlformats.org/officeDocument/2006/relationships/hyperlink" Target="https://commons.wikimedia.org/wiki/File:Mitochondrial_electron_transport_chain%E2%80%94Etc4.svg" TargetMode="External"/><Relationship Id="rId9" Type="http://schemas.openxmlformats.org/officeDocument/2006/relationships/hyperlink" Target="https://creativecommons.org/licenses/by/3.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commons.wikimedia.org/wiki/User:Fvasconcellos" TargetMode="External"/><Relationship Id="rId3" Type="http://schemas.openxmlformats.org/officeDocument/2006/relationships/image" Target="../media/image10.jpg"/><Relationship Id="rId7" Type="http://schemas.openxmlformats.org/officeDocument/2006/relationships/hyperlink" Target="https://commons.wikimedia.org/wiki/File:Mitochondrial_electron_transport_chain%E2%80%94Etc4.svg"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hyperlink" Target="https://creativecommons.org/licenses/by/3.0" TargetMode="External"/><Relationship Id="rId4" Type="http://schemas.openxmlformats.org/officeDocument/2006/relationships/hyperlink" Target="https://commons.wikimedia.org/wiki/File:2508_The_Electron_Transport_Chain.jpg" TargetMode="External"/><Relationship Id="rId9" Type="http://schemas.openxmlformats.org/officeDocument/2006/relationships/hyperlink" Target="https://wiki.creativecommons.org/Public_domain"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lor.instructure.com/resources/67f8280716f842c9b9d642ab910f83d3?shared"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creativecommons.org/licenses/by/4.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or.instructure.com/resources/67f8280716f842c9b9d642ab910f83d3?shared"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creativecommons.org/licenses/by/4.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creativecommons.org/licenses/by-nc-sa/2.0/" TargetMode="External"/><Relationship Id="rId4" Type="http://schemas.openxmlformats.org/officeDocument/2006/relationships/hyperlink" Target="http://designersforlearning.org/"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creativecommons.org/licenses/by/3.0/" TargetMode="External"/><Relationship Id="rId3" Type="http://schemas.openxmlformats.org/officeDocument/2006/relationships/image" Target="../media/image4.png"/><Relationship Id="rId7" Type="http://schemas.openxmlformats.org/officeDocument/2006/relationships/hyperlink" Target="http://ygraph.com/"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ygraph.com/chart/2306" TargetMode="External"/><Relationship Id="rId5" Type="http://schemas.openxmlformats.org/officeDocument/2006/relationships/hyperlink" Target="http://creativecommons.org/licenses/by/4.0/" TargetMode="External"/><Relationship Id="rId4" Type="http://schemas.openxmlformats.org/officeDocument/2006/relationships/hyperlink" Target="https://www.yearofopen.org/article/week-2-how-to-decide-which-open-licenses-to-use-on-your-work-who-is-using-open-licensing-international-exampl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creativecommons.org/licenses/by-sa/3.0/" TargetMode="External"/><Relationship Id="rId5" Type="http://schemas.openxmlformats.org/officeDocument/2006/relationships/hyperlink" Target="https://foter.com/blog" TargetMode="External"/><Relationship Id="rId4" Type="http://schemas.openxmlformats.org/officeDocument/2006/relationships/hyperlink" Target="https://foter.com/blog/how-to-attribute-creative-commons-photo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Autofit/>
          </a:bodyPr>
          <a:lstStyle/>
          <a:p>
            <a:pPr marL="0" lvl="0" indent="0" algn="l" rtl="0">
              <a:lnSpc>
                <a:spcPct val="125454"/>
              </a:lnSpc>
              <a:spcBef>
                <a:spcPts val="0"/>
              </a:spcBef>
              <a:spcAft>
                <a:spcPts val="800"/>
              </a:spcAft>
              <a:buNone/>
            </a:pPr>
            <a:r>
              <a:rPr lang="en-US" sz="3178" b="1"/>
              <a:t>Enhancing Biology Instruction with Open Educational Resources (OER): Images, Illustrations, and Infographics</a:t>
            </a:r>
            <a:endParaRPr sz="4100"/>
          </a:p>
        </p:txBody>
      </p:sp>
      <p:sp>
        <p:nvSpPr>
          <p:cNvPr id="128" name="Google Shape;128;p1"/>
          <p:cNvSpPr txBox="1">
            <a:spLocks noGrp="1"/>
          </p:cNvSpPr>
          <p:nvPr>
            <p:ph type="subTitle" idx="1"/>
          </p:nvPr>
        </p:nvSpPr>
        <p:spPr>
          <a:xfrm>
            <a:off x="311727" y="5189604"/>
            <a:ext cx="7979412" cy="977621"/>
          </a:xfrm>
          <a:prstGeom prst="rect">
            <a:avLst/>
          </a:prstGeom>
          <a:noFill/>
          <a:ln>
            <a:noFill/>
          </a:ln>
        </p:spPr>
        <p:txBody>
          <a:bodyPr spcFirstLastPara="1" wrap="square" lIns="91425" tIns="91425" rIns="91425" bIns="91425" anchor="t" anchorCtr="0">
            <a:normAutofit fontScale="77500"/>
          </a:bodyPr>
          <a:lstStyle/>
          <a:p>
            <a:pPr marL="171446" lvl="0" indent="-171446" algn="l" rtl="0">
              <a:spcBef>
                <a:spcPts val="750"/>
              </a:spcBef>
              <a:spcAft>
                <a:spcPts val="0"/>
              </a:spcAft>
              <a:buClr>
                <a:srgbClr val="000000"/>
              </a:buClr>
              <a:buSzPct val="86487"/>
              <a:buFont typeface="Arial"/>
              <a:buNone/>
            </a:pPr>
            <a:r>
              <a:rPr lang="en-US" sz="2000">
                <a:solidFill>
                  <a:srgbClr val="222222"/>
                </a:solidFill>
              </a:rPr>
              <a:t>OERL Conversation; Monday, May 4, 2:00 pm – 3:00 pm</a:t>
            </a:r>
            <a:endParaRPr sz="2000">
              <a:solidFill>
                <a:srgbClr val="222222"/>
              </a:solidFill>
            </a:endParaRPr>
          </a:p>
          <a:p>
            <a:pPr marL="0" lvl="0" indent="0" algn="l" rtl="0">
              <a:lnSpc>
                <a:spcPct val="120000"/>
              </a:lnSpc>
              <a:spcBef>
                <a:spcPts val="750"/>
              </a:spcBef>
              <a:spcAft>
                <a:spcPts val="0"/>
              </a:spcAft>
              <a:buSzPct val="100000"/>
              <a:buNone/>
            </a:pPr>
            <a:r>
              <a:rPr lang="en-US" sz="2000"/>
              <a:t>This work is licensed under a </a:t>
            </a:r>
            <a:r>
              <a:rPr lang="en-US" sz="2000" u="sng">
                <a:solidFill>
                  <a:schemeClr val="hlink"/>
                </a:solidFill>
                <a:hlinkClick r:id="rId3"/>
              </a:rPr>
              <a:t>Creative Commons Attribution 4.0 International License</a:t>
            </a:r>
            <a:r>
              <a:rPr lang="en-US" sz="2000"/>
              <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3e651baf6f2_0_47"/>
          <p:cNvSpPr txBox="1">
            <a:spLocks noGrp="1"/>
          </p:cNvSpPr>
          <p:nvPr>
            <p:ph type="title"/>
          </p:nvPr>
        </p:nvSpPr>
        <p:spPr>
          <a:xfrm>
            <a:off x="1088686" y="804520"/>
            <a:ext cx="7202400" cy="898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4400" dirty="0"/>
              <a:t>Why OER?</a:t>
            </a:r>
            <a:endParaRPr dirty="0"/>
          </a:p>
        </p:txBody>
      </p:sp>
      <p:sp>
        <p:nvSpPr>
          <p:cNvPr id="195" name="Google Shape;195;g3e651baf6f2_0_47"/>
          <p:cNvSpPr txBox="1">
            <a:spLocks noGrp="1"/>
          </p:cNvSpPr>
          <p:nvPr>
            <p:ph type="body" idx="1"/>
          </p:nvPr>
        </p:nvSpPr>
        <p:spPr>
          <a:xfrm>
            <a:off x="1088686" y="2015732"/>
            <a:ext cx="7202400" cy="4039800"/>
          </a:xfrm>
          <a:prstGeom prst="rect">
            <a:avLst/>
          </a:prstGeom>
        </p:spPr>
        <p:txBody>
          <a:bodyPr spcFirstLastPara="1" wrap="square" lIns="91425" tIns="45700" rIns="91425" bIns="45700" anchor="t" anchorCtr="0">
            <a:normAutofit/>
          </a:bodyPr>
          <a:lstStyle/>
          <a:p>
            <a:pPr marL="0" lvl="0" indent="0" algn="l" rtl="0">
              <a:lnSpc>
                <a:spcPct val="115000"/>
              </a:lnSpc>
              <a:spcBef>
                <a:spcPts val="900"/>
              </a:spcBef>
              <a:spcAft>
                <a:spcPts val="0"/>
              </a:spcAft>
              <a:buNone/>
            </a:pPr>
            <a:r>
              <a:rPr lang="en-US" sz="1800">
                <a:solidFill>
                  <a:srgbClr val="222222"/>
                </a:solidFill>
                <a:highlight>
                  <a:srgbClr val="FFFFFF"/>
                </a:highlight>
              </a:rPr>
              <a:t>Reasons to use OER. </a:t>
            </a:r>
            <a:endParaRPr sz="1800">
              <a:solidFill>
                <a:srgbClr val="222222"/>
              </a:solidFill>
              <a:highlight>
                <a:srgbClr val="FFFFFF"/>
              </a:highlight>
            </a:endParaRPr>
          </a:p>
          <a:p>
            <a:pPr marL="457200" lvl="0" indent="-342900" algn="l" rtl="0">
              <a:lnSpc>
                <a:spcPct val="115000"/>
              </a:lnSpc>
              <a:spcBef>
                <a:spcPts val="900"/>
              </a:spcBef>
              <a:spcAft>
                <a:spcPts val="0"/>
              </a:spcAft>
              <a:buClr>
                <a:srgbClr val="273540"/>
              </a:buClr>
              <a:buSzPts val="1800"/>
              <a:buChar char="•"/>
            </a:pPr>
            <a:r>
              <a:rPr lang="en-US" sz="1800" b="1">
                <a:solidFill>
                  <a:srgbClr val="273540"/>
                </a:solidFill>
                <a:highlight>
                  <a:srgbClr val="FFFFFF"/>
                </a:highlight>
              </a:rPr>
              <a:t>Affordable</a:t>
            </a:r>
            <a:r>
              <a:rPr lang="en-US" sz="1800">
                <a:solidFill>
                  <a:srgbClr val="273540"/>
                </a:solidFill>
                <a:highlight>
                  <a:srgbClr val="FFFFFF"/>
                </a:highlight>
              </a:rPr>
              <a:t> — students save money</a:t>
            </a:r>
            <a:endParaRPr sz="1800">
              <a:solidFill>
                <a:srgbClr val="273540"/>
              </a:solidFill>
              <a:highlight>
                <a:srgbClr val="FFFFFF"/>
              </a:highlight>
            </a:endParaRPr>
          </a:p>
          <a:p>
            <a:pPr marL="457200" lvl="0" indent="-342900" algn="l" rtl="0">
              <a:lnSpc>
                <a:spcPct val="115000"/>
              </a:lnSpc>
              <a:spcBef>
                <a:spcPts val="0"/>
              </a:spcBef>
              <a:spcAft>
                <a:spcPts val="0"/>
              </a:spcAft>
              <a:buClr>
                <a:srgbClr val="273540"/>
              </a:buClr>
              <a:buSzPts val="1800"/>
              <a:buChar char="•"/>
            </a:pPr>
            <a:r>
              <a:rPr lang="en-US" sz="1800" b="1">
                <a:solidFill>
                  <a:srgbClr val="273540"/>
                </a:solidFill>
                <a:highlight>
                  <a:srgbClr val="FFFFFF"/>
                </a:highlight>
              </a:rPr>
              <a:t>Flexible</a:t>
            </a:r>
            <a:r>
              <a:rPr lang="en-US" sz="1800">
                <a:solidFill>
                  <a:srgbClr val="273540"/>
                </a:solidFill>
                <a:highlight>
                  <a:srgbClr val="FFFFFF"/>
                </a:highlight>
              </a:rPr>
              <a:t> — redistribute and reuse content</a:t>
            </a:r>
            <a:endParaRPr sz="1800">
              <a:solidFill>
                <a:srgbClr val="273540"/>
              </a:solidFill>
              <a:highlight>
                <a:srgbClr val="FFFFFF"/>
              </a:highlight>
            </a:endParaRPr>
          </a:p>
          <a:p>
            <a:pPr marL="457200" lvl="0" indent="-342900" algn="l" rtl="0">
              <a:lnSpc>
                <a:spcPct val="115000"/>
              </a:lnSpc>
              <a:spcBef>
                <a:spcPts val="0"/>
              </a:spcBef>
              <a:spcAft>
                <a:spcPts val="0"/>
              </a:spcAft>
              <a:buClr>
                <a:srgbClr val="273540"/>
              </a:buClr>
              <a:buSzPts val="1800"/>
              <a:buChar char="•"/>
            </a:pPr>
            <a:r>
              <a:rPr lang="en-US" sz="1800" b="1">
                <a:solidFill>
                  <a:srgbClr val="273540"/>
                </a:solidFill>
                <a:highlight>
                  <a:srgbClr val="FFFFFF"/>
                </a:highlight>
              </a:rPr>
              <a:t>Customizable</a:t>
            </a:r>
            <a:r>
              <a:rPr lang="en-US" sz="1800">
                <a:solidFill>
                  <a:srgbClr val="273540"/>
                </a:solidFill>
                <a:highlight>
                  <a:srgbClr val="FFFFFF"/>
                </a:highlight>
              </a:rPr>
              <a:t> — revise and remix</a:t>
            </a:r>
            <a:endParaRPr sz="1800">
              <a:solidFill>
                <a:srgbClr val="273540"/>
              </a:solidFill>
              <a:highlight>
                <a:srgbClr val="FFFFFF"/>
              </a:highlight>
            </a:endParaRPr>
          </a:p>
          <a:p>
            <a:pPr marL="457200" lvl="0" indent="-342900" algn="l" rtl="0">
              <a:lnSpc>
                <a:spcPct val="115000"/>
              </a:lnSpc>
              <a:spcBef>
                <a:spcPts val="0"/>
              </a:spcBef>
              <a:spcAft>
                <a:spcPts val="0"/>
              </a:spcAft>
              <a:buClr>
                <a:srgbClr val="273540"/>
              </a:buClr>
              <a:buSzPts val="1800"/>
              <a:buChar char="•"/>
            </a:pPr>
            <a:r>
              <a:rPr lang="en-US" sz="1800" b="1">
                <a:solidFill>
                  <a:srgbClr val="273540"/>
                </a:solidFill>
                <a:highlight>
                  <a:srgbClr val="FFFFFF"/>
                </a:highlight>
              </a:rPr>
              <a:t>Up-to-date</a:t>
            </a:r>
            <a:r>
              <a:rPr lang="en-US" sz="1800">
                <a:solidFill>
                  <a:srgbClr val="273540"/>
                </a:solidFill>
                <a:highlight>
                  <a:srgbClr val="FFFFFF"/>
                </a:highlight>
              </a:rPr>
              <a:t> — add the latest research, events, information</a:t>
            </a:r>
            <a:endParaRPr sz="1800">
              <a:solidFill>
                <a:srgbClr val="273540"/>
              </a:solidFill>
              <a:highlight>
                <a:srgbClr val="FFFFFF"/>
              </a:highlight>
            </a:endParaRPr>
          </a:p>
          <a:p>
            <a:pPr marL="457200" lvl="0" indent="-342900" algn="l" rtl="0">
              <a:lnSpc>
                <a:spcPct val="115000"/>
              </a:lnSpc>
              <a:spcBef>
                <a:spcPts val="0"/>
              </a:spcBef>
              <a:spcAft>
                <a:spcPts val="0"/>
              </a:spcAft>
              <a:buClr>
                <a:srgbClr val="273540"/>
              </a:buClr>
              <a:buSzPts val="1800"/>
              <a:buChar char="•"/>
            </a:pPr>
            <a:r>
              <a:rPr lang="en-US" sz="1800" b="1">
                <a:solidFill>
                  <a:srgbClr val="273540"/>
                </a:solidFill>
                <a:highlight>
                  <a:srgbClr val="FFFFFF"/>
                </a:highlight>
              </a:rPr>
              <a:t>Accessible</a:t>
            </a:r>
            <a:r>
              <a:rPr lang="en-US" sz="1800">
                <a:solidFill>
                  <a:srgbClr val="273540"/>
                </a:solidFill>
                <a:highlight>
                  <a:srgbClr val="FFFFFF"/>
                </a:highlight>
              </a:rPr>
              <a:t> — can be more accessible than print copies</a:t>
            </a:r>
            <a:endParaRPr sz="1800">
              <a:solidFill>
                <a:srgbClr val="273540"/>
              </a:solidFill>
              <a:highlight>
                <a:srgbClr val="FFFFFF"/>
              </a:highlight>
            </a:endParaRPr>
          </a:p>
          <a:p>
            <a:pPr marL="457200" lvl="0" indent="-342900" algn="l" rtl="0">
              <a:lnSpc>
                <a:spcPct val="115000"/>
              </a:lnSpc>
              <a:spcBef>
                <a:spcPts val="0"/>
              </a:spcBef>
              <a:spcAft>
                <a:spcPts val="0"/>
              </a:spcAft>
              <a:buClr>
                <a:srgbClr val="273540"/>
              </a:buClr>
              <a:buSzPts val="1800"/>
              <a:buChar char="•"/>
            </a:pPr>
            <a:r>
              <a:rPr lang="en-US" sz="1800" b="1">
                <a:solidFill>
                  <a:srgbClr val="273540"/>
                </a:solidFill>
                <a:highlight>
                  <a:srgbClr val="FFFFFF"/>
                </a:highlight>
              </a:rPr>
              <a:t>Beneficial to all</a:t>
            </a:r>
            <a:r>
              <a:rPr lang="en-US" sz="1800">
                <a:solidFill>
                  <a:srgbClr val="273540"/>
                </a:solidFill>
                <a:highlight>
                  <a:srgbClr val="FFFFFF"/>
                </a:highlight>
              </a:rPr>
              <a:t> — knowledge can be freely and widely distributed around the world</a:t>
            </a:r>
            <a:endParaRPr sz="1800">
              <a:solidFill>
                <a:srgbClr val="273540"/>
              </a:solidFill>
              <a:highlight>
                <a:srgbClr val="FFFFFF"/>
              </a:highlight>
            </a:endParaRPr>
          </a:p>
          <a:p>
            <a:pPr marL="457200" lvl="0" indent="-342900" algn="l" rtl="0">
              <a:lnSpc>
                <a:spcPct val="115000"/>
              </a:lnSpc>
              <a:spcBef>
                <a:spcPts val="0"/>
              </a:spcBef>
              <a:spcAft>
                <a:spcPts val="0"/>
              </a:spcAft>
              <a:buClr>
                <a:srgbClr val="273540"/>
              </a:buClr>
              <a:buSzPts val="1800"/>
              <a:buChar char="•"/>
            </a:pPr>
            <a:r>
              <a:rPr lang="en-US" sz="1800" b="1">
                <a:solidFill>
                  <a:srgbClr val="273540"/>
                </a:solidFill>
                <a:highlight>
                  <a:srgbClr val="FFFFFF"/>
                </a:highlight>
              </a:rPr>
              <a:t>Immediately available online</a:t>
            </a:r>
            <a:r>
              <a:rPr lang="en-US" sz="1800">
                <a:solidFill>
                  <a:srgbClr val="273540"/>
                </a:solidFill>
                <a:highlight>
                  <a:srgbClr val="FFFFFF"/>
                </a:highlight>
              </a:rPr>
              <a:t> — students don't have to wait to gain access to material</a:t>
            </a:r>
            <a:endParaRPr sz="1800">
              <a:solidFill>
                <a:srgbClr val="273540"/>
              </a:solidFill>
              <a:highlight>
                <a:srgbClr val="FFFFFF"/>
              </a:highlight>
            </a:endParaRPr>
          </a:p>
          <a:p>
            <a:pPr marL="0" lvl="0" indent="0" algn="l" rtl="0">
              <a:spcBef>
                <a:spcPts val="750"/>
              </a:spcBef>
              <a:spcAft>
                <a:spcPts val="0"/>
              </a:spcAft>
              <a:buNone/>
            </a:pPr>
            <a:r>
              <a:rPr lang="en-US">
                <a:solidFill>
                  <a:srgbClr val="222222"/>
                </a:solidFill>
              </a:rPr>
              <a:t>This is not a comprehensive list</a:t>
            </a:r>
            <a:endParaRPr>
              <a:solidFill>
                <a:srgbClr val="222222"/>
              </a:solidFill>
            </a:endParaRPr>
          </a:p>
        </p:txBody>
      </p:sp>
      <p:sp>
        <p:nvSpPr>
          <p:cNvPr id="196" name="Google Shape;196;g3e651baf6f2_0_47"/>
          <p:cNvSpPr txBox="1"/>
          <p:nvPr/>
        </p:nvSpPr>
        <p:spPr>
          <a:xfrm>
            <a:off x="1088675" y="6055525"/>
            <a:ext cx="7202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rgbClr val="273540"/>
                </a:solidFill>
                <a:highlight>
                  <a:srgbClr val="FFFFFF"/>
                </a:highlight>
              </a:rPr>
              <a:t>Adapted from</a:t>
            </a:r>
            <a:r>
              <a:rPr lang="en-US" sz="1200" u="sng" dirty="0">
                <a:solidFill>
                  <a:srgbClr val="002F6D"/>
                </a:solidFill>
                <a:highlight>
                  <a:srgbClr val="FFFFFF"/>
                </a:highlight>
              </a:rPr>
              <a:t> </a:t>
            </a:r>
            <a:r>
              <a:rPr lang="en-US" sz="1200" u="sng" dirty="0">
                <a:solidFill>
                  <a:srgbClr val="1155CC"/>
                </a:solidFill>
                <a:highlight>
                  <a:srgbClr val="FFFFFF"/>
                </a:highlight>
                <a:hlinkClick r:id="rId3">
                  <a:extLst>
                    <a:ext uri="{A12FA001-AC4F-418D-AE19-62706E023703}">
                      <ahyp:hlinkClr xmlns:ahyp="http://schemas.microsoft.com/office/drawing/2018/hyperlinkcolor" val="tx"/>
                    </a:ext>
                  </a:extLst>
                </a:hlinkClick>
              </a:rPr>
              <a:t>OER Commons &amp; Open Education</a:t>
            </a:r>
            <a:r>
              <a:rPr lang="en-US" sz="1200" dirty="0">
                <a:solidFill>
                  <a:srgbClr val="273540"/>
                </a:solidFill>
                <a:highlight>
                  <a:srgbClr val="FFFFFF"/>
                </a:highlight>
              </a:rPr>
              <a:t>, licensed under a </a:t>
            </a:r>
            <a:r>
              <a:rPr lang="en-US" sz="1200" u="sng" dirty="0">
                <a:solidFill>
                  <a:srgbClr val="1155CC"/>
                </a:solidFill>
                <a:highlight>
                  <a:srgbClr val="FFFFFF"/>
                </a:highlight>
                <a:hlinkClick r:id="rId4">
                  <a:extLst>
                    <a:ext uri="{A12FA001-AC4F-418D-AE19-62706E023703}">
                      <ahyp:hlinkClr xmlns:ahyp="http://schemas.microsoft.com/office/drawing/2018/hyperlinkcolor" val="tx"/>
                    </a:ext>
                  </a:extLst>
                </a:hlinkClick>
              </a:rPr>
              <a:t>Creative Commons Attribution-</a:t>
            </a:r>
            <a:r>
              <a:rPr lang="en-US" sz="1200" u="sng" dirty="0" err="1">
                <a:solidFill>
                  <a:srgbClr val="1155CC"/>
                </a:solidFill>
                <a:highlight>
                  <a:srgbClr val="FFFFFF"/>
                </a:highlight>
                <a:hlinkClick r:id="rId4">
                  <a:extLst>
                    <a:ext uri="{A12FA001-AC4F-418D-AE19-62706E023703}">
                      <ahyp:hlinkClr xmlns:ahyp="http://schemas.microsoft.com/office/drawing/2018/hyperlinkcolor" val="tx"/>
                    </a:ext>
                  </a:extLst>
                </a:hlinkClick>
              </a:rPr>
              <a:t>NonCommercial</a:t>
            </a:r>
            <a:r>
              <a:rPr lang="en-US" sz="1200" u="sng" dirty="0">
                <a:solidFill>
                  <a:srgbClr val="1155CC"/>
                </a:solidFill>
                <a:highlight>
                  <a:srgbClr val="FFFFFF"/>
                </a:highlight>
                <a:hlinkClick r:id="rId4">
                  <a:extLst>
                    <a:ext uri="{A12FA001-AC4F-418D-AE19-62706E023703}">
                      <ahyp:hlinkClr xmlns:ahyp="http://schemas.microsoft.com/office/drawing/2018/hyperlinkcolor" val="tx"/>
                    </a:ext>
                  </a:extLst>
                </a:hlinkClick>
              </a:rPr>
              <a:t>-</a:t>
            </a:r>
            <a:r>
              <a:rPr lang="en-US" sz="1200" u="sng" dirty="0" err="1">
                <a:solidFill>
                  <a:srgbClr val="1155CC"/>
                </a:solidFill>
                <a:highlight>
                  <a:srgbClr val="FFFFFF"/>
                </a:highlight>
                <a:hlinkClick r:id="rId4">
                  <a:extLst>
                    <a:ext uri="{A12FA001-AC4F-418D-AE19-62706E023703}">
                      <ahyp:hlinkClr xmlns:ahyp="http://schemas.microsoft.com/office/drawing/2018/hyperlinkcolor" val="tx"/>
                    </a:ext>
                  </a:extLst>
                </a:hlinkClick>
              </a:rPr>
              <a:t>ShareAlike</a:t>
            </a:r>
            <a:r>
              <a:rPr lang="en-US" sz="1200" u="sng" dirty="0">
                <a:solidFill>
                  <a:srgbClr val="1155CC"/>
                </a:solidFill>
                <a:highlight>
                  <a:srgbClr val="FFFFFF"/>
                </a:highlight>
                <a:hlinkClick r:id="rId4">
                  <a:extLst>
                    <a:ext uri="{A12FA001-AC4F-418D-AE19-62706E023703}">
                      <ahyp:hlinkClr xmlns:ahyp="http://schemas.microsoft.com/office/drawing/2018/hyperlinkcolor" val="tx"/>
                    </a:ext>
                  </a:extLst>
                </a:hlinkClick>
              </a:rPr>
              <a:t> 4.0 License.</a:t>
            </a:r>
            <a:endParaRPr sz="1200" dirty="0">
              <a:solidFill>
                <a:srgbClr val="1155CC"/>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3e651baf6f2_0_53"/>
          <p:cNvSpPr txBox="1">
            <a:spLocks noGrp="1"/>
          </p:cNvSpPr>
          <p:nvPr>
            <p:ph type="title"/>
          </p:nvPr>
        </p:nvSpPr>
        <p:spPr>
          <a:xfrm>
            <a:off x="1088686" y="804520"/>
            <a:ext cx="7202400" cy="898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4400" dirty="0"/>
              <a:t>Why OER? (2)</a:t>
            </a:r>
            <a:endParaRPr dirty="0"/>
          </a:p>
        </p:txBody>
      </p:sp>
      <p:sp>
        <p:nvSpPr>
          <p:cNvPr id="203" name="Google Shape;203;g3e651baf6f2_0_53"/>
          <p:cNvSpPr txBox="1">
            <a:spLocks noGrp="1"/>
          </p:cNvSpPr>
          <p:nvPr>
            <p:ph type="body" idx="1"/>
          </p:nvPr>
        </p:nvSpPr>
        <p:spPr>
          <a:xfrm>
            <a:off x="1088675" y="2222500"/>
            <a:ext cx="7202400" cy="3833100"/>
          </a:xfrm>
          <a:prstGeom prst="rect">
            <a:avLst/>
          </a:prstGeom>
        </p:spPr>
        <p:txBody>
          <a:bodyPr spcFirstLastPara="1" wrap="square" lIns="91425" tIns="45700" rIns="91425" bIns="45700" anchor="t" anchorCtr="0">
            <a:normAutofit/>
          </a:bodyPr>
          <a:lstStyle/>
          <a:p>
            <a:pPr marL="457200" lvl="0" indent="-381000" algn="l" rtl="0">
              <a:lnSpc>
                <a:spcPct val="115000"/>
              </a:lnSpc>
              <a:spcBef>
                <a:spcPts val="900"/>
              </a:spcBef>
              <a:spcAft>
                <a:spcPts val="0"/>
              </a:spcAft>
              <a:buClr>
                <a:srgbClr val="273540"/>
              </a:buClr>
              <a:buSzPts val="2400"/>
              <a:buChar char="•"/>
            </a:pPr>
            <a:r>
              <a:rPr lang="en-US" sz="2400">
                <a:solidFill>
                  <a:srgbClr val="273540"/>
                </a:solidFill>
                <a:highlight>
                  <a:srgbClr val="FFFFFF"/>
                </a:highlight>
              </a:rPr>
              <a:t>The worldwide OER movement is rooted in the human right to access high-quality education.</a:t>
            </a:r>
            <a:endParaRPr sz="2400">
              <a:solidFill>
                <a:srgbClr val="273540"/>
              </a:solidFill>
              <a:highlight>
                <a:srgbClr val="FFFFFF"/>
              </a:highlight>
            </a:endParaRPr>
          </a:p>
          <a:p>
            <a:pPr marL="457200" lvl="0" indent="-381000" algn="l" rtl="0">
              <a:lnSpc>
                <a:spcPct val="115000"/>
              </a:lnSpc>
              <a:spcBef>
                <a:spcPts val="0"/>
              </a:spcBef>
              <a:spcAft>
                <a:spcPts val="0"/>
              </a:spcAft>
              <a:buClr>
                <a:srgbClr val="273540"/>
              </a:buClr>
              <a:buSzPts val="2400"/>
              <a:buChar char="•"/>
            </a:pPr>
            <a:r>
              <a:rPr lang="en-US" sz="2400">
                <a:solidFill>
                  <a:srgbClr val="273540"/>
                </a:solidFill>
                <a:highlight>
                  <a:srgbClr val="FFFFFF"/>
                </a:highlight>
              </a:rPr>
              <a:t>Participation and co-creation are inherent to OER. </a:t>
            </a:r>
            <a:endParaRPr sz="2400">
              <a:solidFill>
                <a:srgbClr val="273540"/>
              </a:solidFill>
              <a:highlight>
                <a:srgbClr val="FFFFFF"/>
              </a:highlight>
            </a:endParaRPr>
          </a:p>
          <a:p>
            <a:pPr marL="457200" lvl="0" indent="-381000" algn="l" rtl="0">
              <a:lnSpc>
                <a:spcPct val="115000"/>
              </a:lnSpc>
              <a:spcBef>
                <a:spcPts val="0"/>
              </a:spcBef>
              <a:spcAft>
                <a:spcPts val="0"/>
              </a:spcAft>
              <a:buClr>
                <a:srgbClr val="273540"/>
              </a:buClr>
              <a:buSzPts val="2400"/>
              <a:buChar char="•"/>
            </a:pPr>
            <a:r>
              <a:rPr lang="en-US" sz="2400">
                <a:solidFill>
                  <a:srgbClr val="273540"/>
                </a:solidFill>
                <a:highlight>
                  <a:srgbClr val="FFFFFF"/>
                </a:highlight>
              </a:rPr>
              <a:t>Opportunity to adapt content to make it specific to the community</a:t>
            </a:r>
            <a:endParaRPr sz="2400">
              <a:solidFill>
                <a:srgbClr val="273540"/>
              </a:solidFill>
              <a:highlight>
                <a:srgbClr val="FFFFFF"/>
              </a:highlight>
            </a:endParaRPr>
          </a:p>
          <a:p>
            <a:pPr marL="457200" lvl="0" indent="-381000" algn="l" rtl="0">
              <a:lnSpc>
                <a:spcPct val="115000"/>
              </a:lnSpc>
              <a:spcBef>
                <a:spcPts val="0"/>
              </a:spcBef>
              <a:spcAft>
                <a:spcPts val="0"/>
              </a:spcAft>
              <a:buClr>
                <a:srgbClr val="273540"/>
              </a:buClr>
              <a:buSzPts val="2400"/>
              <a:buChar char="•"/>
            </a:pPr>
            <a:r>
              <a:rPr lang="en-US" sz="2400">
                <a:solidFill>
                  <a:srgbClr val="273540"/>
                </a:solidFill>
                <a:highlight>
                  <a:srgbClr val="FFFFFF"/>
                </a:highlight>
              </a:rPr>
              <a:t>What will education look like in the future?</a:t>
            </a:r>
            <a:endParaRPr sz="2400">
              <a:solidFill>
                <a:srgbClr val="273540"/>
              </a:solidFill>
              <a:highlight>
                <a:srgbClr val="FFFFFF"/>
              </a:highlight>
            </a:endParaRPr>
          </a:p>
          <a:p>
            <a:pPr marL="0" lvl="0" indent="0" algn="l" rtl="0">
              <a:lnSpc>
                <a:spcPct val="115000"/>
              </a:lnSpc>
              <a:spcBef>
                <a:spcPts val="900"/>
              </a:spcBef>
              <a:spcAft>
                <a:spcPts val="900"/>
              </a:spcAft>
              <a:buNone/>
            </a:pPr>
            <a:endParaRPr sz="2800"/>
          </a:p>
        </p:txBody>
      </p:sp>
      <p:sp>
        <p:nvSpPr>
          <p:cNvPr id="204" name="Google Shape;204;g3e651baf6f2_0_53"/>
          <p:cNvSpPr txBox="1"/>
          <p:nvPr/>
        </p:nvSpPr>
        <p:spPr>
          <a:xfrm>
            <a:off x="1088675" y="6055525"/>
            <a:ext cx="7202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rgbClr val="273540"/>
                </a:solidFill>
                <a:highlight>
                  <a:srgbClr val="FFFFFF"/>
                </a:highlight>
              </a:rPr>
              <a:t>Adapted from</a:t>
            </a:r>
            <a:r>
              <a:rPr lang="en-US" sz="1200" u="sng" dirty="0">
                <a:solidFill>
                  <a:srgbClr val="002F6D"/>
                </a:solidFill>
                <a:highlight>
                  <a:srgbClr val="FFFFFF"/>
                </a:highlight>
              </a:rPr>
              <a:t> </a:t>
            </a:r>
            <a:r>
              <a:rPr lang="en-US" sz="1200" u="sng" dirty="0">
                <a:solidFill>
                  <a:srgbClr val="1155CC"/>
                </a:solidFill>
                <a:highlight>
                  <a:srgbClr val="FFFFFF"/>
                </a:highlight>
                <a:hlinkClick r:id="rId3">
                  <a:extLst>
                    <a:ext uri="{A12FA001-AC4F-418D-AE19-62706E023703}">
                      <ahyp:hlinkClr xmlns:ahyp="http://schemas.microsoft.com/office/drawing/2018/hyperlinkcolor" val="tx"/>
                    </a:ext>
                  </a:extLst>
                </a:hlinkClick>
              </a:rPr>
              <a:t>OER Commons &amp; Open Education</a:t>
            </a:r>
            <a:r>
              <a:rPr lang="en-US" sz="1200" dirty="0">
                <a:solidFill>
                  <a:srgbClr val="1155CC"/>
                </a:solidFill>
                <a:highlight>
                  <a:srgbClr val="FFFFFF"/>
                </a:highlight>
              </a:rPr>
              <a:t>,</a:t>
            </a:r>
            <a:r>
              <a:rPr lang="en-US" sz="1200" dirty="0">
                <a:solidFill>
                  <a:srgbClr val="273540"/>
                </a:solidFill>
                <a:highlight>
                  <a:srgbClr val="FFFFFF"/>
                </a:highlight>
              </a:rPr>
              <a:t> licensed under a </a:t>
            </a:r>
            <a:r>
              <a:rPr lang="en-US" sz="1200" u="sng" dirty="0">
                <a:solidFill>
                  <a:srgbClr val="1155CC"/>
                </a:solidFill>
                <a:highlight>
                  <a:srgbClr val="FFFFFF"/>
                </a:highlight>
                <a:hlinkClick r:id="rId4">
                  <a:extLst>
                    <a:ext uri="{A12FA001-AC4F-418D-AE19-62706E023703}">
                      <ahyp:hlinkClr xmlns:ahyp="http://schemas.microsoft.com/office/drawing/2018/hyperlinkcolor" val="tx"/>
                    </a:ext>
                  </a:extLst>
                </a:hlinkClick>
              </a:rPr>
              <a:t>Creative Commons Attribution-</a:t>
            </a:r>
            <a:r>
              <a:rPr lang="en-US" sz="1200" u="sng" dirty="0" err="1">
                <a:solidFill>
                  <a:srgbClr val="1155CC"/>
                </a:solidFill>
                <a:highlight>
                  <a:srgbClr val="FFFFFF"/>
                </a:highlight>
                <a:hlinkClick r:id="rId4">
                  <a:extLst>
                    <a:ext uri="{A12FA001-AC4F-418D-AE19-62706E023703}">
                      <ahyp:hlinkClr xmlns:ahyp="http://schemas.microsoft.com/office/drawing/2018/hyperlinkcolor" val="tx"/>
                    </a:ext>
                  </a:extLst>
                </a:hlinkClick>
              </a:rPr>
              <a:t>NonCommercial</a:t>
            </a:r>
            <a:r>
              <a:rPr lang="en-US" sz="1200" u="sng" dirty="0">
                <a:solidFill>
                  <a:srgbClr val="1155CC"/>
                </a:solidFill>
                <a:highlight>
                  <a:srgbClr val="FFFFFF"/>
                </a:highlight>
                <a:hlinkClick r:id="rId4">
                  <a:extLst>
                    <a:ext uri="{A12FA001-AC4F-418D-AE19-62706E023703}">
                      <ahyp:hlinkClr xmlns:ahyp="http://schemas.microsoft.com/office/drawing/2018/hyperlinkcolor" val="tx"/>
                    </a:ext>
                  </a:extLst>
                </a:hlinkClick>
              </a:rPr>
              <a:t>-</a:t>
            </a:r>
            <a:r>
              <a:rPr lang="en-US" sz="1200" u="sng" dirty="0" err="1">
                <a:solidFill>
                  <a:srgbClr val="1155CC"/>
                </a:solidFill>
                <a:highlight>
                  <a:srgbClr val="FFFFFF"/>
                </a:highlight>
                <a:hlinkClick r:id="rId4">
                  <a:extLst>
                    <a:ext uri="{A12FA001-AC4F-418D-AE19-62706E023703}">
                      <ahyp:hlinkClr xmlns:ahyp="http://schemas.microsoft.com/office/drawing/2018/hyperlinkcolor" val="tx"/>
                    </a:ext>
                  </a:extLst>
                </a:hlinkClick>
              </a:rPr>
              <a:t>ShareAlike</a:t>
            </a:r>
            <a:r>
              <a:rPr lang="en-US" sz="1200" u="sng" dirty="0">
                <a:solidFill>
                  <a:srgbClr val="1155CC"/>
                </a:solidFill>
                <a:highlight>
                  <a:srgbClr val="FFFFFF"/>
                </a:highlight>
                <a:hlinkClick r:id="rId4">
                  <a:extLst>
                    <a:ext uri="{A12FA001-AC4F-418D-AE19-62706E023703}">
                      <ahyp:hlinkClr xmlns:ahyp="http://schemas.microsoft.com/office/drawing/2018/hyperlinkcolor" val="tx"/>
                    </a:ext>
                  </a:extLst>
                </a:hlinkClick>
              </a:rPr>
              <a:t> 4.0 License.</a:t>
            </a:r>
            <a:endParaRPr sz="1200" dirty="0">
              <a:solidFill>
                <a:srgbClr val="1155CC"/>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3e651baf6f2_0_59"/>
          <p:cNvSpPr txBox="1">
            <a:spLocks noGrp="1"/>
          </p:cNvSpPr>
          <p:nvPr>
            <p:ph type="title"/>
          </p:nvPr>
        </p:nvSpPr>
        <p:spPr>
          <a:xfrm>
            <a:off x="1088686" y="804520"/>
            <a:ext cx="7202400" cy="8985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sz="4400"/>
              <a:t>After adopting an OER textbook, what is next?</a:t>
            </a:r>
            <a:endParaRPr/>
          </a:p>
        </p:txBody>
      </p:sp>
      <p:sp>
        <p:nvSpPr>
          <p:cNvPr id="211" name="Google Shape;211;g3e651baf6f2_0_59"/>
          <p:cNvSpPr txBox="1">
            <a:spLocks noGrp="1"/>
          </p:cNvSpPr>
          <p:nvPr>
            <p:ph type="body" idx="1"/>
          </p:nvPr>
        </p:nvSpPr>
        <p:spPr>
          <a:xfrm>
            <a:off x="1088686" y="2015732"/>
            <a:ext cx="7202400" cy="40398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sz="1800"/>
              <a:t>The </a:t>
            </a:r>
            <a:r>
              <a:rPr lang="en-US" sz="1800" u="sng">
                <a:solidFill>
                  <a:srgbClr val="1155CC"/>
                </a:solidFill>
                <a:hlinkClick r:id="rId3">
                  <a:extLst>
                    <a:ext uri="{A12FA001-AC4F-418D-AE19-62706E023703}">
                      <ahyp:hlinkClr xmlns:ahyp="http://schemas.microsoft.com/office/drawing/2018/hyperlinkcolor" val="tx"/>
                    </a:ext>
                  </a:extLst>
                </a:hlinkClick>
              </a:rPr>
              <a:t>ASCCC OERI Biology Discipline Curated Collection</a:t>
            </a:r>
            <a:r>
              <a:rPr lang="en-US" sz="1800">
                <a:solidFill>
                  <a:srgbClr val="1155CC"/>
                </a:solidFill>
              </a:rPr>
              <a:t> </a:t>
            </a:r>
            <a:r>
              <a:rPr lang="en-US" sz="1800">
                <a:solidFill>
                  <a:srgbClr val="222222"/>
                </a:solidFill>
              </a:rPr>
              <a:t>is a great resource when you are searching for a textbook or lab manual. </a:t>
            </a:r>
            <a:endParaRPr sz="1800">
              <a:solidFill>
                <a:srgbClr val="222222"/>
              </a:solidFill>
            </a:endParaRPr>
          </a:p>
          <a:p>
            <a:pPr marL="0" lvl="0" indent="0" algn="l" rtl="0">
              <a:spcBef>
                <a:spcPts val="750"/>
              </a:spcBef>
              <a:spcAft>
                <a:spcPts val="0"/>
              </a:spcAft>
              <a:buNone/>
            </a:pPr>
            <a:r>
              <a:rPr lang="en-US" sz="1800">
                <a:solidFill>
                  <a:srgbClr val="222222"/>
                </a:solidFill>
              </a:rPr>
              <a:t>Please submit an adoption report:</a:t>
            </a:r>
            <a:endParaRPr sz="1800">
              <a:solidFill>
                <a:srgbClr val="222222"/>
              </a:solidFill>
            </a:endParaRPr>
          </a:p>
          <a:p>
            <a:pPr marL="457200" lvl="0" indent="-342900" algn="l" rtl="0">
              <a:spcBef>
                <a:spcPts val="750"/>
              </a:spcBef>
              <a:spcAft>
                <a:spcPts val="0"/>
              </a:spcAft>
              <a:buClr>
                <a:srgbClr val="222222"/>
              </a:buClr>
              <a:buSzPts val="1800"/>
              <a:buChar char="•"/>
            </a:pPr>
            <a:r>
              <a:rPr lang="en-US" sz="1800">
                <a:solidFill>
                  <a:srgbClr val="222222"/>
                </a:solidFill>
              </a:rPr>
              <a:t>When you do adopt and OER textbook or lab manual OR </a:t>
            </a:r>
            <a:endParaRPr sz="1800">
              <a:solidFill>
                <a:srgbClr val="222222"/>
              </a:solidFill>
            </a:endParaRPr>
          </a:p>
          <a:p>
            <a:pPr marL="457200" lvl="0" indent="-342900" algn="l" rtl="0">
              <a:spcBef>
                <a:spcPts val="0"/>
              </a:spcBef>
              <a:spcAft>
                <a:spcPts val="0"/>
              </a:spcAft>
              <a:buClr>
                <a:srgbClr val="222222"/>
              </a:buClr>
              <a:buSzPts val="1800"/>
              <a:buChar char="•"/>
            </a:pPr>
            <a:r>
              <a:rPr lang="en-US" sz="1800">
                <a:solidFill>
                  <a:srgbClr val="222222"/>
                </a:solidFill>
              </a:rPr>
              <a:t>If you have adopted a OER textbook or lab manual, and forgot to report it.</a:t>
            </a:r>
            <a:endParaRPr sz="1800">
              <a:solidFill>
                <a:srgbClr val="222222"/>
              </a:solidFill>
            </a:endParaRPr>
          </a:p>
        </p:txBody>
      </p:sp>
      <p:pic>
        <p:nvPicPr>
          <p:cNvPr id="212" name="Google Shape;212;g3e651baf6f2_0_59" descr="Screenshot of the general biology dropdown menu on the OER and Biology discipline collection on the OERI website."/>
          <p:cNvPicPr preferRelativeResize="0"/>
          <p:nvPr/>
        </p:nvPicPr>
        <p:blipFill rotWithShape="1">
          <a:blip r:embed="rId4">
            <a:alphaModFix/>
          </a:blip>
          <a:srcRect t="16701"/>
          <a:stretch/>
        </p:blipFill>
        <p:spPr>
          <a:xfrm>
            <a:off x="874500" y="4319800"/>
            <a:ext cx="7630750" cy="1641825"/>
          </a:xfrm>
          <a:prstGeom prst="rect">
            <a:avLst/>
          </a:prstGeom>
          <a:noFill/>
          <a:ln>
            <a:noFill/>
          </a:ln>
        </p:spPr>
      </p:pic>
      <p:sp>
        <p:nvSpPr>
          <p:cNvPr id="213" name="Google Shape;213;g3e651baf6f2_0_59"/>
          <p:cNvSpPr txBox="1"/>
          <p:nvPr/>
        </p:nvSpPr>
        <p:spPr>
          <a:xfrm>
            <a:off x="921425" y="6055525"/>
            <a:ext cx="7536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t>Example of how to submit and adoption report. from: https://asccc-oeri.org/open-educational-resources-and-biology/</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3e651baf6f2_0_75"/>
          <p:cNvSpPr txBox="1">
            <a:spLocks noGrp="1"/>
          </p:cNvSpPr>
          <p:nvPr>
            <p:ph type="title"/>
          </p:nvPr>
        </p:nvSpPr>
        <p:spPr>
          <a:xfrm>
            <a:off x="1088686" y="804520"/>
            <a:ext cx="7202400" cy="8985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sz="4400" dirty="0"/>
              <a:t>After adopting an OER textbook, what is next? (2)</a:t>
            </a:r>
            <a:endParaRPr dirty="0"/>
          </a:p>
        </p:txBody>
      </p:sp>
      <p:sp>
        <p:nvSpPr>
          <p:cNvPr id="220" name="Google Shape;220;g3e651baf6f2_0_75"/>
          <p:cNvSpPr txBox="1">
            <a:spLocks noGrp="1"/>
          </p:cNvSpPr>
          <p:nvPr>
            <p:ph type="body" idx="1"/>
          </p:nvPr>
        </p:nvSpPr>
        <p:spPr>
          <a:xfrm>
            <a:off x="1088675" y="2212500"/>
            <a:ext cx="7202400" cy="4055100"/>
          </a:xfrm>
          <a:prstGeom prst="rect">
            <a:avLst/>
          </a:prstGeom>
        </p:spPr>
        <p:txBody>
          <a:bodyPr spcFirstLastPara="1" wrap="square" lIns="91425" tIns="45700" rIns="91425" bIns="45700" anchor="t" anchorCtr="0">
            <a:normAutofit/>
          </a:bodyPr>
          <a:lstStyle/>
          <a:p>
            <a:pPr marL="457200" lvl="0" indent="-406400" algn="l" rtl="0">
              <a:lnSpc>
                <a:spcPct val="115000"/>
              </a:lnSpc>
              <a:spcBef>
                <a:spcPts val="1200"/>
              </a:spcBef>
              <a:spcAft>
                <a:spcPts val="0"/>
              </a:spcAft>
              <a:buClr>
                <a:srgbClr val="000000"/>
              </a:buClr>
              <a:buSzPts val="2800"/>
              <a:buChar char="•"/>
            </a:pPr>
            <a:r>
              <a:rPr lang="en-US" sz="2400">
                <a:solidFill>
                  <a:srgbClr val="000000"/>
                </a:solidFill>
              </a:rPr>
              <a:t>Many instructors who adopt OER textbooks find that available figures are often fewer in number and less detailed than those found in publisher-produced materials.</a:t>
            </a:r>
            <a:endParaRPr sz="2800">
              <a:solidFill>
                <a:srgbClr val="000000"/>
              </a:solidFill>
            </a:endParaRPr>
          </a:p>
          <a:p>
            <a:pPr marL="457200" lvl="0" indent="-381000" algn="l" rtl="0">
              <a:lnSpc>
                <a:spcPct val="115000"/>
              </a:lnSpc>
              <a:spcBef>
                <a:spcPts val="1000"/>
              </a:spcBef>
              <a:spcAft>
                <a:spcPts val="0"/>
              </a:spcAft>
              <a:buClr>
                <a:srgbClr val="000000"/>
              </a:buClr>
              <a:buSzPts val="2400"/>
              <a:buChar char="•"/>
            </a:pPr>
            <a:r>
              <a:rPr lang="en-US" sz="2400">
                <a:solidFill>
                  <a:srgbClr val="000000"/>
                </a:solidFill>
              </a:rPr>
              <a:t>This leads us to the “What next?”</a:t>
            </a:r>
            <a:endParaRPr sz="2400">
              <a:solidFill>
                <a:srgbClr val="000000"/>
              </a:solidFill>
            </a:endParaRPr>
          </a:p>
          <a:p>
            <a:pPr marL="914400" lvl="1" indent="-381000" algn="l" rtl="0">
              <a:lnSpc>
                <a:spcPct val="115000"/>
              </a:lnSpc>
              <a:spcBef>
                <a:spcPts val="0"/>
              </a:spcBef>
              <a:spcAft>
                <a:spcPts val="0"/>
              </a:spcAft>
              <a:buClr>
                <a:srgbClr val="000000"/>
              </a:buClr>
              <a:buSzPts val="2400"/>
              <a:buChar char="•"/>
            </a:pPr>
            <a:r>
              <a:rPr lang="en-US" sz="2400">
                <a:solidFill>
                  <a:srgbClr val="000000"/>
                </a:solidFill>
              </a:rPr>
              <a:t>How to search for OER materials</a:t>
            </a:r>
            <a:endParaRPr sz="2400">
              <a:solidFill>
                <a:srgbClr val="000000"/>
              </a:solidFill>
            </a:endParaRPr>
          </a:p>
          <a:p>
            <a:pPr marL="914400" lvl="1" indent="-381000" algn="l" rtl="0">
              <a:lnSpc>
                <a:spcPct val="115000"/>
              </a:lnSpc>
              <a:spcBef>
                <a:spcPts val="0"/>
              </a:spcBef>
              <a:spcAft>
                <a:spcPts val="0"/>
              </a:spcAft>
              <a:buClr>
                <a:srgbClr val="000000"/>
              </a:buClr>
              <a:buSzPts val="2400"/>
              <a:buChar char="•"/>
            </a:pPr>
            <a:r>
              <a:rPr lang="en-US" sz="2400">
                <a:solidFill>
                  <a:srgbClr val="000000"/>
                </a:solidFill>
              </a:rPr>
              <a:t>Platforms that contain OER materials</a:t>
            </a:r>
            <a:endParaRPr sz="2400">
              <a:solidFill>
                <a:srgbClr val="000000"/>
              </a:solidFill>
            </a:endParaRPr>
          </a:p>
          <a:p>
            <a:pPr marL="914400" lvl="1" indent="-381000" algn="l" rtl="0">
              <a:lnSpc>
                <a:spcPct val="115000"/>
              </a:lnSpc>
              <a:spcBef>
                <a:spcPts val="0"/>
              </a:spcBef>
              <a:spcAft>
                <a:spcPts val="0"/>
              </a:spcAft>
              <a:buClr>
                <a:srgbClr val="000000"/>
              </a:buClr>
              <a:buSzPts val="2400"/>
              <a:buChar char="•"/>
            </a:pPr>
            <a:r>
              <a:rPr lang="en-US" sz="2400">
                <a:solidFill>
                  <a:srgbClr val="000000"/>
                </a:solidFill>
              </a:rPr>
              <a:t>What is the evaluation process for adopting OER materials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3e786a2fcca_1_23"/>
          <p:cNvSpPr txBox="1">
            <a:spLocks noGrp="1"/>
          </p:cNvSpPr>
          <p:nvPr>
            <p:ph type="title"/>
          </p:nvPr>
        </p:nvSpPr>
        <p:spPr>
          <a:xfrm>
            <a:off x="1088686" y="804520"/>
            <a:ext cx="7202400" cy="898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3600"/>
              <a:t>Discussion</a:t>
            </a:r>
            <a:endParaRPr sz="3600"/>
          </a:p>
        </p:txBody>
      </p:sp>
      <p:sp>
        <p:nvSpPr>
          <p:cNvPr id="227" name="Google Shape;227;g3e786a2fcca_1_23"/>
          <p:cNvSpPr txBox="1">
            <a:spLocks noGrp="1"/>
          </p:cNvSpPr>
          <p:nvPr>
            <p:ph type="body" idx="1"/>
          </p:nvPr>
        </p:nvSpPr>
        <p:spPr>
          <a:xfrm>
            <a:off x="1088675" y="2375375"/>
            <a:ext cx="7202400" cy="3680100"/>
          </a:xfrm>
          <a:prstGeom prst="rect">
            <a:avLst/>
          </a:prstGeom>
        </p:spPr>
        <p:txBody>
          <a:bodyPr spcFirstLastPara="1" wrap="square" lIns="91425" tIns="45700" rIns="91425" bIns="45700" anchor="t" anchorCtr="0">
            <a:normAutofit/>
          </a:bodyPr>
          <a:lstStyle/>
          <a:p>
            <a:pPr marL="457200" lvl="0" indent="-381000" algn="l" rtl="0">
              <a:spcBef>
                <a:spcPts val="750"/>
              </a:spcBef>
              <a:spcAft>
                <a:spcPts val="0"/>
              </a:spcAft>
              <a:buClr>
                <a:srgbClr val="0D0D0D"/>
              </a:buClr>
              <a:buSzPts val="2400"/>
              <a:buChar char="•"/>
            </a:pPr>
            <a:r>
              <a:rPr lang="en-US" sz="2400">
                <a:solidFill>
                  <a:srgbClr val="0D0D0D"/>
                </a:solidFill>
              </a:rPr>
              <a:t>When selecting images, illustrations, and infographics, what is important to you? What is your selection criteria?</a:t>
            </a:r>
            <a:endParaRPr sz="2400">
              <a:solidFill>
                <a:srgbClr val="0D0D0D"/>
              </a:solidFill>
            </a:endParaRPr>
          </a:p>
          <a:p>
            <a:pPr marL="457200" lvl="0" indent="-381000" algn="l" rtl="0">
              <a:spcBef>
                <a:spcPts val="0"/>
              </a:spcBef>
              <a:spcAft>
                <a:spcPts val="0"/>
              </a:spcAft>
              <a:buClr>
                <a:srgbClr val="0D0D0D"/>
              </a:buClr>
              <a:buSzPts val="2400"/>
              <a:buChar char="•"/>
            </a:pPr>
            <a:r>
              <a:rPr lang="en-US" sz="2400">
                <a:solidFill>
                  <a:srgbClr val="0D0D0D"/>
                </a:solidFill>
              </a:rPr>
              <a:t>Do you have a “go to” place to find OER images, illustrations, and infographics?</a:t>
            </a:r>
            <a:endParaRPr sz="2400">
              <a:solidFill>
                <a:srgbClr val="0D0D0D"/>
              </a:solidFill>
            </a:endParaRPr>
          </a:p>
          <a:p>
            <a:pPr marL="457200" lvl="0" indent="-381000" algn="l" rtl="0">
              <a:spcBef>
                <a:spcPts val="0"/>
              </a:spcBef>
              <a:spcAft>
                <a:spcPts val="0"/>
              </a:spcAft>
              <a:buClr>
                <a:srgbClr val="0D0D0D"/>
              </a:buClr>
              <a:buSzPts val="2400"/>
              <a:buChar char="•"/>
            </a:pPr>
            <a:r>
              <a:rPr lang="en-US" sz="2400">
                <a:solidFill>
                  <a:srgbClr val="0D0D0D"/>
                </a:solidFill>
              </a:rPr>
              <a:t>What strategies have made your process of finding OER resources easier? </a:t>
            </a:r>
            <a:endParaRPr sz="2400">
              <a:solidFill>
                <a:srgbClr val="0D0D0D"/>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3e651baf6f2_0_82"/>
          <p:cNvSpPr txBox="1">
            <a:spLocks noGrp="1"/>
          </p:cNvSpPr>
          <p:nvPr>
            <p:ph type="title"/>
          </p:nvPr>
        </p:nvSpPr>
        <p:spPr>
          <a:xfrm>
            <a:off x="1088686" y="804520"/>
            <a:ext cx="7202400" cy="898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4400"/>
              <a:t>Google Advanced Search</a:t>
            </a:r>
            <a:endParaRPr/>
          </a:p>
        </p:txBody>
      </p:sp>
      <p:sp>
        <p:nvSpPr>
          <p:cNvPr id="234" name="Google Shape;234;g3e651baf6f2_0_82"/>
          <p:cNvSpPr txBox="1">
            <a:spLocks noGrp="1"/>
          </p:cNvSpPr>
          <p:nvPr>
            <p:ph type="body" idx="1"/>
          </p:nvPr>
        </p:nvSpPr>
        <p:spPr>
          <a:xfrm>
            <a:off x="1088686" y="2015732"/>
            <a:ext cx="7202400" cy="40398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sz="1800"/>
              <a:t>Use Google for your search. Next, select Tools and then Advanced Search to access</a:t>
            </a:r>
            <a:r>
              <a:rPr lang="en-US"/>
              <a:t> </a:t>
            </a:r>
            <a:r>
              <a:rPr lang="en-US" sz="2000" u="sng">
                <a:solidFill>
                  <a:srgbClr val="1155CC"/>
                </a:solidFill>
                <a:hlinkClick r:id="rId3">
                  <a:extLst>
                    <a:ext uri="{A12FA001-AC4F-418D-AE19-62706E023703}">
                      <ahyp:hlinkClr xmlns:ahyp="http://schemas.microsoft.com/office/drawing/2018/hyperlinkcolor" val="tx"/>
                    </a:ext>
                  </a:extLst>
                </a:hlinkClick>
              </a:rPr>
              <a:t>Google Advanced Search</a:t>
            </a:r>
            <a:endParaRPr sz="2000">
              <a:solidFill>
                <a:srgbClr val="1155CC"/>
              </a:solidFill>
            </a:endParaRPr>
          </a:p>
          <a:p>
            <a:pPr marL="457200" lvl="0" indent="-342900" algn="l" rtl="0">
              <a:spcBef>
                <a:spcPts val="750"/>
              </a:spcBef>
              <a:spcAft>
                <a:spcPts val="0"/>
              </a:spcAft>
              <a:buClr>
                <a:srgbClr val="273540"/>
              </a:buClr>
              <a:buSzPts val="1800"/>
              <a:buChar char="•"/>
            </a:pPr>
            <a:r>
              <a:rPr lang="en-US" sz="1800">
                <a:solidFill>
                  <a:srgbClr val="273540"/>
                </a:solidFill>
                <a:highlight>
                  <a:srgbClr val="FFFFFF"/>
                </a:highlight>
              </a:rPr>
              <a:t>Google Advanced Search has a field for usage rights allowing you to search for content specifically with open licenses</a:t>
            </a:r>
            <a:endParaRPr sz="1800">
              <a:solidFill>
                <a:srgbClr val="1155CC"/>
              </a:solidFill>
            </a:endParaRPr>
          </a:p>
        </p:txBody>
      </p:sp>
      <p:pic>
        <p:nvPicPr>
          <p:cNvPr id="235" name="Google Shape;235;g3e651baf6f2_0_82" descr="Screenshot showing how to do an advanced google search"/>
          <p:cNvPicPr preferRelativeResize="0"/>
          <p:nvPr/>
        </p:nvPicPr>
        <p:blipFill>
          <a:blip r:embed="rId4">
            <a:alphaModFix/>
          </a:blip>
          <a:stretch>
            <a:fillRect/>
          </a:stretch>
        </p:blipFill>
        <p:spPr>
          <a:xfrm>
            <a:off x="2458526" y="3646325"/>
            <a:ext cx="3814574" cy="2729225"/>
          </a:xfrm>
          <a:prstGeom prst="rect">
            <a:avLst/>
          </a:prstGeom>
          <a:noFill/>
          <a:ln>
            <a:noFill/>
          </a:ln>
        </p:spPr>
      </p:pic>
      <p:sp>
        <p:nvSpPr>
          <p:cNvPr id="236" name="Google Shape;236;g3e651baf6f2_0_82"/>
          <p:cNvSpPr txBox="1">
            <a:spLocks noGrp="1"/>
          </p:cNvSpPr>
          <p:nvPr>
            <p:ph type="body" idx="1"/>
          </p:nvPr>
        </p:nvSpPr>
        <p:spPr>
          <a:xfrm>
            <a:off x="1865825" y="6441350"/>
            <a:ext cx="5648100" cy="325500"/>
          </a:xfrm>
          <a:prstGeom prst="rect">
            <a:avLst/>
          </a:prstGeom>
        </p:spPr>
        <p:txBody>
          <a:bodyPr spcFirstLastPara="1" wrap="square" lIns="91425" tIns="45700" rIns="91425" bIns="45700" anchor="t" anchorCtr="0">
            <a:normAutofit fontScale="92500"/>
          </a:bodyPr>
          <a:lstStyle/>
          <a:p>
            <a:pPr marL="0" lvl="0" indent="0" algn="l" rtl="0">
              <a:spcBef>
                <a:spcPts val="750"/>
              </a:spcBef>
              <a:spcAft>
                <a:spcPts val="0"/>
              </a:spcAft>
              <a:buNone/>
            </a:pPr>
            <a:r>
              <a:rPr lang="en-US" sz="1200"/>
              <a:t>Screenshot by L. Blacquiere. Google Advanced Search. Captured on April 26, 2026.</a:t>
            </a: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3e651baf6f2_0_88"/>
          <p:cNvSpPr txBox="1">
            <a:spLocks noGrp="1"/>
          </p:cNvSpPr>
          <p:nvPr>
            <p:ph type="title"/>
          </p:nvPr>
        </p:nvSpPr>
        <p:spPr>
          <a:xfrm>
            <a:off x="1088686" y="804520"/>
            <a:ext cx="7202400" cy="898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4400"/>
              <a:t>Google Images</a:t>
            </a:r>
            <a:endParaRPr sz="4400">
              <a:solidFill>
                <a:srgbClr val="000000"/>
              </a:solidFill>
            </a:endParaRPr>
          </a:p>
        </p:txBody>
      </p:sp>
      <p:sp>
        <p:nvSpPr>
          <p:cNvPr id="243" name="Google Shape;243;g3e651baf6f2_0_88"/>
          <p:cNvSpPr txBox="1">
            <a:spLocks noGrp="1"/>
          </p:cNvSpPr>
          <p:nvPr>
            <p:ph type="body" idx="1"/>
          </p:nvPr>
        </p:nvSpPr>
        <p:spPr>
          <a:xfrm>
            <a:off x="1088675" y="2015730"/>
            <a:ext cx="7202400" cy="10833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sz="1800"/>
              <a:t>To limit Google Image searches to openly licensed content use the Tools menu, select Usage rights and then Creative Commons licenses.</a:t>
            </a:r>
            <a:endParaRPr sz="1800"/>
          </a:p>
        </p:txBody>
      </p:sp>
      <p:pic>
        <p:nvPicPr>
          <p:cNvPr id="244" name="Google Shape;244;g3e651baf6f2_0_88" descr="How to use the google images tool to find openly licensed content."/>
          <p:cNvPicPr preferRelativeResize="0"/>
          <p:nvPr/>
        </p:nvPicPr>
        <p:blipFill>
          <a:blip r:embed="rId3">
            <a:alphaModFix/>
          </a:blip>
          <a:stretch>
            <a:fillRect/>
          </a:stretch>
        </p:blipFill>
        <p:spPr>
          <a:xfrm>
            <a:off x="808450" y="3272420"/>
            <a:ext cx="7762850" cy="2384929"/>
          </a:xfrm>
          <a:prstGeom prst="rect">
            <a:avLst/>
          </a:prstGeom>
          <a:noFill/>
          <a:ln>
            <a:noFill/>
          </a:ln>
        </p:spPr>
      </p:pic>
      <p:sp>
        <p:nvSpPr>
          <p:cNvPr id="245" name="Google Shape;245;g3e651baf6f2_0_88"/>
          <p:cNvSpPr txBox="1">
            <a:spLocks noGrp="1"/>
          </p:cNvSpPr>
          <p:nvPr>
            <p:ph type="body" idx="1"/>
          </p:nvPr>
        </p:nvSpPr>
        <p:spPr>
          <a:xfrm>
            <a:off x="1350600" y="5801500"/>
            <a:ext cx="6442800" cy="303300"/>
          </a:xfrm>
          <a:prstGeom prst="rect">
            <a:avLst/>
          </a:prstGeom>
        </p:spPr>
        <p:txBody>
          <a:bodyPr spcFirstLastPara="1" wrap="square" lIns="91425" tIns="45700" rIns="91425" bIns="45700" anchor="t" anchorCtr="0">
            <a:normAutofit fontScale="92500"/>
          </a:bodyPr>
          <a:lstStyle/>
          <a:p>
            <a:pPr marL="0" lvl="0" indent="0" algn="l" rtl="0">
              <a:spcBef>
                <a:spcPts val="750"/>
              </a:spcBef>
              <a:spcAft>
                <a:spcPts val="0"/>
              </a:spcAft>
              <a:buNone/>
            </a:pPr>
            <a:r>
              <a:rPr lang="en-US" sz="1200"/>
              <a:t>Screenshot by L. Blacquiere. Google Images search Tools menu. Captured on April 26, 2026.</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3e651baf6f2_0_122"/>
          <p:cNvSpPr txBox="1">
            <a:spLocks noGrp="1"/>
          </p:cNvSpPr>
          <p:nvPr>
            <p:ph type="title"/>
          </p:nvPr>
        </p:nvSpPr>
        <p:spPr>
          <a:xfrm>
            <a:off x="970811" y="804520"/>
            <a:ext cx="7202400" cy="898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3600"/>
              <a:t>Other Search Options</a:t>
            </a:r>
            <a:endParaRPr sz="3600"/>
          </a:p>
        </p:txBody>
      </p:sp>
      <p:sp>
        <p:nvSpPr>
          <p:cNvPr id="252" name="Google Shape;252;g3e651baf6f2_0_122"/>
          <p:cNvSpPr txBox="1">
            <a:spLocks noGrp="1"/>
          </p:cNvSpPr>
          <p:nvPr>
            <p:ph type="body" idx="1"/>
          </p:nvPr>
        </p:nvSpPr>
        <p:spPr>
          <a:xfrm>
            <a:off x="1088686" y="2015732"/>
            <a:ext cx="7202400" cy="4039800"/>
          </a:xfrm>
          <a:prstGeom prst="rect">
            <a:avLst/>
          </a:prstGeom>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2600">
                <a:solidFill>
                  <a:srgbClr val="000000"/>
                </a:solidFill>
              </a:rPr>
              <a:t>Image Search</a:t>
            </a:r>
            <a:endParaRPr>
              <a:solidFill>
                <a:srgbClr val="000000"/>
              </a:solidFill>
            </a:endParaRPr>
          </a:p>
          <a:p>
            <a:pPr marL="457200" lvl="0" indent="0" algn="l" rtl="0">
              <a:spcBef>
                <a:spcPts val="750"/>
              </a:spcBef>
              <a:spcAft>
                <a:spcPts val="0"/>
              </a:spcAft>
              <a:buNone/>
            </a:pPr>
            <a:r>
              <a:rPr lang="en-US" sz="1800" u="sng">
                <a:solidFill>
                  <a:srgbClr val="1155CC"/>
                </a:solidFill>
                <a:hlinkClick r:id="rId3">
                  <a:extLst>
                    <a:ext uri="{A12FA001-AC4F-418D-AE19-62706E023703}">
                      <ahyp:hlinkClr xmlns:ahyp="http://schemas.microsoft.com/office/drawing/2018/hyperlinkcolor" val="tx"/>
                    </a:ext>
                  </a:extLst>
                </a:hlinkClick>
              </a:rPr>
              <a:t>Wikimedia Commons</a:t>
            </a:r>
            <a:endParaRPr sz="1800">
              <a:solidFill>
                <a:srgbClr val="1155CC"/>
              </a:solidFill>
            </a:endParaRPr>
          </a:p>
          <a:p>
            <a:pPr marL="457200" lvl="0" indent="0" algn="l" rtl="0">
              <a:spcBef>
                <a:spcPts val="750"/>
              </a:spcBef>
              <a:spcAft>
                <a:spcPts val="0"/>
              </a:spcAft>
              <a:buNone/>
            </a:pPr>
            <a:r>
              <a:rPr lang="en-US" sz="1800" u="sng">
                <a:solidFill>
                  <a:srgbClr val="1155CC"/>
                </a:solidFill>
                <a:hlinkClick r:id="rId4">
                  <a:extLst>
                    <a:ext uri="{A12FA001-AC4F-418D-AE19-62706E023703}">
                      <ahyp:hlinkClr xmlns:ahyp="http://schemas.microsoft.com/office/drawing/2018/hyperlinkcolor" val="tx"/>
                    </a:ext>
                  </a:extLst>
                </a:hlinkClick>
              </a:rPr>
              <a:t>Pixabay</a:t>
            </a:r>
            <a:endParaRPr sz="1800">
              <a:solidFill>
                <a:srgbClr val="1155CC"/>
              </a:solidFill>
            </a:endParaRPr>
          </a:p>
          <a:p>
            <a:pPr marL="457200" lvl="0" indent="0" algn="l" rtl="0">
              <a:spcBef>
                <a:spcPts val="750"/>
              </a:spcBef>
              <a:spcAft>
                <a:spcPts val="0"/>
              </a:spcAft>
              <a:buNone/>
            </a:pPr>
            <a:r>
              <a:rPr lang="en-US" sz="1800" u="sng">
                <a:solidFill>
                  <a:srgbClr val="1155CC"/>
                </a:solidFill>
                <a:hlinkClick r:id="rId5">
                  <a:extLst>
                    <a:ext uri="{A12FA001-AC4F-418D-AE19-62706E023703}">
                      <ahyp:hlinkClr xmlns:ahyp="http://schemas.microsoft.com/office/drawing/2018/hyperlinkcolor" val="tx"/>
                    </a:ext>
                  </a:extLst>
                </a:hlinkClick>
              </a:rPr>
              <a:t>Openverse</a:t>
            </a:r>
            <a:endParaRPr sz="1800">
              <a:solidFill>
                <a:srgbClr val="1155CC"/>
              </a:solidFill>
            </a:endParaRPr>
          </a:p>
          <a:p>
            <a:pPr marL="457200" lvl="0" indent="0" algn="l" rtl="0">
              <a:spcBef>
                <a:spcPts val="750"/>
              </a:spcBef>
              <a:spcAft>
                <a:spcPts val="0"/>
              </a:spcAft>
              <a:buNone/>
            </a:pPr>
            <a:r>
              <a:rPr lang="en-US" sz="1800" u="sng">
                <a:solidFill>
                  <a:srgbClr val="1155CC"/>
                </a:solidFill>
                <a:hlinkClick r:id="rId6">
                  <a:extLst>
                    <a:ext uri="{A12FA001-AC4F-418D-AE19-62706E023703}">
                      <ahyp:hlinkClr xmlns:ahyp="http://schemas.microsoft.com/office/drawing/2018/hyperlinkcolor" val="tx"/>
                    </a:ext>
                  </a:extLst>
                </a:hlinkClick>
              </a:rPr>
              <a:t>Flickr</a:t>
            </a:r>
            <a:endParaRPr sz="1800">
              <a:solidFill>
                <a:srgbClr val="1155CC"/>
              </a:solidFill>
            </a:endParaRPr>
          </a:p>
          <a:p>
            <a:pPr marL="0" lvl="0" indent="0" algn="l" rtl="0">
              <a:lnSpc>
                <a:spcPct val="90000"/>
              </a:lnSpc>
              <a:spcBef>
                <a:spcPts val="1000"/>
              </a:spcBef>
              <a:spcAft>
                <a:spcPts val="0"/>
              </a:spcAft>
              <a:buNone/>
            </a:pPr>
            <a:r>
              <a:rPr lang="en-US" sz="2600">
                <a:solidFill>
                  <a:srgbClr val="000000"/>
                </a:solidFill>
              </a:rPr>
              <a:t>Resource Search</a:t>
            </a:r>
            <a:endParaRPr/>
          </a:p>
          <a:p>
            <a:pPr marL="457200" lvl="0" indent="0" algn="l" rtl="0">
              <a:spcBef>
                <a:spcPts val="1000"/>
              </a:spcBef>
              <a:spcAft>
                <a:spcPts val="0"/>
              </a:spcAft>
              <a:buNone/>
            </a:pPr>
            <a:r>
              <a:rPr lang="en-US" sz="1800" u="sng">
                <a:solidFill>
                  <a:srgbClr val="1155CC"/>
                </a:solidFill>
                <a:hlinkClick r:id="rId7">
                  <a:extLst>
                    <a:ext uri="{A12FA001-AC4F-418D-AE19-62706E023703}">
                      <ahyp:hlinkClr xmlns:ahyp="http://schemas.microsoft.com/office/drawing/2018/hyperlinkcolor" val="tx"/>
                    </a:ext>
                  </a:extLst>
                </a:hlinkClick>
              </a:rPr>
              <a:t>OER Commons</a:t>
            </a:r>
            <a:endParaRPr sz="1800">
              <a:solidFill>
                <a:srgbClr val="1155CC"/>
              </a:solidFill>
            </a:endParaRPr>
          </a:p>
          <a:p>
            <a:pPr marL="457200" lvl="0" indent="0" algn="l" rtl="0">
              <a:spcBef>
                <a:spcPts val="750"/>
              </a:spcBef>
              <a:spcAft>
                <a:spcPts val="0"/>
              </a:spcAft>
              <a:buNone/>
            </a:pPr>
            <a:r>
              <a:rPr lang="en-US" sz="1800" u="sng">
                <a:solidFill>
                  <a:srgbClr val="1155CC"/>
                </a:solidFill>
                <a:hlinkClick r:id="rId8">
                  <a:extLst>
                    <a:ext uri="{A12FA001-AC4F-418D-AE19-62706E023703}">
                      <ahyp:hlinkClr xmlns:ahyp="http://schemas.microsoft.com/office/drawing/2018/hyperlinkcolor" val="tx"/>
                    </a:ext>
                  </a:extLst>
                </a:hlinkClick>
              </a:rPr>
              <a:t>Merlot</a:t>
            </a:r>
            <a:endParaRPr sz="1800">
              <a:solidFill>
                <a:srgbClr val="1155CC"/>
              </a:solidFill>
            </a:endParaRPr>
          </a:p>
          <a:p>
            <a:pPr marL="0" lvl="0" indent="0" algn="l" rtl="0">
              <a:spcBef>
                <a:spcPts val="1000"/>
              </a:spcBef>
              <a:spcAft>
                <a:spcPts val="0"/>
              </a:spcAft>
              <a:buNone/>
            </a:pPr>
            <a:r>
              <a:rPr lang="en-US"/>
              <a:t>Check out </a:t>
            </a:r>
            <a:r>
              <a:rPr lang="en-US" u="sng">
                <a:solidFill>
                  <a:srgbClr val="1155CC"/>
                </a:solidFill>
                <a:hlinkClick r:id="rId9">
                  <a:extLst>
                    <a:ext uri="{A12FA001-AC4F-418D-AE19-62706E023703}">
                      <ahyp:hlinkClr xmlns:ahyp="http://schemas.microsoft.com/office/drawing/2018/hyperlinkcolor" val="tx"/>
                    </a:ext>
                  </a:extLst>
                </a:hlinkClick>
              </a:rPr>
              <a:t>Creative Commons OER resouces page</a:t>
            </a:r>
            <a:r>
              <a:rPr lang="en-US">
                <a:solidFill>
                  <a:srgbClr val="0000FF"/>
                </a:solidFill>
              </a:rPr>
              <a:t> </a:t>
            </a:r>
            <a:r>
              <a:rPr lang="en-US"/>
              <a:t>for more search options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62" name="Google Shape;262;g3e651baf6f2_0_94"/>
          <p:cNvSpPr txBox="1">
            <a:spLocks noGrp="1"/>
          </p:cNvSpPr>
          <p:nvPr>
            <p:ph type="title"/>
          </p:nvPr>
        </p:nvSpPr>
        <p:spPr>
          <a:xfrm>
            <a:off x="1088686" y="804520"/>
            <a:ext cx="7202400" cy="898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Google Image Search using the search term “electron transport chain”</a:t>
            </a:r>
            <a:endParaRPr/>
          </a:p>
        </p:txBody>
      </p:sp>
      <p:pic>
        <p:nvPicPr>
          <p:cNvPr id="260" name="Google Shape;260;g3e651baf6f2_0_94" descr="Mitochondrial electron transport chain"/>
          <p:cNvPicPr preferRelativeResize="0"/>
          <p:nvPr/>
        </p:nvPicPr>
        <p:blipFill>
          <a:blip r:embed="rId3">
            <a:alphaModFix/>
          </a:blip>
          <a:stretch>
            <a:fillRect/>
          </a:stretch>
        </p:blipFill>
        <p:spPr>
          <a:xfrm>
            <a:off x="761450" y="2526037"/>
            <a:ext cx="3145982" cy="2851051"/>
          </a:xfrm>
          <a:prstGeom prst="rect">
            <a:avLst/>
          </a:prstGeom>
          <a:noFill/>
          <a:ln>
            <a:noFill/>
          </a:ln>
        </p:spPr>
      </p:pic>
      <p:sp>
        <p:nvSpPr>
          <p:cNvPr id="261" name="Google Shape;261;g3e651baf6f2_0_94"/>
          <p:cNvSpPr txBox="1"/>
          <p:nvPr/>
        </p:nvSpPr>
        <p:spPr>
          <a:xfrm>
            <a:off x="761388" y="5393175"/>
            <a:ext cx="31461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50" u="sng">
                <a:solidFill>
                  <a:srgbClr val="1155CC"/>
                </a:solidFill>
                <a:hlinkClick r:id="rId4">
                  <a:extLst>
                    <a:ext uri="{A12FA001-AC4F-418D-AE19-62706E023703}">
                      <ahyp:hlinkClr xmlns:ahyp="http://schemas.microsoft.com/office/drawing/2018/hyperlinkcolor" val="tx"/>
                    </a:ext>
                  </a:extLst>
                </a:hlinkClick>
              </a:rPr>
              <a:t>"Mitochondrial electron transport chain"</a:t>
            </a:r>
            <a:r>
              <a:rPr lang="en-US" sz="1150">
                <a:solidFill>
                  <a:srgbClr val="1155CC"/>
                </a:solidFill>
                <a:highlight>
                  <a:srgbClr val="FFFFFF"/>
                </a:highlight>
              </a:rPr>
              <a:t> </a:t>
            </a:r>
            <a:r>
              <a:rPr lang="en-US" sz="1150">
                <a:solidFill>
                  <a:srgbClr val="1A1A1A"/>
                </a:solidFill>
                <a:highlight>
                  <a:srgbClr val="FFFFFF"/>
                </a:highlight>
              </a:rPr>
              <a:t>by </a:t>
            </a:r>
            <a:r>
              <a:rPr lang="en-US" sz="1150" u="sng">
                <a:solidFill>
                  <a:srgbClr val="1155CC"/>
                </a:solidFill>
                <a:hlinkClick r:id="rId5">
                  <a:extLst>
                    <a:ext uri="{A12FA001-AC4F-418D-AE19-62706E023703}">
                      <ahyp:hlinkClr xmlns:ahyp="http://schemas.microsoft.com/office/drawing/2018/hyperlinkcolor" val="tx"/>
                    </a:ext>
                  </a:extLst>
                </a:hlinkClick>
              </a:rPr>
              <a:t>Fvasconcellos</a:t>
            </a:r>
            <a:r>
              <a:rPr lang="en-US" sz="1150">
                <a:solidFill>
                  <a:srgbClr val="1A1A1A"/>
                </a:solidFill>
                <a:highlight>
                  <a:srgbClr val="FFFFFF"/>
                </a:highlight>
              </a:rPr>
              <a:t> is in the </a:t>
            </a:r>
            <a:r>
              <a:rPr lang="en-US" sz="1150" u="sng">
                <a:solidFill>
                  <a:srgbClr val="1155CC"/>
                </a:solidFill>
                <a:hlinkClick r:id="rId6">
                  <a:extLst>
                    <a:ext uri="{A12FA001-AC4F-418D-AE19-62706E023703}">
                      <ahyp:hlinkClr xmlns:ahyp="http://schemas.microsoft.com/office/drawing/2018/hyperlinkcolor" val="tx"/>
                    </a:ext>
                  </a:extLst>
                </a:hlinkClick>
              </a:rPr>
              <a:t>Public Domain, CC0</a:t>
            </a:r>
            <a:endParaRPr>
              <a:solidFill>
                <a:srgbClr val="1155CC"/>
              </a:solidFill>
            </a:endParaRPr>
          </a:p>
        </p:txBody>
      </p:sp>
      <p:pic>
        <p:nvPicPr>
          <p:cNvPr id="259" name="Google Shape;259;g3e651baf6f2_0_94" descr="Mitochondrial electron transport chain" title="2508_The_Electron_Transport_Chain.jpg"/>
          <p:cNvPicPr preferRelativeResize="0"/>
          <p:nvPr/>
        </p:nvPicPr>
        <p:blipFill>
          <a:blip r:embed="rId7">
            <a:alphaModFix/>
          </a:blip>
          <a:stretch>
            <a:fillRect/>
          </a:stretch>
        </p:blipFill>
        <p:spPr>
          <a:xfrm>
            <a:off x="4448025" y="2542126"/>
            <a:ext cx="4099651" cy="2818875"/>
          </a:xfrm>
          <a:prstGeom prst="rect">
            <a:avLst/>
          </a:prstGeom>
          <a:noFill/>
          <a:ln>
            <a:noFill/>
          </a:ln>
        </p:spPr>
      </p:pic>
      <p:sp>
        <p:nvSpPr>
          <p:cNvPr id="258" name="Google Shape;258;g3e651baf6f2_0_94"/>
          <p:cNvSpPr txBox="1"/>
          <p:nvPr/>
        </p:nvSpPr>
        <p:spPr>
          <a:xfrm>
            <a:off x="4248150" y="5393175"/>
            <a:ext cx="466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u="sng">
                <a:solidFill>
                  <a:srgbClr val="1155CC"/>
                </a:solidFill>
                <a:hlinkClick r:id="rId8">
                  <a:extLst>
                    <a:ext uri="{A12FA001-AC4F-418D-AE19-62706E023703}">
                      <ahyp:hlinkClr xmlns:ahyp="http://schemas.microsoft.com/office/drawing/2018/hyperlinkcolor" val="tx"/>
                    </a:ext>
                  </a:extLst>
                </a:hlinkClick>
              </a:rPr>
              <a:t>The Electron Transport Chain</a:t>
            </a:r>
            <a:r>
              <a:rPr lang="en-US">
                <a:solidFill>
                  <a:srgbClr val="1155CC"/>
                </a:solidFill>
              </a:rPr>
              <a:t> </a:t>
            </a:r>
            <a:r>
              <a:rPr lang="en-US"/>
              <a:t>by </a:t>
            </a:r>
            <a:r>
              <a:rPr lang="en-US" sz="1200" u="sng">
                <a:solidFill>
                  <a:srgbClr val="1155CC"/>
                </a:solidFill>
                <a:hlinkClick r:id="rId8">
                  <a:extLst>
                    <a:ext uri="{A12FA001-AC4F-418D-AE19-62706E023703}">
                      <ahyp:hlinkClr xmlns:ahyp="http://schemas.microsoft.com/office/drawing/2018/hyperlinkcolor" val="tx"/>
                    </a:ext>
                  </a:extLst>
                </a:hlinkClick>
              </a:rPr>
              <a:t>OpenStax College</a:t>
            </a:r>
            <a:r>
              <a:rPr lang="en-US" sz="1200">
                <a:solidFill>
                  <a:srgbClr val="1155CC"/>
                </a:solidFill>
              </a:rPr>
              <a:t>, </a:t>
            </a:r>
            <a:r>
              <a:rPr lang="en-US" sz="1200" u="sng">
                <a:solidFill>
                  <a:srgbClr val="1155CC"/>
                </a:solidFill>
                <a:hlinkClick r:id="rId9">
                  <a:extLst>
                    <a:ext uri="{A12FA001-AC4F-418D-AE19-62706E023703}">
                      <ahyp:hlinkClr xmlns:ahyp="http://schemas.microsoft.com/office/drawing/2018/hyperlinkcolor" val="tx"/>
                    </a:ext>
                  </a:extLst>
                </a:hlinkClick>
              </a:rPr>
              <a:t>CC BY 3.0</a:t>
            </a:r>
            <a:r>
              <a:rPr lang="en-US" sz="1200">
                <a:solidFill>
                  <a:srgbClr val="4A86E8"/>
                </a:solidFill>
              </a:rPr>
              <a:t>,</a:t>
            </a:r>
            <a:r>
              <a:rPr lang="en-US" sz="1200"/>
              <a:t> </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3e786a2fcca_1_29"/>
          <p:cNvSpPr txBox="1">
            <a:spLocks noGrp="1"/>
          </p:cNvSpPr>
          <p:nvPr>
            <p:ph type="title"/>
          </p:nvPr>
        </p:nvSpPr>
        <p:spPr>
          <a:xfrm>
            <a:off x="1088686" y="804520"/>
            <a:ext cx="7202400" cy="898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Electron transport chain infographic from a textbook publisher</a:t>
            </a:r>
            <a:endParaRPr dirty="0"/>
          </a:p>
        </p:txBody>
      </p:sp>
      <p:pic>
        <p:nvPicPr>
          <p:cNvPr id="269" name="Google Shape;269;g3e786a2fcca_1_29" descr="Electron transport chain infographic from a textbook publisher"/>
          <p:cNvPicPr preferRelativeResize="0"/>
          <p:nvPr/>
        </p:nvPicPr>
        <p:blipFill>
          <a:blip r:embed="rId3">
            <a:alphaModFix/>
          </a:blip>
          <a:stretch>
            <a:fillRect/>
          </a:stretch>
        </p:blipFill>
        <p:spPr>
          <a:xfrm>
            <a:off x="1088675" y="2457700"/>
            <a:ext cx="7202400" cy="3079050"/>
          </a:xfrm>
          <a:prstGeom prst="rect">
            <a:avLst/>
          </a:prstGeom>
          <a:noFill/>
          <a:ln>
            <a:noFill/>
          </a:ln>
        </p:spPr>
      </p:pic>
      <p:pic>
        <p:nvPicPr>
          <p:cNvPr id="270" name="Google Shape;270;g3e786a2fcca_1_2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918300" y="5896200"/>
            <a:ext cx="2343150" cy="171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en-US" sz="4800">
                <a:latin typeface="Arial"/>
                <a:ea typeface="Arial"/>
                <a:cs typeface="Arial"/>
                <a:sym typeface="Arial"/>
              </a:rPr>
              <a:t>Welcome!</a:t>
            </a:r>
            <a:endParaRPr sz="4800">
              <a:latin typeface="Arial"/>
              <a:ea typeface="Arial"/>
              <a:cs typeface="Arial"/>
              <a:sym typeface="Arial"/>
            </a:endParaRPr>
          </a:p>
        </p:txBody>
      </p:sp>
      <p:sp>
        <p:nvSpPr>
          <p:cNvPr id="134" name="Google Shape;134;p3"/>
          <p:cNvSpPr txBox="1">
            <a:spLocks noGrp="1"/>
          </p:cNvSpPr>
          <p:nvPr>
            <p:ph type="body" idx="1"/>
          </p:nvPr>
        </p:nvSpPr>
        <p:spPr>
          <a:xfrm>
            <a:off x="1088686" y="2015735"/>
            <a:ext cx="7202456" cy="3729745"/>
          </a:xfrm>
          <a:prstGeom prst="rect">
            <a:avLst/>
          </a:prstGeom>
          <a:noFill/>
          <a:ln>
            <a:noFill/>
          </a:ln>
        </p:spPr>
        <p:txBody>
          <a:bodyPr spcFirstLastPara="1" wrap="square" lIns="91425" tIns="45700" rIns="91425" bIns="45700" anchor="t" anchorCtr="0">
            <a:noAutofit/>
          </a:bodyPr>
          <a:lstStyle/>
          <a:p>
            <a:pPr marL="171446" lvl="0" indent="-148650" algn="l" rtl="0">
              <a:lnSpc>
                <a:spcPct val="120000"/>
              </a:lnSpc>
              <a:spcBef>
                <a:spcPts val="0"/>
              </a:spcBef>
              <a:spcAft>
                <a:spcPts val="0"/>
              </a:spcAft>
              <a:buSzPts val="2000"/>
              <a:buChar char="•"/>
            </a:pPr>
            <a:r>
              <a:rPr lang="en-US" sz="2000"/>
              <a:t>On behalf of the ASCCC OERI, we are pleased to have you here with us.</a:t>
            </a:r>
            <a:endParaRPr sz="2000">
              <a:latin typeface="arial"/>
              <a:ea typeface="arial"/>
              <a:cs typeface="arial"/>
              <a:sym typeface="arial"/>
            </a:endParaRPr>
          </a:p>
          <a:p>
            <a:pPr marL="171446" lvl="0" indent="-148650" algn="l" rtl="0">
              <a:lnSpc>
                <a:spcPct val="120000"/>
              </a:lnSpc>
              <a:spcBef>
                <a:spcPts val="750"/>
              </a:spcBef>
              <a:spcAft>
                <a:spcPts val="0"/>
              </a:spcAft>
              <a:buSzPts val="2000"/>
              <a:buChar char="•"/>
            </a:pPr>
            <a:r>
              <a:rPr lang="en-US" sz="2000"/>
              <a:t>If you are not already muted, please mute yourself upon arrival.</a:t>
            </a:r>
            <a:endParaRPr sz="2000"/>
          </a:p>
          <a:p>
            <a:pPr marL="171446" lvl="0" indent="-148650" algn="l" rtl="0">
              <a:lnSpc>
                <a:spcPct val="120000"/>
              </a:lnSpc>
              <a:spcBef>
                <a:spcPts val="750"/>
              </a:spcBef>
              <a:spcAft>
                <a:spcPts val="0"/>
              </a:spcAft>
              <a:buSzPts val="2000"/>
              <a:buChar char="•"/>
            </a:pPr>
            <a:r>
              <a:rPr lang="en-US" sz="2000"/>
              <a:t>You’re invited to introduce yourself in the chat – please provide your name, college, discipline/role</a:t>
            </a:r>
            <a:endParaRPr sz="2000"/>
          </a:p>
          <a:p>
            <a:pPr marL="171446" lvl="0" indent="-148650" algn="l" rtl="0">
              <a:lnSpc>
                <a:spcPct val="120000"/>
              </a:lnSpc>
              <a:spcBef>
                <a:spcPts val="750"/>
              </a:spcBef>
              <a:spcAft>
                <a:spcPts val="0"/>
              </a:spcAft>
              <a:buSzPts val="2000"/>
              <a:buChar char="•"/>
            </a:pPr>
            <a:r>
              <a:rPr lang="en-US" sz="2000"/>
              <a:t>Presenter: Luke Blacquiere, Allan Hancock College, ASCCC OERI Discipline Lead Biology</a:t>
            </a:r>
            <a:endParaRPr sz="2000">
              <a:solidFill>
                <a:srgbClr val="0000FF"/>
              </a:solidFill>
            </a:endParaRPr>
          </a:p>
          <a:p>
            <a:pPr marL="171446" lvl="0" indent="-171446" algn="l" rtl="0">
              <a:lnSpc>
                <a:spcPct val="120000"/>
              </a:lnSpc>
              <a:spcBef>
                <a:spcPts val="750"/>
              </a:spcBef>
              <a:spcAft>
                <a:spcPts val="0"/>
              </a:spcAft>
              <a:buSzPts val="2162"/>
              <a:buNone/>
            </a:pP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3e786a2fcca_1_4"/>
          <p:cNvSpPr txBox="1">
            <a:spLocks noGrp="1"/>
          </p:cNvSpPr>
          <p:nvPr>
            <p:ph type="title"/>
          </p:nvPr>
        </p:nvSpPr>
        <p:spPr>
          <a:xfrm>
            <a:off x="1088686" y="804520"/>
            <a:ext cx="7202400" cy="898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3600"/>
              <a:t>Accessibility: Alt Text Options</a:t>
            </a:r>
            <a:endParaRPr sz="3600"/>
          </a:p>
        </p:txBody>
      </p:sp>
      <p:pic>
        <p:nvPicPr>
          <p:cNvPr id="280" name="Google Shape;280;g3e786a2fcca_1_4" descr="Mitochondrial electron transport chain" title="2508_The_Electron_Transport_Chain.jpg"/>
          <p:cNvPicPr preferRelativeResize="0"/>
          <p:nvPr/>
        </p:nvPicPr>
        <p:blipFill>
          <a:blip r:embed="rId3">
            <a:alphaModFix/>
          </a:blip>
          <a:stretch>
            <a:fillRect/>
          </a:stretch>
        </p:blipFill>
        <p:spPr>
          <a:xfrm>
            <a:off x="1073190" y="2076378"/>
            <a:ext cx="2691273" cy="1797900"/>
          </a:xfrm>
          <a:prstGeom prst="rect">
            <a:avLst/>
          </a:prstGeom>
          <a:noFill/>
          <a:ln>
            <a:noFill/>
          </a:ln>
        </p:spPr>
      </p:pic>
      <p:sp>
        <p:nvSpPr>
          <p:cNvPr id="282" name="Google Shape;282;g3e786a2fcca_1_4"/>
          <p:cNvSpPr txBox="1"/>
          <p:nvPr/>
        </p:nvSpPr>
        <p:spPr>
          <a:xfrm>
            <a:off x="1073188" y="3925150"/>
            <a:ext cx="26913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50" u="sng">
                <a:solidFill>
                  <a:srgbClr val="1155CC"/>
                </a:solidFill>
                <a:hlinkClick r:id="rId4">
                  <a:extLst>
                    <a:ext uri="{A12FA001-AC4F-418D-AE19-62706E023703}">
                      <ahyp:hlinkClr xmlns:ahyp="http://schemas.microsoft.com/office/drawing/2018/hyperlinkcolor" val="tx"/>
                    </a:ext>
                  </a:extLst>
                </a:hlinkClick>
              </a:rPr>
              <a:t>The Electron Transport Chain</a:t>
            </a:r>
            <a:r>
              <a:rPr lang="en-US" sz="850">
                <a:solidFill>
                  <a:srgbClr val="1155CC"/>
                </a:solidFill>
              </a:rPr>
              <a:t> </a:t>
            </a:r>
            <a:r>
              <a:rPr lang="en-US" sz="850"/>
              <a:t>by </a:t>
            </a:r>
            <a:r>
              <a:rPr lang="en-US" sz="850" u="sng">
                <a:solidFill>
                  <a:srgbClr val="1155CC"/>
                </a:solidFill>
                <a:hlinkClick r:id="rId4">
                  <a:extLst>
                    <a:ext uri="{A12FA001-AC4F-418D-AE19-62706E023703}">
                      <ahyp:hlinkClr xmlns:ahyp="http://schemas.microsoft.com/office/drawing/2018/hyperlinkcolor" val="tx"/>
                    </a:ext>
                  </a:extLst>
                </a:hlinkClick>
              </a:rPr>
              <a:t>OpenStax College</a:t>
            </a:r>
            <a:r>
              <a:rPr lang="en-US" sz="850">
                <a:solidFill>
                  <a:srgbClr val="1155CC"/>
                </a:solidFill>
              </a:rPr>
              <a:t>, </a:t>
            </a:r>
            <a:r>
              <a:rPr lang="en-US" sz="850" u="sng">
                <a:solidFill>
                  <a:srgbClr val="1155CC"/>
                </a:solidFill>
                <a:hlinkClick r:id="rId5">
                  <a:extLst>
                    <a:ext uri="{A12FA001-AC4F-418D-AE19-62706E023703}">
                      <ahyp:hlinkClr xmlns:ahyp="http://schemas.microsoft.com/office/drawing/2018/hyperlinkcolor" val="tx"/>
                    </a:ext>
                  </a:extLst>
                </a:hlinkClick>
              </a:rPr>
              <a:t>CC BY 3.0</a:t>
            </a:r>
            <a:r>
              <a:rPr lang="en-US" sz="850">
                <a:solidFill>
                  <a:srgbClr val="1155CC"/>
                </a:solidFill>
              </a:rPr>
              <a:t>, </a:t>
            </a:r>
            <a:endParaRPr sz="850">
              <a:solidFill>
                <a:srgbClr val="1155CC"/>
              </a:solidFill>
            </a:endParaRPr>
          </a:p>
        </p:txBody>
      </p:sp>
      <p:sp>
        <p:nvSpPr>
          <p:cNvPr id="281" name="Google Shape;281;g3e786a2fcca_1_4"/>
          <p:cNvSpPr txBox="1"/>
          <p:nvPr/>
        </p:nvSpPr>
        <p:spPr>
          <a:xfrm>
            <a:off x="3880761" y="2076375"/>
            <a:ext cx="4394700" cy="225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Alt Text Generator in PowerPoint:</a:t>
            </a:r>
            <a:endParaRPr/>
          </a:p>
          <a:p>
            <a:pPr marL="0" lvl="0" indent="0" algn="l" rtl="0">
              <a:spcBef>
                <a:spcPts val="1000"/>
              </a:spcBef>
              <a:spcAft>
                <a:spcPts val="0"/>
              </a:spcAft>
              <a:buNone/>
            </a:pPr>
            <a:r>
              <a:rPr lang="en-US"/>
              <a:t>Diagram illustrating mitochondrial electron transport chain and ATP synthesis, showing proton movement across inner mitochondrial membrane. Key components include electron transport chain complexes in red, ATP synthase in blue, and labeled molecules like NADH, FADH2, ADP, ATP, and protons, highlighting energy conversion and water formation.</a:t>
            </a:r>
            <a:endParaRPr/>
          </a:p>
        </p:txBody>
      </p:sp>
      <p:pic>
        <p:nvPicPr>
          <p:cNvPr id="277" name="Google Shape;277;g3e786a2fcca_1_4" descr="Mitochondrial electron transport chain"/>
          <p:cNvPicPr preferRelativeResize="0"/>
          <p:nvPr/>
        </p:nvPicPr>
        <p:blipFill>
          <a:blip r:embed="rId6">
            <a:alphaModFix/>
          </a:blip>
          <a:stretch>
            <a:fillRect/>
          </a:stretch>
        </p:blipFill>
        <p:spPr>
          <a:xfrm>
            <a:off x="1264138" y="4422413"/>
            <a:ext cx="2150026" cy="1948476"/>
          </a:xfrm>
          <a:prstGeom prst="rect">
            <a:avLst/>
          </a:prstGeom>
          <a:noFill/>
          <a:ln>
            <a:noFill/>
          </a:ln>
        </p:spPr>
      </p:pic>
      <p:sp>
        <p:nvSpPr>
          <p:cNvPr id="278" name="Google Shape;278;g3e786a2fcca_1_4"/>
          <p:cNvSpPr txBox="1"/>
          <p:nvPr/>
        </p:nvSpPr>
        <p:spPr>
          <a:xfrm>
            <a:off x="3840850" y="4702125"/>
            <a:ext cx="4474500" cy="160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Alt Text Generator in PowerPoint:</a:t>
            </a:r>
            <a:endParaRPr b="1"/>
          </a:p>
          <a:p>
            <a:pPr marL="0" lvl="0" indent="0" algn="l" rtl="0">
              <a:spcBef>
                <a:spcPts val="1000"/>
              </a:spcBef>
              <a:spcAft>
                <a:spcPts val="0"/>
              </a:spcAft>
              <a:buNone/>
            </a:pPr>
            <a:r>
              <a:rPr lang="en-US"/>
              <a:t>Diagram of electron transport chain illustrating electron flow from NADH and FADH2 through complexes, pumping protons across the inner membrane into the intermembrane space, creating a proton gradient for ATP synthesis.</a:t>
            </a:r>
            <a:endParaRPr/>
          </a:p>
        </p:txBody>
      </p:sp>
      <p:sp>
        <p:nvSpPr>
          <p:cNvPr id="279" name="Google Shape;279;g3e786a2fcca_1_4"/>
          <p:cNvSpPr txBox="1"/>
          <p:nvPr/>
        </p:nvSpPr>
        <p:spPr>
          <a:xfrm>
            <a:off x="1264150" y="6318075"/>
            <a:ext cx="28512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50" u="sng">
                <a:solidFill>
                  <a:srgbClr val="1155CC"/>
                </a:solidFill>
                <a:hlinkClick r:id="rId7">
                  <a:extLst>
                    <a:ext uri="{A12FA001-AC4F-418D-AE19-62706E023703}">
                      <ahyp:hlinkClr xmlns:ahyp="http://schemas.microsoft.com/office/drawing/2018/hyperlinkcolor" val="tx"/>
                    </a:ext>
                  </a:extLst>
                </a:hlinkClick>
              </a:rPr>
              <a:t>"Mitochondrial electron transport chain"</a:t>
            </a:r>
            <a:r>
              <a:rPr lang="en-US" sz="850">
                <a:solidFill>
                  <a:srgbClr val="1155CC"/>
                </a:solidFill>
                <a:highlight>
                  <a:srgbClr val="FFFFFF"/>
                </a:highlight>
              </a:rPr>
              <a:t> </a:t>
            </a:r>
            <a:r>
              <a:rPr lang="en-US" sz="850">
                <a:solidFill>
                  <a:srgbClr val="1A1A1A"/>
                </a:solidFill>
                <a:highlight>
                  <a:srgbClr val="FFFFFF"/>
                </a:highlight>
              </a:rPr>
              <a:t>by </a:t>
            </a:r>
            <a:r>
              <a:rPr lang="en-US" sz="850" u="sng">
                <a:solidFill>
                  <a:srgbClr val="1155CC"/>
                </a:solidFill>
                <a:hlinkClick r:id="rId8">
                  <a:extLst>
                    <a:ext uri="{A12FA001-AC4F-418D-AE19-62706E023703}">
                      <ahyp:hlinkClr xmlns:ahyp="http://schemas.microsoft.com/office/drawing/2018/hyperlinkcolor" val="tx"/>
                    </a:ext>
                  </a:extLst>
                </a:hlinkClick>
              </a:rPr>
              <a:t>Fvasconcellos</a:t>
            </a:r>
            <a:r>
              <a:rPr lang="en-US" sz="850">
                <a:solidFill>
                  <a:srgbClr val="1155CC"/>
                </a:solidFill>
                <a:highlight>
                  <a:srgbClr val="FFFFFF"/>
                </a:highlight>
              </a:rPr>
              <a:t> </a:t>
            </a:r>
            <a:r>
              <a:rPr lang="en-US" sz="850">
                <a:solidFill>
                  <a:srgbClr val="1A1A1A"/>
                </a:solidFill>
                <a:highlight>
                  <a:srgbClr val="FFFFFF"/>
                </a:highlight>
              </a:rPr>
              <a:t>is in the</a:t>
            </a:r>
            <a:r>
              <a:rPr lang="en-US" sz="850">
                <a:solidFill>
                  <a:srgbClr val="1155CC"/>
                </a:solidFill>
                <a:highlight>
                  <a:srgbClr val="FFFFFF"/>
                </a:highlight>
              </a:rPr>
              <a:t> </a:t>
            </a:r>
            <a:r>
              <a:rPr lang="en-US" sz="850" u="sng">
                <a:solidFill>
                  <a:srgbClr val="1155CC"/>
                </a:solidFill>
                <a:hlinkClick r:id="rId9">
                  <a:extLst>
                    <a:ext uri="{A12FA001-AC4F-418D-AE19-62706E023703}">
                      <ahyp:hlinkClr xmlns:ahyp="http://schemas.microsoft.com/office/drawing/2018/hyperlinkcolor" val="tx"/>
                    </a:ext>
                  </a:extLst>
                </a:hlinkClick>
              </a:rPr>
              <a:t>Public Domain, CC0</a:t>
            </a:r>
            <a:endParaRPr sz="1100">
              <a:solidFill>
                <a:srgbClr val="1155CC"/>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9"/>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400"/>
              <a:buFont typeface="Arial"/>
              <a:buNone/>
            </a:pPr>
            <a:r>
              <a:rPr lang="en-US" sz="3400"/>
              <a:t>Closing matter</a:t>
            </a:r>
            <a:endParaRPr sz="3400"/>
          </a:p>
        </p:txBody>
      </p:sp>
      <p:sp>
        <p:nvSpPr>
          <p:cNvPr id="288" name="Google Shape;288;p9"/>
          <p:cNvSpPr txBox="1">
            <a:spLocks noGrp="1"/>
          </p:cNvSpPr>
          <p:nvPr>
            <p:ph type="body" idx="1"/>
          </p:nvPr>
        </p:nvSpPr>
        <p:spPr>
          <a:xfrm>
            <a:off x="1088675" y="2246025"/>
            <a:ext cx="7202400" cy="3808800"/>
          </a:xfrm>
          <a:prstGeom prst="rect">
            <a:avLst/>
          </a:prstGeom>
          <a:noFill/>
          <a:ln>
            <a:noFill/>
          </a:ln>
        </p:spPr>
        <p:txBody>
          <a:bodyPr spcFirstLastPara="1" wrap="square" lIns="91425" tIns="45700" rIns="91425" bIns="45700" anchor="t" anchorCtr="0">
            <a:normAutofit fontScale="85000"/>
          </a:bodyPr>
          <a:lstStyle/>
          <a:p>
            <a:pPr marL="457200" lvl="0" indent="-369810" algn="l" rtl="0">
              <a:lnSpc>
                <a:spcPct val="120000"/>
              </a:lnSpc>
              <a:spcBef>
                <a:spcPts val="0"/>
              </a:spcBef>
              <a:spcAft>
                <a:spcPts val="0"/>
              </a:spcAft>
              <a:buSzPct val="100000"/>
              <a:buChar char="•"/>
            </a:pPr>
            <a:r>
              <a:rPr lang="en-US" sz="2616"/>
              <a:t>OER adoption and development is new to our profession and speaking with other educators helps with growth and feeling supported.</a:t>
            </a:r>
            <a:endParaRPr sz="2616"/>
          </a:p>
          <a:p>
            <a:pPr marL="457200" lvl="0" indent="-369810" algn="l" rtl="0">
              <a:lnSpc>
                <a:spcPct val="120000"/>
              </a:lnSpc>
              <a:spcBef>
                <a:spcPts val="0"/>
              </a:spcBef>
              <a:spcAft>
                <a:spcPts val="0"/>
              </a:spcAft>
              <a:buSzPct val="100000"/>
              <a:buChar char="•"/>
            </a:pPr>
            <a:r>
              <a:rPr lang="en-US" sz="2616"/>
              <a:t>I appreciate your participation in this conversation and I look forward to using what I have learned.</a:t>
            </a:r>
            <a:endParaRPr sz="2616"/>
          </a:p>
          <a:p>
            <a:pPr marL="457200" lvl="0" indent="-369810" algn="l" rtl="0">
              <a:lnSpc>
                <a:spcPct val="120000"/>
              </a:lnSpc>
              <a:spcBef>
                <a:spcPts val="0"/>
              </a:spcBef>
              <a:spcAft>
                <a:spcPts val="0"/>
              </a:spcAft>
              <a:buSzPct val="100000"/>
              <a:buChar char="•"/>
            </a:pPr>
            <a:r>
              <a:rPr lang="en-US" sz="2616"/>
              <a:t>If you have further questions, my email is luke.blacquiere@hancockcollege.edu</a:t>
            </a:r>
            <a:endParaRPr sz="2616"/>
          </a:p>
          <a:p>
            <a:pPr marL="457200" lvl="0" indent="0" algn="l" rtl="0">
              <a:lnSpc>
                <a:spcPct val="120000"/>
              </a:lnSpc>
              <a:spcBef>
                <a:spcPts val="0"/>
              </a:spcBef>
              <a:spcAft>
                <a:spcPts val="0"/>
              </a:spcAft>
              <a:buNone/>
            </a:pPr>
            <a:endParaRPr sz="2400"/>
          </a:p>
          <a:p>
            <a:pPr marL="171446" lvl="0" indent="-19046" algn="l" rtl="0">
              <a:lnSpc>
                <a:spcPct val="120000"/>
              </a:lnSpc>
              <a:spcBef>
                <a:spcPts val="750"/>
              </a:spcBef>
              <a:spcAft>
                <a:spcPts val="0"/>
              </a:spcAft>
              <a:buSzPct val="100000"/>
              <a:buNone/>
            </a:pP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sz="4800"/>
              <a:t>Description</a:t>
            </a:r>
            <a:endParaRPr sz="4800"/>
          </a:p>
        </p:txBody>
      </p:sp>
      <p:sp>
        <p:nvSpPr>
          <p:cNvPr id="140" name="Google Shape;140;p6"/>
          <p:cNvSpPr txBox="1">
            <a:spLocks noGrp="1"/>
          </p:cNvSpPr>
          <p:nvPr>
            <p:ph type="body" idx="1"/>
          </p:nvPr>
        </p:nvSpPr>
        <p:spPr>
          <a:xfrm>
            <a:off x="1088675" y="2015724"/>
            <a:ext cx="7202400" cy="4379700"/>
          </a:xfrm>
          <a:prstGeom prst="rect">
            <a:avLst/>
          </a:prstGeom>
          <a:noFill/>
          <a:ln>
            <a:noFill/>
          </a:ln>
        </p:spPr>
        <p:txBody>
          <a:bodyPr spcFirstLastPara="1" wrap="square" lIns="91425" tIns="45700" rIns="91425" bIns="45700" anchor="t" anchorCtr="0">
            <a:normAutofit fontScale="70000" lnSpcReduction="20000"/>
          </a:bodyPr>
          <a:lstStyle/>
          <a:p>
            <a:pPr marL="457200" lvl="0" indent="-402131" algn="l" rtl="0">
              <a:lnSpc>
                <a:spcPct val="115000"/>
              </a:lnSpc>
              <a:spcBef>
                <a:spcPts val="1200"/>
              </a:spcBef>
              <a:spcAft>
                <a:spcPts val="0"/>
              </a:spcAft>
              <a:buSzPct val="128443"/>
              <a:buChar char="•"/>
            </a:pPr>
            <a:r>
              <a:rPr lang="en-US" sz="3039">
                <a:solidFill>
                  <a:srgbClr val="000000"/>
                </a:solidFill>
              </a:rPr>
              <a:t>Images, illustrations, and infographics are essential for helping students grasp complex biological processes and structures. </a:t>
            </a:r>
            <a:endParaRPr sz="3039">
              <a:solidFill>
                <a:srgbClr val="000000"/>
              </a:solidFill>
            </a:endParaRPr>
          </a:p>
          <a:p>
            <a:pPr marL="457200" lvl="0" indent="-402131" algn="l" rtl="0">
              <a:lnSpc>
                <a:spcPct val="115000"/>
              </a:lnSpc>
              <a:spcBef>
                <a:spcPts val="0"/>
              </a:spcBef>
              <a:spcAft>
                <a:spcPts val="0"/>
              </a:spcAft>
              <a:buSzPct val="128443"/>
              <a:buChar char="•"/>
            </a:pPr>
            <a:r>
              <a:rPr lang="en-US" sz="3039">
                <a:solidFill>
                  <a:srgbClr val="000000"/>
                </a:solidFill>
              </a:rPr>
              <a:t>Many instructors who adopt Open Educational Resource (OER) textbooks find that available images, illustrations, and figures are often fewer in number and less detailed than those found in publisher-produced materials.</a:t>
            </a:r>
            <a:endParaRPr sz="3039">
              <a:solidFill>
                <a:srgbClr val="000000"/>
              </a:solidFill>
            </a:endParaRPr>
          </a:p>
          <a:p>
            <a:pPr marL="457200" lvl="0" indent="-402131" algn="l" rtl="0">
              <a:lnSpc>
                <a:spcPct val="115000"/>
              </a:lnSpc>
              <a:spcBef>
                <a:spcPts val="0"/>
              </a:spcBef>
              <a:spcAft>
                <a:spcPts val="0"/>
              </a:spcAft>
              <a:buSzPct val="128443"/>
              <a:buChar char="•"/>
            </a:pPr>
            <a:r>
              <a:rPr lang="en-US" sz="3039">
                <a:solidFill>
                  <a:srgbClr val="000000"/>
                </a:solidFill>
              </a:rPr>
              <a:t>In this conversation, participants will explore strategies for enhancing their course materials with high-quality, openly licensed figures. We will examine platforms that provide openly licensed biology images, illustrations, and infographics.</a:t>
            </a: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8"/>
          <p:cNvSpPr txBox="1">
            <a:spLocks noGrp="1"/>
          </p:cNvSpPr>
          <p:nvPr>
            <p:ph type="title" idx="4294967295"/>
          </p:nvPr>
        </p:nvSpPr>
        <p:spPr>
          <a:xfrm>
            <a:off x="1158638" y="773538"/>
            <a:ext cx="7202400" cy="898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Overview</a:t>
            </a:r>
            <a:endParaRPr>
              <a:latin typeface="Arial"/>
              <a:ea typeface="Arial"/>
              <a:cs typeface="Arial"/>
              <a:sym typeface="Arial"/>
            </a:endParaRPr>
          </a:p>
        </p:txBody>
      </p:sp>
      <p:sp>
        <p:nvSpPr>
          <p:cNvPr id="146" name="Google Shape;146;p8"/>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Autofit/>
          </a:bodyPr>
          <a:lstStyle/>
          <a:p>
            <a:pPr marL="457200" lvl="0" indent="-381000" algn="l" rtl="0">
              <a:lnSpc>
                <a:spcPct val="120000"/>
              </a:lnSpc>
              <a:spcBef>
                <a:spcPts val="750"/>
              </a:spcBef>
              <a:spcAft>
                <a:spcPts val="0"/>
              </a:spcAft>
              <a:buSzPts val="2400"/>
              <a:buChar char="•"/>
            </a:pPr>
            <a:r>
              <a:rPr lang="en-US" sz="2800">
                <a:solidFill>
                  <a:srgbClr val="181612"/>
                </a:solidFill>
              </a:rPr>
              <a:t>What is OER?</a:t>
            </a:r>
            <a:endParaRPr/>
          </a:p>
          <a:p>
            <a:pPr marL="457200" lvl="0" indent="-381000" algn="l" rtl="0">
              <a:lnSpc>
                <a:spcPct val="120000"/>
              </a:lnSpc>
              <a:spcBef>
                <a:spcPts val="750"/>
              </a:spcBef>
              <a:spcAft>
                <a:spcPts val="0"/>
              </a:spcAft>
              <a:buSzPts val="2400"/>
              <a:buChar char="•"/>
            </a:pPr>
            <a:r>
              <a:rPr lang="en-US" sz="2800">
                <a:solidFill>
                  <a:srgbClr val="181612"/>
                </a:solidFill>
              </a:rPr>
              <a:t>Why adopt OER?</a:t>
            </a:r>
            <a:endParaRPr/>
          </a:p>
          <a:p>
            <a:pPr marL="457200" lvl="0" indent="-381000" algn="l" rtl="0">
              <a:lnSpc>
                <a:spcPct val="120000"/>
              </a:lnSpc>
              <a:spcBef>
                <a:spcPts val="750"/>
              </a:spcBef>
              <a:spcAft>
                <a:spcPts val="0"/>
              </a:spcAft>
              <a:buSzPts val="2400"/>
              <a:buChar char="•"/>
            </a:pPr>
            <a:r>
              <a:rPr lang="en-US" sz="2800">
                <a:solidFill>
                  <a:srgbClr val="181612"/>
                </a:solidFill>
              </a:rPr>
              <a:t>After adopting an OER textbook, what next?</a:t>
            </a:r>
            <a:endParaRPr/>
          </a:p>
          <a:p>
            <a:pPr marL="457200" lvl="0" indent="-406400" algn="l" rtl="0">
              <a:lnSpc>
                <a:spcPct val="120000"/>
              </a:lnSpc>
              <a:spcBef>
                <a:spcPts val="750"/>
              </a:spcBef>
              <a:spcAft>
                <a:spcPts val="0"/>
              </a:spcAft>
              <a:buSzPts val="2800"/>
              <a:buChar char="•"/>
            </a:pPr>
            <a:r>
              <a:rPr lang="en-US" sz="2800">
                <a:solidFill>
                  <a:srgbClr val="000000"/>
                </a:solidFill>
              </a:rPr>
              <a:t>Search for openly licensed figures</a:t>
            </a:r>
            <a:endParaRPr sz="2800"/>
          </a:p>
          <a:p>
            <a:pPr marL="457200" lvl="0" indent="-381000" algn="l" rtl="0">
              <a:lnSpc>
                <a:spcPct val="120000"/>
              </a:lnSpc>
              <a:spcBef>
                <a:spcPts val="750"/>
              </a:spcBef>
              <a:spcAft>
                <a:spcPts val="0"/>
              </a:spcAft>
              <a:buSzPts val="2400"/>
              <a:buChar char="•"/>
            </a:pPr>
            <a:r>
              <a:rPr lang="en-US" sz="2800">
                <a:solidFill>
                  <a:srgbClr val="181612"/>
                </a:solidFill>
              </a:rPr>
              <a:t>Share ideas and strategies</a:t>
            </a:r>
            <a:endParaRPr sz="2800">
              <a:solidFill>
                <a:srgbClr val="181612"/>
              </a:solidFill>
            </a:endParaRPr>
          </a:p>
          <a:p>
            <a:pPr marL="457200" lvl="0" indent="-381000" algn="l" rtl="0">
              <a:lnSpc>
                <a:spcPct val="120000"/>
              </a:lnSpc>
              <a:spcBef>
                <a:spcPts val="750"/>
              </a:spcBef>
              <a:spcAft>
                <a:spcPts val="0"/>
              </a:spcAft>
              <a:buSzPts val="2400"/>
              <a:buChar char="•"/>
            </a:pPr>
            <a:r>
              <a:rPr lang="en-US" sz="2800">
                <a:solidFill>
                  <a:srgbClr val="181612"/>
                </a:solidFill>
              </a:rPr>
              <a:t>Conclusion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Google Shape;154;g3e651baf6f2_0_5"/>
          <p:cNvSpPr txBox="1">
            <a:spLocks noGrp="1"/>
          </p:cNvSpPr>
          <p:nvPr>
            <p:ph type="title" idx="4294967295"/>
          </p:nvPr>
        </p:nvSpPr>
        <p:spPr>
          <a:xfrm>
            <a:off x="1088663" y="805288"/>
            <a:ext cx="7202400" cy="898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t>What is OER?</a:t>
            </a:r>
            <a:endParaRPr>
              <a:latin typeface="Arial"/>
              <a:ea typeface="Arial"/>
              <a:cs typeface="Arial"/>
              <a:sym typeface="Arial"/>
            </a:endParaRPr>
          </a:p>
        </p:txBody>
      </p:sp>
      <p:sp>
        <p:nvSpPr>
          <p:cNvPr id="153" name="Google Shape;153;g3e651baf6f2_0_5"/>
          <p:cNvSpPr txBox="1">
            <a:spLocks noGrp="1"/>
          </p:cNvSpPr>
          <p:nvPr>
            <p:ph type="body" idx="1"/>
          </p:nvPr>
        </p:nvSpPr>
        <p:spPr>
          <a:xfrm>
            <a:off x="1088675" y="2300850"/>
            <a:ext cx="7202400" cy="3754800"/>
          </a:xfrm>
          <a:prstGeom prst="rect">
            <a:avLst/>
          </a:prstGeom>
        </p:spPr>
        <p:txBody>
          <a:bodyPr spcFirstLastPara="1" wrap="square" lIns="91425" tIns="45700" rIns="91425" bIns="45700" anchor="t" anchorCtr="0">
            <a:normAutofit/>
          </a:bodyPr>
          <a:lstStyle/>
          <a:p>
            <a:pPr marL="457200" lvl="0" indent="-368300" algn="l" rtl="0">
              <a:spcBef>
                <a:spcPts val="750"/>
              </a:spcBef>
              <a:spcAft>
                <a:spcPts val="0"/>
              </a:spcAft>
              <a:buClr>
                <a:srgbClr val="273540"/>
              </a:buClr>
              <a:buSzPts val="2200"/>
              <a:buChar char="•"/>
            </a:pPr>
            <a:r>
              <a:rPr lang="en-US" sz="2200">
                <a:solidFill>
                  <a:srgbClr val="273540"/>
                </a:solidFill>
                <a:highlight>
                  <a:srgbClr val="FFFFFF"/>
                </a:highlight>
              </a:rPr>
              <a:t>OER stands for Open Educational Resources, which are teaching and learning materials that you may freely use and reuse at no cost, and without needing to ask permission. </a:t>
            </a:r>
            <a:endParaRPr sz="2200">
              <a:solidFill>
                <a:srgbClr val="273540"/>
              </a:solidFill>
              <a:highlight>
                <a:srgbClr val="FFFFFF"/>
              </a:highlight>
            </a:endParaRPr>
          </a:p>
          <a:p>
            <a:pPr marL="457200" lvl="0" indent="-368300" algn="l" rtl="0">
              <a:spcBef>
                <a:spcPts val="1000"/>
              </a:spcBef>
              <a:spcAft>
                <a:spcPts val="0"/>
              </a:spcAft>
              <a:buClr>
                <a:srgbClr val="273540"/>
              </a:buClr>
              <a:buSzPts val="2200"/>
              <a:buChar char="•"/>
            </a:pPr>
            <a:r>
              <a:rPr lang="en-US" sz="2200">
                <a:solidFill>
                  <a:srgbClr val="273540"/>
                </a:solidFill>
                <a:highlight>
                  <a:srgbClr val="FFFFFF"/>
                </a:highlight>
              </a:rPr>
              <a:t>OER includes a wide variety of teaching and learning materials including: textbooks in online and print formats, interactive learning activities, videos, etc.</a:t>
            </a:r>
            <a:endParaRPr sz="2200">
              <a:solidFill>
                <a:srgbClr val="273540"/>
              </a:solidFill>
              <a:highlight>
                <a:srgbClr val="FFFFFF"/>
              </a:highlight>
            </a:endParaRPr>
          </a:p>
          <a:p>
            <a:pPr marL="0" lvl="0" indent="0" algn="l" rtl="0">
              <a:spcBef>
                <a:spcPts val="750"/>
              </a:spcBef>
              <a:spcAft>
                <a:spcPts val="0"/>
              </a:spcAft>
              <a:buNone/>
            </a:pPr>
            <a:endParaRPr sz="1200">
              <a:solidFill>
                <a:srgbClr val="273540"/>
              </a:solidFill>
              <a:highlight>
                <a:srgbClr val="FFFFFF"/>
              </a:highlight>
            </a:endParaRPr>
          </a:p>
        </p:txBody>
      </p:sp>
      <p:sp>
        <p:nvSpPr>
          <p:cNvPr id="155" name="Google Shape;155;g3e651baf6f2_0_5"/>
          <p:cNvSpPr txBox="1"/>
          <p:nvPr/>
        </p:nvSpPr>
        <p:spPr>
          <a:xfrm>
            <a:off x="1088675" y="5839350"/>
            <a:ext cx="7202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u="sng">
                <a:solidFill>
                  <a:srgbClr val="1155CC"/>
                </a:solidFill>
                <a:highlight>
                  <a:srgbClr val="FFFFFF"/>
                </a:highlight>
                <a:hlinkClick r:id="rId3">
                  <a:extLst>
                    <a:ext uri="{A12FA001-AC4F-418D-AE19-62706E023703}">
                      <ahyp:hlinkClr xmlns:ahyp="http://schemas.microsoft.com/office/drawing/2018/hyperlinkcolor" val="tx"/>
                    </a:ext>
                  </a:extLst>
                </a:hlinkClick>
              </a:rPr>
              <a:t>ASCCC OERI — OER Basics</a:t>
            </a:r>
            <a:r>
              <a:rPr lang="en-US" sz="1200">
                <a:solidFill>
                  <a:srgbClr val="273540"/>
                </a:solidFill>
                <a:highlight>
                  <a:srgbClr val="FFFFFF"/>
                </a:highlight>
              </a:rPr>
              <a:t> by ASCCC OERI is licensed under a </a:t>
            </a:r>
            <a:r>
              <a:rPr lang="en-US" sz="1200" u="sng">
                <a:solidFill>
                  <a:srgbClr val="1155CC"/>
                </a:solidFill>
                <a:highlight>
                  <a:srgbClr val="FFFFFF"/>
                </a:highlight>
                <a:hlinkClick r:id="rId4">
                  <a:extLst>
                    <a:ext uri="{A12FA001-AC4F-418D-AE19-62706E023703}">
                      <ahyp:hlinkClr xmlns:ahyp="http://schemas.microsoft.com/office/drawing/2018/hyperlinkcolor" val="tx"/>
                    </a:ext>
                  </a:extLst>
                </a:hlinkClick>
              </a:rPr>
              <a:t>Creative Commons Attribution 4.0 International License.</a:t>
            </a:r>
            <a:endParaRPr>
              <a:solidFill>
                <a:srgbClr val="1155CC"/>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g3e651baf6f2_0_17"/>
          <p:cNvSpPr txBox="1">
            <a:spLocks noGrp="1"/>
          </p:cNvSpPr>
          <p:nvPr>
            <p:ph type="title" idx="4294967295"/>
          </p:nvPr>
        </p:nvSpPr>
        <p:spPr>
          <a:xfrm>
            <a:off x="1088663" y="805288"/>
            <a:ext cx="7202400" cy="898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dirty="0"/>
              <a:t>What is OER? (2)</a:t>
            </a:r>
            <a:endParaRPr dirty="0">
              <a:latin typeface="Arial"/>
              <a:ea typeface="Arial"/>
              <a:cs typeface="Arial"/>
              <a:sym typeface="Arial"/>
            </a:endParaRPr>
          </a:p>
        </p:txBody>
      </p:sp>
      <p:sp>
        <p:nvSpPr>
          <p:cNvPr id="161" name="Google Shape;161;g3e651baf6f2_0_17"/>
          <p:cNvSpPr txBox="1">
            <a:spLocks noGrp="1"/>
          </p:cNvSpPr>
          <p:nvPr>
            <p:ph type="body" idx="1"/>
          </p:nvPr>
        </p:nvSpPr>
        <p:spPr>
          <a:xfrm>
            <a:off x="1088686" y="2015732"/>
            <a:ext cx="7202400" cy="4039800"/>
          </a:xfrm>
          <a:prstGeom prst="rect">
            <a:avLst/>
          </a:prstGeom>
        </p:spPr>
        <p:txBody>
          <a:bodyPr spcFirstLastPara="1" wrap="square" lIns="91425" tIns="45700" rIns="91425" bIns="45700" anchor="t" anchorCtr="0">
            <a:normAutofit fontScale="77500" lnSpcReduction="10000"/>
          </a:bodyPr>
          <a:lstStyle/>
          <a:p>
            <a:pPr marL="0" lvl="0" indent="0" algn="l" rtl="0">
              <a:lnSpc>
                <a:spcPct val="115000"/>
              </a:lnSpc>
              <a:spcBef>
                <a:spcPts val="900"/>
              </a:spcBef>
              <a:spcAft>
                <a:spcPts val="0"/>
              </a:spcAft>
              <a:buNone/>
            </a:pPr>
            <a:r>
              <a:rPr lang="en-US" sz="2272">
                <a:solidFill>
                  <a:srgbClr val="273540"/>
                </a:solidFill>
                <a:highlight>
                  <a:srgbClr val="FFFFFF"/>
                </a:highlight>
              </a:rPr>
              <a:t>The terms "open educational resources" and "open content" describe any work that is licensed in a way that gives users permission to engage in the 5 R activities:</a:t>
            </a:r>
            <a:endParaRPr sz="2272">
              <a:solidFill>
                <a:srgbClr val="273540"/>
              </a:solidFill>
              <a:highlight>
                <a:srgbClr val="FFFFFF"/>
              </a:highlight>
            </a:endParaRPr>
          </a:p>
          <a:p>
            <a:pPr marL="698500" lvl="0" indent="-340405" algn="l" rtl="0">
              <a:lnSpc>
                <a:spcPct val="115000"/>
              </a:lnSpc>
              <a:spcBef>
                <a:spcPts val="1000"/>
              </a:spcBef>
              <a:spcAft>
                <a:spcPts val="0"/>
              </a:spcAft>
              <a:buClr>
                <a:srgbClr val="273540"/>
              </a:buClr>
              <a:buSzPct val="100000"/>
              <a:buChar char="•"/>
            </a:pPr>
            <a:r>
              <a:rPr lang="en-US" sz="2272" b="1">
                <a:solidFill>
                  <a:srgbClr val="273540"/>
                </a:solidFill>
                <a:highlight>
                  <a:srgbClr val="FFFFFF"/>
                </a:highlight>
              </a:rPr>
              <a:t>Retain</a:t>
            </a:r>
            <a:r>
              <a:rPr lang="en-US" sz="2272">
                <a:solidFill>
                  <a:srgbClr val="273540"/>
                </a:solidFill>
                <a:highlight>
                  <a:srgbClr val="FFFFFF"/>
                </a:highlight>
              </a:rPr>
              <a:t>: the right to download, duplicate, store, and manage content.</a:t>
            </a:r>
            <a:endParaRPr sz="2272">
              <a:solidFill>
                <a:srgbClr val="273540"/>
              </a:solidFill>
              <a:highlight>
                <a:srgbClr val="FFFFFF"/>
              </a:highlight>
            </a:endParaRPr>
          </a:p>
          <a:p>
            <a:pPr marL="698500" lvl="0" indent="-340405" algn="l" rtl="0">
              <a:lnSpc>
                <a:spcPct val="115000"/>
              </a:lnSpc>
              <a:spcBef>
                <a:spcPts val="1000"/>
              </a:spcBef>
              <a:spcAft>
                <a:spcPts val="0"/>
              </a:spcAft>
              <a:buClr>
                <a:srgbClr val="273540"/>
              </a:buClr>
              <a:buSzPct val="100000"/>
              <a:buChar char="•"/>
            </a:pPr>
            <a:r>
              <a:rPr lang="en-US" sz="2272" b="1">
                <a:solidFill>
                  <a:srgbClr val="273540"/>
                </a:solidFill>
                <a:highlight>
                  <a:srgbClr val="FFFFFF"/>
                </a:highlight>
              </a:rPr>
              <a:t>Reuse</a:t>
            </a:r>
            <a:r>
              <a:rPr lang="en-US" sz="2272">
                <a:solidFill>
                  <a:srgbClr val="273540"/>
                </a:solidFill>
                <a:highlight>
                  <a:srgbClr val="FFFFFF"/>
                </a:highlight>
              </a:rPr>
              <a:t>: the right to use the content in a wide range of ways </a:t>
            </a:r>
            <a:endParaRPr sz="2272">
              <a:solidFill>
                <a:srgbClr val="273540"/>
              </a:solidFill>
              <a:highlight>
                <a:srgbClr val="FFFFFF"/>
              </a:highlight>
            </a:endParaRPr>
          </a:p>
          <a:p>
            <a:pPr marL="698500" lvl="0" indent="-340405" algn="l" rtl="0">
              <a:lnSpc>
                <a:spcPct val="115000"/>
              </a:lnSpc>
              <a:spcBef>
                <a:spcPts val="1000"/>
              </a:spcBef>
              <a:spcAft>
                <a:spcPts val="0"/>
              </a:spcAft>
              <a:buClr>
                <a:srgbClr val="273540"/>
              </a:buClr>
              <a:buSzPct val="100000"/>
              <a:buChar char="•"/>
            </a:pPr>
            <a:r>
              <a:rPr lang="en-US" sz="2272" b="1">
                <a:solidFill>
                  <a:srgbClr val="273540"/>
                </a:solidFill>
                <a:highlight>
                  <a:srgbClr val="FFFFFF"/>
                </a:highlight>
              </a:rPr>
              <a:t>Revise</a:t>
            </a:r>
            <a:r>
              <a:rPr lang="en-US" sz="2272">
                <a:solidFill>
                  <a:srgbClr val="273540"/>
                </a:solidFill>
                <a:highlight>
                  <a:srgbClr val="FFFFFF"/>
                </a:highlight>
              </a:rPr>
              <a:t>: the right to adapt, adjust, modify, or alter the content</a:t>
            </a:r>
            <a:endParaRPr sz="2272">
              <a:solidFill>
                <a:srgbClr val="273540"/>
              </a:solidFill>
              <a:highlight>
                <a:srgbClr val="FFFFFF"/>
              </a:highlight>
            </a:endParaRPr>
          </a:p>
          <a:p>
            <a:pPr marL="698500" lvl="0" indent="-340405" algn="l" rtl="0">
              <a:lnSpc>
                <a:spcPct val="115000"/>
              </a:lnSpc>
              <a:spcBef>
                <a:spcPts val="1000"/>
              </a:spcBef>
              <a:spcAft>
                <a:spcPts val="0"/>
              </a:spcAft>
              <a:buClr>
                <a:srgbClr val="273540"/>
              </a:buClr>
              <a:buSzPct val="100000"/>
              <a:buChar char="•"/>
            </a:pPr>
            <a:r>
              <a:rPr lang="en-US" sz="2272" b="1">
                <a:solidFill>
                  <a:srgbClr val="273540"/>
                </a:solidFill>
                <a:highlight>
                  <a:srgbClr val="FFFFFF"/>
                </a:highlight>
              </a:rPr>
              <a:t>Remix</a:t>
            </a:r>
            <a:r>
              <a:rPr lang="en-US" sz="2272">
                <a:solidFill>
                  <a:srgbClr val="273540"/>
                </a:solidFill>
                <a:highlight>
                  <a:srgbClr val="FFFFFF"/>
                </a:highlight>
              </a:rPr>
              <a:t>: the right to combine the original or revised content with other material to create something new</a:t>
            </a:r>
            <a:endParaRPr sz="2272">
              <a:solidFill>
                <a:srgbClr val="273540"/>
              </a:solidFill>
              <a:highlight>
                <a:srgbClr val="FFFFFF"/>
              </a:highlight>
            </a:endParaRPr>
          </a:p>
          <a:p>
            <a:pPr marL="698500" lvl="0" indent="-340405" algn="l" rtl="0">
              <a:lnSpc>
                <a:spcPct val="115000"/>
              </a:lnSpc>
              <a:spcBef>
                <a:spcPts val="1000"/>
              </a:spcBef>
              <a:spcAft>
                <a:spcPts val="500"/>
              </a:spcAft>
              <a:buClr>
                <a:srgbClr val="273540"/>
              </a:buClr>
              <a:buSzPct val="100000"/>
              <a:buChar char="•"/>
            </a:pPr>
            <a:r>
              <a:rPr lang="en-US" sz="2272" b="1">
                <a:solidFill>
                  <a:srgbClr val="273540"/>
                </a:solidFill>
                <a:highlight>
                  <a:srgbClr val="FFFFFF"/>
                </a:highlight>
              </a:rPr>
              <a:t>Redistribute</a:t>
            </a:r>
            <a:r>
              <a:rPr lang="en-US" sz="2272">
                <a:solidFill>
                  <a:srgbClr val="273540"/>
                </a:solidFill>
                <a:highlight>
                  <a:srgbClr val="FFFFFF"/>
                </a:highlight>
              </a:rPr>
              <a:t>: the right to share copies of the original content, your revisions, or your remixes with others</a:t>
            </a:r>
            <a:endParaRPr/>
          </a:p>
        </p:txBody>
      </p:sp>
      <p:sp>
        <p:nvSpPr>
          <p:cNvPr id="163" name="Google Shape;163;g3e651baf6f2_0_17"/>
          <p:cNvSpPr txBox="1"/>
          <p:nvPr/>
        </p:nvSpPr>
        <p:spPr>
          <a:xfrm>
            <a:off x="1088675" y="6055525"/>
            <a:ext cx="7202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u="sng">
                <a:solidFill>
                  <a:srgbClr val="1155CC"/>
                </a:solidFill>
                <a:highlight>
                  <a:srgbClr val="FFFFFF"/>
                </a:highlight>
                <a:hlinkClick r:id="rId3">
                  <a:extLst>
                    <a:ext uri="{A12FA001-AC4F-418D-AE19-62706E023703}">
                      <ahyp:hlinkClr xmlns:ahyp="http://schemas.microsoft.com/office/drawing/2018/hyperlinkcolor" val="tx"/>
                    </a:ext>
                  </a:extLst>
                </a:hlinkClick>
              </a:rPr>
              <a:t>ASCCC OERI — OER Basics</a:t>
            </a:r>
            <a:r>
              <a:rPr lang="en-US" sz="1200">
                <a:solidFill>
                  <a:srgbClr val="1155CC"/>
                </a:solidFill>
                <a:highlight>
                  <a:srgbClr val="FFFFFF"/>
                </a:highlight>
              </a:rPr>
              <a:t> </a:t>
            </a:r>
            <a:r>
              <a:rPr lang="en-US" sz="1200">
                <a:solidFill>
                  <a:srgbClr val="273540"/>
                </a:solidFill>
                <a:highlight>
                  <a:srgbClr val="FFFFFF"/>
                </a:highlight>
              </a:rPr>
              <a:t>by ASCCC OERI is licensed under a </a:t>
            </a:r>
            <a:r>
              <a:rPr lang="en-US" sz="1200" u="sng">
                <a:solidFill>
                  <a:srgbClr val="1155CC"/>
                </a:solidFill>
                <a:highlight>
                  <a:srgbClr val="FFFFFF"/>
                </a:highlight>
                <a:hlinkClick r:id="rId4">
                  <a:extLst>
                    <a:ext uri="{A12FA001-AC4F-418D-AE19-62706E023703}">
                      <ahyp:hlinkClr xmlns:ahyp="http://schemas.microsoft.com/office/drawing/2018/hyperlinkcolor" val="tx"/>
                    </a:ext>
                  </a:extLst>
                </a:hlinkClick>
              </a:rPr>
              <a:t>Creative Commons Attribution 4.0 International License.</a:t>
            </a:r>
            <a:endParaRPr>
              <a:solidFill>
                <a:srgbClr val="1155CC"/>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32a2255a808_2_8"/>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889"/>
              <a:buNone/>
            </a:pPr>
            <a:r>
              <a:rPr lang="en-US" sz="4400" dirty="0"/>
              <a:t>What is OER? (3)</a:t>
            </a:r>
            <a:endParaRPr sz="4400" dirty="0"/>
          </a:p>
        </p:txBody>
      </p:sp>
      <p:pic>
        <p:nvPicPr>
          <p:cNvPr id="170" name="Google Shape;170;g32a2255a808_2_8" descr="Image of a scale showing the benefits of free vs open"/>
          <p:cNvPicPr preferRelativeResize="0"/>
          <p:nvPr/>
        </p:nvPicPr>
        <p:blipFill rotWithShape="1">
          <a:blip r:embed="rId3">
            <a:alphaModFix/>
          </a:blip>
          <a:srcRect/>
          <a:stretch/>
        </p:blipFill>
        <p:spPr>
          <a:xfrm>
            <a:off x="2161675" y="2042670"/>
            <a:ext cx="5056375" cy="4102468"/>
          </a:xfrm>
          <a:prstGeom prst="rect">
            <a:avLst/>
          </a:prstGeom>
          <a:noFill/>
          <a:ln>
            <a:noFill/>
          </a:ln>
        </p:spPr>
      </p:pic>
      <p:sp>
        <p:nvSpPr>
          <p:cNvPr id="171" name="Google Shape;171;g32a2255a808_2_8"/>
          <p:cNvSpPr txBox="1"/>
          <p:nvPr/>
        </p:nvSpPr>
        <p:spPr>
          <a:xfrm>
            <a:off x="2073413" y="6145150"/>
            <a:ext cx="5232900" cy="581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400"/>
              <a:buFont typeface="Arial"/>
              <a:buNone/>
            </a:pPr>
            <a:r>
              <a:rPr lang="en-US" sz="1200" b="1" i="0" u="none" strike="noStrike" cap="none" dirty="0">
                <a:solidFill>
                  <a:srgbClr val="222222"/>
                </a:solidFill>
                <a:latin typeface="Arial"/>
                <a:ea typeface="Arial"/>
                <a:cs typeface="Arial"/>
                <a:sym typeface="Arial"/>
              </a:rPr>
              <a:t>I</a:t>
            </a:r>
            <a:r>
              <a:rPr lang="en-US" sz="1200" b="0" i="0" u="none" strike="noStrike" cap="none" dirty="0">
                <a:solidFill>
                  <a:srgbClr val="222222"/>
                </a:solidFill>
                <a:latin typeface="Arial"/>
                <a:ea typeface="Arial"/>
                <a:cs typeface="Arial"/>
                <a:sym typeface="Arial"/>
              </a:rPr>
              <a:t>mage by</a:t>
            </a:r>
            <a:r>
              <a:rPr lang="en-US" sz="1200" b="0" i="0" u="none" strike="noStrike" cap="none" dirty="0">
                <a:solidFill>
                  <a:srgbClr val="222222"/>
                </a:solidFill>
                <a:uFill>
                  <a:noFill/>
                </a:uFill>
                <a:latin typeface="Arial"/>
                <a:ea typeface="Arial"/>
                <a:cs typeface="Arial"/>
                <a:sym typeface="Arial"/>
              </a:rPr>
              <a:t> </a:t>
            </a:r>
            <a:r>
              <a:rPr lang="en-US" sz="1200" b="0" i="0" u="sng" strike="noStrike" cap="none" dirty="0">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Designers for Learning: Gain Experience for Good, Jennifer </a:t>
            </a:r>
            <a:r>
              <a:rPr lang="en-US" sz="1200" b="0" i="0" u="sng" strike="noStrike" cap="none" dirty="0" err="1">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Maddrell</a:t>
            </a:r>
            <a:r>
              <a:rPr lang="en-US" sz="1200" b="0" i="0" u="sng" strike="noStrike" cap="none" dirty="0">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 Director</a:t>
            </a:r>
            <a:r>
              <a:rPr lang="en-US" sz="1200" b="0" i="0" u="none" strike="noStrike" cap="none" dirty="0">
                <a:solidFill>
                  <a:srgbClr val="1155CC"/>
                </a:solidFill>
                <a:latin typeface="Arial"/>
                <a:ea typeface="Arial"/>
                <a:cs typeface="Arial"/>
                <a:sym typeface="Arial"/>
              </a:rPr>
              <a:t> </a:t>
            </a:r>
            <a:r>
              <a:rPr lang="en-US" sz="1200" b="0" i="0" u="none" strike="noStrike" cap="none" dirty="0">
                <a:solidFill>
                  <a:srgbClr val="222222"/>
                </a:solidFill>
                <a:latin typeface="Arial"/>
                <a:ea typeface="Arial"/>
                <a:cs typeface="Arial"/>
                <a:sym typeface="Arial"/>
              </a:rPr>
              <a:t>licensed under</a:t>
            </a:r>
            <a:r>
              <a:rPr lang="en-US" sz="1200" b="0" i="0" u="none" strike="noStrike" cap="none" dirty="0">
                <a:solidFill>
                  <a:srgbClr val="1155CC"/>
                </a:solidFill>
                <a:uFill>
                  <a:noFill/>
                </a:uFill>
                <a:latin typeface="Arial"/>
                <a:ea typeface="Arial"/>
                <a:cs typeface="Arial"/>
                <a:sym typeface="Arial"/>
              </a:rPr>
              <a:t> </a:t>
            </a:r>
            <a:r>
              <a:rPr lang="en-US" sz="1200" b="0" i="0" u="sng" strike="noStrike" cap="none" dirty="0">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CC BY-NC-SA</a:t>
            </a:r>
            <a:endParaRPr sz="1200" b="0" i="0" u="sng" strike="noStrike" cap="none" dirty="0">
              <a:solidFill>
                <a:srgbClr val="1155CC"/>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e651baf6f2_0_26"/>
          <p:cNvSpPr txBox="1">
            <a:spLocks noGrp="1"/>
          </p:cNvSpPr>
          <p:nvPr>
            <p:ph type="title"/>
          </p:nvPr>
        </p:nvSpPr>
        <p:spPr>
          <a:xfrm>
            <a:off x="1088686" y="804520"/>
            <a:ext cx="7202400" cy="898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4400" dirty="0"/>
              <a:t>What is OER? (4)</a:t>
            </a:r>
            <a:endParaRPr dirty="0"/>
          </a:p>
        </p:txBody>
      </p:sp>
      <p:sp>
        <p:nvSpPr>
          <p:cNvPr id="180" name="Google Shape;180;g3e651baf6f2_0_26"/>
          <p:cNvSpPr txBox="1">
            <a:spLocks noGrp="1"/>
          </p:cNvSpPr>
          <p:nvPr>
            <p:ph type="body" idx="1"/>
          </p:nvPr>
        </p:nvSpPr>
        <p:spPr>
          <a:xfrm>
            <a:off x="1088675" y="2091026"/>
            <a:ext cx="7202400" cy="5064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sz="2500" b="1"/>
              <a:t>OER Licenses</a:t>
            </a:r>
            <a:endParaRPr sz="2500" b="1"/>
          </a:p>
        </p:txBody>
      </p:sp>
      <p:pic>
        <p:nvPicPr>
          <p:cNvPr id="178" name="Google Shape;178;g3e651baf6f2_0_26" descr="image depicting the freedom levels between OER and non-OER. CC licensing has different freedom levels"/>
          <p:cNvPicPr preferRelativeResize="0"/>
          <p:nvPr/>
        </p:nvPicPr>
        <p:blipFill rotWithShape="1">
          <a:blip r:embed="rId3">
            <a:alphaModFix/>
          </a:blip>
          <a:srcRect/>
          <a:stretch/>
        </p:blipFill>
        <p:spPr>
          <a:xfrm>
            <a:off x="1944514" y="2832875"/>
            <a:ext cx="5254974" cy="3285474"/>
          </a:xfrm>
          <a:prstGeom prst="rect">
            <a:avLst/>
          </a:prstGeom>
          <a:noFill/>
          <a:ln>
            <a:noFill/>
          </a:ln>
        </p:spPr>
      </p:pic>
      <p:sp>
        <p:nvSpPr>
          <p:cNvPr id="179" name="Google Shape;179;g3e651baf6f2_0_26"/>
          <p:cNvSpPr txBox="1"/>
          <p:nvPr/>
        </p:nvSpPr>
        <p:spPr>
          <a:xfrm>
            <a:off x="0" y="6177000"/>
            <a:ext cx="9144000" cy="581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500"/>
              <a:buFont typeface="Arial"/>
              <a:buNone/>
            </a:pPr>
            <a:r>
              <a:rPr lang="en-US" sz="1200" b="0" i="0" u="sng" strike="noStrike" cap="none" dirty="0">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Creative Commons Licenses</a:t>
            </a:r>
            <a:r>
              <a:rPr lang="en-US" sz="1200" b="0" i="0" u="none" strike="noStrike" cap="none" dirty="0">
                <a:solidFill>
                  <a:srgbClr val="1155CC"/>
                </a:solidFill>
                <a:uFill>
                  <a:noFill/>
                </a:uFill>
                <a:latin typeface="Arial"/>
                <a:ea typeface="Arial"/>
                <a:cs typeface="Arial"/>
                <a:sym typeface="Arial"/>
              </a:rPr>
              <a:t> </a:t>
            </a:r>
            <a:r>
              <a:rPr lang="en-US" sz="1200" b="0" i="0" u="none" strike="noStrike" cap="none" dirty="0">
                <a:solidFill>
                  <a:srgbClr val="222222"/>
                </a:solidFill>
                <a:latin typeface="Arial"/>
                <a:ea typeface="Arial"/>
                <a:cs typeface="Arial"/>
                <a:sym typeface="Arial"/>
              </a:rPr>
              <a:t>by Cable Green licensed under</a:t>
            </a:r>
            <a:r>
              <a:rPr lang="en-US" sz="1200" b="0" i="0" u="none" strike="noStrike" cap="none" dirty="0">
                <a:solidFill>
                  <a:srgbClr val="FFFFFF"/>
                </a:solidFill>
                <a:latin typeface="Arial"/>
                <a:ea typeface="Arial"/>
                <a:cs typeface="Arial"/>
                <a:sym typeface="Arial"/>
              </a:rPr>
              <a:t> </a:t>
            </a:r>
            <a:r>
              <a:rPr lang="en-US" sz="1200" b="0" i="0" u="none" strike="noStrike" cap="none" dirty="0">
                <a:solidFill>
                  <a:srgbClr val="0000FF"/>
                </a:solidFill>
                <a:uFill>
                  <a:noFill/>
                </a:uFill>
                <a:latin typeface="Arial"/>
                <a:ea typeface="Arial"/>
                <a:cs typeface="Arial"/>
                <a:sym typeface="Arial"/>
              </a:rPr>
              <a:t> </a:t>
            </a:r>
            <a:r>
              <a:rPr lang="en-US" sz="1200" b="0" i="0" u="sng" strike="noStrike" cap="none" dirty="0">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CC BY 4.0</a:t>
            </a:r>
            <a:r>
              <a:rPr lang="en-US" sz="1200" b="0" i="0" u="sng" strike="noStrike" cap="none" dirty="0">
                <a:solidFill>
                  <a:srgbClr val="1155CC"/>
                </a:solidFill>
                <a:latin typeface="Arial"/>
                <a:ea typeface="Arial"/>
                <a:cs typeface="Arial"/>
                <a:sym typeface="Arial"/>
              </a:rPr>
              <a:t> </a:t>
            </a:r>
            <a:r>
              <a:rPr lang="en-US" sz="1200" b="0" i="0" u="none" strike="noStrike" cap="none" dirty="0">
                <a:solidFill>
                  <a:srgbClr val="0000FF"/>
                </a:solidFill>
                <a:latin typeface="Arial"/>
                <a:ea typeface="Arial"/>
                <a:cs typeface="Arial"/>
                <a:sym typeface="Arial"/>
              </a:rPr>
              <a:t> </a:t>
            </a:r>
            <a:r>
              <a:rPr lang="en-US" sz="1200" b="0" i="0" u="none" strike="noStrike" cap="none" dirty="0">
                <a:solidFill>
                  <a:srgbClr val="222222"/>
                </a:solidFill>
                <a:latin typeface="Arial"/>
                <a:ea typeface="Arial"/>
                <a:cs typeface="Arial"/>
                <a:sym typeface="Arial"/>
              </a:rPr>
              <a:t>and</a:t>
            </a:r>
            <a:endParaRPr sz="1200" b="0" i="0" u="none" strike="noStrike" cap="none" dirty="0">
              <a:solidFill>
                <a:srgbClr val="222222"/>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500"/>
              <a:buFont typeface="Arial"/>
              <a:buNone/>
            </a:pPr>
            <a:r>
              <a:rPr lang="en-US" sz="1200" b="0" i="0" u="sng" strike="noStrike" cap="none" dirty="0">
                <a:solidFill>
                  <a:srgbClr val="1155CC"/>
                </a:solidFill>
                <a:latin typeface="Arial"/>
                <a:ea typeface="Arial"/>
                <a:cs typeface="Arial"/>
                <a:sym typeface="Arial"/>
                <a:hlinkClick r:id="rId6">
                  <a:extLst>
                    <a:ext uri="{A12FA001-AC4F-418D-AE19-62706E023703}">
                      <ahyp:hlinkClr xmlns:ahyp="http://schemas.microsoft.com/office/drawing/2018/hyperlinkcolor" val="tx"/>
                    </a:ext>
                  </a:extLst>
                </a:hlinkClick>
              </a:rPr>
              <a:t>All Rights Reserved Sign</a:t>
            </a:r>
            <a:r>
              <a:rPr lang="en-US" sz="1200" b="0" i="0" u="none" strike="noStrike" cap="none" dirty="0">
                <a:solidFill>
                  <a:srgbClr val="1155CC"/>
                </a:solidFill>
                <a:latin typeface="Arial"/>
                <a:ea typeface="Arial"/>
                <a:cs typeface="Arial"/>
                <a:sym typeface="Arial"/>
              </a:rPr>
              <a:t> </a:t>
            </a:r>
            <a:r>
              <a:rPr lang="en-US" sz="1200" b="0" i="0" u="none" strike="noStrike" cap="none" dirty="0">
                <a:solidFill>
                  <a:srgbClr val="222222"/>
                </a:solidFill>
                <a:latin typeface="Arial"/>
                <a:ea typeface="Arial"/>
                <a:cs typeface="Arial"/>
                <a:sym typeface="Arial"/>
              </a:rPr>
              <a:t>by</a:t>
            </a:r>
            <a:r>
              <a:rPr lang="en-US" sz="1200" b="0" i="0" u="none" strike="noStrike" cap="none" dirty="0">
                <a:solidFill>
                  <a:srgbClr val="000000"/>
                </a:solidFill>
                <a:uFill>
                  <a:noFill/>
                </a:uFill>
                <a:latin typeface="Arial"/>
                <a:ea typeface="Arial"/>
                <a:cs typeface="Arial"/>
                <a:sym typeface="Arial"/>
              </a:rPr>
              <a:t> </a:t>
            </a:r>
            <a:r>
              <a:rPr lang="en-US" sz="1200" b="0" i="0" u="sng" strike="noStrike" cap="none" dirty="0">
                <a:solidFill>
                  <a:srgbClr val="1155CC"/>
                </a:solidFill>
                <a:latin typeface="Arial"/>
                <a:ea typeface="Arial"/>
                <a:cs typeface="Arial"/>
                <a:sym typeface="Arial"/>
                <a:hlinkClick r:id="rId7">
                  <a:extLst>
                    <a:ext uri="{A12FA001-AC4F-418D-AE19-62706E023703}">
                      <ahyp:hlinkClr xmlns:ahyp="http://schemas.microsoft.com/office/drawing/2018/hyperlinkcolor" val="tx"/>
                    </a:ext>
                  </a:extLst>
                </a:hlinkClick>
              </a:rPr>
              <a:t>All Ygraph.com</a:t>
            </a:r>
            <a:r>
              <a:rPr lang="en-US" sz="1200" b="0" i="0" u="sng" strike="noStrike" cap="none" dirty="0">
                <a:solidFill>
                  <a:srgbClr val="1155CC"/>
                </a:solidFill>
                <a:latin typeface="Arial"/>
                <a:ea typeface="Arial"/>
                <a:cs typeface="Arial"/>
                <a:sym typeface="Arial"/>
              </a:rPr>
              <a:t> </a:t>
            </a:r>
            <a:r>
              <a:rPr lang="en-US" sz="1200" b="0" i="0" u="none" strike="noStrike" cap="none" dirty="0">
                <a:solidFill>
                  <a:srgbClr val="222222"/>
                </a:solidFill>
                <a:latin typeface="Arial"/>
                <a:ea typeface="Arial"/>
                <a:cs typeface="Arial"/>
                <a:sym typeface="Arial"/>
              </a:rPr>
              <a:t>licensed under</a:t>
            </a:r>
            <a:r>
              <a:rPr lang="en-US" sz="1200" b="0" i="0" u="none" strike="noStrike" cap="none" dirty="0">
                <a:solidFill>
                  <a:srgbClr val="222222"/>
                </a:solidFill>
                <a:uFill>
                  <a:noFill/>
                </a:uFill>
                <a:latin typeface="Arial"/>
                <a:ea typeface="Arial"/>
                <a:cs typeface="Arial"/>
                <a:sym typeface="Arial"/>
              </a:rPr>
              <a:t> </a:t>
            </a:r>
            <a:r>
              <a:rPr lang="en-US" sz="1200" b="0" i="0" u="sng" strike="noStrike" cap="none" dirty="0">
                <a:solidFill>
                  <a:srgbClr val="1155CC"/>
                </a:solidFill>
                <a:latin typeface="Arial"/>
                <a:ea typeface="Arial"/>
                <a:cs typeface="Arial"/>
                <a:sym typeface="Arial"/>
                <a:hlinkClick r:id="rId8">
                  <a:extLst>
                    <a:ext uri="{A12FA001-AC4F-418D-AE19-62706E023703}">
                      <ahyp:hlinkClr xmlns:ahyp="http://schemas.microsoft.com/office/drawing/2018/hyperlinkcolor" val="tx"/>
                    </a:ext>
                  </a:extLst>
                </a:hlinkClick>
              </a:rPr>
              <a:t>CC BY 3.0 </a:t>
            </a:r>
            <a:endParaRPr sz="1200" b="0" i="0" u="sng" strike="noStrike" cap="none" dirty="0">
              <a:solidFill>
                <a:srgbClr val="1155CC"/>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3e651baf6f2_0_33"/>
          <p:cNvSpPr txBox="1">
            <a:spLocks noGrp="1"/>
          </p:cNvSpPr>
          <p:nvPr>
            <p:ph type="title"/>
          </p:nvPr>
        </p:nvSpPr>
        <p:spPr>
          <a:xfrm>
            <a:off x="1088686" y="804520"/>
            <a:ext cx="7202400" cy="898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4400" dirty="0"/>
              <a:t>What is OER? (5)</a:t>
            </a:r>
            <a:endParaRPr dirty="0"/>
          </a:p>
        </p:txBody>
      </p:sp>
      <p:pic>
        <p:nvPicPr>
          <p:cNvPr id="187" name="Google Shape;187;g3e651baf6f2_0_33" descr="image graphic showing the different types of CC Licensing&#10;"/>
          <p:cNvPicPr preferRelativeResize="0"/>
          <p:nvPr/>
        </p:nvPicPr>
        <p:blipFill rotWithShape="1">
          <a:blip r:embed="rId3">
            <a:alphaModFix/>
          </a:blip>
          <a:srcRect b="16597"/>
          <a:stretch/>
        </p:blipFill>
        <p:spPr>
          <a:xfrm>
            <a:off x="1320270" y="2037025"/>
            <a:ext cx="6739214" cy="4094106"/>
          </a:xfrm>
          <a:prstGeom prst="rect">
            <a:avLst/>
          </a:prstGeom>
          <a:noFill/>
          <a:ln>
            <a:noFill/>
          </a:ln>
        </p:spPr>
      </p:pic>
      <p:sp>
        <p:nvSpPr>
          <p:cNvPr id="188" name="Google Shape;188;g3e651baf6f2_0_33"/>
          <p:cNvSpPr txBox="1"/>
          <p:nvPr/>
        </p:nvSpPr>
        <p:spPr>
          <a:xfrm>
            <a:off x="1320275" y="6220450"/>
            <a:ext cx="6739200" cy="338100"/>
          </a:xfrm>
          <a:prstGeom prst="rect">
            <a:avLst/>
          </a:prstGeom>
          <a:noFill/>
          <a:ln>
            <a:noFill/>
          </a:ln>
        </p:spPr>
        <p:txBody>
          <a:bodyPr spcFirstLastPara="1" wrap="square" lIns="75975" tIns="75975" rIns="75975" bIns="75975" anchor="t" anchorCtr="0">
            <a:spAutoFit/>
          </a:bodyPr>
          <a:lstStyle/>
          <a:p>
            <a:pPr marL="0" marR="0" lvl="0" indent="0" algn="ctr" rtl="0">
              <a:lnSpc>
                <a:spcPct val="115000"/>
              </a:lnSpc>
              <a:spcBef>
                <a:spcPts val="0"/>
              </a:spcBef>
              <a:spcAft>
                <a:spcPts val="0"/>
              </a:spcAft>
              <a:buClr>
                <a:srgbClr val="000000"/>
              </a:buClr>
              <a:buSzPts val="1329"/>
              <a:buFont typeface="Arial"/>
              <a:buNone/>
            </a:pPr>
            <a:r>
              <a:rPr lang="en-US" sz="1200" b="0" i="0" u="none" strike="noStrike" cap="none" dirty="0">
                <a:solidFill>
                  <a:srgbClr val="222222"/>
                </a:solidFill>
                <a:latin typeface="Arial"/>
                <a:ea typeface="Arial"/>
                <a:cs typeface="Arial"/>
                <a:sym typeface="Arial"/>
              </a:rPr>
              <a:t>Image is cropped from</a:t>
            </a:r>
            <a:r>
              <a:rPr lang="en-US" sz="1200" b="0" i="0" u="none" strike="noStrike" cap="none" dirty="0">
                <a:solidFill>
                  <a:srgbClr val="FFFFFF"/>
                </a:solidFill>
                <a:uFill>
                  <a:noFill/>
                </a:uFill>
                <a:latin typeface="Arial"/>
                <a:ea typeface="Arial"/>
                <a:cs typeface="Arial"/>
                <a:sym typeface="Arial"/>
              </a:rPr>
              <a:t> </a:t>
            </a:r>
            <a:r>
              <a:rPr lang="en-US" sz="1200" b="0" i="0" u="sng" strike="noStrike" cap="none" dirty="0">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The Ultimate Guide</a:t>
            </a:r>
            <a:r>
              <a:rPr lang="en-US" sz="1200" b="0" i="0" u="sng" strike="noStrike" cap="none" dirty="0">
                <a:solidFill>
                  <a:schemeClr val="hlink"/>
                </a:solidFill>
                <a:latin typeface="Arial"/>
                <a:ea typeface="Arial"/>
                <a:cs typeface="Arial"/>
                <a:sym typeface="Arial"/>
              </a:rPr>
              <a:t> </a:t>
            </a:r>
            <a:r>
              <a:rPr lang="en-US" sz="1200" b="0" i="0" u="none" strike="noStrike" cap="none" dirty="0">
                <a:solidFill>
                  <a:srgbClr val="222222"/>
                </a:solidFill>
                <a:latin typeface="Arial"/>
                <a:ea typeface="Arial"/>
                <a:cs typeface="Arial"/>
                <a:sym typeface="Arial"/>
              </a:rPr>
              <a:t>by</a:t>
            </a:r>
            <a:r>
              <a:rPr lang="en-US" sz="1200" b="0" i="0" u="none" strike="noStrike" cap="none" dirty="0">
                <a:solidFill>
                  <a:srgbClr val="FFFFFF"/>
                </a:solidFill>
                <a:uFill>
                  <a:noFill/>
                </a:uFill>
                <a:latin typeface="Arial"/>
                <a:ea typeface="Arial"/>
                <a:cs typeface="Arial"/>
                <a:sym typeface="Arial"/>
              </a:rPr>
              <a:t> </a:t>
            </a:r>
            <a:r>
              <a:rPr lang="en-US" sz="1200" b="0" i="0" u="sng" strike="noStrike" cap="none" dirty="0">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Fotor.com</a:t>
            </a:r>
            <a:r>
              <a:rPr lang="en-US" sz="1200" b="0" i="0" u="none" strike="noStrike" cap="none" dirty="0">
                <a:solidFill>
                  <a:srgbClr val="000000"/>
                </a:solidFill>
                <a:latin typeface="Arial"/>
                <a:ea typeface="Arial"/>
                <a:cs typeface="Arial"/>
                <a:sym typeface="Arial"/>
              </a:rPr>
              <a:t> licensed</a:t>
            </a:r>
            <a:r>
              <a:rPr lang="en-US" sz="1200" b="0" i="0" u="none" strike="noStrike" cap="none" dirty="0">
                <a:solidFill>
                  <a:srgbClr val="FFFFFF"/>
                </a:solidFill>
                <a:uFill>
                  <a:noFill/>
                </a:uFill>
                <a:latin typeface="Arial"/>
                <a:ea typeface="Arial"/>
                <a:cs typeface="Arial"/>
                <a:sym typeface="Arial"/>
              </a:rPr>
              <a:t> </a:t>
            </a:r>
            <a:r>
              <a:rPr lang="en-US" sz="1200" b="0" i="0" u="sng" strike="noStrike" cap="none" dirty="0">
                <a:solidFill>
                  <a:srgbClr val="1155CC"/>
                </a:solidFill>
                <a:latin typeface="Arial"/>
                <a:ea typeface="Arial"/>
                <a:cs typeface="Arial"/>
                <a:sym typeface="Arial"/>
                <a:hlinkClick r:id="rId6">
                  <a:extLst>
                    <a:ext uri="{A12FA001-AC4F-418D-AE19-62706E023703}">
                      <ahyp:hlinkClr xmlns:ahyp="http://schemas.microsoft.com/office/drawing/2018/hyperlinkcolor" val="tx"/>
                    </a:ext>
                  </a:extLst>
                </a:hlinkClick>
              </a:rPr>
              <a:t>CC BY-SA 3.0</a:t>
            </a:r>
            <a:endParaRPr sz="1200" b="0" i="0" u="sng" strike="noStrike" cap="none" dirty="0">
              <a:solidFill>
                <a:srgbClr val="1155CC"/>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Gallery">
  <a:themeElements>
    <a:clrScheme name="Custom 1">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1822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1656</Words>
  <Application>Microsoft Office PowerPoint</Application>
  <PresentationFormat>On-screen Show (4:3)</PresentationFormat>
  <Paragraphs>143</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vt:lpstr>
      <vt:lpstr>Calibri</vt:lpstr>
      <vt:lpstr>Gill Sans</vt:lpstr>
      <vt:lpstr>Gallery</vt:lpstr>
      <vt:lpstr>Enhancing Biology Instruction with Open Educational Resources (OER): Images, Illustrations, and Infographics</vt:lpstr>
      <vt:lpstr>Welcome!</vt:lpstr>
      <vt:lpstr>Description</vt:lpstr>
      <vt:lpstr>Overview</vt:lpstr>
      <vt:lpstr>What is OER?</vt:lpstr>
      <vt:lpstr>What is OER? (2)</vt:lpstr>
      <vt:lpstr>What is OER? (3)</vt:lpstr>
      <vt:lpstr>What is OER? (4)</vt:lpstr>
      <vt:lpstr>What is OER? (5)</vt:lpstr>
      <vt:lpstr>Why OER?</vt:lpstr>
      <vt:lpstr>Why OER? (2)</vt:lpstr>
      <vt:lpstr>After adopting an OER textbook, what is next?</vt:lpstr>
      <vt:lpstr>After adopting an OER textbook, what is next? (2)</vt:lpstr>
      <vt:lpstr>Discussion</vt:lpstr>
      <vt:lpstr>Google Advanced Search</vt:lpstr>
      <vt:lpstr>Google Images</vt:lpstr>
      <vt:lpstr>Other Search Options</vt:lpstr>
      <vt:lpstr>Google Image Search using the search term “electron transport chain”</vt:lpstr>
      <vt:lpstr>Electron transport chain infographic from a textbook publisher</vt:lpstr>
      <vt:lpstr>Accessibility: Alt Text Options</vt:lpstr>
      <vt:lpstr>Closing matter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Katie Nash</dc:creator>
  <cp:lastModifiedBy>ASCCC1</cp:lastModifiedBy>
  <cp:revision>1</cp:revision>
  <dcterms:created xsi:type="dcterms:W3CDTF">2019-09-18T18:31:08Z</dcterms:created>
  <dcterms:modified xsi:type="dcterms:W3CDTF">2026-05-12T22:48:47Z</dcterms:modified>
</cp:coreProperties>
</file>