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Aon1lyHKZdPNi2jaTMAHk4BNC3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8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Open Washington Open Attribution Builder is a handy tool for creating your attributions, if you’d like to indicate how your work should be attributed or if you are using resources that require attribution. https://www.openwa.org/attrib-builder/ Including how your presentation is licensed on your title slide is an effective way of making this clear. OERI resources are most commonly licensed CC BY, allowing others to use and modify them – but requiring that they be properly attributed.</a:t>
            </a:r>
            <a:endParaRPr/>
          </a:p>
        </p:txBody>
      </p:sp>
      <p:sp>
        <p:nvSpPr>
          <p:cNvPr id="125" name="Google Shape;12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2a2255a808_2_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32a2255a808_2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g32a2255a808_2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8b73b6c187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g38b73b6c187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8b73b6c187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38b73b6c187_0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8b73b6c187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38b73b6c187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8b73b6c187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38b73b6c187_0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8b73b6c187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g38b73b6c187_0_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daa2c8842f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3daa2c8842f_0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8b73b6c187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g38b73b6c187_0_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daa2c8842f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g3daa2c8842f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700">
              <a:solidFill>
                <a:srgbClr val="FF0000"/>
              </a:solidFill>
            </a:endParaRPr>
          </a:p>
        </p:txBody>
      </p:sp>
      <p:sp>
        <p:nvSpPr>
          <p:cNvPr id="131" name="Google Shape;13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daa2c8842f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g3daa2c8842f_0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daa2c8842f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g3daa2c8842f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8b73b6c187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g38b73b6c187_0_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8b73b6c187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g38b73b6c187_0_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8b73b6c187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38b73b6c187_0_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 description of the presentation is included in the slide deck so that the purpose of the slide deck is established – and to inform anyone viewing the presentation as to what was planned.</a:t>
            </a:r>
            <a:endParaRPr/>
          </a:p>
        </p:txBody>
      </p:sp>
      <p:sp>
        <p:nvSpPr>
          <p:cNvPr id="143" name="Google Shape;14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Presenters can be included following the description or the overview. Where images are used, they should include an attribution (Photo by…) and appropriate alternative text should be used (or the image marked decorative).</a:t>
            </a:r>
            <a:endParaRPr/>
          </a:p>
        </p:txBody>
      </p:sp>
      <p:sp>
        <p:nvSpPr>
          <p:cNvPr id="150" name="Google Shape;15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r>
              <a:rPr lang="en-US"/>
              <a:t>An Overview slide should be included that is an outline of the presentation.</a:t>
            </a:r>
            <a:endParaRPr/>
          </a:p>
        </p:txBody>
      </p:sp>
      <p:sp>
        <p:nvSpPr>
          <p:cNvPr id="159" name="Google Shape;1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2a2255a808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2a2255a808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32a2255a808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2a2255a808_2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2a2255a808_2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g32a2255a808_2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2a2255a808_2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32a2255a808_2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32a2255a808_2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14"/>
        <p:cNvGrpSpPr/>
        <p:nvPr/>
      </p:nvGrpSpPr>
      <p:grpSpPr>
        <a:xfrm>
          <a:off x="0" y="0"/>
          <a:ext cx="0" cy="0"/>
          <a:chOff x="0" y="0"/>
          <a:chExt cx="0" cy="0"/>
        </a:xfrm>
      </p:grpSpPr>
      <p:pic>
        <p:nvPicPr>
          <p:cNvPr id="15" name="Google Shape;15;p11"/>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6" name="Google Shape;16;p11"/>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8" name="Google Shape;18;p11"/>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9" name="Google Shape;19;p11"/>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72"/>
        <p:cNvGrpSpPr/>
        <p:nvPr/>
      </p:nvGrpSpPr>
      <p:grpSpPr>
        <a:xfrm>
          <a:off x="0" y="0"/>
          <a:ext cx="0" cy="0"/>
          <a:chOff x="0" y="0"/>
          <a:chExt cx="0" cy="0"/>
        </a:xfrm>
      </p:grpSpPr>
      <p:sp>
        <p:nvSpPr>
          <p:cNvPr id="73" name="Google Shape;73;p19"/>
          <p:cNvSpPr/>
          <p:nvPr/>
        </p:nvSpPr>
        <p:spPr>
          <a:xfrm>
            <a:off x="897905" y="0"/>
            <a:ext cx="7557940"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4" name="Google Shape;74;p1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75" name="Google Shape;75;p19"/>
          <p:cNvSpPr txBox="1">
            <a:spLocks noGrp="1"/>
          </p:cNvSpPr>
          <p:nvPr>
            <p:ph type="title"/>
          </p:nvPr>
        </p:nvSpPr>
        <p:spPr>
          <a:xfrm>
            <a:off x="1085394" y="804167"/>
            <a:ext cx="7205746" cy="8795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7" name="Google Shape;77;p19"/>
          <p:cNvSpPr txBox="1">
            <a:spLocks noGrp="1"/>
          </p:cNvSpPr>
          <p:nvPr>
            <p:ph type="body" idx="2"/>
          </p:nvPr>
        </p:nvSpPr>
        <p:spPr>
          <a:xfrm>
            <a:off x="1085393" y="2824270"/>
            <a:ext cx="3483864" cy="3230542"/>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8" name="Google Shape;78;p19"/>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9" name="Google Shape;79;p19"/>
          <p:cNvSpPr txBox="1">
            <a:spLocks noGrp="1"/>
          </p:cNvSpPr>
          <p:nvPr>
            <p:ph type="body" idx="4"/>
          </p:nvPr>
        </p:nvSpPr>
        <p:spPr>
          <a:xfrm>
            <a:off x="4809272" y="2821494"/>
            <a:ext cx="3483864" cy="3233321"/>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0" name="Google Shape;80;p1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82"/>
        <p:cNvGrpSpPr/>
        <p:nvPr/>
      </p:nvGrpSpPr>
      <p:grpSpPr>
        <a:xfrm>
          <a:off x="0" y="0"/>
          <a:ext cx="0" cy="0"/>
          <a:chOff x="0" y="0"/>
          <a:chExt cx="0" cy="0"/>
        </a:xfrm>
      </p:grpSpPr>
      <p:sp>
        <p:nvSpPr>
          <p:cNvPr id="83" name="Google Shape;83;p20"/>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4" name="Google Shape;84;p20"/>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85" name="Google Shape;85;p20"/>
          <p:cNvSpPr txBox="1">
            <a:spLocks noGrp="1"/>
          </p:cNvSpPr>
          <p:nvPr>
            <p:ph type="title"/>
          </p:nvPr>
        </p:nvSpPr>
        <p:spPr>
          <a:xfrm>
            <a:off x="1088686" y="810377"/>
            <a:ext cx="7202456" cy="94730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88"/>
        <p:cNvGrpSpPr/>
        <p:nvPr/>
      </p:nvGrpSpPr>
      <p:grpSpPr>
        <a:xfrm>
          <a:off x="0" y="0"/>
          <a:ext cx="0" cy="0"/>
          <a:chOff x="0" y="0"/>
          <a:chExt cx="0" cy="0"/>
        </a:xfrm>
      </p:grpSpPr>
      <p:sp>
        <p:nvSpPr>
          <p:cNvPr id="89" name="Google Shape;89;p2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90" name="Google Shape;90;p2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91" name="Google Shape;91;p2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3" name="Google Shape;93;p2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94" name="Google Shape;94;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96"/>
        <p:cNvGrpSpPr/>
        <p:nvPr/>
      </p:nvGrpSpPr>
      <p:grpSpPr>
        <a:xfrm>
          <a:off x="0" y="0"/>
          <a:ext cx="0" cy="0"/>
          <a:chOff x="0" y="0"/>
          <a:chExt cx="0" cy="0"/>
        </a:xfrm>
      </p:grpSpPr>
      <p:sp>
        <p:nvSpPr>
          <p:cNvPr id="97" name="Google Shape;97;p2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98" name="Google Shape;98;p2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99" name="Google Shape;99;p2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2"/>
          <p:cNvSpPr>
            <a:spLocks noGrp="1"/>
          </p:cNvSpPr>
          <p:nvPr>
            <p:ph type="pic" idx="2"/>
          </p:nvPr>
        </p:nvSpPr>
        <p:spPr>
          <a:xfrm>
            <a:off x="5449305" y="797578"/>
            <a:ext cx="2841836" cy="5248677"/>
          </a:xfrm>
          <a:prstGeom prst="rect">
            <a:avLst/>
          </a:prstGeom>
          <a:solidFill>
            <a:srgbClr val="D8D8D8"/>
          </a:solidFill>
          <a:ln>
            <a:noFill/>
          </a:ln>
        </p:spPr>
      </p:sp>
      <p:sp>
        <p:nvSpPr>
          <p:cNvPr id="101" name="Google Shape;101;p2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102" name="Google Shape;102;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3" name="Google Shape;103;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104"/>
        <p:cNvGrpSpPr/>
        <p:nvPr/>
      </p:nvGrpSpPr>
      <p:grpSpPr>
        <a:xfrm>
          <a:off x="0" y="0"/>
          <a:ext cx="0" cy="0"/>
          <a:chOff x="0" y="0"/>
          <a:chExt cx="0" cy="0"/>
        </a:xfrm>
      </p:grpSpPr>
      <p:sp>
        <p:nvSpPr>
          <p:cNvPr id="105" name="Google Shape;105;p2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6" name="Google Shape;106;p2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7"/>
        <p:cNvGrpSpPr/>
        <p:nvPr/>
      </p:nvGrpSpPr>
      <p:grpSpPr>
        <a:xfrm>
          <a:off x="0" y="0"/>
          <a:ext cx="0" cy="0"/>
          <a:chOff x="0" y="0"/>
          <a:chExt cx="0" cy="0"/>
        </a:xfrm>
      </p:grpSpPr>
      <p:sp>
        <p:nvSpPr>
          <p:cNvPr id="108" name="Google Shape;108;p2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0" name="Google Shape;110;p2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12" name="Google Shape;112;p2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113"/>
        <p:cNvGrpSpPr/>
        <p:nvPr/>
      </p:nvGrpSpPr>
      <p:grpSpPr>
        <a:xfrm>
          <a:off x="0" y="0"/>
          <a:ext cx="0" cy="0"/>
          <a:chOff x="0" y="0"/>
          <a:chExt cx="0" cy="0"/>
        </a:xfrm>
      </p:grpSpPr>
      <p:cxnSp>
        <p:nvCxnSpPr>
          <p:cNvPr id="114" name="Google Shape;114;p26"/>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15" name="Google Shape;115;p26"/>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6" name="Google Shape;116;p26"/>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7" name="Google Shape;117;p26"/>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8" name="Google Shape;118;p26"/>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9" name="Google Shape;119;p2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1" name="Google Shape;121;p2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20"/>
        <p:cNvGrpSpPr/>
        <p:nvPr/>
      </p:nvGrpSpPr>
      <p:grpSpPr>
        <a:xfrm>
          <a:off x="0" y="0"/>
          <a:ext cx="0" cy="0"/>
          <a:chOff x="0" y="0"/>
          <a:chExt cx="0" cy="0"/>
        </a:xfrm>
      </p:grpSpPr>
      <p:sp>
        <p:nvSpPr>
          <p:cNvPr id="21" name="Google Shape;21;p1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2" name="Google Shape;22;p1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23" name="Google Shape;23;p1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5" name="Google Shape;25;p1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13"/>
          <p:cNvSpPr/>
          <p:nvPr/>
        </p:nvSpPr>
        <p:spPr>
          <a:xfrm>
            <a:off x="0" y="1527142"/>
            <a:ext cx="9144000" cy="365785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9" name="Google Shape;29;p13"/>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1" name="Google Shape;31;p13"/>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2" name="Google Shape;32;p13"/>
          <p:cNvPicPr preferRelativeResize="0"/>
          <p:nvPr/>
        </p:nvPicPr>
        <p:blipFill rotWithShape="1">
          <a:blip r:embed="rId2">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photo">
  <p:cSld name="1_Title Slide with photo">
    <p:spTree>
      <p:nvGrpSpPr>
        <p:cNvPr id="1" name="Shape 33"/>
        <p:cNvGrpSpPr/>
        <p:nvPr/>
      </p:nvGrpSpPr>
      <p:grpSpPr>
        <a:xfrm>
          <a:off x="0" y="0"/>
          <a:ext cx="0" cy="0"/>
          <a:chOff x="0" y="0"/>
          <a:chExt cx="0" cy="0"/>
        </a:xfrm>
      </p:grpSpPr>
      <p:pic>
        <p:nvPicPr>
          <p:cNvPr id="34" name="Google Shape;34;p14"/>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35" name="Google Shape;35;p14"/>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7" name="Google Shape;37;p14"/>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8" name="Google Shape;38;p14"/>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2" name="Google Shape;42;p1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3" name="Google Shape;43;p1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4" name="Google Shape;44;p15"/>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1_Title and Content 2">
    <p:spTree>
      <p:nvGrpSpPr>
        <p:cNvPr id="1" name="Shape 45"/>
        <p:cNvGrpSpPr/>
        <p:nvPr/>
      </p:nvGrpSpPr>
      <p:grpSpPr>
        <a:xfrm>
          <a:off x="0" y="0"/>
          <a:ext cx="0" cy="0"/>
          <a:chOff x="0" y="0"/>
          <a:chExt cx="0" cy="0"/>
        </a:xfrm>
      </p:grpSpPr>
      <p:sp>
        <p:nvSpPr>
          <p:cNvPr id="46" name="Google Shape;46;p1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7" name="Google Shape;47;p1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8" name="Google Shape;48;p1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9" name="Google Shape;49;p16"/>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50"/>
        <p:cNvGrpSpPr/>
        <p:nvPr/>
      </p:nvGrpSpPr>
      <p:grpSpPr>
        <a:xfrm>
          <a:off x="0" y="0"/>
          <a:ext cx="0" cy="0"/>
          <a:chOff x="0" y="0"/>
          <a:chExt cx="0" cy="0"/>
        </a:xfrm>
      </p:grpSpPr>
      <p:cxnSp>
        <p:nvCxnSpPr>
          <p:cNvPr id="51" name="Google Shape;51;p25"/>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52" name="Google Shape;52;p25"/>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3" name="Google Shape;53;p25"/>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4" name="Google Shape;54;p2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2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Google Shape;58;p17"/>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9" name="Google Shape;59;p17"/>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60" name="Google Shape;60;p17"/>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7"/>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rgbClr val="22222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62" name="Google Shape;62;p17"/>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64"/>
        <p:cNvGrpSpPr/>
        <p:nvPr/>
      </p:nvGrpSpPr>
      <p:grpSpPr>
        <a:xfrm>
          <a:off x="0" y="0"/>
          <a:ext cx="0" cy="0"/>
          <a:chOff x="0" y="0"/>
          <a:chExt cx="0" cy="0"/>
        </a:xfrm>
      </p:grpSpPr>
      <p:sp>
        <p:nvSpPr>
          <p:cNvPr id="65" name="Google Shape;65;p18"/>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66" name="Google Shape;66;p18"/>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7" name="Google Shape;67;p18"/>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8"/>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9" name="Google Shape;69;p18"/>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0" name="Google Shape;70;p1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181612"/>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181612"/>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181612"/>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181612"/>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181612"/>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rgbClr val="889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foter.com/blog" TargetMode="External"/><Relationship Id="rId4" Type="http://schemas.openxmlformats.org/officeDocument/2006/relationships/hyperlink" Target="https://foter.com/blog/how-to-attribute-creative-commons-photo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sccc-oeri.org/open-educational-resources-and-journalis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ehiro@palomar.edu"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c-id.net/descriptors/final/show/376" TargetMode="External"/><Relationship Id="rId3" Type="http://schemas.openxmlformats.org/officeDocument/2006/relationships/hyperlink" Target="https://c-id.net/descriptors/final/show/374" TargetMode="External"/><Relationship Id="rId7" Type="http://schemas.openxmlformats.org/officeDocument/2006/relationships/hyperlink" Target="https://issuu.com/deltacollegian/docs/newswritingguidev2.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pressbooks.palomar.edu/introtojournalism/" TargetMode="External"/><Relationship Id="rId11" Type="http://schemas.openxmlformats.org/officeDocument/2006/relationships/hyperlink" Target="https://lor.instructure.com/resources/515b07c22205445dbf33c56d1026cc1a?shared" TargetMode="External"/><Relationship Id="rId5" Type="http://schemas.openxmlformats.org/officeDocument/2006/relationships/hyperlink" Target="https://c-id.net/descriptors/final/show/375" TargetMode="External"/><Relationship Id="rId10" Type="http://schemas.openxmlformats.org/officeDocument/2006/relationships/hyperlink" Target="https://c-id.net/descriptors/final/show/377" TargetMode="External"/><Relationship Id="rId4" Type="http://schemas.openxmlformats.org/officeDocument/2006/relationships/hyperlink" Target="https://uark.pressbooks.pub/massmedialandscape/" TargetMode="External"/><Relationship Id="rId9" Type="http://schemas.openxmlformats.org/officeDocument/2006/relationships/hyperlink" Target="https://lor.instructure.com/resources/47dbc119f5ec4b919a4accbe9a2f36ae?share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id.net/descriptors/final/show/405" TargetMode="External"/><Relationship Id="rId7" Type="http://schemas.openxmlformats.org/officeDocument/2006/relationships/hyperlink" Target="https://c-id.net/descriptors/final/show/38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c-id.net/descriptors/final/show/380" TargetMode="External"/><Relationship Id="rId5" Type="http://schemas.openxmlformats.org/officeDocument/2006/relationships/hyperlink" Target="https://c-id.net/descriptors/final/show/379" TargetMode="External"/><Relationship Id="rId4" Type="http://schemas.openxmlformats.org/officeDocument/2006/relationships/hyperlink" Target="https://c-id.net/descriptors/final/show/378"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sme.medi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sccc-oeri.org/webinars-and-ev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ehiro@palomar.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www.flickr.com/photos/gforsythe/" TargetMode="External"/><Relationship Id="rId4" Type="http://schemas.openxmlformats.org/officeDocument/2006/relationships/hyperlink" Target="https://www.flickr.com/photos/gforsythe/38088290601"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designersforlearning.org/" TargetMode="External"/><Relationship Id="rId3" Type="http://schemas.openxmlformats.org/officeDocument/2006/relationships/image" Target="../media/image5.png"/><Relationship Id="rId7" Type="http://schemas.openxmlformats.org/officeDocument/2006/relationships/hyperlink" Target="https://pixabay.com/service/licens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pixabay.com/users/graphicmama-team-2641041/" TargetMode="External"/><Relationship Id="rId5" Type="http://schemas.openxmlformats.org/officeDocument/2006/relationships/hyperlink" Target="https://pixabay.com/illustrations/wizard-magic-magician-mystery-1454385/" TargetMode="External"/><Relationship Id="rId4" Type="http://schemas.openxmlformats.org/officeDocument/2006/relationships/image" Target="../media/image6.png"/><Relationship Id="rId9" Type="http://schemas.openxmlformats.org/officeDocument/2006/relationships/hyperlink" Target="https://creativecommons.org/licenses/by-nc-sa/2.0/"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creativecommons.org/licenses/by/3.0/" TargetMode="External"/><Relationship Id="rId3" Type="http://schemas.openxmlformats.org/officeDocument/2006/relationships/image" Target="../media/image7.png"/><Relationship Id="rId7" Type="http://schemas.openxmlformats.org/officeDocument/2006/relationships/hyperlink" Target="http://ygraph.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ygraph.com/chart/2306" TargetMode="External"/><Relationship Id="rId5" Type="http://schemas.openxmlformats.org/officeDocument/2006/relationships/hyperlink" Target="http://creativecommons.org/licenses/by/4.0/" TargetMode="External"/><Relationship Id="rId4" Type="http://schemas.openxmlformats.org/officeDocument/2006/relationships/hyperlink" Target="https://www.yearofopen.org/article/week-2-how-to-decide-which-open-licenses-to-use-on-your-work-who-is-using-open-licensing-international-exampl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lt1"/>
              </a:buClr>
              <a:buSzPts val="3600"/>
              <a:buFont typeface="Arial"/>
              <a:buNone/>
            </a:pPr>
            <a:r>
              <a:rPr lang="en-US"/>
              <a:t>ASCCC OERI Presentation Template</a:t>
            </a:r>
            <a:endParaRPr/>
          </a:p>
        </p:txBody>
      </p:sp>
      <p:sp>
        <p:nvSpPr>
          <p:cNvPr id="128" name="Google Shape;128;p1"/>
          <p:cNvSpPr txBox="1">
            <a:spLocks noGrp="1"/>
          </p:cNvSpPr>
          <p:nvPr>
            <p:ph type="subTitle" idx="1"/>
          </p:nvPr>
        </p:nvSpPr>
        <p:spPr>
          <a:xfrm>
            <a:off x="311727" y="5189604"/>
            <a:ext cx="7979412" cy="977621"/>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20000"/>
              </a:lnSpc>
              <a:spcBef>
                <a:spcPts val="0"/>
              </a:spcBef>
              <a:spcAft>
                <a:spcPts val="0"/>
              </a:spcAft>
              <a:buSzPct val="100000"/>
              <a:buNone/>
            </a:pPr>
            <a:r>
              <a:rPr lang="en-US" sz="2000"/>
              <a:t>Developed May 18, 2022</a:t>
            </a:r>
            <a:endParaRPr/>
          </a:p>
          <a:p>
            <a:pPr marL="0" lvl="0" indent="0" algn="l" rtl="0">
              <a:lnSpc>
                <a:spcPct val="120000"/>
              </a:lnSpc>
              <a:spcBef>
                <a:spcPts val="750"/>
              </a:spcBef>
              <a:spcAft>
                <a:spcPts val="0"/>
              </a:spcAft>
              <a:buSzPct val="100000"/>
              <a:buNone/>
            </a:pPr>
            <a:r>
              <a:rPr lang="en-US" sz="2000"/>
              <a:t>This work is licensed under a </a:t>
            </a:r>
            <a:r>
              <a:rPr lang="en-US" sz="2000" u="sng">
                <a:solidFill>
                  <a:schemeClr val="hlink"/>
                </a:solidFill>
                <a:hlinkClick r:id="rId3"/>
              </a:rPr>
              <a:t>Creative Commons Attribution 4.0 International License</a:t>
            </a:r>
            <a:r>
              <a:rPr lang="en-US" sz="2000"/>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32a2255a808_2_41"/>
          <p:cNvSpPr txBox="1">
            <a:spLocks noGrp="1"/>
          </p:cNvSpPr>
          <p:nvPr>
            <p:ph type="title"/>
          </p:nvPr>
        </p:nvSpPr>
        <p:spPr>
          <a:xfrm>
            <a:off x="1088686" y="266178"/>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100"/>
              <a:t>A Closer Look at the Licenses</a:t>
            </a:r>
            <a:endParaRPr sz="4100"/>
          </a:p>
        </p:txBody>
      </p:sp>
      <p:sp>
        <p:nvSpPr>
          <p:cNvPr id="196" name="Google Shape;196;g32a2255a808_2_41"/>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750"/>
              </a:spcBef>
              <a:spcAft>
                <a:spcPts val="0"/>
              </a:spcAft>
              <a:buSzPts val="1600"/>
              <a:buNone/>
            </a:pPr>
            <a:endParaRPr/>
          </a:p>
        </p:txBody>
      </p:sp>
      <p:pic>
        <p:nvPicPr>
          <p:cNvPr id="197" name="Google Shape;197;g32a2255a808_2_41" descr="Chart displays Creative Commons licenses with five columns representing permissions: copy &amp; publish, attribution required, commercial use, modify &amp; adapt, and change license. Each license row uses colored checkmarks and crosses to indicate allowed actions, highlighting differences in commercial use and modification rights."/>
          <p:cNvPicPr preferRelativeResize="0"/>
          <p:nvPr/>
        </p:nvPicPr>
        <p:blipFill rotWithShape="1">
          <a:blip r:embed="rId3">
            <a:alphaModFix/>
          </a:blip>
          <a:srcRect b="16597"/>
          <a:stretch/>
        </p:blipFill>
        <p:spPr>
          <a:xfrm>
            <a:off x="629425" y="1376600"/>
            <a:ext cx="8110600" cy="4927225"/>
          </a:xfrm>
          <a:prstGeom prst="rect">
            <a:avLst/>
          </a:prstGeom>
          <a:noFill/>
          <a:ln>
            <a:noFill/>
          </a:ln>
        </p:spPr>
      </p:pic>
      <p:sp>
        <p:nvSpPr>
          <p:cNvPr id="198" name="Google Shape;198;g32a2255a808_2_41"/>
          <p:cNvSpPr txBox="1"/>
          <p:nvPr/>
        </p:nvSpPr>
        <p:spPr>
          <a:xfrm>
            <a:off x="272400" y="6303825"/>
            <a:ext cx="85992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600"/>
              <a:buFont typeface="Arial"/>
              <a:buNone/>
            </a:pPr>
            <a:r>
              <a:rPr lang="en-US" sz="1600" b="0" i="0" u="none" strike="noStrike" cap="none" dirty="0">
                <a:solidFill>
                  <a:srgbClr val="222222"/>
                </a:solidFill>
                <a:latin typeface="Arial"/>
                <a:ea typeface="Arial"/>
                <a:cs typeface="Arial"/>
                <a:sym typeface="Arial"/>
              </a:rPr>
              <a:t>I</a:t>
            </a:r>
            <a:r>
              <a:rPr lang="en-US" sz="1400" b="0" i="0" u="none" strike="noStrike" cap="none" dirty="0">
                <a:solidFill>
                  <a:srgbClr val="222222"/>
                </a:solidFill>
                <a:latin typeface="Arial"/>
                <a:ea typeface="Arial"/>
                <a:cs typeface="Arial"/>
                <a:sym typeface="Arial"/>
              </a:rPr>
              <a:t>mage is cropped from</a:t>
            </a:r>
            <a:r>
              <a:rPr lang="en-US" sz="1400" b="0" i="0" u="none" strike="noStrike" cap="none" dirty="0">
                <a:solidFill>
                  <a:srgbClr val="FFFFFF"/>
                </a:solidFill>
                <a:uFill>
                  <a:noFill/>
                </a:uFill>
                <a:latin typeface="Arial"/>
                <a:ea typeface="Arial"/>
                <a:cs typeface="Arial"/>
                <a:sym typeface="Arial"/>
              </a:rPr>
              <a:t> </a:t>
            </a:r>
            <a:r>
              <a:rPr lang="en-US" sz="1400" b="0" i="0" u="sng" strike="noStrike" cap="none" dirty="0">
                <a:solidFill>
                  <a:schemeClr val="hlink"/>
                </a:solidFill>
                <a:latin typeface="Arial"/>
                <a:ea typeface="Arial"/>
                <a:cs typeface="Arial"/>
                <a:sym typeface="Arial"/>
                <a:hlinkClick r:id="rId4"/>
              </a:rPr>
              <a:t>The Ultimate Guide</a:t>
            </a:r>
            <a:r>
              <a:rPr lang="en-US" sz="1400" b="0" i="0" u="sng" strike="noStrike" cap="none" dirty="0">
                <a:solidFill>
                  <a:schemeClr val="hlink"/>
                </a:solidFill>
                <a:latin typeface="Arial"/>
                <a:ea typeface="Arial"/>
                <a:cs typeface="Arial"/>
                <a:sym typeface="Arial"/>
              </a:rPr>
              <a:t> </a:t>
            </a:r>
            <a:r>
              <a:rPr lang="en-US" sz="1400" b="0" i="0" u="none" strike="noStrike" cap="none" dirty="0">
                <a:solidFill>
                  <a:srgbClr val="222222"/>
                </a:solidFill>
                <a:latin typeface="Arial"/>
                <a:ea typeface="Arial"/>
                <a:cs typeface="Arial"/>
                <a:sym typeface="Arial"/>
              </a:rPr>
              <a:t>by</a:t>
            </a:r>
            <a:r>
              <a:rPr lang="en-US" sz="1400" b="0" i="0" u="none" strike="noStrike" cap="none" dirty="0">
                <a:solidFill>
                  <a:srgbClr val="FFFFFF"/>
                </a:solidFill>
                <a:uFill>
                  <a:noFill/>
                </a:uFill>
                <a:latin typeface="Arial"/>
                <a:ea typeface="Arial"/>
                <a:cs typeface="Arial"/>
                <a:sym typeface="Arial"/>
              </a:rPr>
              <a:t> </a:t>
            </a:r>
            <a:r>
              <a:rPr lang="en-US" sz="1400" b="0" i="0" u="sng" strike="noStrike" cap="none" dirty="0">
                <a:solidFill>
                  <a:schemeClr val="hlink"/>
                </a:solidFill>
                <a:latin typeface="Arial"/>
                <a:ea typeface="Arial"/>
                <a:cs typeface="Arial"/>
                <a:sym typeface="Arial"/>
                <a:hlinkClick r:id="rId5"/>
              </a:rPr>
              <a:t>Fotor.com</a:t>
            </a:r>
            <a:r>
              <a:rPr lang="en-US" sz="1400" b="0" i="0" u="none" strike="noStrike" cap="none" dirty="0">
                <a:solidFill>
                  <a:srgbClr val="000000"/>
                </a:solidFill>
                <a:latin typeface="Arial"/>
                <a:ea typeface="Arial"/>
                <a:cs typeface="Arial"/>
                <a:sym typeface="Arial"/>
              </a:rPr>
              <a:t> licensed</a:t>
            </a:r>
            <a:r>
              <a:rPr lang="en-US" sz="1400" b="0" i="0" u="none" strike="noStrike" cap="none" dirty="0">
                <a:solidFill>
                  <a:srgbClr val="FFFFFF"/>
                </a:solidFill>
                <a:uFill>
                  <a:noFill/>
                </a:uFill>
                <a:latin typeface="Arial"/>
                <a:ea typeface="Arial"/>
                <a:cs typeface="Arial"/>
                <a:sym typeface="Arial"/>
              </a:rPr>
              <a:t> </a:t>
            </a:r>
            <a:r>
              <a:rPr lang="en-US" sz="1400" b="0" i="0" u="sng" strike="noStrike" cap="none" dirty="0">
                <a:solidFill>
                  <a:schemeClr val="hlink"/>
                </a:solidFill>
                <a:latin typeface="Arial"/>
                <a:ea typeface="Arial"/>
                <a:cs typeface="Arial"/>
                <a:sym typeface="Arial"/>
                <a:hlinkClick r:id="rId6"/>
              </a:rPr>
              <a:t>CC BY-SA 3.0</a:t>
            </a:r>
            <a:endParaRPr sz="1400" b="0" i="0" u="sng" strike="noStrike" cap="none" dirty="0">
              <a:solidFill>
                <a:schemeClr val="hlink"/>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Arial"/>
              <a:buNone/>
            </a:pPr>
            <a:r>
              <a:rPr lang="en-US" sz="3400"/>
              <a:t>Journalism OER Resources </a:t>
            </a:r>
            <a:endParaRPr sz="3400"/>
          </a:p>
        </p:txBody>
      </p:sp>
      <p:sp>
        <p:nvSpPr>
          <p:cNvPr id="204" name="Google Shape;204;p9"/>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171446" lvl="0" indent="-171446" algn="l" rtl="0">
              <a:lnSpc>
                <a:spcPct val="120000"/>
              </a:lnSpc>
              <a:spcBef>
                <a:spcPts val="0"/>
              </a:spcBef>
              <a:spcAft>
                <a:spcPts val="0"/>
              </a:spcAft>
              <a:buSzPts val="2400"/>
              <a:buChar char="•"/>
            </a:pPr>
            <a:r>
              <a:rPr lang="en-US" sz="2400"/>
              <a:t>You can find the most updated </a:t>
            </a:r>
            <a:r>
              <a:rPr lang="en-US" sz="2400" u="sng">
                <a:solidFill>
                  <a:schemeClr val="hlink"/>
                </a:solidFill>
                <a:hlinkClick r:id="rId3"/>
              </a:rPr>
              <a:t>list</a:t>
            </a:r>
            <a:r>
              <a:rPr lang="en-US" sz="2400"/>
              <a:t> at https://asccc-oeri.org/open-educational-resources-and-journalism/.</a:t>
            </a:r>
            <a:endParaRPr/>
          </a:p>
          <a:p>
            <a:pPr marL="171446" lvl="0" indent="-171446" algn="l" rtl="0">
              <a:lnSpc>
                <a:spcPct val="120000"/>
              </a:lnSpc>
              <a:spcBef>
                <a:spcPts val="750"/>
              </a:spcBef>
              <a:spcAft>
                <a:spcPts val="0"/>
              </a:spcAft>
              <a:buSzPts val="2400"/>
              <a:buChar char="•"/>
            </a:pPr>
            <a:r>
              <a:rPr lang="en-US" sz="2400"/>
              <a:t>Please email </a:t>
            </a:r>
            <a:r>
              <a:rPr lang="en-US" sz="2400" u="sng">
                <a:solidFill>
                  <a:schemeClr val="hlink"/>
                </a:solidFill>
                <a:hlinkClick r:id="rId4"/>
              </a:rPr>
              <a:t>ehiro@palomar.edu</a:t>
            </a:r>
            <a:r>
              <a:rPr lang="en-US" sz="2400"/>
              <a:t> with suggestions or requests for Journalism OER Resources.</a:t>
            </a:r>
            <a:endParaRPr sz="2400"/>
          </a:p>
          <a:p>
            <a:pPr marL="457200" lvl="0" indent="0" algn="l" rtl="0">
              <a:lnSpc>
                <a:spcPct val="120000"/>
              </a:lnSpc>
              <a:spcBef>
                <a:spcPts val="750"/>
              </a:spcBef>
              <a:spcAft>
                <a:spcPts val="0"/>
              </a:spcAft>
              <a:buNone/>
            </a:pPr>
            <a:endParaRPr sz="2400"/>
          </a:p>
          <a:p>
            <a:pPr marL="171446" lvl="0" indent="-19046" algn="l" rtl="0">
              <a:lnSpc>
                <a:spcPct val="120000"/>
              </a:lnSpc>
              <a:spcBef>
                <a:spcPts val="750"/>
              </a:spcBef>
              <a:spcAft>
                <a:spcPts val="0"/>
              </a:spcAft>
              <a:buSzPts val="2400"/>
              <a:buNone/>
            </a:pP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38b73b6c187_0_11"/>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Arial"/>
              <a:buNone/>
            </a:pPr>
            <a:r>
              <a:rPr lang="en-US" sz="3400" dirty="0"/>
              <a:t>Journalism OER Resources (2)</a:t>
            </a:r>
            <a:endParaRPr sz="3400" dirty="0"/>
          </a:p>
        </p:txBody>
      </p:sp>
      <p:sp>
        <p:nvSpPr>
          <p:cNvPr id="210" name="Google Shape;210;g38b73b6c187_0_11"/>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p>
            <a:pPr marL="457200" lvl="0" indent="-342900" algn="l" rtl="0">
              <a:lnSpc>
                <a:spcPct val="130000"/>
              </a:lnSpc>
              <a:spcBef>
                <a:spcPts val="0"/>
              </a:spcBef>
              <a:spcAft>
                <a:spcPts val="0"/>
              </a:spcAft>
              <a:buClr>
                <a:srgbClr val="222222"/>
              </a:buClr>
              <a:buSzPts val="1800"/>
              <a:buChar char="●"/>
            </a:pPr>
            <a:r>
              <a:rPr lang="en-US" sz="1800">
                <a:solidFill>
                  <a:srgbClr val="222222"/>
                </a:solidFill>
                <a:highlight>
                  <a:srgbClr val="FFFFFF"/>
                </a:highlight>
              </a:rPr>
              <a:t>Introduction to Mass Communications (</a:t>
            </a:r>
            <a:r>
              <a:rPr lang="en-US" sz="1800" u="sng">
                <a:solidFill>
                  <a:srgbClr val="222222"/>
                </a:solidFill>
                <a:highlight>
                  <a:srgbClr val="FFFFFF"/>
                </a:highlight>
                <a:hlinkClick r:id="rId3">
                  <a:extLst>
                    <a:ext uri="{A12FA001-AC4F-418D-AE19-62706E023703}">
                      <ahyp:hlinkClr xmlns:ahyp="http://schemas.microsoft.com/office/drawing/2018/hyperlinkcolor" val="tx"/>
                    </a:ext>
                  </a:extLst>
                </a:hlinkClick>
              </a:rPr>
              <a:t>C-ID JOUR 100</a:t>
            </a:r>
            <a:r>
              <a:rPr lang="en-US" sz="1800">
                <a:solidFill>
                  <a:srgbClr val="222222"/>
                </a:solidFill>
                <a:highlight>
                  <a:srgbClr val="FFFFFF"/>
                </a:highlight>
              </a:rPr>
              <a:t>)</a:t>
            </a:r>
            <a:endParaRPr sz="1800">
              <a:solidFill>
                <a:srgbClr val="222222"/>
              </a:solidFill>
              <a:highlight>
                <a:srgbClr val="FFFFFF"/>
              </a:highlight>
            </a:endParaRPr>
          </a:p>
          <a:p>
            <a:pPr marL="914400" lvl="1" indent="-342900" algn="l" rtl="0">
              <a:lnSpc>
                <a:spcPct val="130000"/>
              </a:lnSpc>
              <a:spcBef>
                <a:spcPts val="0"/>
              </a:spcBef>
              <a:spcAft>
                <a:spcPts val="0"/>
              </a:spcAft>
              <a:buClr>
                <a:srgbClr val="222222"/>
              </a:buClr>
              <a:buSzPts val="1800"/>
              <a:buChar char="○"/>
            </a:pPr>
            <a:r>
              <a:rPr lang="en-US" sz="1800">
                <a:solidFill>
                  <a:srgbClr val="222222"/>
                </a:solidFill>
                <a:highlight>
                  <a:srgbClr val="FFFFFF"/>
                </a:highlight>
              </a:rPr>
              <a:t>Coming Soon: Full Canvas Class with </a:t>
            </a:r>
            <a:r>
              <a:rPr lang="en-US" sz="1800" u="sng">
                <a:solidFill>
                  <a:schemeClr val="hlink"/>
                </a:solidFill>
                <a:highlight>
                  <a:srgbClr val="FFFFFF"/>
                </a:highlight>
                <a:hlinkClick r:id="rId4"/>
              </a:rPr>
              <a:t>Media</a:t>
            </a:r>
            <a:r>
              <a:rPr lang="en-US" sz="1800">
                <a:solidFill>
                  <a:srgbClr val="222222"/>
                </a:solidFill>
                <a:highlight>
                  <a:srgbClr val="FFFFFF"/>
                </a:highlight>
              </a:rPr>
              <a:t> textbook.</a:t>
            </a:r>
            <a:endParaRPr sz="1800">
              <a:solidFill>
                <a:srgbClr val="222222"/>
              </a:solidFill>
              <a:highlight>
                <a:srgbClr val="FFFFFF"/>
              </a:highlight>
            </a:endParaRPr>
          </a:p>
          <a:p>
            <a:pPr marL="457200" lvl="0" indent="-342900" algn="l" rtl="0">
              <a:lnSpc>
                <a:spcPct val="130000"/>
              </a:lnSpc>
              <a:spcBef>
                <a:spcPts val="0"/>
              </a:spcBef>
              <a:spcAft>
                <a:spcPts val="0"/>
              </a:spcAft>
              <a:buClr>
                <a:srgbClr val="222222"/>
              </a:buClr>
              <a:buSzPts val="1800"/>
              <a:buChar char="●"/>
            </a:pPr>
            <a:r>
              <a:rPr lang="en-US" sz="1800">
                <a:solidFill>
                  <a:srgbClr val="222222"/>
                </a:solidFill>
                <a:highlight>
                  <a:srgbClr val="FFFFFF"/>
                </a:highlight>
              </a:rPr>
              <a:t>Introduction to Reporting and Newswriting </a:t>
            </a:r>
            <a:r>
              <a:rPr lang="en-US" sz="1800" b="1">
                <a:solidFill>
                  <a:srgbClr val="222222"/>
                </a:solidFill>
                <a:highlight>
                  <a:srgbClr val="FFFFFF"/>
                </a:highlight>
              </a:rPr>
              <a:t>(</a:t>
            </a:r>
            <a:r>
              <a:rPr lang="en-US" sz="1800" u="sng">
                <a:solidFill>
                  <a:srgbClr val="222222"/>
                </a:solidFill>
                <a:highlight>
                  <a:srgbClr val="FFFFFF"/>
                </a:highlight>
                <a:hlinkClick r:id="rId5">
                  <a:extLst>
                    <a:ext uri="{A12FA001-AC4F-418D-AE19-62706E023703}">
                      <ahyp:hlinkClr xmlns:ahyp="http://schemas.microsoft.com/office/drawing/2018/hyperlinkcolor" val="tx"/>
                    </a:ext>
                  </a:extLst>
                </a:hlinkClick>
              </a:rPr>
              <a:t>C-ID JOUR 110</a:t>
            </a:r>
            <a:r>
              <a:rPr lang="en-US" sz="1800" b="1">
                <a:solidFill>
                  <a:srgbClr val="222222"/>
                </a:solidFill>
                <a:highlight>
                  <a:srgbClr val="FFFFFF"/>
                </a:highlight>
              </a:rPr>
              <a:t>)</a:t>
            </a:r>
            <a:endParaRPr sz="1800" b="1">
              <a:solidFill>
                <a:srgbClr val="222222"/>
              </a:solidFill>
              <a:highlight>
                <a:srgbClr val="FFFFFF"/>
              </a:highlight>
            </a:endParaRPr>
          </a:p>
          <a:p>
            <a:pPr marL="914400" lvl="1" indent="-342900" algn="l" rtl="0">
              <a:lnSpc>
                <a:spcPct val="130000"/>
              </a:lnSpc>
              <a:spcBef>
                <a:spcPts val="0"/>
              </a:spcBef>
              <a:spcAft>
                <a:spcPts val="0"/>
              </a:spcAft>
              <a:buClr>
                <a:srgbClr val="222222"/>
              </a:buClr>
              <a:buSzPts val="1800"/>
              <a:buChar char="○"/>
            </a:pPr>
            <a:r>
              <a:rPr lang="en-US" sz="1800">
                <a:solidFill>
                  <a:srgbClr val="222222"/>
                </a:solidFill>
                <a:highlight>
                  <a:srgbClr val="FFFFFF"/>
                </a:highlight>
              </a:rPr>
              <a:t>Updates to one </a:t>
            </a:r>
            <a:r>
              <a:rPr lang="en-US" sz="1800" u="sng">
                <a:solidFill>
                  <a:schemeClr val="hlink"/>
                </a:solidFill>
                <a:highlight>
                  <a:srgbClr val="FFFFFF"/>
                </a:highlight>
                <a:hlinkClick r:id="rId6"/>
              </a:rPr>
              <a:t>textbook</a:t>
            </a:r>
            <a:endParaRPr sz="1800">
              <a:solidFill>
                <a:srgbClr val="222222"/>
              </a:solidFill>
              <a:highlight>
                <a:srgbClr val="FFFFFF"/>
              </a:highlight>
            </a:endParaRPr>
          </a:p>
          <a:p>
            <a:pPr marL="1371600" lvl="2" indent="-342900" algn="l" rtl="0">
              <a:lnSpc>
                <a:spcPct val="130000"/>
              </a:lnSpc>
              <a:spcBef>
                <a:spcPts val="0"/>
              </a:spcBef>
              <a:spcAft>
                <a:spcPts val="0"/>
              </a:spcAft>
              <a:buClr>
                <a:srgbClr val="222222"/>
              </a:buClr>
              <a:buSzPts val="1800"/>
              <a:buChar char="■"/>
            </a:pPr>
            <a:r>
              <a:rPr lang="en-US" sz="1800">
                <a:solidFill>
                  <a:srgbClr val="222222"/>
                </a:solidFill>
                <a:highlight>
                  <a:srgbClr val="FFFFFF"/>
                </a:highlight>
              </a:rPr>
              <a:t>Chapters on PR, Sports and Broadcast, fix video issues, accessibility</a:t>
            </a:r>
            <a:endParaRPr sz="1800">
              <a:solidFill>
                <a:srgbClr val="222222"/>
              </a:solidFill>
              <a:highlight>
                <a:srgbClr val="FFFFFF"/>
              </a:highlight>
            </a:endParaRPr>
          </a:p>
          <a:p>
            <a:pPr marL="914400" lvl="1" indent="-342900" algn="l" rtl="0">
              <a:lnSpc>
                <a:spcPct val="130000"/>
              </a:lnSpc>
              <a:spcBef>
                <a:spcPts val="0"/>
              </a:spcBef>
              <a:spcAft>
                <a:spcPts val="0"/>
              </a:spcAft>
              <a:buClr>
                <a:srgbClr val="222222"/>
              </a:buClr>
              <a:buSzPts val="1800"/>
              <a:buChar char="○"/>
            </a:pPr>
            <a:r>
              <a:rPr lang="en-US" sz="1800">
                <a:solidFill>
                  <a:srgbClr val="222222"/>
                </a:solidFill>
                <a:highlight>
                  <a:srgbClr val="FFFFFF"/>
                </a:highlight>
              </a:rPr>
              <a:t>Accessibility challenges for </a:t>
            </a:r>
            <a:r>
              <a:rPr lang="en-US" sz="1800" u="sng">
                <a:solidFill>
                  <a:schemeClr val="hlink"/>
                </a:solidFill>
                <a:highlight>
                  <a:srgbClr val="FFFFFF"/>
                </a:highlight>
                <a:hlinkClick r:id="rId7"/>
              </a:rPr>
              <a:t>another</a:t>
            </a:r>
            <a:r>
              <a:rPr lang="en-US" sz="1800">
                <a:solidFill>
                  <a:srgbClr val="222222"/>
                </a:solidFill>
                <a:highlight>
                  <a:srgbClr val="FFFFFF"/>
                </a:highlight>
              </a:rPr>
              <a:t>. Updated version expected in the Fall.</a:t>
            </a:r>
            <a:endParaRPr sz="1800">
              <a:solidFill>
                <a:srgbClr val="222222"/>
              </a:solidFill>
              <a:highlight>
                <a:srgbClr val="FFFFFF"/>
              </a:highlight>
            </a:endParaRPr>
          </a:p>
          <a:p>
            <a:pPr marL="457200" lvl="0" indent="-342900" algn="l" rtl="0">
              <a:lnSpc>
                <a:spcPct val="130000"/>
              </a:lnSpc>
              <a:spcBef>
                <a:spcPts val="0"/>
              </a:spcBef>
              <a:spcAft>
                <a:spcPts val="0"/>
              </a:spcAft>
              <a:buClr>
                <a:srgbClr val="222222"/>
              </a:buClr>
              <a:buSzPts val="1800"/>
              <a:buChar char="●"/>
            </a:pPr>
            <a:r>
              <a:rPr lang="en-US" sz="1800">
                <a:solidFill>
                  <a:srgbClr val="222222"/>
                </a:solidFill>
                <a:highlight>
                  <a:srgbClr val="FFFFFF"/>
                </a:highlight>
              </a:rPr>
              <a:t>Multimedia Reporting (</a:t>
            </a:r>
            <a:r>
              <a:rPr lang="en-US" sz="1800" u="sng">
                <a:solidFill>
                  <a:srgbClr val="222222"/>
                </a:solidFill>
                <a:highlight>
                  <a:srgbClr val="FFFFFF"/>
                </a:highlight>
                <a:hlinkClick r:id="rId8">
                  <a:extLst>
                    <a:ext uri="{A12FA001-AC4F-418D-AE19-62706E023703}">
                      <ahyp:hlinkClr xmlns:ahyp="http://schemas.microsoft.com/office/drawing/2018/hyperlinkcolor" val="tx"/>
                    </a:ext>
                  </a:extLst>
                </a:hlinkClick>
              </a:rPr>
              <a:t>C-ID JOUR 120</a:t>
            </a:r>
            <a:r>
              <a:rPr lang="en-US" sz="1800">
                <a:solidFill>
                  <a:srgbClr val="222222"/>
                </a:solidFill>
                <a:highlight>
                  <a:srgbClr val="FFFFFF"/>
                </a:highlight>
              </a:rPr>
              <a:t>)</a:t>
            </a:r>
            <a:endParaRPr sz="1800">
              <a:solidFill>
                <a:srgbClr val="222222"/>
              </a:solidFill>
              <a:highlight>
                <a:srgbClr val="FFFFFF"/>
              </a:highlight>
            </a:endParaRPr>
          </a:p>
          <a:p>
            <a:pPr marL="914400" lvl="1" indent="-342900" algn="l" rtl="0">
              <a:lnSpc>
                <a:spcPct val="130000"/>
              </a:lnSpc>
              <a:spcBef>
                <a:spcPts val="0"/>
              </a:spcBef>
              <a:spcAft>
                <a:spcPts val="0"/>
              </a:spcAft>
              <a:buClr>
                <a:srgbClr val="222222"/>
              </a:buClr>
              <a:buSzPts val="1800"/>
              <a:buChar char="○"/>
            </a:pPr>
            <a:r>
              <a:rPr lang="en-US" sz="1800">
                <a:solidFill>
                  <a:srgbClr val="222222"/>
                </a:solidFill>
                <a:highlight>
                  <a:srgbClr val="FFFFFF"/>
                </a:highlight>
              </a:rPr>
              <a:t>Adding small updates to OER </a:t>
            </a:r>
            <a:r>
              <a:rPr lang="en-US" sz="1800" u="sng">
                <a:solidFill>
                  <a:schemeClr val="hlink"/>
                </a:solidFill>
                <a:highlight>
                  <a:srgbClr val="FFFFFF"/>
                </a:highlight>
                <a:hlinkClick r:id="rId9"/>
              </a:rPr>
              <a:t>Course</a:t>
            </a:r>
            <a:r>
              <a:rPr lang="en-US" sz="1800">
                <a:solidFill>
                  <a:srgbClr val="222222"/>
                </a:solidFill>
                <a:highlight>
                  <a:srgbClr val="FFFFFF"/>
                </a:highlight>
              </a:rPr>
              <a:t>.</a:t>
            </a:r>
            <a:endParaRPr sz="1800">
              <a:solidFill>
                <a:srgbClr val="222222"/>
              </a:solidFill>
              <a:highlight>
                <a:srgbClr val="FFFFFF"/>
              </a:highlight>
            </a:endParaRPr>
          </a:p>
          <a:p>
            <a:pPr marL="457200" lvl="0" indent="-342900" algn="l" rtl="0">
              <a:lnSpc>
                <a:spcPct val="130000"/>
              </a:lnSpc>
              <a:spcBef>
                <a:spcPts val="0"/>
              </a:spcBef>
              <a:spcAft>
                <a:spcPts val="0"/>
              </a:spcAft>
              <a:buClr>
                <a:srgbClr val="222222"/>
              </a:buClr>
              <a:buSzPts val="1800"/>
              <a:buChar char="●"/>
            </a:pPr>
            <a:r>
              <a:rPr lang="en-US" sz="1800">
                <a:solidFill>
                  <a:srgbClr val="222222"/>
                </a:solidFill>
                <a:highlight>
                  <a:srgbClr val="FFFFFF"/>
                </a:highlight>
              </a:rPr>
              <a:t>Lower Division Student Media Practicum I (</a:t>
            </a:r>
            <a:r>
              <a:rPr lang="en-US" sz="1800" u="sng">
                <a:solidFill>
                  <a:srgbClr val="222222"/>
                </a:solidFill>
                <a:highlight>
                  <a:srgbClr val="FFFFFF"/>
                </a:highlight>
                <a:hlinkClick r:id="rId10">
                  <a:extLst>
                    <a:ext uri="{A12FA001-AC4F-418D-AE19-62706E023703}">
                      <ahyp:hlinkClr xmlns:ahyp="http://schemas.microsoft.com/office/drawing/2018/hyperlinkcolor" val="tx"/>
                    </a:ext>
                  </a:extLst>
                </a:hlinkClick>
              </a:rPr>
              <a:t>C-ID JOUR 130</a:t>
            </a:r>
            <a:r>
              <a:rPr lang="en-US" sz="1800">
                <a:solidFill>
                  <a:srgbClr val="222222"/>
                </a:solidFill>
                <a:highlight>
                  <a:srgbClr val="FFFFFF"/>
                </a:highlight>
              </a:rPr>
              <a:t>)</a:t>
            </a:r>
            <a:endParaRPr sz="1800">
              <a:solidFill>
                <a:srgbClr val="222222"/>
              </a:solidFill>
              <a:highlight>
                <a:srgbClr val="FFFFFF"/>
              </a:highlight>
            </a:endParaRPr>
          </a:p>
          <a:p>
            <a:pPr marL="914400" lvl="1" indent="-342900" algn="l" rtl="0">
              <a:lnSpc>
                <a:spcPct val="130000"/>
              </a:lnSpc>
              <a:spcBef>
                <a:spcPts val="0"/>
              </a:spcBef>
              <a:spcAft>
                <a:spcPts val="0"/>
              </a:spcAft>
              <a:buClr>
                <a:srgbClr val="222222"/>
              </a:buClr>
              <a:buSzPts val="1800"/>
              <a:buChar char="○"/>
            </a:pPr>
            <a:r>
              <a:rPr lang="en-US" sz="1800">
                <a:solidFill>
                  <a:srgbClr val="222222"/>
                </a:solidFill>
                <a:highlight>
                  <a:srgbClr val="FFFFFF"/>
                </a:highlight>
              </a:rPr>
              <a:t>New resource - </a:t>
            </a:r>
            <a:r>
              <a:rPr lang="en-US" sz="1800" u="sng">
                <a:solidFill>
                  <a:schemeClr val="hlink"/>
                </a:solidFill>
                <a:highlight>
                  <a:srgbClr val="FFFFFF"/>
                </a:highlight>
                <a:hlinkClick r:id="rId11"/>
              </a:rPr>
              <a:t>Canvas Class</a:t>
            </a:r>
            <a:r>
              <a:rPr lang="en-US" sz="1800">
                <a:solidFill>
                  <a:srgbClr val="222222"/>
                </a:solidFill>
                <a:highlight>
                  <a:srgbClr val="FFFFFF"/>
                </a:highlight>
              </a:rPr>
              <a:t> found in Canvas Commons</a:t>
            </a:r>
            <a:endParaRPr sz="1800"/>
          </a:p>
          <a:p>
            <a:pPr marL="171446" lvl="0" indent="-19046" algn="l" rtl="0">
              <a:lnSpc>
                <a:spcPct val="120000"/>
              </a:lnSpc>
              <a:spcBef>
                <a:spcPts val="750"/>
              </a:spcBef>
              <a:spcAft>
                <a:spcPts val="0"/>
              </a:spcAft>
              <a:buSzPts val="2400"/>
              <a:buNone/>
            </a:pP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38b73b6c187_0_26"/>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Arial"/>
              <a:buNone/>
            </a:pPr>
            <a:r>
              <a:rPr lang="en-US" sz="3400" dirty="0"/>
              <a:t>Journalism OER Resources (3)</a:t>
            </a:r>
            <a:endParaRPr sz="3400" dirty="0"/>
          </a:p>
        </p:txBody>
      </p:sp>
      <p:sp>
        <p:nvSpPr>
          <p:cNvPr id="216" name="Google Shape;216;g38b73b6c187_0_26"/>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rmAutofit/>
          </a:bodyPr>
          <a:lstStyle/>
          <a:p>
            <a:pPr marL="457200" lvl="0" indent="-342900" algn="l" rtl="0">
              <a:lnSpc>
                <a:spcPct val="130000"/>
              </a:lnSpc>
              <a:spcBef>
                <a:spcPts val="0"/>
              </a:spcBef>
              <a:spcAft>
                <a:spcPts val="0"/>
              </a:spcAft>
              <a:buClr>
                <a:srgbClr val="222222"/>
              </a:buClr>
              <a:buSzPts val="1800"/>
              <a:buChar char="●"/>
            </a:pPr>
            <a:r>
              <a:rPr lang="en-US" sz="1800">
                <a:solidFill>
                  <a:srgbClr val="222222"/>
                </a:solidFill>
                <a:highlight>
                  <a:srgbClr val="FFFFFF"/>
                </a:highlight>
              </a:rPr>
              <a:t>Lower Division Student Media Practicum II (</a:t>
            </a:r>
            <a:r>
              <a:rPr lang="en-US" sz="1800" u="sng">
                <a:solidFill>
                  <a:srgbClr val="222222"/>
                </a:solidFill>
                <a:highlight>
                  <a:srgbClr val="FFFFFF"/>
                </a:highlight>
                <a:hlinkClick r:id="rId3">
                  <a:extLst>
                    <a:ext uri="{A12FA001-AC4F-418D-AE19-62706E023703}">
                      <ahyp:hlinkClr xmlns:ahyp="http://schemas.microsoft.com/office/drawing/2018/hyperlinkcolor" val="tx"/>
                    </a:ext>
                  </a:extLst>
                </a:hlinkClick>
              </a:rPr>
              <a:t>C-ID JOUR 131</a:t>
            </a:r>
            <a:r>
              <a:rPr lang="en-US" sz="1800">
                <a:solidFill>
                  <a:srgbClr val="222222"/>
                </a:solidFill>
                <a:highlight>
                  <a:srgbClr val="FFFFFF"/>
                </a:highlight>
              </a:rPr>
              <a:t>)</a:t>
            </a:r>
            <a:endParaRPr sz="1800">
              <a:solidFill>
                <a:srgbClr val="222222"/>
              </a:solidFill>
              <a:highlight>
                <a:srgbClr val="FFFFFF"/>
              </a:highlight>
            </a:endParaRPr>
          </a:p>
          <a:p>
            <a:pPr marL="914400" lvl="1" indent="-342900" algn="l" rtl="0">
              <a:lnSpc>
                <a:spcPct val="130000"/>
              </a:lnSpc>
              <a:spcBef>
                <a:spcPts val="0"/>
              </a:spcBef>
              <a:spcAft>
                <a:spcPts val="0"/>
              </a:spcAft>
              <a:buClr>
                <a:srgbClr val="222222"/>
              </a:buClr>
              <a:buSzPts val="1800"/>
              <a:buChar char="○"/>
            </a:pPr>
            <a:r>
              <a:rPr lang="en-US" sz="1800">
                <a:solidFill>
                  <a:srgbClr val="222222"/>
                </a:solidFill>
                <a:highlight>
                  <a:srgbClr val="FFFFFF"/>
                </a:highlight>
              </a:rPr>
              <a:t>Focus of today’s discussion</a:t>
            </a:r>
            <a:endParaRPr sz="1800">
              <a:solidFill>
                <a:srgbClr val="222222"/>
              </a:solidFill>
              <a:highlight>
                <a:srgbClr val="FFFFFF"/>
              </a:highlight>
            </a:endParaRPr>
          </a:p>
          <a:p>
            <a:pPr marL="457200" lvl="0" indent="-342900" algn="l" rtl="0">
              <a:lnSpc>
                <a:spcPct val="130000"/>
              </a:lnSpc>
              <a:spcBef>
                <a:spcPts val="0"/>
              </a:spcBef>
              <a:spcAft>
                <a:spcPts val="0"/>
              </a:spcAft>
              <a:buClr>
                <a:srgbClr val="222222"/>
              </a:buClr>
              <a:buSzPts val="1800"/>
              <a:buChar char="●"/>
            </a:pPr>
            <a:r>
              <a:rPr lang="en-US" sz="1800">
                <a:solidFill>
                  <a:srgbClr val="222222"/>
                </a:solidFill>
                <a:highlight>
                  <a:srgbClr val="FFFFFF"/>
                </a:highlight>
              </a:rPr>
              <a:t>Introduction to Public Relations (</a:t>
            </a:r>
            <a:r>
              <a:rPr lang="en-US" sz="1800" u="sng">
                <a:solidFill>
                  <a:srgbClr val="222222"/>
                </a:solidFill>
                <a:highlight>
                  <a:srgbClr val="FFFFFF"/>
                </a:highlight>
                <a:hlinkClick r:id="rId4">
                  <a:extLst>
                    <a:ext uri="{A12FA001-AC4F-418D-AE19-62706E023703}">
                      <ahyp:hlinkClr xmlns:ahyp="http://schemas.microsoft.com/office/drawing/2018/hyperlinkcolor" val="tx"/>
                    </a:ext>
                  </a:extLst>
                </a:hlinkClick>
              </a:rPr>
              <a:t>C-ID JOUR 150</a:t>
            </a:r>
            <a:r>
              <a:rPr lang="en-US" sz="1800">
                <a:solidFill>
                  <a:srgbClr val="222222"/>
                </a:solidFill>
                <a:highlight>
                  <a:srgbClr val="FFFFFF"/>
                </a:highlight>
              </a:rPr>
              <a:t>)</a:t>
            </a:r>
            <a:endParaRPr sz="1800">
              <a:solidFill>
                <a:srgbClr val="222222"/>
              </a:solidFill>
              <a:highlight>
                <a:srgbClr val="FFFFFF"/>
              </a:highlight>
            </a:endParaRPr>
          </a:p>
          <a:p>
            <a:pPr marL="914400" lvl="1" indent="-342900" algn="l" rtl="0">
              <a:lnSpc>
                <a:spcPct val="130000"/>
              </a:lnSpc>
              <a:spcBef>
                <a:spcPts val="0"/>
              </a:spcBef>
              <a:spcAft>
                <a:spcPts val="0"/>
              </a:spcAft>
              <a:buClr>
                <a:srgbClr val="222222"/>
              </a:buClr>
              <a:buSzPts val="1800"/>
              <a:buChar char="○"/>
            </a:pPr>
            <a:r>
              <a:rPr lang="en-US" sz="1800">
                <a:solidFill>
                  <a:srgbClr val="222222"/>
                </a:solidFill>
                <a:highlight>
                  <a:srgbClr val="FFFFFF"/>
                </a:highlight>
              </a:rPr>
              <a:t>Great resources and more on the way</a:t>
            </a:r>
            <a:endParaRPr sz="1800">
              <a:solidFill>
                <a:srgbClr val="222222"/>
              </a:solidFill>
              <a:highlight>
                <a:srgbClr val="FFFFFF"/>
              </a:highlight>
            </a:endParaRPr>
          </a:p>
          <a:p>
            <a:pPr marL="457200" lvl="0" indent="-342900" algn="l" rtl="0">
              <a:lnSpc>
                <a:spcPct val="130000"/>
              </a:lnSpc>
              <a:spcBef>
                <a:spcPts val="0"/>
              </a:spcBef>
              <a:spcAft>
                <a:spcPts val="0"/>
              </a:spcAft>
              <a:buClr>
                <a:srgbClr val="222222"/>
              </a:buClr>
              <a:buSzPts val="1800"/>
              <a:buChar char="●"/>
            </a:pPr>
            <a:r>
              <a:rPr lang="en-US" sz="1800">
                <a:solidFill>
                  <a:srgbClr val="222222"/>
                </a:solidFill>
                <a:highlight>
                  <a:srgbClr val="FFFFFF"/>
                </a:highlight>
              </a:rPr>
              <a:t>Introduction to Photojournalism (</a:t>
            </a:r>
            <a:r>
              <a:rPr lang="en-US" sz="1800" u="sng">
                <a:solidFill>
                  <a:srgbClr val="222222"/>
                </a:solidFill>
                <a:highlight>
                  <a:srgbClr val="FFFFFF"/>
                </a:highlight>
                <a:hlinkClick r:id="rId5">
                  <a:extLst>
                    <a:ext uri="{A12FA001-AC4F-418D-AE19-62706E023703}">
                      <ahyp:hlinkClr xmlns:ahyp="http://schemas.microsoft.com/office/drawing/2018/hyperlinkcolor" val="tx"/>
                    </a:ext>
                  </a:extLst>
                </a:hlinkClick>
              </a:rPr>
              <a:t>C-ID JOUR 160</a:t>
            </a:r>
            <a:r>
              <a:rPr lang="en-US" sz="1800">
                <a:solidFill>
                  <a:srgbClr val="222222"/>
                </a:solidFill>
                <a:highlight>
                  <a:srgbClr val="FFFFFF"/>
                </a:highlight>
              </a:rPr>
              <a:t>)</a:t>
            </a:r>
            <a:endParaRPr sz="1800">
              <a:solidFill>
                <a:srgbClr val="222222"/>
              </a:solidFill>
              <a:highlight>
                <a:srgbClr val="FFFFFF"/>
              </a:highlight>
            </a:endParaRPr>
          </a:p>
          <a:p>
            <a:pPr marL="914400" lvl="1" indent="-342900" algn="l" rtl="0">
              <a:lnSpc>
                <a:spcPct val="130000"/>
              </a:lnSpc>
              <a:spcBef>
                <a:spcPts val="0"/>
              </a:spcBef>
              <a:spcAft>
                <a:spcPts val="0"/>
              </a:spcAft>
              <a:buClr>
                <a:srgbClr val="222222"/>
              </a:buClr>
              <a:buSzPts val="1800"/>
              <a:buChar char="○"/>
            </a:pPr>
            <a:r>
              <a:rPr lang="en-US" sz="1800">
                <a:solidFill>
                  <a:srgbClr val="222222"/>
                </a:solidFill>
                <a:highlight>
                  <a:srgbClr val="FFFFFF"/>
                </a:highlight>
              </a:rPr>
              <a:t>Course available on Canvas Commons</a:t>
            </a:r>
            <a:endParaRPr sz="1800">
              <a:solidFill>
                <a:srgbClr val="222222"/>
              </a:solidFill>
              <a:highlight>
                <a:srgbClr val="FFFFFF"/>
              </a:highlight>
            </a:endParaRPr>
          </a:p>
          <a:p>
            <a:pPr marL="457200" lvl="0" indent="-342900" algn="l" rtl="0">
              <a:lnSpc>
                <a:spcPct val="130000"/>
              </a:lnSpc>
              <a:spcBef>
                <a:spcPts val="0"/>
              </a:spcBef>
              <a:spcAft>
                <a:spcPts val="0"/>
              </a:spcAft>
              <a:buClr>
                <a:srgbClr val="222222"/>
              </a:buClr>
              <a:buSzPts val="1800"/>
              <a:buChar char="●"/>
            </a:pPr>
            <a:r>
              <a:rPr lang="en-US" sz="1800">
                <a:solidFill>
                  <a:srgbClr val="222222"/>
                </a:solidFill>
                <a:highlight>
                  <a:srgbClr val="FFFFFF"/>
                </a:highlight>
              </a:rPr>
              <a:t>Introduction to Visual Communications (</a:t>
            </a:r>
            <a:r>
              <a:rPr lang="en-US" sz="1800" u="sng">
                <a:solidFill>
                  <a:srgbClr val="222222"/>
                </a:solidFill>
                <a:highlight>
                  <a:srgbClr val="FFFFFF"/>
                </a:highlight>
                <a:hlinkClick r:id="rId6">
                  <a:extLst>
                    <a:ext uri="{A12FA001-AC4F-418D-AE19-62706E023703}">
                      <ahyp:hlinkClr xmlns:ahyp="http://schemas.microsoft.com/office/drawing/2018/hyperlinkcolor" val="tx"/>
                    </a:ext>
                  </a:extLst>
                </a:hlinkClick>
              </a:rPr>
              <a:t>C-ID JOUR 170</a:t>
            </a:r>
            <a:r>
              <a:rPr lang="en-US" sz="1800">
                <a:solidFill>
                  <a:srgbClr val="222222"/>
                </a:solidFill>
                <a:highlight>
                  <a:srgbClr val="FFFFFF"/>
                </a:highlight>
              </a:rPr>
              <a:t>)</a:t>
            </a:r>
            <a:endParaRPr sz="1800">
              <a:solidFill>
                <a:srgbClr val="222222"/>
              </a:solidFill>
              <a:highlight>
                <a:srgbClr val="FFFFFF"/>
              </a:highlight>
            </a:endParaRPr>
          </a:p>
          <a:p>
            <a:pPr marL="914400" lvl="1" indent="-342900" algn="l" rtl="0">
              <a:lnSpc>
                <a:spcPct val="130000"/>
              </a:lnSpc>
              <a:spcBef>
                <a:spcPts val="0"/>
              </a:spcBef>
              <a:spcAft>
                <a:spcPts val="0"/>
              </a:spcAft>
              <a:buClr>
                <a:srgbClr val="222222"/>
              </a:buClr>
              <a:buSzPts val="1800"/>
              <a:buChar char="○"/>
            </a:pPr>
            <a:r>
              <a:rPr lang="en-US" sz="1800">
                <a:solidFill>
                  <a:srgbClr val="222222"/>
                </a:solidFill>
                <a:highlight>
                  <a:srgbClr val="FFFFFF"/>
                </a:highlight>
              </a:rPr>
              <a:t>Need Graphics Design OER!</a:t>
            </a:r>
            <a:endParaRPr sz="1800">
              <a:solidFill>
                <a:srgbClr val="222222"/>
              </a:solidFill>
              <a:highlight>
                <a:srgbClr val="FFFFFF"/>
              </a:highlight>
            </a:endParaRPr>
          </a:p>
          <a:p>
            <a:pPr marL="457200" lvl="0" indent="-342900" algn="l" rtl="0">
              <a:lnSpc>
                <a:spcPct val="130000"/>
              </a:lnSpc>
              <a:spcBef>
                <a:spcPts val="0"/>
              </a:spcBef>
              <a:spcAft>
                <a:spcPts val="0"/>
              </a:spcAft>
              <a:buClr>
                <a:srgbClr val="222222"/>
              </a:buClr>
              <a:buSzPts val="1800"/>
              <a:buChar char="●"/>
            </a:pPr>
            <a:r>
              <a:rPr lang="en-US" sz="1800">
                <a:solidFill>
                  <a:srgbClr val="222222"/>
                </a:solidFill>
                <a:highlight>
                  <a:srgbClr val="FFFFFF"/>
                </a:highlight>
              </a:rPr>
              <a:t>Intermediate Reporting/News Writing (</a:t>
            </a:r>
            <a:r>
              <a:rPr lang="en-US" sz="1800" u="sng">
                <a:solidFill>
                  <a:srgbClr val="222222"/>
                </a:solidFill>
                <a:highlight>
                  <a:srgbClr val="FFFFFF"/>
                </a:highlight>
                <a:hlinkClick r:id="rId7">
                  <a:extLst>
                    <a:ext uri="{A12FA001-AC4F-418D-AE19-62706E023703}">
                      <ahyp:hlinkClr xmlns:ahyp="http://schemas.microsoft.com/office/drawing/2018/hyperlinkcolor" val="tx"/>
                    </a:ext>
                  </a:extLst>
                </a:hlinkClick>
              </a:rPr>
              <a:t>C-ID JOUR 210</a:t>
            </a:r>
            <a:r>
              <a:rPr lang="en-US" sz="1800">
                <a:solidFill>
                  <a:srgbClr val="222222"/>
                </a:solidFill>
                <a:highlight>
                  <a:srgbClr val="FFFFFF"/>
                </a:highlight>
              </a:rPr>
              <a:t>)</a:t>
            </a:r>
            <a:endParaRPr sz="1800">
              <a:solidFill>
                <a:srgbClr val="222222"/>
              </a:solidFill>
              <a:highlight>
                <a:srgbClr val="FFFFFF"/>
              </a:highlight>
            </a:endParaRPr>
          </a:p>
          <a:p>
            <a:pPr marL="914400" lvl="1" indent="-342900" algn="l" rtl="0">
              <a:lnSpc>
                <a:spcPct val="130000"/>
              </a:lnSpc>
              <a:spcBef>
                <a:spcPts val="0"/>
              </a:spcBef>
              <a:spcAft>
                <a:spcPts val="0"/>
              </a:spcAft>
              <a:buClr>
                <a:srgbClr val="222222"/>
              </a:buClr>
              <a:buSzPts val="1800"/>
              <a:buChar char="○"/>
            </a:pPr>
            <a:r>
              <a:rPr lang="en-US" sz="1800">
                <a:solidFill>
                  <a:srgbClr val="222222"/>
                </a:solidFill>
                <a:highlight>
                  <a:srgbClr val="FFFFFF"/>
                </a:highlight>
              </a:rPr>
              <a:t>Third class for most schools</a:t>
            </a:r>
            <a:endParaRPr sz="1800">
              <a:solidFill>
                <a:srgbClr val="222222"/>
              </a:solidFill>
              <a:highlight>
                <a:srgbClr val="FFFFFF"/>
              </a:highlight>
            </a:endParaRPr>
          </a:p>
          <a:p>
            <a:pPr marL="914400" lvl="1" indent="-342900" algn="l" rtl="0">
              <a:lnSpc>
                <a:spcPct val="130000"/>
              </a:lnSpc>
              <a:spcBef>
                <a:spcPts val="0"/>
              </a:spcBef>
              <a:spcAft>
                <a:spcPts val="0"/>
              </a:spcAft>
              <a:buClr>
                <a:srgbClr val="222222"/>
              </a:buClr>
              <a:buSzPts val="1800"/>
              <a:buChar char="○"/>
            </a:pPr>
            <a:r>
              <a:rPr lang="en-US" sz="1800">
                <a:solidFill>
                  <a:srgbClr val="222222"/>
                </a:solidFill>
                <a:highlight>
                  <a:srgbClr val="FFFFFF"/>
                </a:highlight>
              </a:rPr>
              <a:t>Need public affairs reporting resources</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38b73b6c187_0_5"/>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457200" lvl="0" indent="-444500" algn="l" rtl="0">
              <a:lnSpc>
                <a:spcPct val="120000"/>
              </a:lnSpc>
              <a:spcBef>
                <a:spcPts val="750"/>
              </a:spcBef>
              <a:spcAft>
                <a:spcPts val="0"/>
              </a:spcAft>
              <a:buClr>
                <a:schemeClr val="lt1"/>
              </a:buClr>
              <a:buSzPts val="3400"/>
              <a:buChar char="•"/>
            </a:pPr>
            <a:r>
              <a:rPr lang="en-US" sz="3400"/>
              <a:t>OER Accessibility Tips</a:t>
            </a:r>
            <a:endParaRPr sz="3400"/>
          </a:p>
        </p:txBody>
      </p:sp>
      <p:sp>
        <p:nvSpPr>
          <p:cNvPr id="222" name="Google Shape;222;g38b73b6c187_0_5"/>
          <p:cNvSpPr txBox="1">
            <a:spLocks noGrp="1"/>
          </p:cNvSpPr>
          <p:nvPr>
            <p:ph type="body" idx="1"/>
          </p:nvPr>
        </p:nvSpPr>
        <p:spPr>
          <a:xfrm>
            <a:off x="1088686" y="2003035"/>
            <a:ext cx="7202400" cy="4039200"/>
          </a:xfrm>
          <a:prstGeom prst="rect">
            <a:avLst/>
          </a:prstGeom>
          <a:noFill/>
          <a:ln>
            <a:noFill/>
          </a:ln>
        </p:spPr>
        <p:txBody>
          <a:bodyPr spcFirstLastPara="1" wrap="square" lIns="91425" tIns="45700" rIns="91425" bIns="45700" anchor="t" anchorCtr="0">
            <a:noAutofit/>
          </a:bodyPr>
          <a:lstStyle/>
          <a:p>
            <a:pPr marL="457200" lvl="0" indent="-330200" algn="l" rtl="0">
              <a:lnSpc>
                <a:spcPct val="115000"/>
              </a:lnSpc>
              <a:spcBef>
                <a:spcPts val="0"/>
              </a:spcBef>
              <a:spcAft>
                <a:spcPts val="0"/>
              </a:spcAft>
              <a:buClr>
                <a:srgbClr val="000000"/>
              </a:buClr>
              <a:buSzPts val="1600"/>
              <a:buChar char="•"/>
            </a:pPr>
            <a:r>
              <a:rPr lang="en-US">
                <a:solidFill>
                  <a:srgbClr val="000000"/>
                </a:solidFill>
                <a:highlight>
                  <a:srgbClr val="FFFFFF"/>
                </a:highlight>
              </a:rPr>
              <a:t>Links t</a:t>
            </a:r>
            <a:r>
              <a:rPr lang="en-US">
                <a:solidFill>
                  <a:srgbClr val="222222"/>
                </a:solidFill>
                <a:highlight>
                  <a:srgbClr val="FFFFFF"/>
                </a:highlight>
              </a:rPr>
              <a:t>o news/other websites </a:t>
            </a:r>
            <a:endParaRPr>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If articles change every semester and are current events, they don’t have to be accessible as part of the just-in-time exception that information is shared too quickly to be made accessible. </a:t>
            </a:r>
            <a:endParaRPr sz="1600">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It must be very current and not used for multiple semesters. </a:t>
            </a:r>
            <a:endParaRPr sz="1600">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Put a statement in your syllabus and work with your DSPS office.</a:t>
            </a:r>
            <a:endParaRPr sz="1600">
              <a:solidFill>
                <a:srgbClr val="222222"/>
              </a:solidFill>
              <a:highlight>
                <a:srgbClr val="FFFFFF"/>
              </a:highlight>
            </a:endParaRPr>
          </a:p>
          <a:p>
            <a:pPr marL="457200" lvl="0" indent="-330200" algn="l" rtl="0">
              <a:lnSpc>
                <a:spcPct val="115000"/>
              </a:lnSpc>
              <a:spcBef>
                <a:spcPts val="0"/>
              </a:spcBef>
              <a:spcAft>
                <a:spcPts val="0"/>
              </a:spcAft>
              <a:buClr>
                <a:srgbClr val="222222"/>
              </a:buClr>
              <a:buSzPts val="1600"/>
              <a:buChar char="•"/>
            </a:pPr>
            <a:r>
              <a:rPr lang="en-US">
                <a:solidFill>
                  <a:srgbClr val="222222"/>
                </a:solidFill>
                <a:highlight>
                  <a:srgbClr val="FFFFFF"/>
                </a:highlight>
              </a:rPr>
              <a:t>Newspaper archives </a:t>
            </a:r>
            <a:endParaRPr>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Often archives are PDFs inaccessible and cannot be used.</a:t>
            </a:r>
            <a:endParaRPr sz="1600">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One approach may be to work with your library to make accessible copies over time. This shows that an effort to improve, which may help if there is an OCR (Office of Civil Rights) issue. </a:t>
            </a:r>
            <a:endParaRPr sz="1600">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The syllabus statement for just-in-time articles can help.</a:t>
            </a:r>
            <a:endParaRPr sz="1600">
              <a:solidFill>
                <a:srgbClr val="22222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38b73b6c187_0_32"/>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457200" lvl="0" indent="-444500" algn="l" rtl="0">
              <a:lnSpc>
                <a:spcPct val="120000"/>
              </a:lnSpc>
              <a:spcBef>
                <a:spcPts val="750"/>
              </a:spcBef>
              <a:spcAft>
                <a:spcPts val="0"/>
              </a:spcAft>
              <a:buClr>
                <a:schemeClr val="lt1"/>
              </a:buClr>
              <a:buSzPts val="3400"/>
              <a:buChar char="•"/>
            </a:pPr>
            <a:r>
              <a:rPr lang="en-US" sz="3400" dirty="0"/>
              <a:t>OER Accessibility Tips (2)</a:t>
            </a:r>
            <a:endParaRPr sz="3400" dirty="0"/>
          </a:p>
        </p:txBody>
      </p:sp>
      <p:sp>
        <p:nvSpPr>
          <p:cNvPr id="228" name="Google Shape;228;g38b73b6c187_0_32"/>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p>
            <a:pPr marL="457200" lvl="0" indent="-330200" algn="l" rtl="0">
              <a:lnSpc>
                <a:spcPct val="115000"/>
              </a:lnSpc>
              <a:spcBef>
                <a:spcPts val="1100"/>
              </a:spcBef>
              <a:spcAft>
                <a:spcPts val="0"/>
              </a:spcAft>
              <a:buClr>
                <a:srgbClr val="222222"/>
              </a:buClr>
              <a:buSzPts val="1600"/>
              <a:buChar char="•"/>
            </a:pPr>
            <a:r>
              <a:rPr lang="en-US">
                <a:solidFill>
                  <a:srgbClr val="222222"/>
                </a:solidFill>
                <a:highlight>
                  <a:srgbClr val="FFFFFF"/>
                </a:highlight>
              </a:rPr>
              <a:t>Canvas Course limitations</a:t>
            </a:r>
            <a:endParaRPr>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Canvas shells are designed to be 100 percent accessible but can't be printed out like in a Libretext or Pressbook book. </a:t>
            </a:r>
            <a:endParaRPr sz="1600">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State says this is a campus decision as both Canvas courses and online books have benefits and drawbacks. It is good to check with campus disabled resources group on their thoughts.</a:t>
            </a:r>
            <a:endParaRPr sz="1600">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State suggestion: If possible, copy Canvas content for OER to online book format. The discussion prompts and assignments could be separate pages for instructors (like a teacher’s edition of the textbook). </a:t>
            </a:r>
            <a:endParaRPr sz="1600">
              <a:solidFill>
                <a:srgbClr val="222222"/>
              </a:solidFill>
              <a:highlight>
                <a:srgbClr val="FFFFFF"/>
              </a:highlight>
            </a:endParaRPr>
          </a:p>
          <a:p>
            <a:pPr marL="457200" lvl="0" indent="-330200" algn="l" rtl="0">
              <a:lnSpc>
                <a:spcPct val="115000"/>
              </a:lnSpc>
              <a:spcBef>
                <a:spcPts val="0"/>
              </a:spcBef>
              <a:spcAft>
                <a:spcPts val="0"/>
              </a:spcAft>
              <a:buClr>
                <a:srgbClr val="222222"/>
              </a:buClr>
              <a:buSzPts val="1600"/>
              <a:buChar char="•"/>
            </a:pPr>
            <a:r>
              <a:rPr lang="en-US">
                <a:solidFill>
                  <a:srgbClr val="222222"/>
                </a:solidFill>
                <a:highlight>
                  <a:srgbClr val="FFFFFF"/>
                </a:highlight>
              </a:rPr>
              <a:t>Design textbooks on Issuu</a:t>
            </a:r>
            <a:endParaRPr>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PDFS must be addressed to quality for OER resources.</a:t>
            </a:r>
            <a:endParaRPr sz="1600">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Check with campus for resources to support these changes.</a:t>
            </a:r>
            <a:endParaRPr sz="1600">
              <a:solidFill>
                <a:srgbClr val="222222"/>
              </a:solidFill>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38b73b6c187_0_37"/>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750"/>
              </a:spcBef>
              <a:spcAft>
                <a:spcPts val="0"/>
              </a:spcAft>
              <a:buNone/>
            </a:pPr>
            <a:r>
              <a:rPr lang="en-US" sz="2800"/>
              <a:t>Review of Campus Publication Survey</a:t>
            </a:r>
            <a:endParaRPr sz="3400"/>
          </a:p>
        </p:txBody>
      </p:sp>
      <p:sp>
        <p:nvSpPr>
          <p:cNvPr id="234" name="Google Shape;234;g38b73b6c187_0_37"/>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p>
            <a:pPr marL="457200" lvl="0" indent="-330200" algn="l" rtl="0">
              <a:lnSpc>
                <a:spcPct val="115000"/>
              </a:lnSpc>
              <a:spcBef>
                <a:spcPts val="1100"/>
              </a:spcBef>
              <a:spcAft>
                <a:spcPts val="0"/>
              </a:spcAft>
              <a:buClr>
                <a:srgbClr val="222222"/>
              </a:buClr>
              <a:buSzPts val="1600"/>
              <a:buChar char="•"/>
            </a:pPr>
            <a:r>
              <a:rPr lang="en-US">
                <a:solidFill>
                  <a:srgbClr val="222222"/>
                </a:solidFill>
                <a:highlight>
                  <a:srgbClr val="FFFFFF"/>
                </a:highlight>
              </a:rPr>
              <a:t>Survey Results of Campus Magazine Needs</a:t>
            </a:r>
            <a:endParaRPr>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Asked about current magazine resources, conditions and needs for the future</a:t>
            </a:r>
            <a:endParaRPr sz="1600">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Findings</a:t>
            </a:r>
            <a:endParaRPr sz="1600">
              <a:solidFill>
                <a:srgbClr val="222222"/>
              </a:solidFill>
              <a:highlight>
                <a:srgbClr val="FFFFFF"/>
              </a:highlight>
            </a:endParaRPr>
          </a:p>
          <a:p>
            <a:pPr marL="1371600" lvl="2"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Five responded and only one had a stand-alone magazine class</a:t>
            </a:r>
            <a:endParaRPr sz="1600">
              <a:solidFill>
                <a:srgbClr val="222222"/>
              </a:solidFill>
              <a:highlight>
                <a:srgbClr val="FFFFFF"/>
              </a:highlight>
            </a:endParaRPr>
          </a:p>
          <a:p>
            <a:pPr marL="1371600" lvl="2"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The rest were combined with the newspaper class or no longer offered</a:t>
            </a:r>
            <a:endParaRPr sz="1600">
              <a:solidFill>
                <a:srgbClr val="222222"/>
              </a:solidFill>
              <a:highlight>
                <a:srgbClr val="FFFFFF"/>
              </a:highlight>
            </a:endParaRPr>
          </a:p>
          <a:p>
            <a:pPr marL="1371600" lvl="2"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Most had no required text but online resources such as </a:t>
            </a:r>
            <a:r>
              <a:rPr lang="en-US" sz="1600" u="sng">
                <a:solidFill>
                  <a:schemeClr val="hlink"/>
                </a:solidFill>
                <a:highlight>
                  <a:srgbClr val="FFFFFF"/>
                </a:highlight>
                <a:hlinkClick r:id="rId3"/>
              </a:rPr>
              <a:t>www.asme.media</a:t>
            </a:r>
            <a:r>
              <a:rPr lang="en-US" sz="1600">
                <a:solidFill>
                  <a:srgbClr val="222222"/>
                </a:solidFill>
                <a:highlight>
                  <a:srgbClr val="FFFFFF"/>
                </a:highlight>
              </a:rPr>
              <a:t> </a:t>
            </a:r>
            <a:endParaRPr sz="1600">
              <a:solidFill>
                <a:srgbClr val="222222"/>
              </a:solidFill>
              <a:highlight>
                <a:srgbClr val="FFFFFF"/>
              </a:highlight>
            </a:endParaRPr>
          </a:p>
          <a:p>
            <a:pPr marL="1371600" lvl="2"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One used a textbook that costs $115.</a:t>
            </a:r>
            <a:endParaRPr sz="1600">
              <a:solidFill>
                <a:srgbClr val="222222"/>
              </a:solidFill>
              <a:highlight>
                <a:srgbClr val="FFFFFF"/>
              </a:highlight>
            </a:endParaRPr>
          </a:p>
          <a:p>
            <a:pPr marL="914400" lvl="0" indent="0" algn="l" rtl="0">
              <a:lnSpc>
                <a:spcPct val="115000"/>
              </a:lnSpc>
              <a:spcBef>
                <a:spcPts val="1100"/>
              </a:spcBef>
              <a:spcAft>
                <a:spcPts val="0"/>
              </a:spcAft>
              <a:buNone/>
            </a:pPr>
            <a:endParaRPr>
              <a:solidFill>
                <a:srgbClr val="222222"/>
              </a:solidFill>
              <a:highlight>
                <a:srgbClr val="FFFFF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daa2c8842f_0_3"/>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750"/>
              </a:spcBef>
              <a:spcAft>
                <a:spcPts val="0"/>
              </a:spcAft>
              <a:buNone/>
            </a:pPr>
            <a:r>
              <a:rPr lang="en-US" sz="2800" dirty="0"/>
              <a:t>Review of Campus Publication Survey (2)</a:t>
            </a:r>
            <a:endParaRPr sz="3400" dirty="0"/>
          </a:p>
        </p:txBody>
      </p:sp>
      <p:sp>
        <p:nvSpPr>
          <p:cNvPr id="240" name="Google Shape;240;g3daa2c8842f_0_3"/>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p>
            <a:pPr marL="457200" lvl="0" indent="-330200" algn="l" rtl="0">
              <a:lnSpc>
                <a:spcPct val="115000"/>
              </a:lnSpc>
              <a:spcBef>
                <a:spcPts val="1100"/>
              </a:spcBef>
              <a:spcAft>
                <a:spcPts val="0"/>
              </a:spcAft>
              <a:buClr>
                <a:srgbClr val="222222"/>
              </a:buClr>
              <a:buSzPts val="1600"/>
              <a:buChar char="•"/>
            </a:pPr>
            <a:r>
              <a:rPr lang="en-US">
                <a:solidFill>
                  <a:srgbClr val="222222"/>
                </a:solidFill>
                <a:highlight>
                  <a:srgbClr val="FFFFFF"/>
                </a:highlight>
              </a:rPr>
              <a:t>Survey Results </a:t>
            </a:r>
            <a:endParaRPr>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Free textbook needs</a:t>
            </a:r>
            <a:endParaRPr sz="1600">
              <a:solidFill>
                <a:srgbClr val="222222"/>
              </a:solidFill>
              <a:highlight>
                <a:srgbClr val="FFFFFF"/>
              </a:highlight>
            </a:endParaRPr>
          </a:p>
          <a:p>
            <a:pPr marL="1371600" lvl="2" indent="-317500" algn="l" rtl="0">
              <a:lnSpc>
                <a:spcPct val="115000"/>
              </a:lnSpc>
              <a:spcBef>
                <a:spcPts val="0"/>
              </a:spcBef>
              <a:spcAft>
                <a:spcPts val="0"/>
              </a:spcAft>
              <a:buClr>
                <a:srgbClr val="222222"/>
              </a:buClr>
              <a:buSzPts val="1400"/>
              <a:buChar char="•"/>
            </a:pPr>
            <a:r>
              <a:rPr lang="en-US" sz="1400">
                <a:solidFill>
                  <a:srgbClr val="222222"/>
                </a:solidFill>
                <a:highlight>
                  <a:srgbClr val="FFFFFF"/>
                </a:highlight>
              </a:rPr>
              <a:t>Design</a:t>
            </a:r>
            <a:endParaRPr sz="1400">
              <a:solidFill>
                <a:srgbClr val="222222"/>
              </a:solidFill>
              <a:highlight>
                <a:srgbClr val="FFFFFF"/>
              </a:highlight>
            </a:endParaRPr>
          </a:p>
          <a:p>
            <a:pPr marL="1371600" lvl="2" indent="-317500" algn="l" rtl="0">
              <a:lnSpc>
                <a:spcPct val="115000"/>
              </a:lnSpc>
              <a:spcBef>
                <a:spcPts val="0"/>
              </a:spcBef>
              <a:spcAft>
                <a:spcPts val="0"/>
              </a:spcAft>
              <a:buClr>
                <a:srgbClr val="222222"/>
              </a:buClr>
              <a:buSzPts val="1400"/>
              <a:buChar char="•"/>
            </a:pPr>
            <a:r>
              <a:rPr lang="en-US" sz="1400">
                <a:solidFill>
                  <a:srgbClr val="222222"/>
                </a:solidFill>
                <a:highlight>
                  <a:srgbClr val="FFFFFF"/>
                </a:highlight>
              </a:rPr>
              <a:t>Production</a:t>
            </a:r>
            <a:endParaRPr sz="1400">
              <a:solidFill>
                <a:srgbClr val="222222"/>
              </a:solidFill>
              <a:highlight>
                <a:srgbClr val="FFFFFF"/>
              </a:highlight>
            </a:endParaRPr>
          </a:p>
          <a:p>
            <a:pPr marL="1371600" lvl="2" indent="-317500" algn="l" rtl="0">
              <a:lnSpc>
                <a:spcPct val="115000"/>
              </a:lnSpc>
              <a:spcBef>
                <a:spcPts val="0"/>
              </a:spcBef>
              <a:spcAft>
                <a:spcPts val="0"/>
              </a:spcAft>
              <a:buClr>
                <a:srgbClr val="222222"/>
              </a:buClr>
              <a:buSzPts val="1400"/>
              <a:buChar char="•"/>
            </a:pPr>
            <a:r>
              <a:rPr lang="en-US" sz="1400">
                <a:solidFill>
                  <a:srgbClr val="222222"/>
                </a:solidFill>
                <a:highlight>
                  <a:srgbClr val="FFFFFF"/>
                </a:highlight>
              </a:rPr>
              <a:t>Online writing style</a:t>
            </a:r>
            <a:endParaRPr sz="1400">
              <a:solidFill>
                <a:srgbClr val="222222"/>
              </a:solidFill>
              <a:highlight>
                <a:srgbClr val="FFFFFF"/>
              </a:highlight>
            </a:endParaRPr>
          </a:p>
          <a:p>
            <a:pPr marL="1371600" lvl="2" indent="-317500" algn="l" rtl="0">
              <a:lnSpc>
                <a:spcPct val="115000"/>
              </a:lnSpc>
              <a:spcBef>
                <a:spcPts val="0"/>
              </a:spcBef>
              <a:spcAft>
                <a:spcPts val="0"/>
              </a:spcAft>
              <a:buClr>
                <a:srgbClr val="222222"/>
              </a:buClr>
              <a:buSzPts val="1400"/>
              <a:buChar char="•"/>
            </a:pPr>
            <a:r>
              <a:rPr lang="en-US" sz="1400">
                <a:solidFill>
                  <a:srgbClr val="222222"/>
                </a:solidFill>
                <a:highlight>
                  <a:srgbClr val="FFFFFF"/>
                </a:highlight>
              </a:rPr>
              <a:t>Difference between magazine and newspaper writing</a:t>
            </a:r>
            <a:endParaRPr sz="1400">
              <a:solidFill>
                <a:srgbClr val="222222"/>
              </a:solidFill>
              <a:highlight>
                <a:srgbClr val="FFFFFF"/>
              </a:highlight>
            </a:endParaRPr>
          </a:p>
          <a:p>
            <a:pPr marL="1371600" lvl="2" indent="-317500" algn="l" rtl="0">
              <a:lnSpc>
                <a:spcPct val="115000"/>
              </a:lnSpc>
              <a:spcBef>
                <a:spcPts val="0"/>
              </a:spcBef>
              <a:spcAft>
                <a:spcPts val="0"/>
              </a:spcAft>
              <a:buClr>
                <a:srgbClr val="222222"/>
              </a:buClr>
              <a:buSzPts val="1400"/>
              <a:buChar char="•"/>
            </a:pPr>
            <a:r>
              <a:rPr lang="en-US" sz="1400">
                <a:solidFill>
                  <a:srgbClr val="222222"/>
                </a:solidFill>
                <a:highlight>
                  <a:srgbClr val="FFFFFF"/>
                </a:highlight>
              </a:rPr>
              <a:t>Mini-class of magazine resources to be merged with newspaper class</a:t>
            </a:r>
            <a:endParaRPr sz="1400">
              <a:solidFill>
                <a:srgbClr val="222222"/>
              </a:solidFill>
              <a:highlight>
                <a:srgbClr val="FFFFFF"/>
              </a:highlight>
            </a:endParaRPr>
          </a:p>
          <a:p>
            <a:pPr marL="1371600" lvl="2" indent="-317500" algn="l" rtl="0">
              <a:lnSpc>
                <a:spcPct val="115000"/>
              </a:lnSpc>
              <a:spcBef>
                <a:spcPts val="0"/>
              </a:spcBef>
              <a:spcAft>
                <a:spcPts val="0"/>
              </a:spcAft>
              <a:buClr>
                <a:srgbClr val="222222"/>
              </a:buClr>
              <a:buSzPts val="1400"/>
              <a:buChar char="•"/>
            </a:pPr>
            <a:r>
              <a:rPr lang="en-US" sz="1400">
                <a:solidFill>
                  <a:srgbClr val="222222"/>
                </a:solidFill>
                <a:highlight>
                  <a:srgbClr val="FFFFFF"/>
                </a:highlight>
              </a:rPr>
              <a:t>Quizzes on basic concepts</a:t>
            </a:r>
            <a:endParaRPr sz="1400">
              <a:solidFill>
                <a:srgbClr val="222222"/>
              </a:solidFill>
              <a:highlight>
                <a:srgbClr val="FFFFFF"/>
              </a:highlight>
            </a:endParaRPr>
          </a:p>
          <a:p>
            <a:pPr marL="1371600" lvl="2" indent="-317500" algn="l" rtl="0">
              <a:lnSpc>
                <a:spcPct val="115000"/>
              </a:lnSpc>
              <a:spcBef>
                <a:spcPts val="0"/>
              </a:spcBef>
              <a:spcAft>
                <a:spcPts val="0"/>
              </a:spcAft>
              <a:buClr>
                <a:srgbClr val="222222"/>
              </a:buClr>
              <a:buSzPts val="1400"/>
              <a:buChar char="•"/>
            </a:pPr>
            <a:r>
              <a:rPr lang="en-US" sz="1400">
                <a:solidFill>
                  <a:srgbClr val="222222"/>
                </a:solidFill>
                <a:highlight>
                  <a:srgbClr val="FFFFFF"/>
                </a:highlight>
              </a:rPr>
              <a:t>Theory behind magazine characteristics</a:t>
            </a:r>
            <a:endParaRPr sz="1400">
              <a:solidFill>
                <a:srgbClr val="222222"/>
              </a:solidFill>
              <a:highlight>
                <a:srgbClr val="FFFFFF"/>
              </a:highlight>
            </a:endParaRPr>
          </a:p>
          <a:p>
            <a:pPr marL="1371600" lvl="2" indent="-317500" algn="l" rtl="0">
              <a:lnSpc>
                <a:spcPct val="115000"/>
              </a:lnSpc>
              <a:spcBef>
                <a:spcPts val="0"/>
              </a:spcBef>
              <a:spcAft>
                <a:spcPts val="0"/>
              </a:spcAft>
              <a:buClr>
                <a:srgbClr val="222222"/>
              </a:buClr>
              <a:buSzPts val="1400"/>
              <a:buChar char="•"/>
            </a:pPr>
            <a:r>
              <a:rPr lang="en-US" sz="1400">
                <a:solidFill>
                  <a:srgbClr val="222222"/>
                </a:solidFill>
                <a:highlight>
                  <a:srgbClr val="FFFFFF"/>
                </a:highlight>
              </a:rPr>
              <a:t>Updated CORS to reflect technology changes</a:t>
            </a:r>
            <a:endParaRPr sz="1400">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Other areas</a:t>
            </a:r>
            <a:endParaRPr sz="1600">
              <a:solidFill>
                <a:srgbClr val="222222"/>
              </a:solidFill>
              <a:highlight>
                <a:srgbClr val="FFFFFF"/>
              </a:highlight>
            </a:endParaRPr>
          </a:p>
          <a:p>
            <a:pPr marL="1371600" lvl="2" indent="-317500" algn="l" rtl="0">
              <a:lnSpc>
                <a:spcPct val="115000"/>
              </a:lnSpc>
              <a:spcBef>
                <a:spcPts val="0"/>
              </a:spcBef>
              <a:spcAft>
                <a:spcPts val="0"/>
              </a:spcAft>
              <a:buClr>
                <a:srgbClr val="222222"/>
              </a:buClr>
              <a:buSzPts val="1400"/>
              <a:buChar char="•"/>
            </a:pPr>
            <a:r>
              <a:rPr lang="en-US" sz="1400">
                <a:solidFill>
                  <a:srgbClr val="222222"/>
                </a:solidFill>
                <a:highlight>
                  <a:srgbClr val="FFFFFF"/>
                </a:highlight>
              </a:rPr>
              <a:t>Multimedia storytelling</a:t>
            </a:r>
            <a:endParaRPr sz="1400">
              <a:solidFill>
                <a:srgbClr val="222222"/>
              </a:solidFill>
              <a:highlight>
                <a:srgbClr val="FFFFFF"/>
              </a:highlight>
            </a:endParaRPr>
          </a:p>
          <a:p>
            <a:pPr marL="1371600" lvl="2" indent="-317500" algn="l" rtl="0">
              <a:lnSpc>
                <a:spcPct val="115000"/>
              </a:lnSpc>
              <a:spcBef>
                <a:spcPts val="0"/>
              </a:spcBef>
              <a:spcAft>
                <a:spcPts val="0"/>
              </a:spcAft>
              <a:buClr>
                <a:srgbClr val="222222"/>
              </a:buClr>
              <a:buSzPts val="1400"/>
              <a:buChar char="•"/>
            </a:pPr>
            <a:r>
              <a:rPr lang="en-US" sz="1400">
                <a:solidFill>
                  <a:srgbClr val="222222"/>
                </a:solidFill>
                <a:highlight>
                  <a:srgbClr val="FFFFFF"/>
                </a:highlight>
              </a:rPr>
              <a:t>Social media</a:t>
            </a:r>
            <a:endParaRPr sz="1400">
              <a:solidFill>
                <a:srgbClr val="222222"/>
              </a:solidFill>
              <a:highlight>
                <a:srgbClr val="FFFFFF"/>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38b73b6c187_0_42"/>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750"/>
              </a:spcBef>
              <a:spcAft>
                <a:spcPts val="0"/>
              </a:spcAft>
              <a:buNone/>
            </a:pPr>
            <a:r>
              <a:rPr lang="en-US" sz="2800"/>
              <a:t>Conversation on Campus Publication</a:t>
            </a:r>
            <a:endParaRPr sz="3400"/>
          </a:p>
        </p:txBody>
      </p:sp>
      <p:sp>
        <p:nvSpPr>
          <p:cNvPr id="246" name="Google Shape;246;g38b73b6c187_0_42"/>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100"/>
              </a:spcBef>
              <a:spcAft>
                <a:spcPts val="0"/>
              </a:spcAft>
              <a:buNone/>
            </a:pPr>
            <a:r>
              <a:rPr lang="en-US" sz="2200">
                <a:solidFill>
                  <a:srgbClr val="222222"/>
                </a:solidFill>
                <a:highlight>
                  <a:srgbClr val="FFFFFF"/>
                </a:highlight>
              </a:rPr>
              <a:t>Please answer the following questions in the chat:</a:t>
            </a:r>
            <a:endParaRPr sz="2200">
              <a:solidFill>
                <a:srgbClr val="222222"/>
              </a:solidFill>
              <a:highlight>
                <a:srgbClr val="FFFFFF"/>
              </a:highlight>
            </a:endParaRPr>
          </a:p>
          <a:p>
            <a:pPr marL="457200" lvl="0" indent="-368300" algn="l" rtl="0">
              <a:lnSpc>
                <a:spcPct val="115000"/>
              </a:lnSpc>
              <a:spcBef>
                <a:spcPts val="1100"/>
              </a:spcBef>
              <a:spcAft>
                <a:spcPts val="0"/>
              </a:spcAft>
              <a:buClr>
                <a:srgbClr val="222222"/>
              </a:buClr>
              <a:buSzPts val="2200"/>
              <a:buChar char="•"/>
            </a:pPr>
            <a:r>
              <a:rPr lang="en-US" sz="2200">
                <a:solidFill>
                  <a:srgbClr val="222222"/>
                </a:solidFill>
                <a:highlight>
                  <a:srgbClr val="FFFFFF"/>
                </a:highlight>
              </a:rPr>
              <a:t>Does your college produce a campus magazine.?</a:t>
            </a:r>
            <a:endParaRPr sz="2200">
              <a:solidFill>
                <a:srgbClr val="222222"/>
              </a:solidFill>
              <a:highlight>
                <a:srgbClr val="FFFFFF"/>
              </a:highlight>
            </a:endParaRPr>
          </a:p>
          <a:p>
            <a:pPr marL="457200" lvl="0" indent="0" algn="l" rtl="0">
              <a:lnSpc>
                <a:spcPct val="115000"/>
              </a:lnSpc>
              <a:spcBef>
                <a:spcPts val="1100"/>
              </a:spcBef>
              <a:spcAft>
                <a:spcPts val="0"/>
              </a:spcAft>
              <a:buNone/>
            </a:pPr>
            <a:endParaRPr sz="2200">
              <a:solidFill>
                <a:srgbClr val="222222"/>
              </a:solidFill>
              <a:highlight>
                <a:srgbClr val="FFFFFF"/>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3daa2c8842f_0_8"/>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750"/>
              </a:spcBef>
              <a:spcAft>
                <a:spcPts val="0"/>
              </a:spcAft>
              <a:buNone/>
            </a:pPr>
            <a:r>
              <a:rPr lang="en-US" sz="2800" dirty="0"/>
              <a:t>Conversation on Campus Publication (2)</a:t>
            </a:r>
            <a:endParaRPr sz="3400" dirty="0"/>
          </a:p>
        </p:txBody>
      </p:sp>
      <p:sp>
        <p:nvSpPr>
          <p:cNvPr id="252" name="Google Shape;252;g3daa2c8842f_0_8"/>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100"/>
              </a:spcBef>
              <a:spcAft>
                <a:spcPts val="0"/>
              </a:spcAft>
              <a:buNone/>
            </a:pPr>
            <a:r>
              <a:rPr lang="en-US" sz="2200">
                <a:solidFill>
                  <a:srgbClr val="222222"/>
                </a:solidFill>
                <a:highlight>
                  <a:srgbClr val="FFFFFF"/>
                </a:highlight>
              </a:rPr>
              <a:t>Please answer the following questions in the chat:</a:t>
            </a:r>
            <a:endParaRPr sz="2200">
              <a:solidFill>
                <a:srgbClr val="222222"/>
              </a:solidFill>
              <a:highlight>
                <a:srgbClr val="FFFFFF"/>
              </a:highlight>
            </a:endParaRPr>
          </a:p>
          <a:p>
            <a:pPr marL="457200" lvl="0" indent="-368300" algn="l" rtl="0">
              <a:lnSpc>
                <a:spcPct val="115000"/>
              </a:lnSpc>
              <a:spcBef>
                <a:spcPts val="1100"/>
              </a:spcBef>
              <a:spcAft>
                <a:spcPts val="0"/>
              </a:spcAft>
              <a:buClr>
                <a:srgbClr val="222222"/>
              </a:buClr>
              <a:buSzPts val="2200"/>
              <a:buChar char="•"/>
            </a:pPr>
            <a:r>
              <a:rPr lang="en-US" sz="2200">
                <a:solidFill>
                  <a:srgbClr val="222222"/>
                </a:solidFill>
                <a:highlight>
                  <a:srgbClr val="FFFFFF"/>
                </a:highlight>
              </a:rPr>
              <a:t>Is the campus magazine course separate from the newspaper or combined?</a:t>
            </a:r>
            <a:endParaRPr sz="2200">
              <a:solidFill>
                <a:srgbClr val="222222"/>
              </a:solidFill>
              <a:highlight>
                <a:srgbClr val="FFFFFF"/>
              </a:highlight>
            </a:endParaRPr>
          </a:p>
          <a:p>
            <a:pPr marL="457200" lvl="0" indent="0" algn="l" rtl="0">
              <a:lnSpc>
                <a:spcPct val="115000"/>
              </a:lnSpc>
              <a:spcBef>
                <a:spcPts val="1100"/>
              </a:spcBef>
              <a:spcAft>
                <a:spcPts val="0"/>
              </a:spcAft>
              <a:buNone/>
            </a:pPr>
            <a:endParaRPr sz="2200">
              <a:solidFill>
                <a:srgbClr val="222222"/>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a:latin typeface="Arial"/>
                <a:ea typeface="Arial"/>
                <a:cs typeface="Arial"/>
                <a:sym typeface="Arial"/>
              </a:rPr>
              <a:t>Welcome!</a:t>
            </a:r>
            <a:endParaRPr sz="4800">
              <a:latin typeface="Arial"/>
              <a:ea typeface="Arial"/>
              <a:cs typeface="Arial"/>
              <a:sym typeface="Arial"/>
            </a:endParaRPr>
          </a:p>
        </p:txBody>
      </p:sp>
      <p:sp>
        <p:nvSpPr>
          <p:cNvPr id="134" name="Google Shape;134;p3"/>
          <p:cNvSpPr txBox="1">
            <a:spLocks noGrp="1"/>
          </p:cNvSpPr>
          <p:nvPr>
            <p:ph type="body" idx="1"/>
          </p:nvPr>
        </p:nvSpPr>
        <p:spPr>
          <a:xfrm>
            <a:off x="1088686" y="2015735"/>
            <a:ext cx="7202456" cy="3729745"/>
          </a:xfrm>
          <a:prstGeom prst="rect">
            <a:avLst/>
          </a:prstGeom>
          <a:noFill/>
          <a:ln>
            <a:noFill/>
          </a:ln>
        </p:spPr>
        <p:txBody>
          <a:bodyPr spcFirstLastPara="1" wrap="square" lIns="91425" tIns="45700" rIns="91425" bIns="45700" anchor="t" anchorCtr="0">
            <a:noAutofit/>
          </a:bodyPr>
          <a:lstStyle/>
          <a:p>
            <a:pPr marL="171446" lvl="0" indent="-135949" algn="l" rtl="0">
              <a:lnSpc>
                <a:spcPct val="120000"/>
              </a:lnSpc>
              <a:spcBef>
                <a:spcPts val="0"/>
              </a:spcBef>
              <a:spcAft>
                <a:spcPts val="0"/>
              </a:spcAft>
              <a:buSzPts val="1800"/>
              <a:buChar char="•"/>
            </a:pPr>
            <a:r>
              <a:rPr lang="en-US" sz="1800"/>
              <a:t>On behalf of the ASCCC OERI, we are pleased to have you here with us </a:t>
            </a:r>
            <a:r>
              <a:rPr lang="en-US" sz="1800">
                <a:latin typeface="arial"/>
                <a:ea typeface="arial"/>
                <a:cs typeface="arial"/>
                <a:sym typeface="arial"/>
              </a:rPr>
              <a:t>for “Let’s Talk about Developing Journalism OER Resources for Publication Classes.”</a:t>
            </a:r>
            <a:endParaRPr sz="1800">
              <a:latin typeface="arial"/>
              <a:ea typeface="arial"/>
              <a:cs typeface="arial"/>
              <a:sym typeface="arial"/>
            </a:endParaRPr>
          </a:p>
          <a:p>
            <a:pPr marL="171446" lvl="0" indent="-135949" algn="l" rtl="0">
              <a:lnSpc>
                <a:spcPct val="120000"/>
              </a:lnSpc>
              <a:spcBef>
                <a:spcPts val="750"/>
              </a:spcBef>
              <a:spcAft>
                <a:spcPts val="0"/>
              </a:spcAft>
              <a:buSzPts val="1800"/>
              <a:buChar char="•"/>
            </a:pPr>
            <a:r>
              <a:rPr lang="en-US" sz="1800"/>
              <a:t>If you are not already muted, please mute yourself upon arrival.</a:t>
            </a:r>
            <a:endParaRPr sz="1800"/>
          </a:p>
          <a:p>
            <a:pPr marL="171446" lvl="0" indent="-135949" algn="l" rtl="0">
              <a:lnSpc>
                <a:spcPct val="120000"/>
              </a:lnSpc>
              <a:spcBef>
                <a:spcPts val="750"/>
              </a:spcBef>
              <a:spcAft>
                <a:spcPts val="0"/>
              </a:spcAft>
              <a:buSzPts val="1800"/>
              <a:buChar char="•"/>
            </a:pPr>
            <a:r>
              <a:rPr lang="en-US" sz="1800"/>
              <a:t>Please note that you are encouraged to use the Zoom “chat” feature for questions and comments.</a:t>
            </a:r>
            <a:endParaRPr sz="1800"/>
          </a:p>
          <a:p>
            <a:pPr marL="171446" lvl="0" indent="-135949" algn="l" rtl="0">
              <a:lnSpc>
                <a:spcPct val="120000"/>
              </a:lnSpc>
              <a:spcBef>
                <a:spcPts val="750"/>
              </a:spcBef>
              <a:spcAft>
                <a:spcPts val="0"/>
              </a:spcAft>
              <a:buSzPts val="1800"/>
              <a:buChar char="•"/>
            </a:pPr>
            <a:r>
              <a:rPr lang="en-US" sz="1800"/>
              <a:t>You’re invited to introduce yourself in the chat – please provide your name, college, discipline/role</a:t>
            </a:r>
            <a:endParaRPr sz="1800"/>
          </a:p>
          <a:p>
            <a:pPr marL="171446" lvl="0" indent="-135949" algn="l" rtl="0">
              <a:lnSpc>
                <a:spcPct val="120000"/>
              </a:lnSpc>
              <a:spcBef>
                <a:spcPts val="750"/>
              </a:spcBef>
              <a:spcAft>
                <a:spcPts val="0"/>
              </a:spcAft>
              <a:buSzPts val="1800"/>
              <a:buChar char="•"/>
            </a:pPr>
            <a:r>
              <a:rPr lang="en-US" sz="1800"/>
              <a:t>This event will be recorded. Archives of all ASCCC OERI events are available at asccc-oeri.org &gt; </a:t>
            </a:r>
            <a:r>
              <a:rPr lang="en-US" sz="1800" u="sng">
                <a:solidFill>
                  <a:schemeClr val="hlink"/>
                </a:solidFill>
                <a:hlinkClick r:id="rId3"/>
              </a:rPr>
              <a:t>Webinars and Events</a:t>
            </a:r>
            <a:endParaRPr sz="1800"/>
          </a:p>
          <a:p>
            <a:pPr marL="171446" lvl="0" indent="-171446" algn="l" rtl="0">
              <a:lnSpc>
                <a:spcPct val="120000"/>
              </a:lnSpc>
              <a:spcBef>
                <a:spcPts val="750"/>
              </a:spcBef>
              <a:spcAft>
                <a:spcPts val="0"/>
              </a:spcAft>
              <a:buSzPts val="2162"/>
              <a:buNone/>
            </a:pP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3daa2c8842f_0_13"/>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750"/>
              </a:spcBef>
              <a:spcAft>
                <a:spcPts val="0"/>
              </a:spcAft>
              <a:buNone/>
            </a:pPr>
            <a:r>
              <a:rPr lang="en-US" sz="2800" dirty="0"/>
              <a:t>Conversation on Campus Publication (3)</a:t>
            </a:r>
            <a:endParaRPr sz="3400" dirty="0"/>
          </a:p>
        </p:txBody>
      </p:sp>
      <p:sp>
        <p:nvSpPr>
          <p:cNvPr id="258" name="Google Shape;258;g3daa2c8842f_0_13"/>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100"/>
              </a:spcBef>
              <a:spcAft>
                <a:spcPts val="0"/>
              </a:spcAft>
              <a:buNone/>
            </a:pPr>
            <a:r>
              <a:rPr lang="en-US" sz="2200">
                <a:solidFill>
                  <a:srgbClr val="222222"/>
                </a:solidFill>
                <a:highlight>
                  <a:srgbClr val="FFFFFF"/>
                </a:highlight>
              </a:rPr>
              <a:t>Please answer the following questions in the chat:</a:t>
            </a:r>
            <a:endParaRPr sz="2200">
              <a:solidFill>
                <a:srgbClr val="222222"/>
              </a:solidFill>
              <a:highlight>
                <a:srgbClr val="FFFFFF"/>
              </a:highlight>
            </a:endParaRPr>
          </a:p>
          <a:p>
            <a:pPr marL="457200" lvl="0" indent="-368300" algn="l" rtl="0">
              <a:lnSpc>
                <a:spcPct val="115000"/>
              </a:lnSpc>
              <a:spcBef>
                <a:spcPts val="1100"/>
              </a:spcBef>
              <a:spcAft>
                <a:spcPts val="0"/>
              </a:spcAft>
              <a:buClr>
                <a:srgbClr val="222222"/>
              </a:buClr>
              <a:buSzPts val="2200"/>
              <a:buChar char="•"/>
            </a:pPr>
            <a:r>
              <a:rPr lang="en-US" sz="2200">
                <a:solidFill>
                  <a:srgbClr val="222222"/>
                </a:solidFill>
                <a:highlight>
                  <a:srgbClr val="FFFFFF"/>
                </a:highlight>
              </a:rPr>
              <a:t>How much time in the semester is focused on learning about magazine creation and production?</a:t>
            </a:r>
            <a:endParaRPr sz="2200">
              <a:solidFill>
                <a:srgbClr val="222222"/>
              </a:solidFill>
              <a:highlight>
                <a:srgbClr val="FFFFFF"/>
              </a:highlight>
            </a:endParaRPr>
          </a:p>
          <a:p>
            <a:pPr marL="457200" lvl="0" indent="0" algn="l" rtl="0">
              <a:lnSpc>
                <a:spcPct val="115000"/>
              </a:lnSpc>
              <a:spcBef>
                <a:spcPts val="1100"/>
              </a:spcBef>
              <a:spcAft>
                <a:spcPts val="0"/>
              </a:spcAft>
              <a:buNone/>
            </a:pPr>
            <a:endParaRPr sz="2200">
              <a:solidFill>
                <a:srgbClr val="222222"/>
              </a:solidFill>
              <a:highlight>
                <a:srgbClr val="FFFF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3daa2c8842f_0_18"/>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750"/>
              </a:spcBef>
              <a:spcAft>
                <a:spcPts val="0"/>
              </a:spcAft>
              <a:buNone/>
            </a:pPr>
            <a:r>
              <a:rPr lang="en-US" sz="2800" dirty="0"/>
              <a:t>Conversation on Campus Publication (4)</a:t>
            </a:r>
            <a:endParaRPr sz="3400" dirty="0"/>
          </a:p>
        </p:txBody>
      </p:sp>
      <p:sp>
        <p:nvSpPr>
          <p:cNvPr id="264" name="Google Shape;264;g3daa2c8842f_0_18"/>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100"/>
              </a:spcBef>
              <a:spcAft>
                <a:spcPts val="0"/>
              </a:spcAft>
              <a:buNone/>
            </a:pPr>
            <a:r>
              <a:rPr lang="en-US" sz="2200">
                <a:solidFill>
                  <a:srgbClr val="222222"/>
                </a:solidFill>
                <a:highlight>
                  <a:srgbClr val="FFFFFF"/>
                </a:highlight>
              </a:rPr>
              <a:t>Please answer the following questions in the chat:</a:t>
            </a:r>
            <a:endParaRPr sz="2200">
              <a:solidFill>
                <a:srgbClr val="222222"/>
              </a:solidFill>
              <a:highlight>
                <a:srgbClr val="FFFFFF"/>
              </a:highlight>
            </a:endParaRPr>
          </a:p>
          <a:p>
            <a:pPr marL="457200" lvl="0" indent="-368300" algn="l" rtl="0">
              <a:lnSpc>
                <a:spcPct val="115000"/>
              </a:lnSpc>
              <a:spcBef>
                <a:spcPts val="1100"/>
              </a:spcBef>
              <a:spcAft>
                <a:spcPts val="0"/>
              </a:spcAft>
              <a:buClr>
                <a:srgbClr val="222222"/>
              </a:buClr>
              <a:buSzPts val="2200"/>
              <a:buChar char="•"/>
            </a:pPr>
            <a:r>
              <a:rPr lang="en-US" sz="2200">
                <a:solidFill>
                  <a:srgbClr val="222222"/>
                </a:solidFill>
                <a:highlight>
                  <a:srgbClr val="FFFFFF"/>
                </a:highlight>
              </a:rPr>
              <a:t>Are multimedia projects a part of the magazine learning? For example, a video linked to an online version of a magazine article?</a:t>
            </a:r>
            <a:endParaRPr sz="2200">
              <a:solidFill>
                <a:srgbClr val="222222"/>
              </a:solidFill>
              <a:highlight>
                <a:srgbClr val="FFFFFF"/>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38b73b6c187_0_47"/>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750"/>
              </a:spcBef>
              <a:spcAft>
                <a:spcPts val="0"/>
              </a:spcAft>
              <a:buNone/>
            </a:pPr>
            <a:r>
              <a:rPr lang="en-US" sz="2800" dirty="0"/>
              <a:t>Conversation on Campus Publication (5)</a:t>
            </a:r>
            <a:endParaRPr sz="3400" dirty="0"/>
          </a:p>
        </p:txBody>
      </p:sp>
      <p:sp>
        <p:nvSpPr>
          <p:cNvPr id="270" name="Google Shape;270;g38b73b6c187_0_47"/>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100"/>
              </a:spcBef>
              <a:spcAft>
                <a:spcPts val="0"/>
              </a:spcAft>
              <a:buNone/>
            </a:pPr>
            <a:r>
              <a:rPr lang="en-US" sz="2000">
                <a:solidFill>
                  <a:srgbClr val="222222"/>
                </a:solidFill>
                <a:highlight>
                  <a:schemeClr val="lt1"/>
                </a:highlight>
              </a:rPr>
              <a:t>Now let’s have a conversation: Please feel free to use the chat or speak in the meeting.</a:t>
            </a:r>
            <a:endParaRPr sz="2000">
              <a:solidFill>
                <a:srgbClr val="222222"/>
              </a:solidFill>
              <a:highlight>
                <a:schemeClr val="lt1"/>
              </a:highlight>
            </a:endParaRPr>
          </a:p>
          <a:p>
            <a:pPr marL="457200" lvl="0" indent="-355600" algn="l" rtl="0">
              <a:lnSpc>
                <a:spcPct val="115000"/>
              </a:lnSpc>
              <a:spcBef>
                <a:spcPts val="1100"/>
              </a:spcBef>
              <a:spcAft>
                <a:spcPts val="0"/>
              </a:spcAft>
              <a:buClr>
                <a:srgbClr val="222222"/>
              </a:buClr>
              <a:buSzPts val="2000"/>
              <a:buChar char="•"/>
            </a:pPr>
            <a:r>
              <a:rPr lang="en-US" sz="2000">
                <a:solidFill>
                  <a:srgbClr val="222222"/>
                </a:solidFill>
                <a:highlight>
                  <a:schemeClr val="lt1"/>
                </a:highlight>
              </a:rPr>
              <a:t>What magazine resources have you created? Would you be willing to share?</a:t>
            </a:r>
            <a:endParaRPr sz="2000">
              <a:solidFill>
                <a:srgbClr val="222222"/>
              </a:solidFill>
              <a:highlight>
                <a:schemeClr val="lt1"/>
              </a:highlight>
            </a:endParaRPr>
          </a:p>
          <a:p>
            <a:pPr marL="457200" lvl="0" indent="-355600" algn="l" rtl="0">
              <a:lnSpc>
                <a:spcPct val="115000"/>
              </a:lnSpc>
              <a:spcBef>
                <a:spcPts val="0"/>
              </a:spcBef>
              <a:spcAft>
                <a:spcPts val="0"/>
              </a:spcAft>
              <a:buClr>
                <a:srgbClr val="222222"/>
              </a:buClr>
              <a:buSzPts val="2000"/>
              <a:buChar char="•"/>
            </a:pPr>
            <a:r>
              <a:rPr lang="en-US" sz="2000">
                <a:solidFill>
                  <a:srgbClr val="222222"/>
                </a:solidFill>
                <a:highlight>
                  <a:schemeClr val="lt1"/>
                </a:highlight>
              </a:rPr>
              <a:t>What OER magazine resources need to be created?</a:t>
            </a:r>
            <a:endParaRPr sz="2000">
              <a:solidFill>
                <a:srgbClr val="222222"/>
              </a:solidFill>
              <a:highlight>
                <a:schemeClr val="lt1"/>
              </a:highlight>
            </a:endParaRPr>
          </a:p>
          <a:p>
            <a:pPr marL="457200" lvl="0" indent="-355600" algn="l" rtl="0">
              <a:lnSpc>
                <a:spcPct val="115000"/>
              </a:lnSpc>
              <a:spcBef>
                <a:spcPts val="0"/>
              </a:spcBef>
              <a:spcAft>
                <a:spcPts val="0"/>
              </a:spcAft>
              <a:buClr>
                <a:srgbClr val="222222"/>
              </a:buClr>
              <a:buSzPts val="2000"/>
              <a:buChar char="•"/>
            </a:pPr>
            <a:r>
              <a:rPr lang="en-US" sz="2000">
                <a:solidFill>
                  <a:srgbClr val="222222"/>
                </a:solidFill>
                <a:highlight>
                  <a:schemeClr val="lt1"/>
                </a:highlight>
              </a:rPr>
              <a:t>Would an online, asynchronous format of learning resources help you so that advanced students could learn online while you are working with beginners in person?</a:t>
            </a:r>
            <a:endParaRPr sz="2000">
              <a:solidFill>
                <a:srgbClr val="222222"/>
              </a:solidFill>
              <a:highlight>
                <a:schemeClr val="lt1"/>
              </a:highlight>
            </a:endParaRPr>
          </a:p>
          <a:p>
            <a:pPr marL="457200" lvl="0" indent="-355600" algn="l" rtl="0">
              <a:lnSpc>
                <a:spcPct val="115000"/>
              </a:lnSpc>
              <a:spcBef>
                <a:spcPts val="0"/>
              </a:spcBef>
              <a:spcAft>
                <a:spcPts val="0"/>
              </a:spcAft>
              <a:buClr>
                <a:srgbClr val="222222"/>
              </a:buClr>
              <a:buSzPts val="2000"/>
              <a:buChar char="•"/>
            </a:pPr>
            <a:r>
              <a:rPr lang="en-US" sz="2000">
                <a:solidFill>
                  <a:srgbClr val="222222"/>
                </a:solidFill>
                <a:highlight>
                  <a:schemeClr val="lt1"/>
                </a:highlight>
              </a:rPr>
              <a:t>What design resources to you have? What do you need?</a:t>
            </a:r>
            <a:endParaRPr sz="2000">
              <a:solidFill>
                <a:srgbClr val="222222"/>
              </a:solidFill>
              <a:highlight>
                <a:schemeClr val="lt1"/>
              </a:highlight>
            </a:endParaRPr>
          </a:p>
          <a:p>
            <a:pPr marL="457200" lvl="0" indent="-355600" algn="l" rtl="0">
              <a:lnSpc>
                <a:spcPct val="115000"/>
              </a:lnSpc>
              <a:spcBef>
                <a:spcPts val="0"/>
              </a:spcBef>
              <a:spcAft>
                <a:spcPts val="0"/>
              </a:spcAft>
              <a:buClr>
                <a:srgbClr val="222222"/>
              </a:buClr>
              <a:buSzPts val="2000"/>
              <a:buChar char="•"/>
            </a:pPr>
            <a:r>
              <a:rPr lang="en-US" sz="2000">
                <a:solidFill>
                  <a:srgbClr val="222222"/>
                </a:solidFill>
                <a:highlight>
                  <a:schemeClr val="lt1"/>
                </a:highlight>
              </a:rPr>
              <a:t>How does multimedia play into magazine curriculum?</a:t>
            </a:r>
            <a:endParaRPr sz="2000">
              <a:solidFill>
                <a:srgbClr val="222222"/>
              </a:solidFill>
              <a:highlight>
                <a:schemeClr val="lt1"/>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38b73b6c187_0_57"/>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750"/>
              </a:spcBef>
              <a:spcAft>
                <a:spcPts val="0"/>
              </a:spcAft>
              <a:buNone/>
            </a:pPr>
            <a:r>
              <a:rPr lang="en-US" sz="2800"/>
              <a:t>Needs and Plans</a:t>
            </a:r>
            <a:endParaRPr sz="3400"/>
          </a:p>
        </p:txBody>
      </p:sp>
      <p:sp>
        <p:nvSpPr>
          <p:cNvPr id="276" name="Google Shape;276;g38b73b6c187_0_57"/>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1100"/>
              </a:spcBef>
              <a:spcAft>
                <a:spcPts val="0"/>
              </a:spcAft>
              <a:buClr>
                <a:srgbClr val="222222"/>
              </a:buClr>
              <a:buSzPts val="1800"/>
              <a:buChar char="•"/>
            </a:pPr>
            <a:r>
              <a:rPr lang="en-US" sz="1800">
                <a:solidFill>
                  <a:srgbClr val="222222"/>
                </a:solidFill>
                <a:highlight>
                  <a:srgbClr val="FFFFFF"/>
                </a:highlight>
              </a:rPr>
              <a:t>Needs</a:t>
            </a:r>
            <a:endParaRPr sz="1800">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Video editing resources</a:t>
            </a:r>
            <a:endParaRPr sz="1600">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Design resources</a:t>
            </a:r>
            <a:endParaRPr sz="1600">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Magazine Writing resources</a:t>
            </a:r>
            <a:endParaRPr sz="1600">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Campus Governance Resources</a:t>
            </a:r>
            <a:endParaRPr sz="1600">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Community Reporting</a:t>
            </a:r>
            <a:endParaRPr sz="1600">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Editing Resources</a:t>
            </a:r>
            <a:endParaRPr sz="1600">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Magazine production and writing  resources</a:t>
            </a:r>
            <a:endParaRPr sz="1600">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Camera basics information</a:t>
            </a:r>
            <a:endParaRPr sz="1600">
              <a:solidFill>
                <a:srgbClr val="222222"/>
              </a:solidFill>
              <a:highlight>
                <a:srgbClr val="FFFFFF"/>
              </a:highlight>
            </a:endParaRPr>
          </a:p>
          <a:p>
            <a:pPr marL="457200" lvl="0" indent="-342900" algn="l" rtl="0">
              <a:lnSpc>
                <a:spcPct val="115000"/>
              </a:lnSpc>
              <a:spcBef>
                <a:spcPts val="0"/>
              </a:spcBef>
              <a:spcAft>
                <a:spcPts val="0"/>
              </a:spcAft>
              <a:buClr>
                <a:srgbClr val="222222"/>
              </a:buClr>
              <a:buSzPts val="1800"/>
              <a:buChar char="•"/>
            </a:pPr>
            <a:r>
              <a:rPr lang="en-US" sz="1800">
                <a:solidFill>
                  <a:srgbClr val="222222"/>
                </a:solidFill>
                <a:highlight>
                  <a:srgbClr val="FFFFFF"/>
                </a:highlight>
              </a:rPr>
              <a:t>Plans</a:t>
            </a:r>
            <a:endParaRPr sz="1800">
              <a:solidFill>
                <a:srgbClr val="222222"/>
              </a:solidFill>
              <a:highlight>
                <a:srgbClr val="FFFFFF"/>
              </a:highlight>
            </a:endParaRPr>
          </a:p>
          <a:p>
            <a:pPr marL="914400" lvl="1" indent="-330200" algn="l" rtl="0">
              <a:lnSpc>
                <a:spcPct val="115000"/>
              </a:lnSpc>
              <a:spcBef>
                <a:spcPts val="0"/>
              </a:spcBef>
              <a:spcAft>
                <a:spcPts val="0"/>
              </a:spcAft>
              <a:buClr>
                <a:srgbClr val="222222"/>
              </a:buClr>
              <a:buSzPts val="1600"/>
              <a:buChar char="•"/>
            </a:pPr>
            <a:r>
              <a:rPr lang="en-US" sz="1600">
                <a:solidFill>
                  <a:srgbClr val="222222"/>
                </a:solidFill>
                <a:highlight>
                  <a:srgbClr val="FFFFFF"/>
                </a:highlight>
              </a:rPr>
              <a:t>We will continue to update resources on the state website until the money runs out in December 2026. </a:t>
            </a:r>
            <a:endParaRPr sz="1600">
              <a:solidFill>
                <a:srgbClr val="222222"/>
              </a:solidFill>
              <a:highlight>
                <a:srgbClr val="FFFFFF"/>
              </a:highlight>
            </a:endParaRPr>
          </a:p>
          <a:p>
            <a:pPr marL="914400" lvl="0" indent="0" algn="l" rtl="0">
              <a:lnSpc>
                <a:spcPct val="115000"/>
              </a:lnSpc>
              <a:spcBef>
                <a:spcPts val="1100"/>
              </a:spcBef>
              <a:spcAft>
                <a:spcPts val="0"/>
              </a:spcAft>
              <a:buNone/>
            </a:pPr>
            <a:endParaRPr sz="1600">
              <a:solidFill>
                <a:srgbClr val="222222"/>
              </a:solidFill>
              <a:highlight>
                <a:srgbClr val="FFFFFF"/>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38b73b6c187_0_62"/>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750"/>
              </a:spcBef>
              <a:spcAft>
                <a:spcPts val="0"/>
              </a:spcAft>
              <a:buNone/>
            </a:pPr>
            <a:r>
              <a:rPr lang="en-US" sz="2800"/>
              <a:t>Conclusion</a:t>
            </a:r>
            <a:endParaRPr sz="3400"/>
          </a:p>
        </p:txBody>
      </p:sp>
      <p:sp>
        <p:nvSpPr>
          <p:cNvPr id="282" name="Google Shape;282;g38b73b6c187_0_62"/>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100"/>
              </a:spcBef>
              <a:spcAft>
                <a:spcPts val="0"/>
              </a:spcAft>
              <a:buNone/>
            </a:pPr>
            <a:r>
              <a:rPr lang="en-US" sz="4800">
                <a:solidFill>
                  <a:srgbClr val="222222"/>
                </a:solidFill>
                <a:highlight>
                  <a:srgbClr val="FFFFFF"/>
                </a:highlight>
              </a:rPr>
              <a:t>Thank you for listening!</a:t>
            </a:r>
            <a:endParaRPr sz="4800">
              <a:solidFill>
                <a:srgbClr val="222222"/>
              </a:solidFill>
              <a:highlight>
                <a:srgbClr val="FFFFFF"/>
              </a:highlight>
            </a:endParaRPr>
          </a:p>
          <a:p>
            <a:pPr marL="0" lvl="0" indent="0" algn="ctr" rtl="0">
              <a:lnSpc>
                <a:spcPct val="115000"/>
              </a:lnSpc>
              <a:spcBef>
                <a:spcPts val="1100"/>
              </a:spcBef>
              <a:spcAft>
                <a:spcPts val="0"/>
              </a:spcAft>
              <a:buNone/>
            </a:pPr>
            <a:r>
              <a:rPr lang="en-US" sz="1900" b="1">
                <a:solidFill>
                  <a:srgbClr val="222222"/>
                </a:solidFill>
                <a:highlight>
                  <a:srgbClr val="FFFFFF"/>
                </a:highlight>
              </a:rPr>
              <a:t>Please reach out to me with any questions!</a:t>
            </a:r>
            <a:endParaRPr sz="1900" b="1">
              <a:solidFill>
                <a:srgbClr val="222222"/>
              </a:solidFill>
              <a:highlight>
                <a:srgbClr val="FFFFFF"/>
              </a:highlight>
            </a:endParaRPr>
          </a:p>
          <a:p>
            <a:pPr marL="0" lvl="0" indent="0" algn="ctr" rtl="0">
              <a:lnSpc>
                <a:spcPct val="115000"/>
              </a:lnSpc>
              <a:spcBef>
                <a:spcPts val="1100"/>
              </a:spcBef>
              <a:spcAft>
                <a:spcPts val="0"/>
              </a:spcAft>
              <a:buNone/>
            </a:pPr>
            <a:r>
              <a:rPr lang="en-US" b="1">
                <a:solidFill>
                  <a:srgbClr val="222222"/>
                </a:solidFill>
                <a:highlight>
                  <a:srgbClr val="FFFFFF"/>
                </a:highlight>
              </a:rPr>
              <a:t>Professor Erin Hiro</a:t>
            </a:r>
            <a:endParaRPr b="1">
              <a:solidFill>
                <a:srgbClr val="222222"/>
              </a:solidFill>
              <a:highlight>
                <a:srgbClr val="FFFFFF"/>
              </a:highlight>
            </a:endParaRPr>
          </a:p>
          <a:p>
            <a:pPr marL="0" lvl="0" indent="0" algn="ctr" rtl="0">
              <a:lnSpc>
                <a:spcPct val="115000"/>
              </a:lnSpc>
              <a:spcBef>
                <a:spcPts val="1100"/>
              </a:spcBef>
              <a:spcAft>
                <a:spcPts val="0"/>
              </a:spcAft>
              <a:buNone/>
            </a:pPr>
            <a:r>
              <a:rPr lang="en-US" b="1">
                <a:solidFill>
                  <a:srgbClr val="222222"/>
                </a:solidFill>
                <a:highlight>
                  <a:srgbClr val="FFFFFF"/>
                </a:highlight>
              </a:rPr>
              <a:t>Palomar College</a:t>
            </a:r>
            <a:endParaRPr b="1">
              <a:solidFill>
                <a:srgbClr val="222222"/>
              </a:solidFill>
              <a:highlight>
                <a:srgbClr val="FFFFFF"/>
              </a:highlight>
            </a:endParaRPr>
          </a:p>
          <a:p>
            <a:pPr marL="0" lvl="0" indent="0" algn="ctr" rtl="0">
              <a:lnSpc>
                <a:spcPct val="115000"/>
              </a:lnSpc>
              <a:spcBef>
                <a:spcPts val="1100"/>
              </a:spcBef>
              <a:spcAft>
                <a:spcPts val="0"/>
              </a:spcAft>
              <a:buNone/>
            </a:pPr>
            <a:r>
              <a:rPr lang="en-US" b="1" u="sng">
                <a:solidFill>
                  <a:schemeClr val="hlink"/>
                </a:solidFill>
                <a:highlight>
                  <a:srgbClr val="FFFFFF"/>
                </a:highlight>
                <a:hlinkClick r:id="rId3"/>
              </a:rPr>
              <a:t>ehiro@palomar.edu</a:t>
            </a:r>
            <a:r>
              <a:rPr lang="en-US" b="1">
                <a:solidFill>
                  <a:srgbClr val="222222"/>
                </a:solidFill>
                <a:highlight>
                  <a:srgbClr val="FFFFFF"/>
                </a:highlight>
              </a:rPr>
              <a:t> or 760-744-1150 ext. 2450</a:t>
            </a:r>
            <a:endParaRPr sz="1600" b="1">
              <a:solidFill>
                <a:srgbClr val="222222"/>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4"/>
          <p:cNvSpPr txBox="1">
            <a:spLocks noGrp="1"/>
          </p:cNvSpPr>
          <p:nvPr>
            <p:ph type="ctrTitle"/>
          </p:nvPr>
        </p:nvSpPr>
        <p:spPr>
          <a:xfrm>
            <a:off x="1813325" y="2357125"/>
            <a:ext cx="6477900" cy="264570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lt1"/>
              </a:buClr>
              <a:buSzPts val="3600"/>
              <a:buFont typeface="Arial"/>
              <a:buNone/>
            </a:pPr>
            <a:r>
              <a:rPr lang="en-US" sz="3800"/>
              <a:t>Let’s Talk about Developing Journalism Open Educational Resources (OER) for Publication Classes</a:t>
            </a:r>
            <a:endParaRPr sz="3800"/>
          </a:p>
        </p:txBody>
      </p:sp>
      <p:sp>
        <p:nvSpPr>
          <p:cNvPr id="140" name="Google Shape;140;p4"/>
          <p:cNvSpPr txBox="1">
            <a:spLocks noGrp="1"/>
          </p:cNvSpPr>
          <p:nvPr>
            <p:ph type="subTitle" idx="1"/>
          </p:nvPr>
        </p:nvSpPr>
        <p:spPr>
          <a:xfrm>
            <a:off x="141514" y="5190324"/>
            <a:ext cx="8149625" cy="977621"/>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20000"/>
              </a:lnSpc>
              <a:spcBef>
                <a:spcPts val="0"/>
              </a:spcBef>
              <a:spcAft>
                <a:spcPts val="0"/>
              </a:spcAft>
              <a:buSzPct val="100000"/>
              <a:buNone/>
            </a:pPr>
            <a:r>
              <a:rPr lang="en-US"/>
              <a:t>Presentation and Discussion, Wednesday, April 29, 2026  at 11 a.m</a:t>
            </a:r>
            <a:r>
              <a:rPr lang="en-US" cap="none"/>
              <a:t>.</a:t>
            </a:r>
            <a:endParaRPr/>
          </a:p>
          <a:p>
            <a:pPr marL="0" lvl="0" indent="0" algn="l" rtl="0">
              <a:lnSpc>
                <a:spcPct val="120000"/>
              </a:lnSpc>
              <a:spcBef>
                <a:spcPts val="750"/>
              </a:spcBef>
              <a:spcAft>
                <a:spcPts val="0"/>
              </a:spcAft>
              <a:buSzPct val="100000"/>
              <a:buNone/>
            </a:pPr>
            <a:r>
              <a:rPr lang="en-US"/>
              <a:t>Creative Commons license (recommended - This work is licensed under a </a:t>
            </a:r>
            <a:r>
              <a:rPr lang="en-US" u="sng">
                <a:solidFill>
                  <a:schemeClr val="hlink"/>
                </a:solidFill>
                <a:hlinkClick r:id="rId3"/>
              </a:rPr>
              <a:t>Creative Commons Attribution 4.0 International License</a:t>
            </a:r>
            <a:r>
              <a:rPr lang="en-US"/>
              <a:t>.)</a:t>
            </a:r>
            <a:endParaRPr cap="non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a:t>Description</a:t>
            </a:r>
            <a:endParaRPr sz="4800"/>
          </a:p>
        </p:txBody>
      </p:sp>
      <p:sp>
        <p:nvSpPr>
          <p:cNvPr id="146" name="Google Shape;146;p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marL="457200" lvl="0" indent="-372397" algn="l" rtl="0">
              <a:lnSpc>
                <a:spcPct val="120000"/>
              </a:lnSpc>
              <a:spcBef>
                <a:spcPts val="750"/>
              </a:spcBef>
              <a:spcAft>
                <a:spcPts val="0"/>
              </a:spcAft>
              <a:buSzPts val="2265"/>
              <a:buChar char="•"/>
            </a:pPr>
            <a:r>
              <a:rPr lang="en-US" sz="2250">
                <a:solidFill>
                  <a:srgbClr val="232333"/>
                </a:solidFill>
                <a:highlight>
                  <a:srgbClr val="FFFFFF"/>
                </a:highlight>
              </a:rPr>
              <a:t>Your journalism program likely produces a publication, but do you have the necessary curriculum and educational resources to support it? And are those resources free to students? In this conversation, we will share a list of existing journalism OER and explore what resources we may need to create that are relevant, free, and accessible. Bring your suggestions and challenges and together we can find the answers. </a:t>
            </a: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a:t>Presenter</a:t>
            </a:r>
            <a:endParaRPr/>
          </a:p>
        </p:txBody>
      </p:sp>
      <p:sp>
        <p:nvSpPr>
          <p:cNvPr id="153" name="Google Shape;153;p7"/>
          <p:cNvSpPr txBox="1">
            <a:spLocks noGrp="1"/>
          </p:cNvSpPr>
          <p:nvPr>
            <p:ph type="body" idx="1"/>
          </p:nvPr>
        </p:nvSpPr>
        <p:spPr>
          <a:xfrm>
            <a:off x="1088675" y="2015725"/>
            <a:ext cx="4654200" cy="4039800"/>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1800"/>
              <a:t>Erin Hiro, ASCCC OERI Journalism Lead</a:t>
            </a:r>
            <a:endParaRPr/>
          </a:p>
          <a:p>
            <a:pPr marL="914400" lvl="1" indent="-317500" algn="l" rtl="0">
              <a:lnSpc>
                <a:spcPct val="120000"/>
              </a:lnSpc>
              <a:spcBef>
                <a:spcPts val="375"/>
              </a:spcBef>
              <a:spcAft>
                <a:spcPts val="0"/>
              </a:spcAft>
              <a:buSzPts val="1400"/>
              <a:buChar char="•"/>
            </a:pPr>
            <a:r>
              <a:rPr lang="en-US" sz="1800"/>
              <a:t>Media Studies, Palomar College</a:t>
            </a:r>
            <a:endParaRPr sz="1800"/>
          </a:p>
          <a:p>
            <a:pPr marL="914400" lvl="1" indent="-342900" algn="l" rtl="0">
              <a:lnSpc>
                <a:spcPct val="120000"/>
              </a:lnSpc>
              <a:spcBef>
                <a:spcPts val="375"/>
              </a:spcBef>
              <a:spcAft>
                <a:spcPts val="0"/>
              </a:spcAft>
              <a:buSzPts val="1800"/>
              <a:buChar char="•"/>
            </a:pPr>
            <a:r>
              <a:rPr lang="en-US" sz="1800"/>
              <a:t>20 years as a tenured professor</a:t>
            </a:r>
            <a:endParaRPr sz="1800"/>
          </a:p>
          <a:p>
            <a:pPr marL="914400" lvl="1" indent="-342900" algn="l" rtl="0">
              <a:lnSpc>
                <a:spcPct val="120000"/>
              </a:lnSpc>
              <a:spcBef>
                <a:spcPts val="375"/>
              </a:spcBef>
              <a:spcAft>
                <a:spcPts val="0"/>
              </a:spcAft>
              <a:buSzPts val="1800"/>
              <a:buChar char="•"/>
            </a:pPr>
            <a:r>
              <a:rPr lang="en-US" sz="1800"/>
              <a:t>Earned recent second master’s degree in Instructional Design.</a:t>
            </a:r>
            <a:endParaRPr sz="1800"/>
          </a:p>
          <a:p>
            <a:pPr marL="914400" lvl="1" indent="-228600" algn="l" rtl="0">
              <a:lnSpc>
                <a:spcPct val="120000"/>
              </a:lnSpc>
              <a:spcBef>
                <a:spcPts val="375"/>
              </a:spcBef>
              <a:spcAft>
                <a:spcPts val="0"/>
              </a:spcAft>
              <a:buSzPts val="1400"/>
              <a:buNone/>
            </a:pPr>
            <a:endParaRPr sz="1800"/>
          </a:p>
        </p:txBody>
      </p:sp>
      <p:sp>
        <p:nvSpPr>
          <p:cNvPr id="154" name="Google Shape;154;p7" title="Decorative image"/>
          <p:cNvSpPr/>
          <p:nvPr/>
        </p:nvSpPr>
        <p:spPr>
          <a:xfrm>
            <a:off x="5158750" y="6291575"/>
            <a:ext cx="3132300" cy="40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rPr>
              <a:t>Courtesy Photo by Erin Hiro</a:t>
            </a:r>
            <a:endParaRPr sz="1400" b="0" i="0" u="none" strike="noStrike" cap="none">
              <a:solidFill>
                <a:srgbClr val="000000"/>
              </a:solidFill>
              <a:latin typeface="Arial"/>
              <a:ea typeface="Arial"/>
              <a:cs typeface="Arial"/>
              <a:sym typeface="Arial"/>
            </a:endParaRPr>
          </a:p>
        </p:txBody>
      </p:sp>
      <p:pic>
        <p:nvPicPr>
          <p:cNvPr id="155" name="Google Shape;155;p7" descr="Photo of Erin Hiro smiling&#10;"/>
          <p:cNvPicPr preferRelativeResize="0"/>
          <p:nvPr/>
        </p:nvPicPr>
        <p:blipFill>
          <a:blip r:embed="rId3">
            <a:alphaModFix/>
          </a:blip>
          <a:stretch>
            <a:fillRect/>
          </a:stretch>
        </p:blipFill>
        <p:spPr>
          <a:xfrm>
            <a:off x="6109188" y="3092200"/>
            <a:ext cx="2181974" cy="29633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8"/>
          <p:cNvSpPr txBox="1">
            <a:spLocks noGrp="1"/>
          </p:cNvSpPr>
          <p:nvPr>
            <p:ph type="title" idx="4294967295"/>
          </p:nvPr>
        </p:nvSpPr>
        <p:spPr>
          <a:xfrm>
            <a:off x="1158638" y="773538"/>
            <a:ext cx="7202400" cy="898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Overview</a:t>
            </a:r>
            <a:endParaRPr>
              <a:latin typeface="Arial"/>
              <a:ea typeface="Arial"/>
              <a:cs typeface="Arial"/>
              <a:sym typeface="Arial"/>
            </a:endParaRPr>
          </a:p>
        </p:txBody>
      </p:sp>
      <p:sp>
        <p:nvSpPr>
          <p:cNvPr id="161" name="Google Shape;161;p8"/>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Autofit/>
          </a:bodyPr>
          <a:lstStyle/>
          <a:p>
            <a:pPr marL="457200" lvl="0" indent="-381000" algn="l" rtl="0">
              <a:lnSpc>
                <a:spcPct val="120000"/>
              </a:lnSpc>
              <a:spcBef>
                <a:spcPts val="750"/>
              </a:spcBef>
              <a:spcAft>
                <a:spcPts val="0"/>
              </a:spcAft>
              <a:buSzPts val="2400"/>
              <a:buChar char="•"/>
            </a:pPr>
            <a:r>
              <a:rPr lang="en-US" sz="2800">
                <a:solidFill>
                  <a:srgbClr val="181612"/>
                </a:solidFill>
              </a:rPr>
              <a:t>Review OER </a:t>
            </a:r>
            <a:endParaRPr sz="2800">
              <a:solidFill>
                <a:srgbClr val="181612"/>
              </a:solidFill>
            </a:endParaRPr>
          </a:p>
          <a:p>
            <a:pPr marL="457200" lvl="0" indent="-381000" algn="l" rtl="0">
              <a:lnSpc>
                <a:spcPct val="120000"/>
              </a:lnSpc>
              <a:spcBef>
                <a:spcPts val="750"/>
              </a:spcBef>
              <a:spcAft>
                <a:spcPts val="0"/>
              </a:spcAft>
              <a:buSzPts val="2400"/>
              <a:buChar char="•"/>
            </a:pPr>
            <a:r>
              <a:rPr lang="en-US" sz="2800">
                <a:solidFill>
                  <a:srgbClr val="181612"/>
                </a:solidFill>
              </a:rPr>
              <a:t>Review of Journalism OER resources</a:t>
            </a:r>
            <a:endParaRPr/>
          </a:p>
          <a:p>
            <a:pPr marL="457200" lvl="0" indent="-381000" algn="l" rtl="0">
              <a:lnSpc>
                <a:spcPct val="120000"/>
              </a:lnSpc>
              <a:spcBef>
                <a:spcPts val="750"/>
              </a:spcBef>
              <a:spcAft>
                <a:spcPts val="0"/>
              </a:spcAft>
              <a:buSzPts val="2400"/>
              <a:buChar char="•"/>
            </a:pPr>
            <a:r>
              <a:rPr lang="en-US" sz="2800">
                <a:solidFill>
                  <a:srgbClr val="181612"/>
                </a:solidFill>
              </a:rPr>
              <a:t>OER Accessibility Tips</a:t>
            </a:r>
            <a:endParaRPr/>
          </a:p>
          <a:p>
            <a:pPr marL="457200" lvl="0" indent="-381000" algn="l" rtl="0">
              <a:lnSpc>
                <a:spcPct val="120000"/>
              </a:lnSpc>
              <a:spcBef>
                <a:spcPts val="750"/>
              </a:spcBef>
              <a:spcAft>
                <a:spcPts val="0"/>
              </a:spcAft>
              <a:buSzPts val="2400"/>
              <a:buChar char="•"/>
            </a:pPr>
            <a:r>
              <a:rPr lang="en-US" sz="2800">
                <a:solidFill>
                  <a:srgbClr val="181612"/>
                </a:solidFill>
              </a:rPr>
              <a:t>Review of Campus Publication Survey</a:t>
            </a:r>
            <a:endParaRPr sz="2800">
              <a:solidFill>
                <a:srgbClr val="181612"/>
              </a:solidFill>
            </a:endParaRPr>
          </a:p>
          <a:p>
            <a:pPr marL="457200" lvl="0" indent="-381000" algn="l" rtl="0">
              <a:lnSpc>
                <a:spcPct val="120000"/>
              </a:lnSpc>
              <a:spcBef>
                <a:spcPts val="750"/>
              </a:spcBef>
              <a:spcAft>
                <a:spcPts val="0"/>
              </a:spcAft>
              <a:buSzPts val="2400"/>
              <a:buChar char="•"/>
            </a:pPr>
            <a:r>
              <a:rPr lang="en-US" sz="2800">
                <a:solidFill>
                  <a:srgbClr val="181612"/>
                </a:solidFill>
              </a:rPr>
              <a:t>Conversation on Campus Publication Needs and Plans</a:t>
            </a:r>
            <a:endParaRPr/>
          </a:p>
          <a:p>
            <a:pPr marL="457200" lvl="0" indent="-381000" algn="l" rtl="0">
              <a:lnSpc>
                <a:spcPct val="120000"/>
              </a:lnSpc>
              <a:spcBef>
                <a:spcPts val="750"/>
              </a:spcBef>
              <a:spcAft>
                <a:spcPts val="0"/>
              </a:spcAft>
              <a:buSzPts val="2400"/>
              <a:buChar char="•"/>
            </a:pPr>
            <a:r>
              <a:rPr lang="en-US" sz="2800">
                <a:solidFill>
                  <a:srgbClr val="181612"/>
                </a:solidFill>
              </a:rPr>
              <a:t>Conclusion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2a2255a808_2_0"/>
          <p:cNvSpPr txBox="1">
            <a:spLocks noGrp="1"/>
          </p:cNvSpPr>
          <p:nvPr>
            <p:ph type="title"/>
          </p:nvPr>
        </p:nvSpPr>
        <p:spPr>
          <a:xfrm>
            <a:off x="1088686" y="460070"/>
            <a:ext cx="7202400" cy="898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600"/>
              <a:buNone/>
            </a:pPr>
            <a:r>
              <a:rPr lang="en-US" sz="4200"/>
              <a:t>What is OER?</a:t>
            </a:r>
            <a:endParaRPr sz="4200"/>
          </a:p>
        </p:txBody>
      </p:sp>
      <p:pic>
        <p:nvPicPr>
          <p:cNvPr id="169" name="Google Shape;169;g32a2255a808_2_0" descr="Infographic of what OER is.&#10;"/>
          <p:cNvPicPr preferRelativeResize="0"/>
          <p:nvPr/>
        </p:nvPicPr>
        <p:blipFill rotWithShape="1">
          <a:blip r:embed="rId3">
            <a:alphaModFix/>
          </a:blip>
          <a:srcRect/>
          <a:stretch/>
        </p:blipFill>
        <p:spPr>
          <a:xfrm>
            <a:off x="852914" y="1319176"/>
            <a:ext cx="7683601" cy="5067351"/>
          </a:xfrm>
          <a:prstGeom prst="rect">
            <a:avLst/>
          </a:prstGeom>
          <a:noFill/>
          <a:ln>
            <a:noFill/>
          </a:ln>
        </p:spPr>
      </p:pic>
      <p:sp>
        <p:nvSpPr>
          <p:cNvPr id="170" name="Google Shape;170;g32a2255a808_2_0"/>
          <p:cNvSpPr txBox="1"/>
          <p:nvPr/>
        </p:nvSpPr>
        <p:spPr>
          <a:xfrm>
            <a:off x="1906825" y="6457800"/>
            <a:ext cx="5718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400"/>
              <a:buFont typeface="Arial"/>
              <a:buNone/>
            </a:pPr>
            <a:r>
              <a:rPr lang="en-US" sz="1400" b="0" i="0" u="sng" strike="noStrike" cap="none" dirty="0">
                <a:solidFill>
                  <a:schemeClr val="hlink"/>
                </a:solidFill>
                <a:latin typeface="Arial"/>
                <a:ea typeface="Arial"/>
                <a:cs typeface="Arial"/>
                <a:sym typeface="Arial"/>
                <a:hlinkClick r:id="rId4"/>
              </a:rPr>
              <a:t>OER is Sharing</a:t>
            </a:r>
            <a:r>
              <a:rPr lang="en-US" sz="1400" b="0" i="0" u="none" strike="noStrike" cap="none" dirty="0">
                <a:solidFill>
                  <a:srgbClr val="222222"/>
                </a:solidFill>
                <a:latin typeface="Arial"/>
                <a:ea typeface="Arial"/>
                <a:cs typeface="Arial"/>
                <a:sym typeface="Arial"/>
              </a:rPr>
              <a:t> by</a:t>
            </a:r>
            <a:r>
              <a:rPr lang="en-US" sz="1400" b="0" i="0" u="none" strike="noStrike" cap="none" dirty="0">
                <a:solidFill>
                  <a:srgbClr val="222222"/>
                </a:solidFill>
                <a:uFill>
                  <a:noFill/>
                </a:uFill>
                <a:latin typeface="Arial"/>
                <a:ea typeface="Arial"/>
                <a:cs typeface="Arial"/>
                <a:sym typeface="Arial"/>
              </a:rPr>
              <a:t> </a:t>
            </a:r>
            <a:r>
              <a:rPr lang="en-US" sz="1400" b="0" i="0" u="sng" strike="noStrike" cap="none" dirty="0">
                <a:solidFill>
                  <a:schemeClr val="hlink"/>
                </a:solidFill>
                <a:latin typeface="Arial"/>
                <a:ea typeface="Arial"/>
                <a:cs typeface="Arial"/>
                <a:sym typeface="Arial"/>
                <a:hlinkClick r:id="rId5"/>
              </a:rPr>
              <a:t>Giulia Forsythe</a:t>
            </a:r>
            <a:r>
              <a:rPr lang="en-US" sz="1400" b="0" i="0" u="none" strike="noStrike" cap="none" dirty="0">
                <a:solidFill>
                  <a:srgbClr val="222222"/>
                </a:solidFill>
                <a:latin typeface="Arial"/>
                <a:ea typeface="Arial"/>
                <a:cs typeface="Arial"/>
                <a:sym typeface="Arial"/>
              </a:rPr>
              <a:t> is in the public domain</a:t>
            </a:r>
            <a:endParaRPr sz="1400" b="0" i="0" u="none" strike="noStrike" cap="none" dirty="0">
              <a:solidFill>
                <a:srgbClr val="22222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32a2255a808_2_8"/>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65657"/>
              <a:buNone/>
            </a:pPr>
            <a:r>
              <a:rPr lang="en-US" sz="4400"/>
              <a:t>OER is More Than Just Free</a:t>
            </a:r>
            <a:endParaRPr sz="4400"/>
          </a:p>
        </p:txBody>
      </p:sp>
      <p:sp>
        <p:nvSpPr>
          <p:cNvPr id="177" name="Google Shape;177;g32a2255a808_2_8"/>
          <p:cNvSpPr txBox="1">
            <a:spLocks noGrp="1"/>
          </p:cNvSpPr>
          <p:nvPr>
            <p:ph type="body" idx="1"/>
          </p:nvPr>
        </p:nvSpPr>
        <p:spPr>
          <a:xfrm>
            <a:off x="521825" y="2017352"/>
            <a:ext cx="3261000" cy="1377300"/>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750"/>
              </a:spcBef>
              <a:spcAft>
                <a:spcPts val="0"/>
              </a:spcAft>
              <a:buSzPts val="1600"/>
              <a:buNone/>
            </a:pPr>
            <a:r>
              <a:rPr lang="en-US" sz="2400"/>
              <a:t>Fair Use doesn’t make content magically okay to use </a:t>
            </a:r>
            <a:endParaRPr sz="2400"/>
          </a:p>
        </p:txBody>
      </p:sp>
      <p:pic>
        <p:nvPicPr>
          <p:cNvPr id="178" name="Google Shape;178;g32a2255a808_2_8" descr="Image of a wizard in purple robes holding a staff"/>
          <p:cNvPicPr preferRelativeResize="0"/>
          <p:nvPr/>
        </p:nvPicPr>
        <p:blipFill rotWithShape="1">
          <a:blip r:embed="rId3">
            <a:alphaModFix/>
          </a:blip>
          <a:srcRect/>
          <a:stretch/>
        </p:blipFill>
        <p:spPr>
          <a:xfrm>
            <a:off x="862963" y="3394650"/>
            <a:ext cx="2578725" cy="2693200"/>
          </a:xfrm>
          <a:prstGeom prst="rect">
            <a:avLst/>
          </a:prstGeom>
          <a:noFill/>
          <a:ln>
            <a:noFill/>
          </a:ln>
        </p:spPr>
      </p:pic>
      <p:pic>
        <p:nvPicPr>
          <p:cNvPr id="179" name="Google Shape;179;g32a2255a808_2_8" descr="Infographic of Free and Open resources&#10;"/>
          <p:cNvPicPr preferRelativeResize="0"/>
          <p:nvPr/>
        </p:nvPicPr>
        <p:blipFill rotWithShape="1">
          <a:blip r:embed="rId4">
            <a:alphaModFix/>
          </a:blip>
          <a:srcRect/>
          <a:stretch/>
        </p:blipFill>
        <p:spPr>
          <a:xfrm>
            <a:off x="3919575" y="2090295"/>
            <a:ext cx="5056375" cy="4102468"/>
          </a:xfrm>
          <a:prstGeom prst="rect">
            <a:avLst/>
          </a:prstGeom>
          <a:noFill/>
          <a:ln>
            <a:noFill/>
          </a:ln>
        </p:spPr>
      </p:pic>
      <p:sp>
        <p:nvSpPr>
          <p:cNvPr id="180" name="Google Shape;180;g32a2255a808_2_8"/>
          <p:cNvSpPr txBox="1"/>
          <p:nvPr/>
        </p:nvSpPr>
        <p:spPr>
          <a:xfrm>
            <a:off x="782825" y="5980800"/>
            <a:ext cx="30000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dirty="0">
                <a:solidFill>
                  <a:schemeClr val="hlink"/>
                </a:solidFill>
                <a:latin typeface="Arial"/>
                <a:ea typeface="Arial"/>
                <a:cs typeface="Arial"/>
                <a:sym typeface="Arial"/>
                <a:hlinkClick r:id="rId5"/>
              </a:rPr>
              <a:t>Image</a:t>
            </a:r>
            <a:r>
              <a:rPr lang="en-US" sz="1400" b="0" i="0" u="none" strike="noStrike" cap="none" dirty="0">
                <a:solidFill>
                  <a:srgbClr val="000000"/>
                </a:solidFill>
                <a:latin typeface="Arial"/>
                <a:ea typeface="Arial"/>
                <a:cs typeface="Arial"/>
                <a:sym typeface="Arial"/>
              </a:rPr>
              <a:t> </a:t>
            </a:r>
            <a:r>
              <a:rPr lang="en-US" sz="1400" b="0" i="0" u="none" strike="noStrike" cap="none" dirty="0">
                <a:solidFill>
                  <a:schemeClr val="dk1"/>
                </a:solidFill>
                <a:latin typeface="Arial"/>
                <a:ea typeface="Arial"/>
                <a:cs typeface="Arial"/>
                <a:sym typeface="Arial"/>
              </a:rPr>
              <a:t>by</a:t>
            </a:r>
            <a:r>
              <a:rPr lang="en-US" sz="1400" b="0" i="0" u="none" strike="noStrike" cap="none" dirty="0">
                <a:solidFill>
                  <a:srgbClr val="FFFFFF"/>
                </a:solidFill>
                <a:uFill>
                  <a:noFill/>
                </a:uFill>
                <a:latin typeface="Arial"/>
                <a:ea typeface="Arial"/>
                <a:cs typeface="Arial"/>
                <a:sym typeface="Arial"/>
              </a:rPr>
              <a:t> </a:t>
            </a:r>
            <a:r>
              <a:rPr lang="en-US" sz="1400" b="0" i="0" u="sng" strike="noStrike" cap="none" dirty="0" err="1">
                <a:solidFill>
                  <a:schemeClr val="hlink"/>
                </a:solidFill>
                <a:latin typeface="Arial"/>
                <a:ea typeface="Arial"/>
                <a:cs typeface="Arial"/>
                <a:sym typeface="Arial"/>
                <a:hlinkClick r:id="rId6"/>
              </a:rPr>
              <a:t>GraphicMama</a:t>
            </a:r>
            <a:r>
              <a:rPr lang="en-US" sz="1400" b="0" i="0" u="sng" strike="noStrike" cap="none" dirty="0">
                <a:solidFill>
                  <a:schemeClr val="hlink"/>
                </a:solidFill>
                <a:latin typeface="Arial"/>
                <a:ea typeface="Arial"/>
                <a:cs typeface="Arial"/>
                <a:sym typeface="Arial"/>
                <a:hlinkClick r:id="rId6"/>
              </a:rPr>
              <a:t>-team</a:t>
            </a:r>
            <a:r>
              <a:rPr lang="en-US" sz="1400" b="0" i="0" u="none" strike="noStrike" cap="none" dirty="0">
                <a:solidFill>
                  <a:srgbClr val="000000"/>
                </a:solidFill>
                <a:latin typeface="Arial"/>
                <a:ea typeface="Arial"/>
                <a:cs typeface="Arial"/>
                <a:sym typeface="Arial"/>
              </a:rPr>
              <a:t> </a:t>
            </a:r>
            <a:r>
              <a:rPr lang="en-US" sz="1400" b="0" i="0" u="none" strike="noStrike" cap="none" dirty="0">
                <a:solidFill>
                  <a:srgbClr val="222222"/>
                </a:solidFill>
                <a:latin typeface="Arial"/>
                <a:ea typeface="Arial"/>
                <a:cs typeface="Arial"/>
                <a:sym typeface="Arial"/>
              </a:rPr>
              <a:t>available under the</a:t>
            </a:r>
            <a:r>
              <a:rPr lang="en-US" sz="1400" b="0" i="0" u="none" strike="noStrike" cap="none" dirty="0">
                <a:solidFill>
                  <a:srgbClr val="222222"/>
                </a:solidFill>
                <a:uFill>
                  <a:noFill/>
                </a:uFill>
                <a:latin typeface="Arial"/>
                <a:ea typeface="Arial"/>
                <a:cs typeface="Arial"/>
                <a:sym typeface="Arial"/>
              </a:rPr>
              <a:t> </a:t>
            </a:r>
            <a:r>
              <a:rPr lang="en-US" sz="1400" b="0" i="0" u="sng" strike="noStrike" cap="none" dirty="0" err="1">
                <a:solidFill>
                  <a:schemeClr val="hlink"/>
                </a:solidFill>
                <a:latin typeface="Arial"/>
                <a:ea typeface="Arial"/>
                <a:cs typeface="Arial"/>
                <a:sym typeface="Arial"/>
                <a:hlinkClick r:id="rId7"/>
              </a:rPr>
              <a:t>Pixabay</a:t>
            </a:r>
            <a:r>
              <a:rPr lang="en-US" sz="1400" b="0" i="0" u="sng" strike="noStrike" cap="none" dirty="0">
                <a:solidFill>
                  <a:schemeClr val="hlink"/>
                </a:solidFill>
                <a:latin typeface="Arial"/>
                <a:ea typeface="Arial"/>
                <a:cs typeface="Arial"/>
                <a:sym typeface="Arial"/>
                <a:hlinkClick r:id="rId7"/>
              </a:rPr>
              <a:t> license</a:t>
            </a:r>
            <a:endParaRPr sz="1300" b="0" i="0" u="none" strike="noStrike" cap="none" dirty="0">
              <a:solidFill>
                <a:srgbClr val="000000"/>
              </a:solidFill>
              <a:latin typeface="Arial"/>
              <a:ea typeface="Arial"/>
              <a:cs typeface="Arial"/>
              <a:sym typeface="Arial"/>
            </a:endParaRPr>
          </a:p>
        </p:txBody>
      </p:sp>
      <p:sp>
        <p:nvSpPr>
          <p:cNvPr id="181" name="Google Shape;181;g32a2255a808_2_8"/>
          <p:cNvSpPr txBox="1"/>
          <p:nvPr/>
        </p:nvSpPr>
        <p:spPr>
          <a:xfrm>
            <a:off x="3831313" y="6192775"/>
            <a:ext cx="5232900" cy="6480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dirty="0">
                <a:solidFill>
                  <a:srgbClr val="222222"/>
                </a:solidFill>
                <a:latin typeface="Arial"/>
                <a:ea typeface="Arial"/>
                <a:cs typeface="Arial"/>
                <a:sym typeface="Arial"/>
              </a:rPr>
              <a:t>I</a:t>
            </a:r>
            <a:r>
              <a:rPr lang="en-US" sz="1400" b="0" i="0" u="none" strike="noStrike" cap="none" dirty="0">
                <a:solidFill>
                  <a:srgbClr val="222222"/>
                </a:solidFill>
                <a:latin typeface="Arial"/>
                <a:ea typeface="Arial"/>
                <a:cs typeface="Arial"/>
                <a:sym typeface="Arial"/>
              </a:rPr>
              <a:t>mage by</a:t>
            </a:r>
            <a:r>
              <a:rPr lang="en-US" sz="1400" b="0" i="0" u="none" strike="noStrike" cap="none" dirty="0">
                <a:solidFill>
                  <a:srgbClr val="222222"/>
                </a:solidFill>
                <a:uFill>
                  <a:noFill/>
                </a:uFill>
                <a:latin typeface="Arial"/>
                <a:ea typeface="Arial"/>
                <a:cs typeface="Arial"/>
                <a:sym typeface="Arial"/>
              </a:rPr>
              <a:t> </a:t>
            </a:r>
            <a:r>
              <a:rPr lang="en-US" sz="1400" b="0" i="0" u="sng" strike="noStrike" cap="none" dirty="0">
                <a:solidFill>
                  <a:schemeClr val="hlink"/>
                </a:solidFill>
                <a:latin typeface="Arial"/>
                <a:ea typeface="Arial"/>
                <a:cs typeface="Arial"/>
                <a:sym typeface="Arial"/>
                <a:hlinkClick r:id="rId8"/>
              </a:rPr>
              <a:t>Designers for Learning: Gain Experience for Good, Jennifer Maddrell, Director</a:t>
            </a:r>
            <a:r>
              <a:rPr lang="en-US" sz="1400" b="0" i="0" u="none" strike="noStrike" cap="none" dirty="0">
                <a:solidFill>
                  <a:srgbClr val="000000"/>
                </a:solidFill>
                <a:latin typeface="Arial"/>
                <a:ea typeface="Arial"/>
                <a:cs typeface="Arial"/>
                <a:sym typeface="Arial"/>
              </a:rPr>
              <a:t> </a:t>
            </a:r>
            <a:r>
              <a:rPr lang="en-US" sz="1400" b="0" i="0" u="none" strike="noStrike" cap="none" dirty="0">
                <a:solidFill>
                  <a:srgbClr val="222222"/>
                </a:solidFill>
                <a:latin typeface="Arial"/>
                <a:ea typeface="Arial"/>
                <a:cs typeface="Arial"/>
                <a:sym typeface="Arial"/>
              </a:rPr>
              <a:t>licensed under</a:t>
            </a:r>
            <a:r>
              <a:rPr lang="en-US" sz="1400" b="0" i="0" u="none" strike="noStrike" cap="none" dirty="0">
                <a:solidFill>
                  <a:srgbClr val="222222"/>
                </a:solidFill>
                <a:uFill>
                  <a:noFill/>
                </a:uFill>
                <a:latin typeface="Arial"/>
                <a:ea typeface="Arial"/>
                <a:cs typeface="Arial"/>
                <a:sym typeface="Arial"/>
              </a:rPr>
              <a:t> </a:t>
            </a:r>
            <a:r>
              <a:rPr lang="en-US" sz="1400" b="0" i="0" u="sng" strike="noStrike" cap="none" dirty="0">
                <a:solidFill>
                  <a:schemeClr val="hlink"/>
                </a:solidFill>
                <a:latin typeface="Arial"/>
                <a:ea typeface="Arial"/>
                <a:cs typeface="Arial"/>
                <a:sym typeface="Arial"/>
                <a:hlinkClick r:id="rId9"/>
              </a:rPr>
              <a:t>CC BY-NC-SA</a:t>
            </a:r>
            <a:endParaRPr sz="1400" b="0" i="0" u="sng" strike="noStrike" cap="none" dirty="0">
              <a:solidFill>
                <a:schemeClr val="hlink"/>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32a2255a808_2_26"/>
          <p:cNvSpPr txBox="1">
            <a:spLocks noGrp="1"/>
          </p:cNvSpPr>
          <p:nvPr>
            <p:ph type="title"/>
          </p:nvPr>
        </p:nvSpPr>
        <p:spPr>
          <a:xfrm>
            <a:off x="1088686" y="27595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400"/>
              <a:t>OER Licenses</a:t>
            </a:r>
            <a:endParaRPr sz="4400"/>
          </a:p>
        </p:txBody>
      </p:sp>
      <p:pic>
        <p:nvPicPr>
          <p:cNvPr id="188" name="Google Shape;188;g32a2255a808_2_26" descr="OER Licenses infographic"/>
          <p:cNvPicPr preferRelativeResize="0"/>
          <p:nvPr/>
        </p:nvPicPr>
        <p:blipFill rotWithShape="1">
          <a:blip r:embed="rId3">
            <a:alphaModFix/>
          </a:blip>
          <a:srcRect/>
          <a:stretch/>
        </p:blipFill>
        <p:spPr>
          <a:xfrm>
            <a:off x="271650" y="1417020"/>
            <a:ext cx="8600703" cy="4850180"/>
          </a:xfrm>
          <a:prstGeom prst="rect">
            <a:avLst/>
          </a:prstGeom>
          <a:noFill/>
          <a:ln>
            <a:noFill/>
          </a:ln>
        </p:spPr>
      </p:pic>
      <p:sp>
        <p:nvSpPr>
          <p:cNvPr id="189" name="Google Shape;189;g32a2255a808_2_26"/>
          <p:cNvSpPr txBox="1"/>
          <p:nvPr/>
        </p:nvSpPr>
        <p:spPr>
          <a:xfrm>
            <a:off x="0" y="6177000"/>
            <a:ext cx="9144000" cy="6810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500"/>
              <a:buFont typeface="Arial"/>
              <a:buNone/>
            </a:pPr>
            <a:r>
              <a:rPr lang="en-US" sz="1500" b="0" i="0" u="sng" strike="noStrike" cap="none" dirty="0">
                <a:solidFill>
                  <a:schemeClr val="hlink"/>
                </a:solidFill>
                <a:latin typeface="Arial"/>
                <a:ea typeface="Arial"/>
                <a:cs typeface="Arial"/>
                <a:sym typeface="Arial"/>
                <a:hlinkClick r:id="rId4"/>
              </a:rPr>
              <a:t>Creative Commons Licenses</a:t>
            </a:r>
            <a:r>
              <a:rPr lang="en-US" sz="1500" b="0" i="0" u="none" strike="noStrike" cap="none" dirty="0">
                <a:solidFill>
                  <a:srgbClr val="FFFFFF"/>
                </a:solidFill>
                <a:uFill>
                  <a:noFill/>
                </a:uFill>
                <a:latin typeface="Arial"/>
                <a:ea typeface="Arial"/>
                <a:cs typeface="Arial"/>
                <a:sym typeface="Arial"/>
              </a:rPr>
              <a:t> </a:t>
            </a:r>
            <a:r>
              <a:rPr lang="en-US" sz="1500" b="0" i="0" u="none" strike="noStrike" cap="none" dirty="0">
                <a:solidFill>
                  <a:srgbClr val="222222"/>
                </a:solidFill>
                <a:latin typeface="Arial"/>
                <a:ea typeface="Arial"/>
                <a:cs typeface="Arial"/>
                <a:sym typeface="Arial"/>
              </a:rPr>
              <a:t>by Cable Green licensed under</a:t>
            </a:r>
            <a:r>
              <a:rPr lang="en-US" sz="1500" b="0" i="0" u="none" strike="noStrike" cap="none" dirty="0">
                <a:solidFill>
                  <a:srgbClr val="FFFFFF"/>
                </a:solidFill>
                <a:latin typeface="Arial"/>
                <a:ea typeface="Arial"/>
                <a:cs typeface="Arial"/>
                <a:sym typeface="Arial"/>
              </a:rPr>
              <a:t> </a:t>
            </a:r>
            <a:r>
              <a:rPr lang="en-US" sz="1500" b="0" i="0" u="none" strike="noStrike" cap="none" dirty="0">
                <a:solidFill>
                  <a:srgbClr val="FFFFFF"/>
                </a:solidFill>
                <a:uFill>
                  <a:noFill/>
                </a:uFill>
                <a:latin typeface="Arial"/>
                <a:ea typeface="Arial"/>
                <a:cs typeface="Arial"/>
                <a:sym typeface="Arial"/>
              </a:rPr>
              <a:t> </a:t>
            </a:r>
            <a:r>
              <a:rPr lang="en-US" sz="1500" b="0" i="0" u="sng" strike="noStrike" cap="none" dirty="0">
                <a:solidFill>
                  <a:schemeClr val="hlink"/>
                </a:solidFill>
                <a:latin typeface="Arial"/>
                <a:ea typeface="Arial"/>
                <a:cs typeface="Arial"/>
                <a:sym typeface="Arial"/>
                <a:hlinkClick r:id="rId5"/>
              </a:rPr>
              <a:t>CC BY 4.0</a:t>
            </a:r>
            <a:r>
              <a:rPr lang="en-US" sz="1500" b="0" i="0" u="sng" strike="noStrike" cap="none" dirty="0">
                <a:solidFill>
                  <a:schemeClr val="hlink"/>
                </a:solidFill>
                <a:latin typeface="Arial"/>
                <a:ea typeface="Arial"/>
                <a:cs typeface="Arial"/>
                <a:sym typeface="Arial"/>
              </a:rPr>
              <a:t> </a:t>
            </a:r>
            <a:r>
              <a:rPr lang="en-US" sz="1500" b="0" i="0" u="none" strike="noStrike" cap="none" dirty="0">
                <a:solidFill>
                  <a:srgbClr val="000000"/>
                </a:solidFill>
                <a:latin typeface="Arial"/>
                <a:ea typeface="Arial"/>
                <a:cs typeface="Arial"/>
                <a:sym typeface="Arial"/>
              </a:rPr>
              <a:t> </a:t>
            </a:r>
            <a:r>
              <a:rPr lang="en-US" sz="1500" b="0" i="0" u="none" strike="noStrike" cap="none" dirty="0">
                <a:solidFill>
                  <a:srgbClr val="222222"/>
                </a:solidFill>
                <a:latin typeface="Arial"/>
                <a:ea typeface="Arial"/>
                <a:cs typeface="Arial"/>
                <a:sym typeface="Arial"/>
              </a:rPr>
              <a:t>and</a:t>
            </a:r>
            <a:endParaRPr sz="1500" b="0" i="0" u="none" strike="noStrike" cap="none" dirty="0">
              <a:solidFill>
                <a:srgbClr val="222222"/>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500"/>
              <a:buFont typeface="Arial"/>
              <a:buNone/>
            </a:pPr>
            <a:r>
              <a:rPr lang="en-US" sz="1500" b="0" i="0" u="sng" strike="noStrike" cap="none" dirty="0">
                <a:solidFill>
                  <a:schemeClr val="hlink"/>
                </a:solidFill>
                <a:latin typeface="Arial"/>
                <a:ea typeface="Arial"/>
                <a:cs typeface="Arial"/>
                <a:sym typeface="Arial"/>
                <a:hlinkClick r:id="rId6"/>
              </a:rPr>
              <a:t>All Rights Reserved Sign</a:t>
            </a:r>
            <a:r>
              <a:rPr lang="en-US" sz="1500" b="0" i="0" u="none" strike="noStrike" cap="none" dirty="0">
                <a:solidFill>
                  <a:srgbClr val="000000"/>
                </a:solidFill>
                <a:latin typeface="Arial"/>
                <a:ea typeface="Arial"/>
                <a:cs typeface="Arial"/>
                <a:sym typeface="Arial"/>
              </a:rPr>
              <a:t> </a:t>
            </a:r>
            <a:r>
              <a:rPr lang="en-US" sz="1500" b="0" i="0" u="none" strike="noStrike" cap="none" dirty="0">
                <a:solidFill>
                  <a:srgbClr val="222222"/>
                </a:solidFill>
                <a:latin typeface="Arial"/>
                <a:ea typeface="Arial"/>
                <a:cs typeface="Arial"/>
                <a:sym typeface="Arial"/>
              </a:rPr>
              <a:t>by</a:t>
            </a:r>
            <a:r>
              <a:rPr lang="en-US" sz="1500" b="0" i="0" u="none" strike="noStrike" cap="none" dirty="0">
                <a:solidFill>
                  <a:srgbClr val="000000"/>
                </a:solidFill>
                <a:uFill>
                  <a:noFill/>
                </a:uFill>
                <a:latin typeface="Arial"/>
                <a:ea typeface="Arial"/>
                <a:cs typeface="Arial"/>
                <a:sym typeface="Arial"/>
              </a:rPr>
              <a:t> </a:t>
            </a:r>
            <a:r>
              <a:rPr lang="en-US" sz="1500" b="0" i="0" u="sng" strike="noStrike" cap="none" dirty="0">
                <a:solidFill>
                  <a:schemeClr val="hlink"/>
                </a:solidFill>
                <a:latin typeface="Arial"/>
                <a:ea typeface="Arial"/>
                <a:cs typeface="Arial"/>
                <a:sym typeface="Arial"/>
                <a:hlinkClick r:id="rId7"/>
              </a:rPr>
              <a:t>All Ygraph.com</a:t>
            </a:r>
            <a:r>
              <a:rPr lang="en-US" sz="1500" b="0" i="0" u="sng" strike="noStrike" cap="none" dirty="0">
                <a:solidFill>
                  <a:schemeClr val="hlink"/>
                </a:solidFill>
                <a:latin typeface="Arial"/>
                <a:ea typeface="Arial"/>
                <a:cs typeface="Arial"/>
                <a:sym typeface="Arial"/>
              </a:rPr>
              <a:t> </a:t>
            </a:r>
            <a:r>
              <a:rPr lang="en-US" sz="1500" b="0" i="0" u="none" strike="noStrike" cap="none" dirty="0">
                <a:solidFill>
                  <a:srgbClr val="222222"/>
                </a:solidFill>
                <a:latin typeface="Arial"/>
                <a:ea typeface="Arial"/>
                <a:cs typeface="Arial"/>
                <a:sym typeface="Arial"/>
              </a:rPr>
              <a:t>licensed under</a:t>
            </a:r>
            <a:r>
              <a:rPr lang="en-US" sz="1500" b="0" i="0" u="none" strike="noStrike" cap="none" dirty="0">
                <a:solidFill>
                  <a:srgbClr val="222222"/>
                </a:solidFill>
                <a:uFill>
                  <a:noFill/>
                </a:uFill>
                <a:latin typeface="Arial"/>
                <a:ea typeface="Arial"/>
                <a:cs typeface="Arial"/>
                <a:sym typeface="Arial"/>
              </a:rPr>
              <a:t> </a:t>
            </a:r>
            <a:r>
              <a:rPr lang="en-US" sz="1500" b="0" i="0" u="sng" strike="noStrike" cap="none" dirty="0">
                <a:solidFill>
                  <a:schemeClr val="hlink"/>
                </a:solidFill>
                <a:latin typeface="Arial"/>
                <a:ea typeface="Arial"/>
                <a:cs typeface="Arial"/>
                <a:sym typeface="Arial"/>
                <a:hlinkClick r:id="rId8"/>
              </a:rPr>
              <a:t>CC BY 3.0 </a:t>
            </a:r>
            <a:endParaRPr sz="1500" b="0" i="0" u="sng" strike="noStrike" cap="none" dirty="0">
              <a:solidFill>
                <a:schemeClr val="hlink"/>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Gallery">
  <a:themeElements>
    <a:clrScheme name="Custom 1">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1822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1485</Words>
  <Application>Microsoft Office PowerPoint</Application>
  <PresentationFormat>On-screen Show (4:3)</PresentationFormat>
  <Paragraphs>150</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vt:lpstr>
      <vt:lpstr>Calibri</vt:lpstr>
      <vt:lpstr>Gill Sans</vt:lpstr>
      <vt:lpstr>Gallery</vt:lpstr>
      <vt:lpstr>ASCCC OERI Presentation Template</vt:lpstr>
      <vt:lpstr>Welcome!</vt:lpstr>
      <vt:lpstr>Let’s Talk about Developing Journalism Open Educational Resources (OER) for Publication Classes</vt:lpstr>
      <vt:lpstr>Description</vt:lpstr>
      <vt:lpstr>Presenter</vt:lpstr>
      <vt:lpstr>Overview</vt:lpstr>
      <vt:lpstr>What is OER?</vt:lpstr>
      <vt:lpstr>OER is More Than Just Free</vt:lpstr>
      <vt:lpstr>OER Licenses</vt:lpstr>
      <vt:lpstr>A Closer Look at the Licenses</vt:lpstr>
      <vt:lpstr>Journalism OER Resources </vt:lpstr>
      <vt:lpstr>Journalism OER Resources (2)</vt:lpstr>
      <vt:lpstr>Journalism OER Resources (3)</vt:lpstr>
      <vt:lpstr>OER Accessibility Tips</vt:lpstr>
      <vt:lpstr>OER Accessibility Tips (2)</vt:lpstr>
      <vt:lpstr>Review of Campus Publication Survey</vt:lpstr>
      <vt:lpstr>Review of Campus Publication Survey (2)</vt:lpstr>
      <vt:lpstr>Conversation on Campus Publication</vt:lpstr>
      <vt:lpstr>Conversation on Campus Publication (2)</vt:lpstr>
      <vt:lpstr>Conversation on Campus Publication (3)</vt:lpstr>
      <vt:lpstr>Conversation on Campus Publication (4)</vt:lpstr>
      <vt:lpstr>Conversation on Campus Publication (5)</vt:lpstr>
      <vt:lpstr>Needs and Plans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Katie Nash</dc:creator>
  <cp:lastModifiedBy>ASCCC1</cp:lastModifiedBy>
  <cp:revision>2</cp:revision>
  <dcterms:created xsi:type="dcterms:W3CDTF">2019-09-18T18:31:08Z</dcterms:created>
  <dcterms:modified xsi:type="dcterms:W3CDTF">2026-05-07T17:27:57Z</dcterms:modified>
</cp:coreProperties>
</file>