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6256000"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1" autoAdjust="0"/>
  </p:normalViewPr>
  <p:slideViewPr>
    <p:cSldViewPr snapToGrid="0">
      <p:cViewPr>
        <p:scale>
          <a:sx n="33" d="100"/>
          <a:sy n="33" d="100"/>
        </p:scale>
        <p:origin x="1430" y="8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deck created by NotebookLM based on content specified and created by Jim and Amanda. Feel free to reuse the slides/content under CC-BY 4.0 license.</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e68c6f5cf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e68c6f5cf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3e68c6f5cf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that ZTC sharing through Canvas should be done in the Canvas Commons Consortium called “California Community Colleges,” providing a more secure and appropriate space for sharing ZTC-aligned resources. If your college does not currently have access to that Consortium enabled, please connect with your local Canvas administrator to request activation.</a:t>
            </a:r>
            <a:endParaRPr/>
          </a:p>
        </p:txBody>
      </p:sp>
      <p:sp>
        <p:nvSpPr>
          <p:cNvPr id="111" name="Google Shape;1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e61d68863d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e61d68863d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3e61d68863d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o2Sj30fguaaDt7ap-tuO66NfUikozoRPHu2A_YFMTxA/edit?tab=t.0"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tinyurl.com/CCC-ZTC-Canva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3"/>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dirty="0"/>
              <a:t>Sharing OER and ZTC Courses through Canvas Commons</a:t>
            </a:r>
            <a:endParaRPr dirty="0"/>
          </a:p>
        </p:txBody>
      </p:sp>
      <p:pic>
        <p:nvPicPr>
          <p:cNvPr id="91" name="Google Shape;91;p13" descr="Illustrated network diagram showing diverse people with laptops connected to a central Canvas Commons hub with educational icons. "/>
          <p:cNvPicPr preferRelativeResize="0"/>
          <p:nvPr/>
        </p:nvPicPr>
        <p:blipFill rotWithShape="1">
          <a:blip r:embed="rId3">
            <a:alphaModFix/>
          </a:blip>
          <a:srcRect/>
          <a:stretch/>
        </p:blipFill>
        <p:spPr>
          <a:xfrm>
            <a:off x="0" y="38100"/>
            <a:ext cx="16256000" cy="9067800"/>
          </a:xfrm>
          <a:prstGeom prst="rect">
            <a:avLst/>
          </a:prstGeom>
          <a:noFill/>
          <a:ln>
            <a:noFill/>
          </a:ln>
        </p:spPr>
      </p:pic>
      <p:sp>
        <p:nvSpPr>
          <p:cNvPr id="89" name="Google Shape;89;p13"/>
          <p:cNvSpPr txBox="1"/>
          <p:nvPr/>
        </p:nvSpPr>
        <p:spPr>
          <a:xfrm>
            <a:off x="1014950" y="6681700"/>
            <a:ext cx="6039000" cy="18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Jim Julius, MiraCosta College Amanda Taintor, Reedley College ASCCC OER Initiative </a:t>
            </a:r>
            <a:endParaRPr sz="32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3" name="Google Shape;163;p22"/>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Mastering Cool4Ed Metadata</a:t>
            </a:r>
            <a:endParaRPr/>
          </a:p>
        </p:txBody>
      </p:sp>
      <p:sp>
        <p:nvSpPr>
          <p:cNvPr id="161" name="Google Shape;161;p22"/>
          <p:cNvSpPr txBox="1"/>
          <p:nvPr/>
        </p:nvSpPr>
        <p:spPr>
          <a:xfrm>
            <a:off x="3332400" y="6614050"/>
            <a:ext cx="9980400" cy="16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Thoughtful metadata signals to adopters exactly what they are downloading before they click.</a:t>
            </a:r>
            <a:endParaRPr sz="3200">
              <a:solidFill>
                <a:schemeClr val="dk1"/>
              </a:solidFill>
              <a:latin typeface="Calibri"/>
              <a:ea typeface="Calibri"/>
              <a:cs typeface="Calibri"/>
              <a:sym typeface="Calibri"/>
            </a:endParaRPr>
          </a:p>
        </p:txBody>
      </p:sp>
      <p:sp>
        <p:nvSpPr>
          <p:cNvPr id="162" name="Google Shape;162;p22"/>
          <p:cNvSpPr txBox="1"/>
          <p:nvPr/>
        </p:nvSpPr>
        <p:spPr>
          <a:xfrm>
            <a:off x="3044825" y="1928400"/>
            <a:ext cx="10555500" cy="319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Cool4Ed Resource Description may include:</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Core OER - What ZTC/OER resource anchors the course? Completeness - Is this materials only? Materials + assessments? Includes teaching guidance? and Assumptions - What baseline knowledge or structure does this course assume?</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164" name="Google Shape;164;p22" descr="Magnifying glass connected to Resource Description search field. "/>
          <p:cNvPicPr preferRelativeResize="0"/>
          <p:nvPr/>
        </p:nvPicPr>
        <p:blipFill rotWithShape="1">
          <a:blip r:embed="rId3">
            <a:alphaModFix/>
          </a:blip>
          <a:srcRect/>
          <a:stretch/>
        </p:blipFill>
        <p:spPr>
          <a:xfrm>
            <a:off x="0" y="38100"/>
            <a:ext cx="16256000" cy="9067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23"/>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Anatomy of a Great Canvas ReadMe Page / Adoption Guide</a:t>
            </a:r>
            <a:endParaRPr/>
          </a:p>
        </p:txBody>
      </p:sp>
      <p:sp>
        <p:nvSpPr>
          <p:cNvPr id="170" name="Google Shape;170;p23"/>
          <p:cNvSpPr txBox="1"/>
          <p:nvPr/>
        </p:nvSpPr>
        <p:spPr>
          <a:xfrm>
            <a:off x="9252900" y="1877650"/>
            <a:ext cx="6191100" cy="6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Scope: Explicitly states what is included and what is omitted.</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The Core: Identifies the primary instructional materials the course is built around.</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Customization Zones: Highlights specific local/contextual elements that the adopter must replace. </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Pedagogical Intent: Notes on intended Regular and Substantive Interaction (RSI) practices.</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172" name="Google Shape;172;p23" descr="Canvas page with callouts pointing to four elements of a Read Me page.&#10;"/>
          <p:cNvPicPr preferRelativeResize="0"/>
          <p:nvPr/>
        </p:nvPicPr>
        <p:blipFill rotWithShape="1">
          <a:blip r:embed="rId3">
            <a:alphaModFix/>
          </a:blip>
          <a:srcRect/>
          <a:stretch/>
        </p:blipFill>
        <p:spPr>
          <a:xfrm>
            <a:off x="-338325" y="38100"/>
            <a:ext cx="16255999" cy="90678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1" name="Google Shape;181;p24"/>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The Synthesis: Good vs. Great Sharing</a:t>
            </a:r>
            <a:endParaRPr/>
          </a:p>
        </p:txBody>
      </p:sp>
      <p:sp>
        <p:nvSpPr>
          <p:cNvPr id="180" name="Google Shape;180;p24"/>
          <p:cNvSpPr txBox="1"/>
          <p:nvPr/>
        </p:nvSpPr>
        <p:spPr>
          <a:xfrm>
            <a:off x="457200" y="9837775"/>
            <a:ext cx="6681600" cy="28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dirty="0">
                <a:solidFill>
                  <a:schemeClr val="dk1"/>
                </a:solidFill>
                <a:latin typeface="Calibri"/>
                <a:ea typeface="Calibri"/>
                <a:cs typeface="Calibri"/>
                <a:sym typeface="Calibri"/>
              </a:rPr>
              <a:t>Good enough: Meets basic grant requirements, Basic CC-BY license applied, Dumped directly in to Commons without context.</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endParaRPr sz="3200" dirty="0">
              <a:solidFill>
                <a:schemeClr val="dk1"/>
              </a:solidFill>
              <a:latin typeface="Calibri"/>
              <a:ea typeface="Calibri"/>
              <a:cs typeface="Calibri"/>
              <a:sym typeface="Calibri"/>
            </a:endParaRPr>
          </a:p>
        </p:txBody>
      </p:sp>
      <p:sp>
        <p:nvSpPr>
          <p:cNvPr id="179" name="Google Shape;179;p24"/>
          <p:cNvSpPr txBox="1"/>
          <p:nvPr/>
        </p:nvSpPr>
        <p:spPr>
          <a:xfrm>
            <a:off x="9481325" y="9406525"/>
            <a:ext cx="6715500" cy="37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dirty="0">
                <a:solidFill>
                  <a:schemeClr val="dk1"/>
                </a:solidFill>
                <a:latin typeface="Calibri"/>
                <a:ea typeface="Calibri"/>
                <a:cs typeface="Calibri"/>
                <a:sym typeface="Calibri"/>
              </a:rPr>
              <a:t>Adoption-friendly: Features a comprehensive Read Me guide; Rich Cool4Ed metadata; Contextual notes provided for swapping library resources; Approaches CVC Plug-and-Play-style clarity.</a:t>
            </a:r>
            <a:endParaRPr sz="3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200" dirty="0">
              <a:solidFill>
                <a:schemeClr val="dk1"/>
              </a:solidFill>
              <a:latin typeface="Calibri"/>
              <a:ea typeface="Calibri"/>
              <a:cs typeface="Calibri"/>
              <a:sym typeface="Calibri"/>
            </a:endParaRPr>
          </a:p>
          <a:p>
            <a:pPr marL="0" lvl="0" indent="0" algn="l" rtl="0">
              <a:spcBef>
                <a:spcPts val="0"/>
              </a:spcBef>
              <a:spcAft>
                <a:spcPts val="0"/>
              </a:spcAft>
              <a:buNone/>
            </a:pPr>
            <a:endParaRPr sz="3200" dirty="0">
              <a:solidFill>
                <a:schemeClr val="dk1"/>
              </a:solidFill>
              <a:latin typeface="Calibri"/>
              <a:ea typeface="Calibri"/>
              <a:cs typeface="Calibri"/>
              <a:sym typeface="Calibri"/>
            </a:endParaRPr>
          </a:p>
        </p:txBody>
      </p:sp>
      <p:pic>
        <p:nvPicPr>
          <p:cNvPr id="182" name="Google Shape;182;p24" descr="Two-column comparison chart contrasting Good Enough Share (Basic Compliance) with Adoption-Friendly Share (Excellence). &#10;"/>
          <p:cNvPicPr preferRelativeResize="0"/>
          <p:nvPr/>
        </p:nvPicPr>
        <p:blipFill rotWithShape="1">
          <a:blip r:embed="rId3">
            <a:alphaModFix/>
          </a:blip>
          <a:srcRect/>
          <a:stretch/>
        </p:blipFill>
        <p:spPr>
          <a:xfrm>
            <a:off x="0" y="38100"/>
            <a:ext cx="16255999" cy="9067801"/>
          </a:xfrm>
          <a:prstGeom prst="rect">
            <a:avLst/>
          </a:prstGeom>
          <a:noFill/>
          <a:ln>
            <a:noFill/>
          </a:ln>
        </p:spPr>
      </p:pic>
      <p:sp>
        <p:nvSpPr>
          <p:cNvPr id="178" name="Google Shape;178;p24"/>
          <p:cNvSpPr txBox="1"/>
          <p:nvPr/>
        </p:nvSpPr>
        <p:spPr>
          <a:xfrm>
            <a:off x="3636875" y="7256850"/>
            <a:ext cx="9202200" cy="11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dirty="0">
                <a:solidFill>
                  <a:schemeClr val="dk1"/>
                </a:solidFill>
                <a:latin typeface="Calibri"/>
                <a:ea typeface="Calibri"/>
                <a:cs typeface="Calibri"/>
                <a:sym typeface="Calibri"/>
              </a:rPr>
              <a:t>Great sharing bridges the gap between the original author’s intent and the new adopter’s classroom</a:t>
            </a:r>
            <a:endParaRPr sz="3200" dirty="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5"/>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dirty="0"/>
              <a:t>You Are Not Alone: The Distributed Support Network</a:t>
            </a:r>
            <a:endParaRPr dirty="0"/>
          </a:p>
        </p:txBody>
      </p:sp>
      <p:sp>
        <p:nvSpPr>
          <p:cNvPr id="188" name="Google Shape;188;p25"/>
          <p:cNvSpPr txBox="1"/>
          <p:nvPr/>
        </p:nvSpPr>
        <p:spPr>
          <a:xfrm>
            <a:off x="625875" y="2689600"/>
            <a:ext cx="5311500" cy="44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Normalize distributed support. Leverage your networks for technical hurdles like accessibility and copyright.</a:t>
            </a:r>
            <a:endParaRPr sz="3200">
              <a:solidFill>
                <a:schemeClr val="dk1"/>
              </a:solidFill>
              <a:latin typeface="Calibri"/>
              <a:ea typeface="Calibri"/>
              <a:cs typeface="Calibri"/>
              <a:sym typeface="Calibri"/>
            </a:endParaRPr>
          </a:p>
        </p:txBody>
      </p:sp>
      <p:pic>
        <p:nvPicPr>
          <p:cNvPr id="190" name="Google Shape;190;p25" descr="You Are Not Alone: The Distributed Support Network"/>
          <p:cNvPicPr preferRelativeResize="0"/>
          <p:nvPr/>
        </p:nvPicPr>
        <p:blipFill>
          <a:blip r:embed="rId3">
            <a:alphaModFix/>
          </a:blip>
          <a:stretch>
            <a:fillRect/>
          </a:stretch>
        </p:blipFill>
        <p:spPr>
          <a:xfrm>
            <a:off x="0" y="-8825"/>
            <a:ext cx="16392630" cy="914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p:nvPr/>
        </p:nvSpPr>
        <p:spPr>
          <a:xfrm>
            <a:off x="1353250" y="8204125"/>
            <a:ext cx="13498800" cy="71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Access the Sharing OER and ZTC Courses through Canvas Commons resource document: </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https://docs.google.com/document/d/1o2Sj30fguaaDt7ap-tuO66NfUikozoRPHu2A_YFMTxA/edit?tab=t.0</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97" name="Google Shape;197;p26"/>
          <p:cNvSpPr txBox="1"/>
          <p:nvPr/>
        </p:nvSpPr>
        <p:spPr>
          <a:xfrm>
            <a:off x="11113625" y="3619975"/>
            <a:ext cx="3569100" cy="42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Lean on Support - Do not struggle in isolation - utilize your campus experts and systemwide networks.</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98" name="Google Shape;198;p26"/>
          <p:cNvSpPr txBox="1"/>
          <p:nvPr/>
        </p:nvSpPr>
        <p:spPr>
          <a:xfrm>
            <a:off x="6427975" y="3535375"/>
            <a:ext cx="3856800" cy="409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Signal Clearly - Context is everything - Readmes, visual highlights, and robust metadata make actual reuse possible. </a:t>
            </a:r>
            <a:endParaRPr sz="3200">
              <a:solidFill>
                <a:schemeClr val="dk1"/>
              </a:solidFill>
              <a:latin typeface="Calibri"/>
              <a:ea typeface="Calibri"/>
              <a:cs typeface="Calibri"/>
              <a:sym typeface="Calibri"/>
            </a:endParaRPr>
          </a:p>
        </p:txBody>
      </p:sp>
      <p:sp>
        <p:nvSpPr>
          <p:cNvPr id="199" name="Google Shape;199;p26"/>
          <p:cNvSpPr txBox="1"/>
          <p:nvPr/>
        </p:nvSpPr>
        <p:spPr>
          <a:xfrm>
            <a:off x="1962225" y="3535375"/>
            <a:ext cx="2943300" cy="43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Design for Others - Sharing is about creating adaptable resource packages, not cloning your exact teaching identity.  </a:t>
            </a:r>
            <a:endParaRPr sz="3200">
              <a:solidFill>
                <a:schemeClr val="dk1"/>
              </a:solidFill>
              <a:latin typeface="Calibri"/>
              <a:ea typeface="Calibri"/>
              <a:cs typeface="Calibri"/>
              <a:sym typeface="Calibri"/>
            </a:endParaRPr>
          </a:p>
        </p:txBody>
      </p:sp>
      <p:sp>
        <p:nvSpPr>
          <p:cNvPr id="200" name="Google Shape;200;p26">
            <a:hlinkClick r:id="rId3"/>
            <a:extLst>
              <a:ext uri="{C183D7F6-B498-43B3-948B-1728B52AA6E4}">
                <adec:decorative xmlns:adec="http://schemas.microsoft.com/office/drawing/2017/decorative" val="1"/>
              </a:ext>
            </a:extLst>
          </p:cNvPr>
          <p:cNvSpPr/>
          <p:nvPr/>
        </p:nvSpPr>
        <p:spPr>
          <a:xfrm>
            <a:off x="1879600" y="8382000"/>
            <a:ext cx="12573000" cy="609600"/>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1" name="Google Shape;201;p26"/>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dirty="0"/>
              <a:t>Essential Takeaways &amp; Next Steps</a:t>
            </a:r>
            <a:endParaRPr dirty="0"/>
          </a:p>
        </p:txBody>
      </p:sp>
      <p:pic>
        <p:nvPicPr>
          <p:cNvPr id="202" name="Google Shape;202;p26" descr="Essential Takeaways &amp; Next Steps"/>
          <p:cNvPicPr preferRelativeResize="0"/>
          <p:nvPr/>
        </p:nvPicPr>
        <p:blipFill rotWithShape="1">
          <a:blip r:embed="rId4">
            <a:alphaModFix/>
          </a:blip>
          <a:srcRect/>
          <a:stretch/>
        </p:blipFill>
        <p:spPr>
          <a:xfrm>
            <a:off x="0" y="38100"/>
            <a:ext cx="16256000" cy="9067800"/>
          </a:xfrm>
          <a:prstGeom prst="rect">
            <a:avLst/>
          </a:prstGeom>
          <a:noFill/>
          <a:ln>
            <a:noFill/>
          </a:ln>
        </p:spPr>
      </p:pic>
      <p:sp>
        <p:nvSpPr>
          <p:cNvPr id="203" name="Google Shape;203;p26">
            <a:hlinkClick r:id="rId3"/>
            <a:extLst>
              <a:ext uri="{C183D7F6-B498-43B3-948B-1728B52AA6E4}">
                <adec:decorative xmlns:adec="http://schemas.microsoft.com/office/drawing/2017/decorative" val="1"/>
              </a:ext>
            </a:extLst>
          </p:cNvPr>
          <p:cNvSpPr/>
          <p:nvPr/>
        </p:nvSpPr>
        <p:spPr>
          <a:xfrm>
            <a:off x="1814725" y="8454675"/>
            <a:ext cx="12573000" cy="464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idx="4294967295"/>
          </p:nvPr>
        </p:nvSpPr>
        <p:spPr>
          <a:xfrm>
            <a:off x="2863450" y="7613623"/>
            <a:ext cx="10529100" cy="816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sng" strike="noStrike" kern="0" cap="none" spc="0" normalizeH="0" baseline="0" noProof="0" dirty="0">
                <a:ln>
                  <a:noFill/>
                </a:ln>
                <a:solidFill>
                  <a:schemeClr val="hlink"/>
                </a:solidFill>
                <a:effectLst/>
                <a:uLnTx/>
                <a:uFillTx/>
                <a:latin typeface="Calibri"/>
                <a:ea typeface="Calibri"/>
                <a:cs typeface="Calibri"/>
                <a:sym typeface="Calibri"/>
                <a:hlinkClick r:id="rId3"/>
              </a:rPr>
              <a:t>tinyurl.com/CCC-ZTC-Canvas</a:t>
            </a:r>
            <a:r>
              <a:rPr kumimoji="0" lang="en-US" sz="5000" b="0" i="0" u="none" strike="noStrike" kern="0" cap="none" spc="0" normalizeH="0" baseline="0" noProof="0" dirty="0">
                <a:ln>
                  <a:noFill/>
                </a:ln>
                <a:solidFill>
                  <a:schemeClr val="dk1"/>
                </a:solidFill>
                <a:effectLst/>
                <a:uLnTx/>
                <a:uFillTx/>
                <a:latin typeface="Calibri"/>
                <a:ea typeface="Calibri"/>
                <a:cs typeface="Calibri"/>
                <a:sym typeface="Calibri"/>
              </a:rPr>
              <a:t> </a:t>
            </a:r>
          </a:p>
        </p:txBody>
      </p:sp>
      <p:pic>
        <p:nvPicPr>
          <p:cNvPr id="210" name="Google Shape;210;p27" descr="Sharing document QR code"/>
          <p:cNvPicPr preferRelativeResize="0"/>
          <p:nvPr/>
        </p:nvPicPr>
        <p:blipFill>
          <a:blip r:embed="rId4">
            <a:alphaModFix/>
          </a:blip>
          <a:stretch>
            <a:fillRect/>
          </a:stretch>
        </p:blipFill>
        <p:spPr>
          <a:xfrm>
            <a:off x="4475475" y="362000"/>
            <a:ext cx="6961075" cy="6961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4"/>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Sharing is About Design, Not Identity</a:t>
            </a:r>
            <a:endParaRPr/>
          </a:p>
        </p:txBody>
      </p:sp>
      <p:pic>
        <p:nvPicPr>
          <p:cNvPr id="99" name="Google Shape;99;p14" descr="Two comparison boxes showing The Myth with a locked podium icon and The Reality with resource adaptation tools: assessment tools, adaptation guides, instructor notes, resource assets."/>
          <p:cNvPicPr preferRelativeResize="0"/>
          <p:nvPr/>
        </p:nvPicPr>
        <p:blipFill rotWithShape="1">
          <a:blip r:embed="rId3">
            <a:alphaModFix/>
          </a:blip>
          <a:srcRect/>
          <a:stretch/>
        </p:blipFill>
        <p:spPr>
          <a:xfrm>
            <a:off x="0" y="38100"/>
            <a:ext cx="16256000" cy="9067800"/>
          </a:xfrm>
          <a:prstGeom prst="rect">
            <a:avLst/>
          </a:prstGeom>
          <a:noFill/>
          <a:ln>
            <a:noFill/>
          </a:ln>
        </p:spPr>
      </p:pic>
      <p:sp>
        <p:nvSpPr>
          <p:cNvPr id="97" name="Google Shape;97;p14"/>
          <p:cNvSpPr txBox="1"/>
          <p:nvPr/>
        </p:nvSpPr>
        <p:spPr>
          <a:xfrm>
            <a:off x="2901600" y="9524223"/>
            <a:ext cx="11570400" cy="27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chemeClr val="dk1"/>
                </a:solidFill>
                <a:latin typeface="Calibri"/>
                <a:ea typeface="Calibri"/>
                <a:cs typeface="Calibri"/>
                <a:sym typeface="Calibri"/>
              </a:rPr>
              <a:t>The myth is a promise of identical teaching, or sharing my personal teaching identity. The reality is a complex, adaptable resource package, and designing for others to understand, adapt, and teach. The value of this work depends entirely on whether others can understand, adapt, and teach with it.</a:t>
            </a:r>
            <a:endParaRPr sz="3200"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15"/>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The Catalyst for Canvas-Based Sharing</a:t>
            </a:r>
            <a:endParaRPr/>
          </a:p>
        </p:txBody>
      </p:sp>
      <p:sp>
        <p:nvSpPr>
          <p:cNvPr id="105" name="Google Shape;105;p15"/>
          <p:cNvSpPr txBox="1"/>
          <p:nvPr/>
        </p:nvSpPr>
        <p:spPr>
          <a:xfrm>
            <a:off x="4516500" y="3755300"/>
            <a:ext cx="8982300" cy="28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Funding Reaches Fruition: ZTC Pathway grant funding is approaching the fall 2026 finish line across the CCC system. The Requirement: Grant-funded OER/ZTC authors are now required to share materials via Cool4Ed (Title 5 &amp; ZTC expectations). The Reality: Early Cool4Ed submission data reveals that the vast majority of shared materials are Canvas courses. Much of the work is happening inside LMS environments, not just in static textbooks or external repositories.</a:t>
            </a:r>
            <a:endParaRPr sz="3200">
              <a:solidFill>
                <a:schemeClr val="dk1"/>
              </a:solidFill>
              <a:latin typeface="Calibri"/>
              <a:ea typeface="Calibri"/>
              <a:cs typeface="Calibri"/>
              <a:sym typeface="Calibri"/>
            </a:endParaRPr>
          </a:p>
        </p:txBody>
      </p:sp>
      <p:pic>
        <p:nvPicPr>
          <p:cNvPr id="107" name="Google Shape;107;p15" descr="Three connected icons showing a funding document, a requirement document, and upward bar chart with arrows between them. "/>
          <p:cNvPicPr preferRelativeResize="0"/>
          <p:nvPr/>
        </p:nvPicPr>
        <p:blipFill rotWithShape="1">
          <a:blip r:embed="rId3">
            <a:alphaModFix/>
          </a:blip>
          <a:srcRect/>
          <a:stretch/>
        </p:blipFill>
        <p:spPr>
          <a:xfrm>
            <a:off x="0" y="38100"/>
            <a:ext cx="16256000" cy="906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The Sharing Ecosystem Explained</a:t>
            </a:r>
            <a:endParaRPr/>
          </a:p>
        </p:txBody>
      </p:sp>
      <p:sp>
        <p:nvSpPr>
          <p:cNvPr id="113" name="Google Shape;113;p16"/>
          <p:cNvSpPr txBox="1"/>
          <p:nvPr/>
        </p:nvSpPr>
        <p:spPr>
          <a:xfrm>
            <a:off x="3095575" y="3027925"/>
            <a:ext cx="10149300" cy="28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Canvas is where instructional materials, assessments, and course structure are bundled. Canvas Commons is the system sharing pathway for Canvas-bassed ZTC work. Cool4Ed is the systemwide discovery mechanism (usually submitted via one account per college by a local coordinator).</a:t>
            </a:r>
            <a:endParaRPr sz="3200">
              <a:solidFill>
                <a:schemeClr val="dk1"/>
              </a:solidFill>
              <a:latin typeface="Calibri"/>
              <a:ea typeface="Calibri"/>
              <a:cs typeface="Calibri"/>
              <a:sym typeface="Calibri"/>
            </a:endParaRPr>
          </a:p>
        </p:txBody>
      </p:sp>
      <p:pic>
        <p:nvPicPr>
          <p:cNvPr id="114" name="Google Shape;114;p16" descr="Three connected boxes showing workshop table with blueprint (Canvas), an intersection with a tunnel (Canvas Commons), and computer monitor with document icons (Cool4Ed). "/>
          <p:cNvPicPr preferRelativeResize="0"/>
          <p:nvPr/>
        </p:nvPicPr>
        <p:blipFill rotWithShape="1">
          <a:blip r:embed="rId3">
            <a:alphaModFix/>
          </a:blip>
          <a:srcRect/>
          <a:stretch/>
        </p:blipFill>
        <p:spPr>
          <a:xfrm>
            <a:off x="0" y="38100"/>
            <a:ext cx="16255999" cy="9067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What Might Be Included in a Shared Canvas Course</a:t>
            </a:r>
            <a:endParaRPr/>
          </a:p>
        </p:txBody>
      </p:sp>
      <p:sp>
        <p:nvSpPr>
          <p:cNvPr id="121" name="Google Shape;121;p17"/>
          <p:cNvSpPr txBox="1"/>
          <p:nvPr/>
        </p:nvSpPr>
        <p:spPr>
          <a:xfrm>
            <a:off x="9828025" y="2554275"/>
            <a:ext cx="5142300" cy="43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Canvas courses are complex bundles. Adopters need clear signals to understand how these layered pieces connect.</a:t>
            </a:r>
            <a:endParaRPr sz="3200">
              <a:solidFill>
                <a:schemeClr val="dk1"/>
              </a:solidFill>
              <a:latin typeface="Calibri"/>
              <a:ea typeface="Calibri"/>
              <a:cs typeface="Calibri"/>
              <a:sym typeface="Calibri"/>
            </a:endParaRPr>
          </a:p>
        </p:txBody>
      </p:sp>
      <p:pic>
        <p:nvPicPr>
          <p:cNvPr id="123" name="Google Shape;123;p17" descr="Layered 3D stack diagram illustrating course components including instructional materials (textbooks, readings, media), assessments (quizzes, assignments, rubrics), structure (module, pacing, navigational flow), and clues about practice (Regular and Substantive Interaction - RSI cues)."/>
          <p:cNvPicPr preferRelativeResize="0"/>
          <p:nvPr/>
        </p:nvPicPr>
        <p:blipFill rotWithShape="1">
          <a:blip r:embed="rId3">
            <a:alphaModFix/>
          </a:blip>
          <a:srcRect/>
          <a:stretch/>
        </p:blipFill>
        <p:spPr>
          <a:xfrm>
            <a:off x="0" y="38100"/>
            <a:ext cx="16256000" cy="9067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8"/>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US"/>
              <a:t>Required: Accessibility</a:t>
            </a:r>
            <a:endParaRPr/>
          </a:p>
        </p:txBody>
      </p:sp>
      <p:sp>
        <p:nvSpPr>
          <p:cNvPr id="129" name="Google Shape;129;p18"/>
          <p:cNvSpPr txBox="1"/>
          <p:nvPr/>
        </p:nvSpPr>
        <p:spPr>
          <a:xfrm>
            <a:off x="1793075" y="6411050"/>
            <a:ext cx="10826100" cy="17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Accessibility is a fundamental design choice that empowers adopters to succeed - not a final box to check for compliance. Target: WCAG 2.1 AA</a:t>
            </a:r>
            <a:endParaRPr sz="3200">
              <a:solidFill>
                <a:schemeClr val="dk1"/>
              </a:solidFill>
              <a:latin typeface="Calibri"/>
              <a:ea typeface="Calibri"/>
              <a:cs typeface="Calibri"/>
              <a:sym typeface="Calibri"/>
            </a:endParaRPr>
          </a:p>
        </p:txBody>
      </p:sp>
      <p:pic>
        <p:nvPicPr>
          <p:cNvPr id="131" name="Google Shape;131;p18" descr="Four green circular toggle buttons for headings &amp; strucutural hierarcy, alt text for images, captions and transcripts for media, and accessible documents and media. "/>
          <p:cNvPicPr preferRelativeResize="0"/>
          <p:nvPr/>
        </p:nvPicPr>
        <p:blipFill>
          <a:blip r:embed="rId3">
            <a:alphaModFix/>
          </a:blip>
          <a:stretch>
            <a:fillRect/>
          </a:stretch>
        </p:blipFill>
        <p:spPr>
          <a:xfrm>
            <a:off x="0" y="-66675"/>
            <a:ext cx="16256000" cy="9210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8" name="Google Shape;138;p19"/>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dirty="0"/>
              <a:t>Required: Copyright Compliance &amp; Open Licensing</a:t>
            </a:r>
            <a:endParaRPr dirty="0"/>
          </a:p>
        </p:txBody>
      </p:sp>
      <p:sp>
        <p:nvSpPr>
          <p:cNvPr id="137" name="Google Shape;137;p19"/>
          <p:cNvSpPr txBox="1"/>
          <p:nvPr/>
        </p:nvSpPr>
        <p:spPr>
          <a:xfrm>
            <a:off x="2402025" y="1742325"/>
            <a:ext cx="11012100" cy="50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Content may consistent of:</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Standard - using the default CC-BY licensse</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Blend - Totally normal and acceptable to have mixed licensing with clear attribution for OER and fair use materials.</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Boundary - College-licensed library content. Do not include; instead, provide notes so adopters can evaluate local alternative options.</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139" name="Google Shape;139;p19" descr="Required: Copyright Compliance &amp; Open Licensing graphic&#10;"/>
          <p:cNvPicPr preferRelativeResize="0"/>
          <p:nvPr/>
        </p:nvPicPr>
        <p:blipFill>
          <a:blip r:embed="rId3">
            <a:alphaModFix/>
          </a:blip>
          <a:stretch>
            <a:fillRect/>
          </a:stretch>
        </p:blipFill>
        <p:spPr>
          <a:xfrm>
            <a:off x="-136606" y="0"/>
            <a:ext cx="16392605" cy="9144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20"/>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dirty="0"/>
              <a:t>The 4-Category Sharing Framework</a:t>
            </a:r>
            <a:endParaRPr dirty="0"/>
          </a:p>
        </p:txBody>
      </p:sp>
      <p:sp>
        <p:nvSpPr>
          <p:cNvPr id="145" name="Google Shape;145;p20"/>
          <p:cNvSpPr txBox="1"/>
          <p:nvPr/>
        </p:nvSpPr>
        <p:spPr>
          <a:xfrm>
            <a:off x="2097550" y="608975"/>
            <a:ext cx="12365400" cy="67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Required: Grant-funded instructional materials. Recommended: Assessments, supporting activities, and student scaffolds.</a:t>
            </a: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Optional/Contextual - share with guidance - Syllabus, pacing schedules, local support services, instructor guidance. </a:t>
            </a: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Don’t Share/Share with Warnings: Licensed/library-only content, sensitive personal data; course components dependent on college-specific technology. </a:t>
            </a: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“Expected” does not mean “everything, exactly as-is.” You draw the boundaries.</a:t>
            </a:r>
            <a:endParaRPr sz="3200">
              <a:solidFill>
                <a:schemeClr val="dk1"/>
              </a:solidFill>
              <a:latin typeface="Calibri"/>
              <a:ea typeface="Calibri"/>
              <a:cs typeface="Calibri"/>
              <a:sym typeface="Calibri"/>
            </a:endParaRPr>
          </a:p>
        </p:txBody>
      </p:sp>
      <p:pic>
        <p:nvPicPr>
          <p:cNvPr id="146" name="Google Shape;146;p20" descr="The 4-Category Sharing Framework"/>
          <p:cNvPicPr preferRelativeResize="0"/>
          <p:nvPr/>
        </p:nvPicPr>
        <p:blipFill>
          <a:blip r:embed="rId3">
            <a:alphaModFix/>
          </a:blip>
          <a:stretch>
            <a:fillRect/>
          </a:stretch>
        </p:blipFill>
        <p:spPr>
          <a:xfrm>
            <a:off x="0" y="0"/>
            <a:ext cx="16255985" cy="9144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21"/>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dirty="0"/>
              <a:t>Setting Adopters Up for Success</a:t>
            </a:r>
            <a:endParaRPr dirty="0"/>
          </a:p>
        </p:txBody>
      </p:sp>
      <p:sp>
        <p:nvSpPr>
          <p:cNvPr id="153" name="Google Shape;153;p21"/>
          <p:cNvSpPr txBox="1"/>
          <p:nvPr/>
        </p:nvSpPr>
        <p:spPr>
          <a:xfrm>
            <a:off x="10893725" y="3011000"/>
            <a:ext cx="4499700" cy="49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Context over content - Adopters appreciate an instruction manual for your materials. A clear adoption guide significantly improves the likelihood of successful reuse and adaptation of your materials.</a:t>
            </a:r>
            <a:endParaRPr sz="3200">
              <a:solidFill>
                <a:schemeClr val="dk1"/>
              </a:solidFill>
              <a:latin typeface="Calibri"/>
              <a:ea typeface="Calibri"/>
              <a:cs typeface="Calibri"/>
              <a:sym typeface="Calibri"/>
            </a:endParaRPr>
          </a:p>
        </p:txBody>
      </p:sp>
      <p:pic>
        <p:nvPicPr>
          <p:cNvPr id="155" name="Google Shape;155;p21" descr="Dark blue notebook with yellow sticky note reading Read Me attached to its cover. "/>
          <p:cNvPicPr preferRelativeResize="0"/>
          <p:nvPr/>
        </p:nvPicPr>
        <p:blipFill rotWithShape="1">
          <a:blip r:embed="rId3">
            <a:alphaModFix/>
          </a:blip>
          <a:srcRect/>
          <a:stretch/>
        </p:blipFill>
        <p:spPr>
          <a:xfrm>
            <a:off x="0" y="38100"/>
            <a:ext cx="16256000" cy="90678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881</Words>
  <Application>Microsoft Office PowerPoint</Application>
  <PresentationFormat>Custom</PresentationFormat>
  <Paragraphs>64</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Sharing OER and ZTC Courses through Canvas Commons</vt:lpstr>
      <vt:lpstr>Sharing is About Design, Not Identity</vt:lpstr>
      <vt:lpstr>The Catalyst for Canvas-Based Sharing</vt:lpstr>
      <vt:lpstr>The Sharing Ecosystem Explained</vt:lpstr>
      <vt:lpstr>What Might Be Included in a Shared Canvas Course</vt:lpstr>
      <vt:lpstr>Required: Accessibility</vt:lpstr>
      <vt:lpstr>Required: Copyright Compliance &amp; Open Licensing</vt:lpstr>
      <vt:lpstr>The 4-Category Sharing Framework</vt:lpstr>
      <vt:lpstr>Setting Adopters Up for Success</vt:lpstr>
      <vt:lpstr>Mastering Cool4Ed Metadata</vt:lpstr>
      <vt:lpstr>Anatomy of a Great Canvas ReadMe Page / Adoption Guide</vt:lpstr>
      <vt:lpstr>The Synthesis: Good vs. Great Sharing</vt:lpstr>
      <vt:lpstr>You Are Not Alone: The Distributed Support Network</vt:lpstr>
      <vt:lpstr>Essential Takeaways &amp; Next Steps</vt:lpstr>
      <vt:lpstr>tinyurl.com/CCC-ZTC-Canvas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ASCCC1</cp:lastModifiedBy>
  <cp:revision>1</cp:revision>
  <dcterms:modified xsi:type="dcterms:W3CDTF">2026-05-08T17:18:22Z</dcterms:modified>
</cp:coreProperties>
</file>