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embeddedFontLst>
    <p:embeddedFont>
      <p:font typeface="Raleway"/>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gZuqQT84v3dCzghoSDFglwZDRO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3DE72F-E7FE-4B9D-BD23-F2677C0D2E82}">
  <a:tblStyle styleId="{CC3DE72F-E7FE-4B9D-BD23-F2677C0D2E8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12A9746-C5D3-48CC-82F7-A576CC350C18}"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bold.fntdata"/><Relationship Id="rId10" Type="http://schemas.openxmlformats.org/officeDocument/2006/relationships/slide" Target="slides/slide5.xml"/><Relationship Id="rId32" Type="http://schemas.openxmlformats.org/officeDocument/2006/relationships/font" Target="fonts/Raleway-regular.fntdata"/><Relationship Id="rId13" Type="http://schemas.openxmlformats.org/officeDocument/2006/relationships/slide" Target="slides/slide8.xml"/><Relationship Id="rId35" Type="http://schemas.openxmlformats.org/officeDocument/2006/relationships/font" Target="fonts/Raleway-boldItalic.fntdata"/><Relationship Id="rId12" Type="http://schemas.openxmlformats.org/officeDocument/2006/relationships/slide" Target="slides/slide7.xml"/><Relationship Id="rId34" Type="http://schemas.openxmlformats.org/officeDocument/2006/relationships/font" Target="fonts/Raleway-italic.fntdata"/><Relationship Id="rId15" Type="http://schemas.openxmlformats.org/officeDocument/2006/relationships/slide" Target="slides/slide10.xml"/><Relationship Id="rId37" Type="http://schemas.openxmlformats.org/officeDocument/2006/relationships/font" Target="fonts/Lato-bold.fntdata"/><Relationship Id="rId14" Type="http://schemas.openxmlformats.org/officeDocument/2006/relationships/slide" Target="slides/slide9.xml"/><Relationship Id="rId36" Type="http://schemas.openxmlformats.org/officeDocument/2006/relationships/font" Target="fonts/Lato-regular.fntdata"/><Relationship Id="rId17" Type="http://schemas.openxmlformats.org/officeDocument/2006/relationships/slide" Target="slides/slide12.xml"/><Relationship Id="rId39" Type="http://schemas.openxmlformats.org/officeDocument/2006/relationships/font" Target="fonts/Lato-boldItalic.fntdata"/><Relationship Id="rId16" Type="http://schemas.openxmlformats.org/officeDocument/2006/relationships/slide" Target="slides/slide11.xml"/><Relationship Id="rId38" Type="http://schemas.openxmlformats.org/officeDocument/2006/relationships/font" Target="fonts/La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ItwdvFXi6fqy-OilptSjTaxGZ7LeCPEZMDQtYElBsQg/edit?tab=t.0#heading=h.1f9oybosc2xn"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sz="1700">
              <a:solidFill>
                <a:srgbClr val="FF0000"/>
              </a:solidFill>
            </a:endParaRPr>
          </a:p>
        </p:txBody>
      </p:sp>
      <p:sp>
        <p:nvSpPr>
          <p:cNvPr id="116" name="Google Shape;116;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ecbb7f96ac_0_7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ecbb7f96ac_0_7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3ecbb7f96ac_0_7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ecbb7f96ac_0_7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ecbb7f96ac_0_7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3ecbb7f96ac_0_7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ecbb7f96ac_0_7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ecbb7f96ac_0_7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3ecbb7f96ac_0_7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ecbb7f96ac_0_7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ecbb7f96ac_0_7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3ecbb7f96ac_0_7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ecbb7f96ac_0_7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ecbb7f96ac_0_7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3ecbb7f96ac_0_7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ecbb7f96ac_0_7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ecbb7f96ac_0_7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3ecbb7f96ac_0_7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ecbb7f96ac_0_7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ecbb7f96ac_0_7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3ecbb7f96ac_0_7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e76d5c41c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e76d5c41c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More info on API: </a:t>
            </a:r>
            <a:r>
              <a:rPr lang="en-US" u="sng">
                <a:solidFill>
                  <a:schemeClr val="hlink"/>
                </a:solidFill>
                <a:hlinkClick r:id="rId2"/>
              </a:rPr>
              <a:t>https://docs.google.com/document/d/1ItwdvFXi6fqy-OilptSjTaxGZ7LeCPEZMDQtYElBsQg/edit?tab=t.0#heading=h.1f9oybosc2xn</a:t>
            </a:r>
            <a:r>
              <a:rPr lang="en-US">
                <a:solidFill>
                  <a:schemeClr val="dk1"/>
                </a:solidFill>
              </a:rPr>
              <a:t> </a:t>
            </a:r>
            <a:endParaRPr>
              <a:solidFill>
                <a:schemeClr val="dk1"/>
              </a:solidFill>
            </a:endParaRPr>
          </a:p>
          <a:p>
            <a:pPr indent="0" lvl="0" marL="0" rtl="0" algn="l">
              <a:spcBef>
                <a:spcPts val="0"/>
              </a:spcBef>
              <a:spcAft>
                <a:spcPts val="0"/>
              </a:spcAft>
              <a:buNone/>
            </a:pPr>
            <a:r>
              <a:t/>
            </a:r>
            <a:endParaRPr/>
          </a:p>
        </p:txBody>
      </p:sp>
      <p:sp>
        <p:nvSpPr>
          <p:cNvPr id="258" name="Google Shape;258;g3e76d5c41c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ecbb7f96ac_0_8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ecbb7f96ac_0_8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3ecbb7f96ac_0_8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ecbb7f96ac_0_8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ecbb7f96ac_0_8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3ecbb7f96ac_0_8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Presenters can be included following the description or the overview. Where images are used, they should include an attribution (Photo by…) and appropriate alternative text should be used (or the image marked decorative).</a:t>
            </a:r>
            <a:endParaRPr/>
          </a:p>
        </p:txBody>
      </p:sp>
      <p:sp>
        <p:nvSpPr>
          <p:cNvPr id="129" name="Google Shape;12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144" name="Google Shape;14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ecbb7f96ac_0_7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ecbb7f96ac_0_7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3ecbb7f96ac_0_7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ecbb7f96ac_0_60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ecbb7f96ac_0_6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3ecbb7f96ac_0_6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ntent" type="obj">
  <p:cSld name="OBJECT">
    <p:spTree>
      <p:nvGrpSpPr>
        <p:cNvPr id="14" name="Shape 14"/>
        <p:cNvGrpSpPr/>
        <p:nvPr/>
      </p:nvGrpSpPr>
      <p:grpSpPr>
        <a:xfrm>
          <a:off x="0" y="0"/>
          <a:ext cx="0" cy="0"/>
          <a:chOff x="0" y="0"/>
          <a:chExt cx="0" cy="0"/>
        </a:xfrm>
      </p:grpSpPr>
      <p:sp>
        <p:nvSpPr>
          <p:cNvPr id="15" name="Google Shape;15;p12"/>
          <p:cNvSpPr/>
          <p:nvPr/>
        </p:nvSpPr>
        <p:spPr>
          <a:xfrm>
            <a:off x="892142" y="-21176"/>
            <a:ext cx="7606015" cy="18787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16" name="Google Shape;16;p12"/>
          <p:cNvCxnSpPr/>
          <p:nvPr/>
        </p:nvCxnSpPr>
        <p:spPr>
          <a:xfrm>
            <a:off x="892142" y="1859611"/>
            <a:ext cx="7606015" cy="0"/>
          </a:xfrm>
          <a:prstGeom prst="straightConnector1">
            <a:avLst/>
          </a:prstGeom>
          <a:noFill/>
          <a:ln cap="flat" cmpd="sng" w="31750">
            <a:solidFill>
              <a:schemeClr val="accent1"/>
            </a:solidFill>
            <a:prstDash val="solid"/>
            <a:round/>
            <a:headEnd len="sm" w="sm" type="none"/>
            <a:tailEnd len="sm" w="sm" type="none"/>
          </a:ln>
        </p:spPr>
      </p:cxnSp>
      <p:sp>
        <p:nvSpPr>
          <p:cNvPr id="17" name="Google Shape;17;p1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9" name="Google Shape;19;p12"/>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picture" type="picTx">
  <p:cSld name="PICTURE_WITH_CAPTION_TEXT">
    <p:spTree>
      <p:nvGrpSpPr>
        <p:cNvPr id="77" name="Shape 77"/>
        <p:cNvGrpSpPr/>
        <p:nvPr/>
      </p:nvGrpSpPr>
      <p:grpSpPr>
        <a:xfrm>
          <a:off x="0" y="0"/>
          <a:ext cx="0" cy="0"/>
          <a:chOff x="0" y="0"/>
          <a:chExt cx="0" cy="0"/>
        </a:xfrm>
      </p:grpSpPr>
      <p:sp>
        <p:nvSpPr>
          <p:cNvPr id="78" name="Google Shape;78;p22"/>
          <p:cNvSpPr/>
          <p:nvPr/>
        </p:nvSpPr>
        <p:spPr>
          <a:xfrm>
            <a:off x="-1" y="798973"/>
            <a:ext cx="5231050"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79" name="Google Shape;79;p22"/>
          <p:cNvCxnSpPr/>
          <p:nvPr/>
        </p:nvCxnSpPr>
        <p:spPr>
          <a:xfrm flipH="1" rot="10800000">
            <a:off x="1" y="3116401"/>
            <a:ext cx="5225792" cy="9393"/>
          </a:xfrm>
          <a:prstGeom prst="straightConnector1">
            <a:avLst/>
          </a:prstGeom>
          <a:noFill/>
          <a:ln cap="flat" cmpd="sng" w="31750">
            <a:solidFill>
              <a:schemeClr val="accent1"/>
            </a:solidFill>
            <a:prstDash val="solid"/>
            <a:round/>
            <a:headEnd len="sm" w="sm" type="none"/>
            <a:tailEnd len="sm" w="sm" type="none"/>
          </a:ln>
        </p:spPr>
      </p:cxnSp>
      <p:sp>
        <p:nvSpPr>
          <p:cNvPr id="80" name="Google Shape;80;p22"/>
          <p:cNvSpPr txBox="1"/>
          <p:nvPr>
            <p:ph type="title"/>
          </p:nvPr>
        </p:nvSpPr>
        <p:spPr>
          <a:xfrm>
            <a:off x="1088405" y="1129513"/>
            <a:ext cx="4149246"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2"/>
          <p:cNvSpPr/>
          <p:nvPr>
            <p:ph idx="2" type="pic"/>
          </p:nvPr>
        </p:nvSpPr>
        <p:spPr>
          <a:xfrm>
            <a:off x="5449305" y="797578"/>
            <a:ext cx="2841836" cy="5248677"/>
          </a:xfrm>
          <a:prstGeom prst="rect">
            <a:avLst/>
          </a:prstGeom>
          <a:solidFill>
            <a:srgbClr val="D8D8D8"/>
          </a:solidFill>
          <a:ln>
            <a:noFill/>
          </a:ln>
        </p:spPr>
      </p:sp>
      <p:sp>
        <p:nvSpPr>
          <p:cNvPr id="82" name="Google Shape;82;p22"/>
          <p:cNvSpPr txBox="1"/>
          <p:nvPr>
            <p:ph idx="1" type="body"/>
          </p:nvPr>
        </p:nvSpPr>
        <p:spPr>
          <a:xfrm>
            <a:off x="1087748" y="3145994"/>
            <a:ext cx="4143303" cy="290026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83" name="Google Shape;83;p22"/>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4" name="Google Shape;84;p22"/>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lack">
  <p:cSld name="section slide black">
    <p:spTree>
      <p:nvGrpSpPr>
        <p:cNvPr id="85" name="Shape 85"/>
        <p:cNvGrpSpPr/>
        <p:nvPr/>
      </p:nvGrpSpPr>
      <p:grpSpPr>
        <a:xfrm>
          <a:off x="0" y="0"/>
          <a:ext cx="0" cy="0"/>
          <a:chOff x="0" y="0"/>
          <a:chExt cx="0" cy="0"/>
        </a:xfrm>
      </p:grpSpPr>
      <p:sp>
        <p:nvSpPr>
          <p:cNvPr id="86" name="Google Shape;86;p23"/>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7" name="Google Shape;87;p23"/>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8" name="Shape 88"/>
        <p:cNvGrpSpPr/>
        <p:nvPr/>
      </p:nvGrpSpPr>
      <p:grpSpPr>
        <a:xfrm>
          <a:off x="0" y="0"/>
          <a:ext cx="0" cy="0"/>
          <a:chOff x="0" y="0"/>
          <a:chExt cx="0" cy="0"/>
        </a:xfrm>
      </p:grpSpPr>
      <p:sp>
        <p:nvSpPr>
          <p:cNvPr id="89" name="Google Shape;89;p24"/>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4"/>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1" name="Google Shape;91;p24"/>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4"/>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93" name="Google Shape;93;p24"/>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columns">
  <p:cSld name="Title with 2 columns">
    <p:spTree>
      <p:nvGrpSpPr>
        <p:cNvPr id="94" name="Shape 94"/>
        <p:cNvGrpSpPr/>
        <p:nvPr/>
      </p:nvGrpSpPr>
      <p:grpSpPr>
        <a:xfrm>
          <a:off x="0" y="0"/>
          <a:ext cx="0" cy="0"/>
          <a:chOff x="0" y="0"/>
          <a:chExt cx="0" cy="0"/>
        </a:xfrm>
      </p:grpSpPr>
      <p:cxnSp>
        <p:nvCxnSpPr>
          <p:cNvPr id="95" name="Google Shape;95;p25"/>
          <p:cNvCxnSpPr/>
          <p:nvPr/>
        </p:nvCxnSpPr>
        <p:spPr>
          <a:xfrm>
            <a:off x="1085500" y="1847088"/>
            <a:ext cx="7205642" cy="0"/>
          </a:xfrm>
          <a:prstGeom prst="straightConnector1">
            <a:avLst/>
          </a:prstGeom>
          <a:noFill/>
          <a:ln cap="flat" cmpd="sng" w="31750">
            <a:solidFill>
              <a:schemeClr val="accent1"/>
            </a:solidFill>
            <a:prstDash val="solid"/>
            <a:round/>
            <a:headEnd len="sm" w="sm" type="none"/>
            <a:tailEnd len="sm" w="sm" type="none"/>
          </a:ln>
        </p:spPr>
      </p:cxnSp>
      <p:sp>
        <p:nvSpPr>
          <p:cNvPr id="96" name="Google Shape;96;p25"/>
          <p:cNvSpPr txBox="1"/>
          <p:nvPr>
            <p:ph idx="1" type="body"/>
          </p:nvPr>
        </p:nvSpPr>
        <p:spPr>
          <a:xfrm>
            <a:off x="1085498" y="2010878"/>
            <a:ext cx="3260991" cy="4057114"/>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7" name="Google Shape;97;p25"/>
          <p:cNvSpPr txBox="1"/>
          <p:nvPr>
            <p:ph idx="2" type="body"/>
          </p:nvPr>
        </p:nvSpPr>
        <p:spPr>
          <a:xfrm>
            <a:off x="4810328" y="2017342"/>
            <a:ext cx="3483864" cy="405065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8" name="Google Shape;98;p25"/>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5"/>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0" name="Google Shape;100;p25"/>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mparison">
  <p:cSld name="Title with Comparison">
    <p:spTree>
      <p:nvGrpSpPr>
        <p:cNvPr id="101" name="Shape 101"/>
        <p:cNvGrpSpPr/>
        <p:nvPr/>
      </p:nvGrpSpPr>
      <p:grpSpPr>
        <a:xfrm>
          <a:off x="0" y="0"/>
          <a:ext cx="0" cy="0"/>
          <a:chOff x="0" y="0"/>
          <a:chExt cx="0" cy="0"/>
        </a:xfrm>
      </p:grpSpPr>
      <p:cxnSp>
        <p:nvCxnSpPr>
          <p:cNvPr id="102" name="Google Shape;102;p26"/>
          <p:cNvCxnSpPr/>
          <p:nvPr/>
        </p:nvCxnSpPr>
        <p:spPr>
          <a:xfrm>
            <a:off x="1085395" y="1847088"/>
            <a:ext cx="7205747" cy="0"/>
          </a:xfrm>
          <a:prstGeom prst="straightConnector1">
            <a:avLst/>
          </a:prstGeom>
          <a:noFill/>
          <a:ln cap="flat" cmpd="sng" w="31750">
            <a:solidFill>
              <a:schemeClr val="accent1"/>
            </a:solidFill>
            <a:prstDash val="solid"/>
            <a:round/>
            <a:headEnd len="sm" w="sm" type="none"/>
            <a:tailEnd len="sm" w="sm" type="none"/>
          </a:ln>
        </p:spPr>
      </p:cxnSp>
      <p:sp>
        <p:nvSpPr>
          <p:cNvPr id="103" name="Google Shape;103;p26"/>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04" name="Google Shape;104;p26"/>
          <p:cNvSpPr txBox="1"/>
          <p:nvPr>
            <p:ph idx="2" type="body"/>
          </p:nvPr>
        </p:nvSpPr>
        <p:spPr>
          <a:xfrm>
            <a:off x="1085393" y="2824272"/>
            <a:ext cx="3483864" cy="3218185"/>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222222"/>
                </a:solidFill>
              </a:defRPr>
            </a:lvl1pPr>
            <a:lvl2pPr indent="-317500" lvl="1" marL="914400" algn="l">
              <a:lnSpc>
                <a:spcPct val="120000"/>
              </a:lnSpc>
              <a:spcBef>
                <a:spcPts val="375"/>
              </a:spcBef>
              <a:spcAft>
                <a:spcPts val="0"/>
              </a:spcAft>
              <a:buSzPts val="1400"/>
              <a:buChar char="•"/>
              <a:defRPr>
                <a:solidFill>
                  <a:srgbClr val="222222"/>
                </a:solidFill>
              </a:defRPr>
            </a:lvl2pPr>
            <a:lvl3pPr indent="-304800" lvl="2" marL="1371600" algn="l">
              <a:lnSpc>
                <a:spcPct val="120000"/>
              </a:lnSpc>
              <a:spcBef>
                <a:spcPts val="375"/>
              </a:spcBef>
              <a:spcAft>
                <a:spcPts val="0"/>
              </a:spcAft>
              <a:buSzPts val="1200"/>
              <a:buChar char="•"/>
              <a:defRPr>
                <a:solidFill>
                  <a:srgbClr val="222222"/>
                </a:solidFill>
              </a:defRPr>
            </a:lvl3pPr>
            <a:lvl4pPr indent="-295275" lvl="3" marL="1828800" algn="l">
              <a:lnSpc>
                <a:spcPct val="120000"/>
              </a:lnSpc>
              <a:spcBef>
                <a:spcPts val="375"/>
              </a:spcBef>
              <a:spcAft>
                <a:spcPts val="0"/>
              </a:spcAft>
              <a:buSzPts val="1050"/>
              <a:buChar char="•"/>
              <a:defRPr>
                <a:solidFill>
                  <a:srgbClr val="222222"/>
                </a:solidFill>
              </a:defRPr>
            </a:lvl4pPr>
            <a:lvl5pPr indent="-285750" lvl="4" marL="2286000" algn="l">
              <a:lnSpc>
                <a:spcPct val="120000"/>
              </a:lnSpc>
              <a:spcBef>
                <a:spcPts val="375"/>
              </a:spcBef>
              <a:spcAft>
                <a:spcPts val="0"/>
              </a:spcAft>
              <a:buSzPts val="900"/>
              <a:buChar char="•"/>
              <a:defRPr>
                <a:solidFill>
                  <a:srgbClr val="22222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05" name="Google Shape;105;p26"/>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06" name="Google Shape;106;p26"/>
          <p:cNvSpPr txBox="1"/>
          <p:nvPr>
            <p:ph idx="4" type="body"/>
          </p:nvPr>
        </p:nvSpPr>
        <p:spPr>
          <a:xfrm>
            <a:off x="4809272" y="2821494"/>
            <a:ext cx="3483864" cy="3220963"/>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07" name="Google Shape;107;p26"/>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6"/>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9" name="Google Shape;109;p26"/>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C">
  <p:cSld name="TITLE_AND_BODY_2_1_1_1_1">
    <p:spTree>
      <p:nvGrpSpPr>
        <p:cNvPr id="110" name="Shape 110"/>
        <p:cNvGrpSpPr/>
        <p:nvPr/>
      </p:nvGrpSpPr>
      <p:grpSpPr>
        <a:xfrm>
          <a:off x="0" y="0"/>
          <a:ext cx="0" cy="0"/>
          <a:chOff x="0" y="0"/>
          <a:chExt cx="0" cy="0"/>
        </a:xfrm>
      </p:grpSpPr>
      <p:sp>
        <p:nvSpPr>
          <p:cNvPr id="111" name="Google Shape;111;g3ecbb7f96ac_0_710"/>
          <p:cNvSpPr/>
          <p:nvPr>
            <p:ph idx="2" type="pic"/>
          </p:nvPr>
        </p:nvSpPr>
        <p:spPr>
          <a:xfrm>
            <a:off x="228600" y="304800"/>
            <a:ext cx="4690800" cy="4690800"/>
          </a:xfrm>
          <a:prstGeom prst="roundRect">
            <a:avLst>
              <a:gd fmla="val 50000" name="adj"/>
            </a:avLst>
          </a:prstGeom>
          <a:noFill/>
          <a:ln>
            <a:noFill/>
          </a:ln>
        </p:spPr>
      </p:sp>
      <p:sp>
        <p:nvSpPr>
          <p:cNvPr id="112" name="Google Shape;112;g3ecbb7f96ac_0_710"/>
          <p:cNvSpPr txBox="1"/>
          <p:nvPr>
            <p:ph type="title"/>
          </p:nvPr>
        </p:nvSpPr>
        <p:spPr>
          <a:xfrm>
            <a:off x="5362500" y="853433"/>
            <a:ext cx="3467100" cy="1060800"/>
          </a:xfrm>
          <a:prstGeom prst="rect">
            <a:avLst/>
          </a:prstGeom>
        </p:spPr>
        <p:txBody>
          <a:bodyPr anchorCtr="0" anchor="t" bIns="0" lIns="0" spcFirstLastPara="1" rIns="0" wrap="square" tIns="0">
            <a:normAutofit/>
          </a:bodyPr>
          <a:lstStyle>
            <a:lvl1pPr lvl="0">
              <a:spcBef>
                <a:spcPts val="0"/>
              </a:spcBef>
              <a:spcAft>
                <a:spcPts val="0"/>
              </a:spcAft>
              <a:buSzPts val="2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g3ecbb7f96ac_0_710"/>
          <p:cNvSpPr txBox="1"/>
          <p:nvPr>
            <p:ph idx="1" type="body"/>
          </p:nvPr>
        </p:nvSpPr>
        <p:spPr>
          <a:xfrm>
            <a:off x="5279300" y="2535931"/>
            <a:ext cx="3550200" cy="3596700"/>
          </a:xfrm>
          <a:prstGeom prst="rect">
            <a:avLst/>
          </a:prstGeom>
        </p:spPr>
        <p:txBody>
          <a:bodyPr anchorCtr="0" anchor="ctr" bIns="0" lIns="0" spcFirstLastPara="1" rIns="0" wrap="square" tIns="0">
            <a:normAutofit/>
          </a:bodyPr>
          <a:lstStyle>
            <a:lvl1pPr indent="-330200" lvl="0" marL="457200">
              <a:spcBef>
                <a:spcPts val="750"/>
              </a:spcBef>
              <a:spcAft>
                <a:spcPts val="0"/>
              </a:spcAft>
              <a:buSzPts val="1600"/>
              <a:buChar char="•"/>
              <a:defRPr/>
            </a:lvl1pPr>
            <a:lvl2pPr indent="-317500" lvl="1" marL="914400">
              <a:spcBef>
                <a:spcPts val="375"/>
              </a:spcBef>
              <a:spcAft>
                <a:spcPts val="0"/>
              </a:spcAft>
              <a:buSzPts val="1400"/>
              <a:buChar char="•"/>
              <a:defRPr/>
            </a:lvl2pPr>
            <a:lvl3pPr indent="-304800" lvl="2" marL="1371600">
              <a:spcBef>
                <a:spcPts val="375"/>
              </a:spcBef>
              <a:spcAft>
                <a:spcPts val="0"/>
              </a:spcAft>
              <a:buSzPts val="1200"/>
              <a:buChar char="•"/>
              <a:defRPr/>
            </a:lvl3pPr>
            <a:lvl4pPr indent="-295275" lvl="3" marL="1828800">
              <a:spcBef>
                <a:spcPts val="375"/>
              </a:spcBef>
              <a:spcAft>
                <a:spcPts val="0"/>
              </a:spcAft>
              <a:buSzPts val="1050"/>
              <a:buChar char="•"/>
              <a:defRPr/>
            </a:lvl4pPr>
            <a:lvl5pPr indent="-285750" lvl="4" marL="2286000">
              <a:spcBef>
                <a:spcPts val="375"/>
              </a:spcBef>
              <a:spcAft>
                <a:spcPts val="0"/>
              </a:spcAft>
              <a:buSzPts val="900"/>
              <a:buChar char="•"/>
              <a:defRPr/>
            </a:lvl5pPr>
            <a:lvl6pPr indent="-285750" lvl="5" marL="2743200">
              <a:spcBef>
                <a:spcPts val="375"/>
              </a:spcBef>
              <a:spcAft>
                <a:spcPts val="0"/>
              </a:spcAft>
              <a:buSzPts val="900"/>
              <a:buChar char="•"/>
              <a:defRPr/>
            </a:lvl6pPr>
            <a:lvl7pPr indent="-285750" lvl="6" marL="3200400">
              <a:spcBef>
                <a:spcPts val="375"/>
              </a:spcBef>
              <a:spcAft>
                <a:spcPts val="0"/>
              </a:spcAft>
              <a:buSzPts val="900"/>
              <a:buChar char="•"/>
              <a:defRPr/>
            </a:lvl7pPr>
            <a:lvl8pPr indent="-285750" lvl="7" marL="3657600">
              <a:spcBef>
                <a:spcPts val="375"/>
              </a:spcBef>
              <a:spcAft>
                <a:spcPts val="0"/>
              </a:spcAft>
              <a:buSzPts val="900"/>
              <a:buChar char="•"/>
              <a:defRPr/>
            </a:lvl8pPr>
            <a:lvl9pPr indent="-285750" lvl="8" marL="4114800">
              <a:spcBef>
                <a:spcPts val="375"/>
              </a:spcBef>
              <a:spcAft>
                <a:spcPts val="0"/>
              </a:spcAft>
              <a:buSzPts val="9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3"/>
          <p:cNvSpPr/>
          <p:nvPr/>
        </p:nvSpPr>
        <p:spPr>
          <a:xfrm>
            <a:off x="0" y="1527142"/>
            <a:ext cx="9144000" cy="3657856"/>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23" name="Google Shape;23;p13"/>
          <p:cNvSpPr txBox="1"/>
          <p:nvPr>
            <p:ph type="ctrTitle"/>
          </p:nvPr>
        </p:nvSpPr>
        <p:spPr>
          <a:xfrm>
            <a:off x="1813336" y="3233396"/>
            <a:ext cx="6477803" cy="1769453"/>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 type="subTitle"/>
          </p:nvPr>
        </p:nvSpPr>
        <p:spPr>
          <a:xfrm>
            <a:off x="1813335" y="5190324"/>
            <a:ext cx="6477804"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600"/>
              <a:buNone/>
              <a:defRPr b="0" sz="160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25" name="Google Shape;25;p13"/>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26" name="Google Shape;26;p13"/>
          <p:cNvPicPr preferRelativeResize="0"/>
          <p:nvPr/>
        </p:nvPicPr>
        <p:blipFill rotWithShape="1">
          <a:blip r:embed="rId2">
            <a:alphaModFix/>
          </a:blip>
          <a:srcRect b="0" l="0" r="0" t="0"/>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7" name="Shape 27"/>
        <p:cNvGrpSpPr/>
        <p:nvPr/>
      </p:nvGrpSpPr>
      <p:grpSpPr>
        <a:xfrm>
          <a:off x="0" y="0"/>
          <a:ext cx="0" cy="0"/>
          <a:chOff x="0" y="0"/>
          <a:chExt cx="0" cy="0"/>
        </a:xfrm>
      </p:grpSpPr>
      <p:sp>
        <p:nvSpPr>
          <p:cNvPr id="28" name="Google Shape;28;p15"/>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0" name="Google Shape;30;p15"/>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31" name="Google Shape;31;p15"/>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2" name="Google Shape;32;p15"/>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2">
    <p:spTree>
      <p:nvGrpSpPr>
        <p:cNvPr id="33" name="Shape 33"/>
        <p:cNvGrpSpPr/>
        <p:nvPr/>
      </p:nvGrpSpPr>
      <p:grpSpPr>
        <a:xfrm>
          <a:off x="0" y="0"/>
          <a:ext cx="0" cy="0"/>
          <a:chOff x="0" y="0"/>
          <a:chExt cx="0" cy="0"/>
        </a:xfrm>
      </p:grpSpPr>
      <p:sp>
        <p:nvSpPr>
          <p:cNvPr id="34" name="Google Shape;34;p16"/>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81000" lvl="0" marL="457200" algn="l">
              <a:lnSpc>
                <a:spcPct val="120000"/>
              </a:lnSpc>
              <a:spcBef>
                <a:spcPts val="750"/>
              </a:spcBef>
              <a:spcAft>
                <a:spcPts val="0"/>
              </a:spcAft>
              <a:buSzPts val="2400"/>
              <a:buChar char="•"/>
              <a:defRPr>
                <a:solidFill>
                  <a:schemeClr val="dk2"/>
                </a:solidFill>
              </a:defRPr>
            </a:lvl1pPr>
            <a:lvl2pPr indent="-381000" lvl="1" marL="914400" algn="l">
              <a:lnSpc>
                <a:spcPct val="120000"/>
              </a:lnSpc>
              <a:spcBef>
                <a:spcPts val="375"/>
              </a:spcBef>
              <a:spcAft>
                <a:spcPts val="0"/>
              </a:spcAft>
              <a:buSzPts val="2400"/>
              <a:buChar char="•"/>
              <a:defRPr>
                <a:solidFill>
                  <a:schemeClr val="dk2"/>
                </a:solidFill>
              </a:defRPr>
            </a:lvl2pPr>
            <a:lvl3pPr indent="-381000" lvl="2" marL="1371600" algn="l">
              <a:lnSpc>
                <a:spcPct val="120000"/>
              </a:lnSpc>
              <a:spcBef>
                <a:spcPts val="375"/>
              </a:spcBef>
              <a:spcAft>
                <a:spcPts val="0"/>
              </a:spcAft>
              <a:buSzPts val="2400"/>
              <a:buChar char="•"/>
              <a:defRPr>
                <a:solidFill>
                  <a:schemeClr val="dk2"/>
                </a:solidFill>
              </a:defRPr>
            </a:lvl3pPr>
            <a:lvl4pPr indent="-381000" lvl="3" marL="1828800" algn="l">
              <a:lnSpc>
                <a:spcPct val="120000"/>
              </a:lnSpc>
              <a:spcBef>
                <a:spcPts val="375"/>
              </a:spcBef>
              <a:spcAft>
                <a:spcPts val="0"/>
              </a:spcAft>
              <a:buSzPts val="2400"/>
              <a:buChar char="•"/>
              <a:defRPr>
                <a:solidFill>
                  <a:schemeClr val="dk2"/>
                </a:solidFill>
              </a:defRPr>
            </a:lvl4pPr>
            <a:lvl5pPr indent="-381000" lvl="4" marL="2286000" algn="l">
              <a:lnSpc>
                <a:spcPct val="120000"/>
              </a:lnSpc>
              <a:spcBef>
                <a:spcPts val="375"/>
              </a:spcBef>
              <a:spcAft>
                <a:spcPts val="0"/>
              </a:spcAft>
              <a:buSzPts val="24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5" name="Google Shape;35;p16"/>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36" name="Google Shape;36;p16"/>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7" name="Google Shape;37;p16"/>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17"/>
          <p:cNvSpPr/>
          <p:nvPr/>
        </p:nvSpPr>
        <p:spPr>
          <a:xfrm>
            <a:off x="897905" y="0"/>
            <a:ext cx="6839998" cy="3803776"/>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40" name="Google Shape;40;p17"/>
          <p:cNvCxnSpPr/>
          <p:nvPr/>
        </p:nvCxnSpPr>
        <p:spPr>
          <a:xfrm>
            <a:off x="892142" y="3816299"/>
            <a:ext cx="6845761" cy="0"/>
          </a:xfrm>
          <a:prstGeom prst="straightConnector1">
            <a:avLst/>
          </a:prstGeom>
          <a:noFill/>
          <a:ln cap="flat" cmpd="sng" w="31750">
            <a:solidFill>
              <a:schemeClr val="accent1"/>
            </a:solidFill>
            <a:prstDash val="solid"/>
            <a:round/>
            <a:headEnd len="sm" w="sm" type="none"/>
            <a:tailEnd len="sm" w="sm" type="none"/>
          </a:ln>
        </p:spPr>
      </p:cxnSp>
      <p:sp>
        <p:nvSpPr>
          <p:cNvPr id="41" name="Google Shape;41;p17"/>
          <p:cNvSpPr txBox="1"/>
          <p:nvPr>
            <p:ph type="title"/>
          </p:nvPr>
        </p:nvSpPr>
        <p:spPr>
          <a:xfrm>
            <a:off x="1090680" y="2168168"/>
            <a:ext cx="6482366" cy="14759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 type="body"/>
          </p:nvPr>
        </p:nvSpPr>
        <p:spPr>
          <a:xfrm>
            <a:off x="1090680" y="3806198"/>
            <a:ext cx="6472835"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750"/>
              </a:spcBef>
              <a:spcAft>
                <a:spcPts val="0"/>
              </a:spcAft>
              <a:buSzPts val="1600"/>
              <a:buNone/>
              <a:defRPr sz="1600">
                <a:solidFill>
                  <a:srgbClr val="222222"/>
                </a:solidFill>
              </a:defRPr>
            </a:lvl1pPr>
            <a:lvl2pPr indent="-228600" lvl="1" marL="914400" algn="l">
              <a:lnSpc>
                <a:spcPct val="120000"/>
              </a:lnSpc>
              <a:spcBef>
                <a:spcPts val="375"/>
              </a:spcBef>
              <a:spcAft>
                <a:spcPts val="0"/>
              </a:spcAft>
              <a:buSzPts val="1350"/>
              <a:buNone/>
              <a:defRPr sz="1350">
                <a:solidFill>
                  <a:srgbClr val="8891AA"/>
                </a:solidFill>
              </a:defRPr>
            </a:lvl2pPr>
            <a:lvl3pPr indent="-228600" lvl="2" marL="1371600" algn="l">
              <a:lnSpc>
                <a:spcPct val="120000"/>
              </a:lnSpc>
              <a:spcBef>
                <a:spcPts val="375"/>
              </a:spcBef>
              <a:spcAft>
                <a:spcPts val="0"/>
              </a:spcAft>
              <a:buSzPts val="1350"/>
              <a:buNone/>
              <a:defRPr sz="1350">
                <a:solidFill>
                  <a:srgbClr val="8891AA"/>
                </a:solidFill>
              </a:defRPr>
            </a:lvl3pPr>
            <a:lvl4pPr indent="-228600" lvl="3" marL="1828800" algn="l">
              <a:lnSpc>
                <a:spcPct val="120000"/>
              </a:lnSpc>
              <a:spcBef>
                <a:spcPts val="375"/>
              </a:spcBef>
              <a:spcAft>
                <a:spcPts val="0"/>
              </a:spcAft>
              <a:buSzPts val="1200"/>
              <a:buNone/>
              <a:defRPr sz="1200">
                <a:solidFill>
                  <a:srgbClr val="8891AA"/>
                </a:solidFill>
              </a:defRPr>
            </a:lvl4pPr>
            <a:lvl5pPr indent="-228600" lvl="4" marL="2286000" algn="l">
              <a:lnSpc>
                <a:spcPct val="120000"/>
              </a:lnSpc>
              <a:spcBef>
                <a:spcPts val="375"/>
              </a:spcBef>
              <a:spcAft>
                <a:spcPts val="0"/>
              </a:spcAft>
              <a:buSzPts val="1200"/>
              <a:buNone/>
              <a:defRPr sz="1200">
                <a:solidFill>
                  <a:srgbClr val="8891AA"/>
                </a:solidFill>
              </a:defRPr>
            </a:lvl5pPr>
            <a:lvl6pPr indent="-228600" lvl="5" marL="2743200" algn="l">
              <a:lnSpc>
                <a:spcPct val="120000"/>
              </a:lnSpc>
              <a:spcBef>
                <a:spcPts val="375"/>
              </a:spcBef>
              <a:spcAft>
                <a:spcPts val="0"/>
              </a:spcAft>
              <a:buSzPts val="1200"/>
              <a:buNone/>
              <a:defRPr sz="1200">
                <a:solidFill>
                  <a:srgbClr val="8891AA"/>
                </a:solidFill>
              </a:defRPr>
            </a:lvl6pPr>
            <a:lvl7pPr indent="-228600" lvl="6" marL="3200400" algn="l">
              <a:lnSpc>
                <a:spcPct val="120000"/>
              </a:lnSpc>
              <a:spcBef>
                <a:spcPts val="375"/>
              </a:spcBef>
              <a:spcAft>
                <a:spcPts val="0"/>
              </a:spcAft>
              <a:buSzPts val="1200"/>
              <a:buNone/>
              <a:defRPr sz="1200">
                <a:solidFill>
                  <a:srgbClr val="8891AA"/>
                </a:solidFill>
              </a:defRPr>
            </a:lvl7pPr>
            <a:lvl8pPr indent="-228600" lvl="7" marL="3657600" algn="l">
              <a:lnSpc>
                <a:spcPct val="120000"/>
              </a:lnSpc>
              <a:spcBef>
                <a:spcPts val="375"/>
              </a:spcBef>
              <a:spcAft>
                <a:spcPts val="0"/>
              </a:spcAft>
              <a:buSzPts val="1200"/>
              <a:buNone/>
              <a:defRPr sz="1200">
                <a:solidFill>
                  <a:srgbClr val="8891AA"/>
                </a:solidFill>
              </a:defRPr>
            </a:lvl8pPr>
            <a:lvl9pPr indent="-228600" lvl="8" marL="4114800" algn="l">
              <a:lnSpc>
                <a:spcPct val="120000"/>
              </a:lnSpc>
              <a:spcBef>
                <a:spcPts val="375"/>
              </a:spcBef>
              <a:spcAft>
                <a:spcPts val="0"/>
              </a:spcAft>
              <a:buSzPts val="1200"/>
              <a:buNone/>
              <a:defRPr sz="1200">
                <a:solidFill>
                  <a:srgbClr val="8891AA"/>
                </a:solidFill>
              </a:defRPr>
            </a:lvl9pPr>
          </a:lstStyle>
          <a:p/>
        </p:txBody>
      </p:sp>
      <p:sp>
        <p:nvSpPr>
          <p:cNvPr id="43" name="Google Shape;43;p17"/>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7"/>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2 columns" type="twoObj">
  <p:cSld name="TWO_OBJECTS">
    <p:spTree>
      <p:nvGrpSpPr>
        <p:cNvPr id="45" name="Shape 45"/>
        <p:cNvGrpSpPr/>
        <p:nvPr/>
      </p:nvGrpSpPr>
      <p:grpSpPr>
        <a:xfrm>
          <a:off x="0" y="0"/>
          <a:ext cx="0" cy="0"/>
          <a:chOff x="0" y="0"/>
          <a:chExt cx="0" cy="0"/>
        </a:xfrm>
      </p:grpSpPr>
      <p:sp>
        <p:nvSpPr>
          <p:cNvPr id="46" name="Google Shape;46;p18"/>
          <p:cNvSpPr/>
          <p:nvPr/>
        </p:nvSpPr>
        <p:spPr>
          <a:xfrm>
            <a:off x="897905" y="0"/>
            <a:ext cx="7557940" cy="184708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47" name="Google Shape;47;p18"/>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48" name="Google Shape;48;p18"/>
          <p:cNvSpPr txBox="1"/>
          <p:nvPr>
            <p:ph type="title"/>
          </p:nvPr>
        </p:nvSpPr>
        <p:spPr>
          <a:xfrm>
            <a:off x="1086913" y="804890"/>
            <a:ext cx="7204226" cy="90345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 type="body"/>
          </p:nvPr>
        </p:nvSpPr>
        <p:spPr>
          <a:xfrm>
            <a:off x="1085498" y="2010878"/>
            <a:ext cx="3483864" cy="4049804"/>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0" name="Google Shape;50;p18"/>
          <p:cNvSpPr txBox="1"/>
          <p:nvPr>
            <p:ph idx="2" type="body"/>
          </p:nvPr>
        </p:nvSpPr>
        <p:spPr>
          <a:xfrm>
            <a:off x="4810328" y="2017345"/>
            <a:ext cx="3483864" cy="4043339"/>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1" name="Google Shape;51;p18"/>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mparison" type="twoTxTwoObj">
  <p:cSld name="TWO_OBJECTS_WITH_TEXT">
    <p:spTree>
      <p:nvGrpSpPr>
        <p:cNvPr id="53" name="Shape 53"/>
        <p:cNvGrpSpPr/>
        <p:nvPr/>
      </p:nvGrpSpPr>
      <p:grpSpPr>
        <a:xfrm>
          <a:off x="0" y="0"/>
          <a:ext cx="0" cy="0"/>
          <a:chOff x="0" y="0"/>
          <a:chExt cx="0" cy="0"/>
        </a:xfrm>
      </p:grpSpPr>
      <p:sp>
        <p:nvSpPr>
          <p:cNvPr id="54" name="Google Shape;54;p19"/>
          <p:cNvSpPr/>
          <p:nvPr/>
        </p:nvSpPr>
        <p:spPr>
          <a:xfrm>
            <a:off x="897905" y="0"/>
            <a:ext cx="7557940" cy="18443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55" name="Google Shape;55;p19"/>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56" name="Google Shape;56;p19"/>
          <p:cNvSpPr txBox="1"/>
          <p:nvPr>
            <p:ph type="title"/>
          </p:nvPr>
        </p:nvSpPr>
        <p:spPr>
          <a:xfrm>
            <a:off x="1085394" y="804167"/>
            <a:ext cx="7205746" cy="8795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9"/>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58" name="Google Shape;58;p19"/>
          <p:cNvSpPr txBox="1"/>
          <p:nvPr>
            <p:ph idx="2" type="body"/>
          </p:nvPr>
        </p:nvSpPr>
        <p:spPr>
          <a:xfrm>
            <a:off x="1085393" y="2824270"/>
            <a:ext cx="3483864" cy="3230542"/>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9" name="Google Shape;59;p19"/>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60" name="Google Shape;60;p19"/>
          <p:cNvSpPr txBox="1"/>
          <p:nvPr>
            <p:ph idx="4" type="body"/>
          </p:nvPr>
        </p:nvSpPr>
        <p:spPr>
          <a:xfrm>
            <a:off x="4809272" y="2821494"/>
            <a:ext cx="3483864" cy="3233321"/>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222222"/>
                </a:solidFill>
              </a:defRPr>
            </a:lvl1pPr>
            <a:lvl2pPr indent="-317500" lvl="1" marL="914400" algn="l">
              <a:lnSpc>
                <a:spcPct val="120000"/>
              </a:lnSpc>
              <a:spcBef>
                <a:spcPts val="375"/>
              </a:spcBef>
              <a:spcAft>
                <a:spcPts val="0"/>
              </a:spcAft>
              <a:buSzPts val="1400"/>
              <a:buChar char="•"/>
              <a:defRPr>
                <a:solidFill>
                  <a:srgbClr val="222222"/>
                </a:solidFill>
              </a:defRPr>
            </a:lvl2pPr>
            <a:lvl3pPr indent="-304800" lvl="2" marL="1371600" algn="l">
              <a:lnSpc>
                <a:spcPct val="120000"/>
              </a:lnSpc>
              <a:spcBef>
                <a:spcPts val="375"/>
              </a:spcBef>
              <a:spcAft>
                <a:spcPts val="0"/>
              </a:spcAft>
              <a:buSzPts val="1200"/>
              <a:buChar char="•"/>
              <a:defRPr>
                <a:solidFill>
                  <a:srgbClr val="222222"/>
                </a:solidFill>
              </a:defRPr>
            </a:lvl3pPr>
            <a:lvl4pPr indent="-295275" lvl="3" marL="1828800" algn="l">
              <a:lnSpc>
                <a:spcPct val="120000"/>
              </a:lnSpc>
              <a:spcBef>
                <a:spcPts val="375"/>
              </a:spcBef>
              <a:spcAft>
                <a:spcPts val="0"/>
              </a:spcAft>
              <a:buSzPts val="1050"/>
              <a:buChar char="•"/>
              <a:defRPr>
                <a:solidFill>
                  <a:srgbClr val="222222"/>
                </a:solidFill>
              </a:defRPr>
            </a:lvl4pPr>
            <a:lvl5pPr indent="-285750" lvl="4" marL="2286000" algn="l">
              <a:lnSpc>
                <a:spcPct val="120000"/>
              </a:lnSpc>
              <a:spcBef>
                <a:spcPts val="375"/>
              </a:spcBef>
              <a:spcAft>
                <a:spcPts val="0"/>
              </a:spcAft>
              <a:buSzPts val="900"/>
              <a:buChar char="•"/>
              <a:defRPr>
                <a:solidFill>
                  <a:srgbClr val="22222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1" name="Google Shape;61;p19"/>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9"/>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itle only" type="titleOnly">
  <p:cSld name="TITLE_ONLY">
    <p:spTree>
      <p:nvGrpSpPr>
        <p:cNvPr id="63" name="Shape 63"/>
        <p:cNvGrpSpPr/>
        <p:nvPr/>
      </p:nvGrpSpPr>
      <p:grpSpPr>
        <a:xfrm>
          <a:off x="0" y="0"/>
          <a:ext cx="0" cy="0"/>
          <a:chOff x="0" y="0"/>
          <a:chExt cx="0" cy="0"/>
        </a:xfrm>
      </p:grpSpPr>
      <p:sp>
        <p:nvSpPr>
          <p:cNvPr id="64" name="Google Shape;64;p20"/>
          <p:cNvSpPr/>
          <p:nvPr/>
        </p:nvSpPr>
        <p:spPr>
          <a:xfrm>
            <a:off x="897905" y="0"/>
            <a:ext cx="7557940" cy="184708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65" name="Google Shape;65;p20"/>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66" name="Google Shape;66;p20"/>
          <p:cNvSpPr txBox="1"/>
          <p:nvPr>
            <p:ph type="title"/>
          </p:nvPr>
        </p:nvSpPr>
        <p:spPr>
          <a:xfrm>
            <a:off x="1088686" y="810377"/>
            <a:ext cx="7202456" cy="9473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0"/>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content" type="objTx">
  <p:cSld name="OBJECT_WITH_CAPTION_TEXT">
    <p:spTree>
      <p:nvGrpSpPr>
        <p:cNvPr id="69" name="Shape 69"/>
        <p:cNvGrpSpPr/>
        <p:nvPr/>
      </p:nvGrpSpPr>
      <p:grpSpPr>
        <a:xfrm>
          <a:off x="0" y="0"/>
          <a:ext cx="0" cy="0"/>
          <a:chOff x="0" y="0"/>
          <a:chExt cx="0" cy="0"/>
        </a:xfrm>
      </p:grpSpPr>
      <p:sp>
        <p:nvSpPr>
          <p:cNvPr id="70" name="Google Shape;70;p21"/>
          <p:cNvSpPr/>
          <p:nvPr/>
        </p:nvSpPr>
        <p:spPr>
          <a:xfrm>
            <a:off x="0" y="798973"/>
            <a:ext cx="3648174"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71" name="Google Shape;71;p21"/>
          <p:cNvCxnSpPr/>
          <p:nvPr/>
        </p:nvCxnSpPr>
        <p:spPr>
          <a:xfrm flipH="1" rot="10800000">
            <a:off x="2" y="3119532"/>
            <a:ext cx="3644507" cy="6261"/>
          </a:xfrm>
          <a:prstGeom prst="straightConnector1">
            <a:avLst/>
          </a:prstGeom>
          <a:noFill/>
          <a:ln cap="flat" cmpd="sng" w="31750">
            <a:solidFill>
              <a:schemeClr val="accent1"/>
            </a:solidFill>
            <a:prstDash val="solid"/>
            <a:round/>
            <a:headEnd len="sm" w="sm" type="none"/>
            <a:tailEnd len="sm" w="sm" type="none"/>
          </a:ln>
        </p:spPr>
      </p:cxnSp>
      <p:sp>
        <p:nvSpPr>
          <p:cNvPr id="72" name="Google Shape;72;p21"/>
          <p:cNvSpPr txBox="1"/>
          <p:nvPr>
            <p:ph type="title"/>
          </p:nvPr>
        </p:nvSpPr>
        <p:spPr>
          <a:xfrm>
            <a:off x="1083504" y="798973"/>
            <a:ext cx="2456260"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 type="body"/>
          </p:nvPr>
        </p:nvSpPr>
        <p:spPr>
          <a:xfrm>
            <a:off x="3782786" y="798976"/>
            <a:ext cx="4509353" cy="5255837"/>
          </a:xfrm>
          <a:prstGeom prst="rect">
            <a:avLst/>
          </a:prstGeom>
          <a:noFill/>
          <a:ln>
            <a:noFill/>
          </a:ln>
        </p:spPr>
        <p:txBody>
          <a:bodyPr anchorCtr="0" anchor="ctr"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74" name="Google Shape;74;p21"/>
          <p:cNvSpPr txBox="1"/>
          <p:nvPr>
            <p:ph idx="2" type="body"/>
          </p:nvPr>
        </p:nvSpPr>
        <p:spPr>
          <a:xfrm>
            <a:off x="1083504" y="3205494"/>
            <a:ext cx="2456260" cy="2849319"/>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75" name="Google Shape;75;p21"/>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1088686" y="804522"/>
            <a:ext cx="7202456"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1088686" y="2015734"/>
            <a:ext cx="7202456" cy="3450613"/>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20000"/>
              </a:lnSpc>
              <a:spcBef>
                <a:spcPts val="750"/>
              </a:spcBef>
              <a:spcAft>
                <a:spcPts val="0"/>
              </a:spcAft>
              <a:buClr>
                <a:schemeClr val="accent1"/>
              </a:buClr>
              <a:buSzPts val="1600"/>
              <a:buFont typeface="Arial"/>
              <a:buChar char="•"/>
              <a:defRPr b="0" i="0" sz="1600" u="none" cap="none" strike="noStrike">
                <a:solidFill>
                  <a:srgbClr val="181612"/>
                </a:solidFill>
                <a:latin typeface="Arial"/>
                <a:ea typeface="Arial"/>
                <a:cs typeface="Arial"/>
                <a:sym typeface="Arial"/>
              </a:defRPr>
            </a:lvl1pPr>
            <a:lvl2pPr indent="-317500" lvl="1" marL="914400" marR="0" rtl="0" algn="l">
              <a:lnSpc>
                <a:spcPct val="120000"/>
              </a:lnSpc>
              <a:spcBef>
                <a:spcPts val="375"/>
              </a:spcBef>
              <a:spcAft>
                <a:spcPts val="0"/>
              </a:spcAft>
              <a:buClr>
                <a:schemeClr val="accent1"/>
              </a:buClr>
              <a:buSzPts val="1400"/>
              <a:buFont typeface="Arial"/>
              <a:buChar char="•"/>
              <a:defRPr b="0" i="0" sz="1400" u="none" cap="none" strike="noStrike">
                <a:solidFill>
                  <a:srgbClr val="181612"/>
                </a:solidFill>
                <a:latin typeface="Arial"/>
                <a:ea typeface="Arial"/>
                <a:cs typeface="Arial"/>
                <a:sym typeface="Arial"/>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rgbClr val="181612"/>
                </a:solidFill>
                <a:latin typeface="Arial"/>
                <a:ea typeface="Arial"/>
                <a:cs typeface="Arial"/>
                <a:sym typeface="Arial"/>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rgbClr val="181612"/>
                </a:solidFill>
                <a:latin typeface="Arial"/>
                <a:ea typeface="Arial"/>
                <a:cs typeface="Arial"/>
                <a:sym typeface="Arial"/>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rgbClr val="181612"/>
                </a:solidFill>
                <a:latin typeface="Arial"/>
                <a:ea typeface="Arial"/>
                <a:cs typeface="Arial"/>
                <a:sym typeface="Arial"/>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12" name="Google Shape;12;p10"/>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50" u="none" cap="none" strike="noStrike">
                <a:solidFill>
                  <a:srgbClr val="8891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0"/>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asccc-oeri.org/webinars-and-event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hyperlink" Target="https://www.pexels.com/photo/vibrant-runner-race-start-line-with-inflatable-toys-32704988/" TargetMode="External"/><Relationship Id="rId5" Type="http://schemas.openxmlformats.org/officeDocument/2006/relationships/hyperlink" Target="https://www.pexels.com/licens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hyperlink" Target="https://www.publicdomainpictures.net/it/view-image.php?image=753586&amp;picture=un-bradipo-e-sdraiato-su-una-sdraio" TargetMode="External"/><Relationship Id="rId5" Type="http://schemas.openxmlformats.org/officeDocument/2006/relationships/hyperlink" Target="https://creativecommons.org/publicdomain/zero/1.0/deed.e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hyperlink" Target="https://www.pexels.com/photo/two-giant-pandas-enjoying-bamboo-meal-29619540/" TargetMode="External"/><Relationship Id="rId5" Type="http://schemas.openxmlformats.org/officeDocument/2006/relationships/hyperlink" Target="https://www.pexels.com/licen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drive.google.com/file/d/1uBA6jhDdrPE4-NMkoWf7_hxoecmGLiAl/view" TargetMode="Externa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pixnio.com/fauna-animals/reptiles-and-amphibians/turtles-pictures/wildlife-tortoise-turtle-armor-reptile-big-reptile" TargetMode="External"/><Relationship Id="rId4" Type="http://schemas.openxmlformats.org/officeDocument/2006/relationships/hyperlink" Target="https://creativecommons.org/publicdomain/zero/1.0/deed.en" TargetMode="External"/><Relationship Id="rId5"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hyperlink" Target="https://libretexts.org/" TargetMode="External"/><Relationship Id="rId5" Type="http://schemas.openxmlformats.org/officeDocument/2006/relationships/hyperlink" Target="https://creativecommons.org/publicdomain/zero/1.0/deed.e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hyperlink" Target="about:blank" TargetMode="External"/><Relationship Id="rId9" Type="http://schemas.openxmlformats.org/officeDocument/2006/relationships/hyperlink" Target="https://www.publicdomainpictures.net/en/view-image.php?image=537111&amp;picture=hedgehog-holiday-funny" TargetMode="External"/><Relationship Id="rId5" Type="http://schemas.openxmlformats.org/officeDocument/2006/relationships/hyperlink" Target="mailto:kaurshagun@fhda.edu" TargetMode="External"/><Relationship Id="rId6" Type="http://schemas.openxmlformats.org/officeDocument/2006/relationships/hyperlink" Target="mailto:oeri@asccc.org" TargetMode="External"/><Relationship Id="rId7" Type="http://schemas.openxmlformats.org/officeDocument/2006/relationships/hyperlink" Target="https://www.publicdomainpictures.net/en/view-image.php?image=537111&amp;picture=hedgehog-holiday-funny" TargetMode="External"/><Relationship Id="rId8" Type="http://schemas.openxmlformats.org/officeDocument/2006/relationships/hyperlink" Target="https://creativecommons.org/publicdomain/zero/1.0/deed.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hyperlink" Target="https://unsplash.com/@siora18?utm_source=unsplash&amp;utm_medium=referral&amp;utm_content=creditCopyText" TargetMode="External"/><Relationship Id="rId5" Type="http://schemas.openxmlformats.org/officeDocument/2006/relationships/hyperlink" Target="https://unsplash.com/s/photos/reading?utm_source=unsplash&amp;utm_medium=referral&amp;utm_content=creditCopyTex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one.libretexts.org/register"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libretexts.org/" TargetMode="External"/><Relationship Id="rId4" Type="http://schemas.openxmlformats.org/officeDocument/2006/relationships/image" Target="../media/image13.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19" name="Google Shape;119;p3"/>
          <p:cNvSpPr txBox="1"/>
          <p:nvPr>
            <p:ph idx="1" type="body"/>
          </p:nvPr>
        </p:nvSpPr>
        <p:spPr>
          <a:xfrm>
            <a:off x="756271" y="2015736"/>
            <a:ext cx="7844589" cy="4033962"/>
          </a:xfrm>
          <a:prstGeom prst="rect">
            <a:avLst/>
          </a:prstGeom>
          <a:noFill/>
          <a:ln>
            <a:noFill/>
          </a:ln>
        </p:spPr>
        <p:txBody>
          <a:bodyPr anchorCtr="0" anchor="t" bIns="45700" lIns="91425" spcFirstLastPara="1" rIns="91425" wrap="square" tIns="45700">
            <a:noAutofit/>
          </a:bodyPr>
          <a:lstStyle/>
          <a:p>
            <a:pPr indent="-171446" lvl="0" marL="171446" rtl="0" algn="l">
              <a:lnSpc>
                <a:spcPct val="120000"/>
              </a:lnSpc>
              <a:spcBef>
                <a:spcPts val="0"/>
              </a:spcBef>
              <a:spcAft>
                <a:spcPts val="0"/>
              </a:spcAft>
              <a:buSzPts val="2359"/>
              <a:buChar char="•"/>
            </a:pPr>
            <a:r>
              <a:rPr lang="en-US" sz="2000"/>
              <a:t>On behalf of the ASCCC OERI, we are pleased to have you here with us </a:t>
            </a:r>
            <a:r>
              <a:rPr lang="en-US" sz="2000">
                <a:latin typeface="arial"/>
                <a:ea typeface="arial"/>
                <a:cs typeface="arial"/>
                <a:sym typeface="arial"/>
              </a:rPr>
              <a:t>for “</a:t>
            </a:r>
            <a:r>
              <a:rPr lang="en-US" sz="2000"/>
              <a:t>Navigating ADAPT</a:t>
            </a:r>
            <a:r>
              <a:rPr lang="en-US" sz="2000"/>
              <a:t>.”</a:t>
            </a:r>
            <a:endParaRPr sz="2000">
              <a:latin typeface="arial"/>
              <a:ea typeface="arial"/>
              <a:cs typeface="arial"/>
              <a:sym typeface="arial"/>
            </a:endParaRPr>
          </a:p>
          <a:p>
            <a:pPr indent="-171446" lvl="0" marL="171446" rtl="0" algn="l">
              <a:lnSpc>
                <a:spcPct val="120000"/>
              </a:lnSpc>
              <a:spcBef>
                <a:spcPts val="750"/>
              </a:spcBef>
              <a:spcAft>
                <a:spcPts val="0"/>
              </a:spcAft>
              <a:buSzPts val="2359"/>
              <a:buChar char="•"/>
            </a:pPr>
            <a:r>
              <a:rPr lang="en-US" sz="2000"/>
              <a:t>If you are not already muted, please mute yourself upon arrival.</a:t>
            </a:r>
            <a:endParaRPr/>
          </a:p>
          <a:p>
            <a:pPr indent="-171446" lvl="0" marL="171446" rtl="0" algn="l">
              <a:lnSpc>
                <a:spcPct val="120000"/>
              </a:lnSpc>
              <a:spcBef>
                <a:spcPts val="750"/>
              </a:spcBef>
              <a:spcAft>
                <a:spcPts val="0"/>
              </a:spcAft>
              <a:buSzPts val="2359"/>
              <a:buChar char="•"/>
            </a:pPr>
            <a:r>
              <a:rPr lang="en-US" sz="2000"/>
              <a:t>Please note that you are encouraged to use the Zoom “chat” feature for questions and comments.</a:t>
            </a:r>
            <a:endParaRPr/>
          </a:p>
          <a:p>
            <a:pPr indent="-171446" lvl="0" marL="171446" rtl="0" algn="l">
              <a:lnSpc>
                <a:spcPct val="120000"/>
              </a:lnSpc>
              <a:spcBef>
                <a:spcPts val="750"/>
              </a:spcBef>
              <a:spcAft>
                <a:spcPts val="0"/>
              </a:spcAft>
              <a:buSzPts val="2359"/>
              <a:buChar char="•"/>
            </a:pPr>
            <a:r>
              <a:rPr lang="en-US" sz="2000"/>
              <a:t>You’re invited to introduce yourself in the chat – please provide your name, college, discipline/role</a:t>
            </a:r>
            <a:endParaRPr/>
          </a:p>
          <a:p>
            <a:pPr indent="-171446" lvl="0" marL="171446" rtl="0" algn="l">
              <a:lnSpc>
                <a:spcPct val="120000"/>
              </a:lnSpc>
              <a:spcBef>
                <a:spcPts val="750"/>
              </a:spcBef>
              <a:spcAft>
                <a:spcPts val="0"/>
              </a:spcAft>
              <a:buSzPts val="2359"/>
              <a:buChar char="•"/>
            </a:pPr>
            <a:r>
              <a:rPr lang="en-US" sz="2000"/>
              <a:t>This event will be recorded. Archives of all ASCCC OERI events are available at asccc-oeri.org &gt; </a:t>
            </a:r>
            <a:r>
              <a:rPr lang="en-US" sz="2000" u="sng">
                <a:solidFill>
                  <a:schemeClr val="hlink"/>
                </a:solidFill>
                <a:hlinkClick r:id="rId3"/>
              </a:rPr>
              <a:t>Webinars and Events</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ecbb7f96ac_0_714"/>
          <p:cNvSpPr txBox="1"/>
          <p:nvPr>
            <p:ph type="title"/>
          </p:nvPr>
        </p:nvSpPr>
        <p:spPr>
          <a:xfrm>
            <a:off x="1088686" y="804520"/>
            <a:ext cx="7202400" cy="898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990"/>
              <a:buNone/>
            </a:pPr>
            <a:r>
              <a:rPr lang="en-US" sz="3240"/>
              <a:t>ADAPT as an OER Question Library</a:t>
            </a:r>
            <a:endParaRPr sz="3240"/>
          </a:p>
        </p:txBody>
      </p:sp>
      <p:sp>
        <p:nvSpPr>
          <p:cNvPr id="186" name="Google Shape;186;g3ecbb7f96ac_0_714"/>
          <p:cNvSpPr txBox="1"/>
          <p:nvPr>
            <p:ph idx="1" type="body"/>
          </p:nvPr>
        </p:nvSpPr>
        <p:spPr>
          <a:xfrm>
            <a:off x="1088686" y="1802057"/>
            <a:ext cx="7202400" cy="4039800"/>
          </a:xfrm>
          <a:prstGeom prst="rect">
            <a:avLst/>
          </a:prstGeom>
        </p:spPr>
        <p:txBody>
          <a:bodyPr anchorCtr="0" anchor="t" bIns="45700" lIns="91425" spcFirstLastPara="1" rIns="91425" wrap="square" tIns="45700">
            <a:normAutofit fontScale="85000" lnSpcReduction="20000"/>
          </a:bodyPr>
          <a:lstStyle/>
          <a:p>
            <a:pPr indent="0" lvl="0" marL="0" rtl="0" algn="l">
              <a:spcBef>
                <a:spcPts val="750"/>
              </a:spcBef>
              <a:spcAft>
                <a:spcPts val="0"/>
              </a:spcAft>
              <a:buNone/>
            </a:pPr>
            <a:r>
              <a:t/>
            </a:r>
            <a:endParaRPr sz="2600">
              <a:solidFill>
                <a:srgbClr val="181612"/>
              </a:solidFill>
            </a:endParaRPr>
          </a:p>
          <a:p>
            <a:pPr indent="-352743" lvl="0" marL="457200" rtl="0" algn="l">
              <a:spcBef>
                <a:spcPts val="750"/>
              </a:spcBef>
              <a:spcAft>
                <a:spcPts val="0"/>
              </a:spcAft>
              <a:buSzPct val="100000"/>
              <a:buChar char="•"/>
            </a:pPr>
            <a:r>
              <a:rPr lang="en-US" sz="2300">
                <a:solidFill>
                  <a:srgbClr val="181612"/>
                </a:solidFill>
              </a:rPr>
              <a:t>H5P: 28,000+ questions</a:t>
            </a:r>
            <a:endParaRPr sz="2300">
              <a:solidFill>
                <a:srgbClr val="181612"/>
              </a:solidFill>
            </a:endParaRPr>
          </a:p>
          <a:p>
            <a:pPr indent="-352743" lvl="0" marL="457200" rtl="0" algn="l">
              <a:spcBef>
                <a:spcPts val="750"/>
              </a:spcBef>
              <a:spcAft>
                <a:spcPts val="0"/>
              </a:spcAft>
              <a:buSzPct val="100000"/>
              <a:buChar char="•"/>
            </a:pPr>
            <a:r>
              <a:rPr lang="en-US" sz="2300">
                <a:solidFill>
                  <a:srgbClr val="181612"/>
                </a:solidFill>
              </a:rPr>
              <a:t>WeBWork: 56,000+ questions</a:t>
            </a:r>
            <a:endParaRPr sz="2300">
              <a:solidFill>
                <a:srgbClr val="181612"/>
              </a:solidFill>
            </a:endParaRPr>
          </a:p>
          <a:p>
            <a:pPr indent="-352743" lvl="0" marL="457200" rtl="0" algn="l">
              <a:spcBef>
                <a:spcPts val="750"/>
              </a:spcBef>
              <a:spcAft>
                <a:spcPts val="0"/>
              </a:spcAft>
              <a:buSzPct val="100000"/>
              <a:buChar char="•"/>
            </a:pPr>
            <a:r>
              <a:rPr lang="en-US" sz="2300">
                <a:solidFill>
                  <a:srgbClr val="181612"/>
                </a:solidFill>
              </a:rPr>
              <a:t>MOM/iMathAS: 73,000+ questions</a:t>
            </a:r>
            <a:endParaRPr sz="2300">
              <a:solidFill>
                <a:srgbClr val="181612"/>
              </a:solidFill>
            </a:endParaRPr>
          </a:p>
          <a:p>
            <a:pPr indent="-352743" lvl="0" marL="457200" rtl="0" algn="l">
              <a:spcBef>
                <a:spcPts val="750"/>
              </a:spcBef>
              <a:spcAft>
                <a:spcPts val="0"/>
              </a:spcAft>
              <a:buSzPct val="100000"/>
              <a:buChar char="•"/>
            </a:pPr>
            <a:r>
              <a:rPr lang="en-US" sz="2300">
                <a:solidFill>
                  <a:srgbClr val="181612"/>
                </a:solidFill>
              </a:rPr>
              <a:t>Open-Ended: 72,000+ questions</a:t>
            </a:r>
            <a:endParaRPr sz="2300">
              <a:solidFill>
                <a:srgbClr val="181612"/>
              </a:solidFill>
            </a:endParaRPr>
          </a:p>
          <a:p>
            <a:pPr indent="-352743" lvl="0" marL="457200" rtl="0" algn="l">
              <a:spcBef>
                <a:spcPts val="750"/>
              </a:spcBef>
              <a:spcAft>
                <a:spcPts val="0"/>
              </a:spcAft>
              <a:buSzPct val="100000"/>
              <a:buChar char="•"/>
            </a:pPr>
            <a:r>
              <a:rPr lang="en-US" sz="2300">
                <a:solidFill>
                  <a:srgbClr val="181612"/>
                </a:solidFill>
              </a:rPr>
              <a:t>ADAPT Native Technology: 100,000+ questions</a:t>
            </a:r>
            <a:endParaRPr sz="2300">
              <a:solidFill>
                <a:srgbClr val="181612"/>
              </a:solidFill>
            </a:endParaRPr>
          </a:p>
          <a:p>
            <a:pPr indent="-352743" lvl="1" marL="914400" rtl="0" algn="l">
              <a:spcBef>
                <a:spcPts val="375"/>
              </a:spcBef>
              <a:spcAft>
                <a:spcPts val="0"/>
              </a:spcAft>
              <a:buSzPct val="100000"/>
              <a:buChar char="•"/>
            </a:pPr>
            <a:r>
              <a:rPr lang="en-US" sz="2300">
                <a:solidFill>
                  <a:srgbClr val="181612"/>
                </a:solidFill>
              </a:rPr>
              <a:t>Basic QTI (Canvas-like): 46,000+ questions</a:t>
            </a:r>
            <a:endParaRPr sz="2300">
              <a:solidFill>
                <a:srgbClr val="181612"/>
              </a:solidFill>
            </a:endParaRPr>
          </a:p>
          <a:p>
            <a:pPr indent="-352743" lvl="1" marL="914400" rtl="0" algn="l">
              <a:spcBef>
                <a:spcPts val="375"/>
              </a:spcBef>
              <a:spcAft>
                <a:spcPts val="0"/>
              </a:spcAft>
              <a:buSzPct val="100000"/>
              <a:buChar char="•"/>
            </a:pPr>
            <a:r>
              <a:rPr lang="en-US" sz="2300">
                <a:solidFill>
                  <a:srgbClr val="181612"/>
                </a:solidFill>
              </a:rPr>
              <a:t>Nursing (NCLEX prep): 17,113+ questions </a:t>
            </a:r>
            <a:endParaRPr sz="2300">
              <a:solidFill>
                <a:srgbClr val="181612"/>
              </a:solidFill>
            </a:endParaRPr>
          </a:p>
          <a:p>
            <a:pPr indent="-352743" lvl="1" marL="914400" rtl="0" algn="l">
              <a:spcBef>
                <a:spcPts val="375"/>
              </a:spcBef>
              <a:spcAft>
                <a:spcPts val="0"/>
              </a:spcAft>
              <a:buSzPct val="100000"/>
              <a:buChar char="•"/>
            </a:pPr>
            <a:r>
              <a:rPr lang="en-US" sz="2300">
                <a:solidFill>
                  <a:srgbClr val="181612"/>
                </a:solidFill>
              </a:rPr>
              <a:t>Sketcher (molecular structures):  3391 questions</a:t>
            </a:r>
            <a:endParaRPr sz="2300">
              <a:solidFill>
                <a:srgbClr val="181612"/>
              </a:solidFill>
            </a:endParaRPr>
          </a:p>
          <a:p>
            <a:pPr indent="-352743" lvl="1" marL="914400" rtl="0" algn="l">
              <a:spcBef>
                <a:spcPts val="375"/>
              </a:spcBef>
              <a:spcAft>
                <a:spcPts val="0"/>
              </a:spcAft>
              <a:buSzPct val="100000"/>
              <a:buChar char="•"/>
            </a:pPr>
            <a:r>
              <a:rPr lang="en-US" sz="2300">
                <a:solidFill>
                  <a:srgbClr val="181612"/>
                </a:solidFill>
              </a:rPr>
              <a:t>Discuss-It (Threaded Audio/Visual): 556 questions</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ecbb7f96ac_0_721"/>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600"/>
              <a:t>Why ADAPT?</a:t>
            </a:r>
            <a:endParaRPr sz="3600"/>
          </a:p>
        </p:txBody>
      </p:sp>
      <p:sp>
        <p:nvSpPr>
          <p:cNvPr id="193" name="Google Shape;193;g3ecbb7f96ac_0_721"/>
          <p:cNvSpPr txBox="1"/>
          <p:nvPr>
            <p:ph idx="1" type="body"/>
          </p:nvPr>
        </p:nvSpPr>
        <p:spPr>
          <a:xfrm>
            <a:off x="1088686" y="2015732"/>
            <a:ext cx="7202400" cy="4039800"/>
          </a:xfrm>
          <a:prstGeom prst="rect">
            <a:avLst/>
          </a:prstGeom>
        </p:spPr>
        <p:txBody>
          <a:bodyPr anchorCtr="0" anchor="t" bIns="45700" lIns="91425" spcFirstLastPara="1" rIns="91425" wrap="square" tIns="45700">
            <a:normAutofit/>
          </a:bodyPr>
          <a:lstStyle/>
          <a:p>
            <a:pPr indent="0" lvl="0" marL="127000" rtl="0" algn="l">
              <a:spcBef>
                <a:spcPts val="750"/>
              </a:spcBef>
              <a:spcAft>
                <a:spcPts val="0"/>
              </a:spcAft>
              <a:buNone/>
            </a:pPr>
            <a:r>
              <a:t/>
            </a:r>
            <a:endParaRPr b="1" sz="1808"/>
          </a:p>
          <a:p>
            <a:pPr indent="-381508" lvl="0" marL="457200" rtl="0" algn="l">
              <a:spcBef>
                <a:spcPts val="750"/>
              </a:spcBef>
              <a:spcAft>
                <a:spcPts val="0"/>
              </a:spcAft>
              <a:buSzPts val="2408"/>
              <a:buChar char="•"/>
            </a:pPr>
            <a:r>
              <a:rPr lang="en-US" sz="2408"/>
              <a:t>Access and use public courses, collections, individual assignments, and questions.</a:t>
            </a:r>
            <a:endParaRPr sz="2408"/>
          </a:p>
          <a:p>
            <a:pPr indent="-381508" lvl="0" marL="457200" rtl="0" algn="l">
              <a:spcBef>
                <a:spcPts val="0"/>
              </a:spcBef>
              <a:spcAft>
                <a:spcPts val="0"/>
              </a:spcAft>
              <a:buSzPts val="2408"/>
              <a:buChar char="•"/>
            </a:pPr>
            <a:r>
              <a:rPr lang="en-US" sz="2408"/>
              <a:t>Clone (copy) questions and edit.</a:t>
            </a:r>
            <a:endParaRPr sz="2408"/>
          </a:p>
          <a:p>
            <a:pPr indent="-381508" lvl="0" marL="457200" rtl="0" algn="l">
              <a:spcBef>
                <a:spcPts val="0"/>
              </a:spcBef>
              <a:spcAft>
                <a:spcPts val="0"/>
              </a:spcAft>
              <a:buSzPts val="2408"/>
              <a:buChar char="•"/>
            </a:pPr>
            <a:r>
              <a:rPr lang="en-US" sz="2408"/>
              <a:t>Create new and accessible questions beyond the Canvas QTI question types.</a:t>
            </a:r>
            <a:endParaRPr sz="2408"/>
          </a:p>
          <a:p>
            <a:pPr indent="0" lvl="0" marL="457200" rtl="0" algn="l">
              <a:spcBef>
                <a:spcPts val="750"/>
              </a:spcBef>
              <a:spcAft>
                <a:spcPts val="0"/>
              </a:spcAft>
              <a:buNone/>
            </a:pPr>
            <a:r>
              <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ecbb7f96ac_0_735"/>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600"/>
              <a:t>ADAPT Native Question Types</a:t>
            </a:r>
            <a:endParaRPr sz="3600"/>
          </a:p>
        </p:txBody>
      </p:sp>
      <p:pic>
        <p:nvPicPr>
          <p:cNvPr descr="screenshot of ADAPT Native Question type" id="200" name="Google Shape;200;g3ecbb7f96ac_0_735"/>
          <p:cNvPicPr preferRelativeResize="0"/>
          <p:nvPr/>
        </p:nvPicPr>
        <p:blipFill>
          <a:blip r:embed="rId3">
            <a:alphaModFix/>
          </a:blip>
          <a:stretch>
            <a:fillRect/>
          </a:stretch>
        </p:blipFill>
        <p:spPr>
          <a:xfrm>
            <a:off x="1862900" y="2065550"/>
            <a:ext cx="5034501" cy="4354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3ecbb7f96ac_0_783"/>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sz="3600"/>
              <a:t>Are you Ready?</a:t>
            </a:r>
            <a:endParaRPr sz="3600"/>
          </a:p>
        </p:txBody>
      </p:sp>
      <p:pic>
        <p:nvPicPr>
          <p:cNvPr descr=" Group of runners in yellow shirts celebrating at a 5K race start line holding a colorful START banner and inflatable toys." id="207" name="Google Shape;207;g3ecbb7f96ac_0_783" title="pexels-nguyen-ngoc-tien-1321490019-32704988.jpg"/>
          <p:cNvPicPr preferRelativeResize="0"/>
          <p:nvPr/>
        </p:nvPicPr>
        <p:blipFill>
          <a:blip r:embed="rId3">
            <a:alphaModFix/>
          </a:blip>
          <a:stretch>
            <a:fillRect/>
          </a:stretch>
        </p:blipFill>
        <p:spPr>
          <a:xfrm>
            <a:off x="1819921" y="2096075"/>
            <a:ext cx="6052254" cy="4038000"/>
          </a:xfrm>
          <a:prstGeom prst="rect">
            <a:avLst/>
          </a:prstGeom>
          <a:noFill/>
          <a:ln>
            <a:noFill/>
          </a:ln>
        </p:spPr>
      </p:pic>
      <p:sp>
        <p:nvSpPr>
          <p:cNvPr id="208" name="Google Shape;208;g3ecbb7f96ac_0_783"/>
          <p:cNvSpPr txBox="1"/>
          <p:nvPr/>
        </p:nvSpPr>
        <p:spPr>
          <a:xfrm flipH="1">
            <a:off x="2567380" y="5991625"/>
            <a:ext cx="4446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Clr>
                <a:srgbClr val="000000"/>
              </a:buClr>
              <a:buSzPts val="1200"/>
              <a:buFont typeface="Arial"/>
              <a:buNone/>
            </a:pPr>
            <a:r>
              <a:rPr lang="en-US" sz="1200"/>
              <a:t>5k Marathon by </a:t>
            </a:r>
            <a:r>
              <a:rPr lang="en-US" sz="1200" u="sng">
                <a:solidFill>
                  <a:schemeClr val="hlink"/>
                </a:solidFill>
                <a:hlinkClick r:id="rId4"/>
              </a:rPr>
              <a:t>Nguyen Ngoc Tien</a:t>
            </a:r>
            <a:r>
              <a:rPr lang="en-US" sz="1200"/>
              <a:t> under </a:t>
            </a:r>
            <a:r>
              <a:rPr lang="en-US" sz="1200" u="sng">
                <a:solidFill>
                  <a:schemeClr val="hlink"/>
                </a:solidFill>
                <a:hlinkClick r:id="rId5"/>
              </a:rPr>
              <a:t>Pexels </a:t>
            </a:r>
            <a:r>
              <a:rPr lang="en-US" sz="1200"/>
              <a:t>license</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ecbb7f96ac_0_742"/>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600"/>
              <a:t>My Courses</a:t>
            </a:r>
            <a:endParaRPr sz="3600"/>
          </a:p>
        </p:txBody>
      </p:sp>
      <p:sp>
        <p:nvSpPr>
          <p:cNvPr id="215" name="Google Shape;215;g3ecbb7f96ac_0_742"/>
          <p:cNvSpPr txBox="1"/>
          <p:nvPr>
            <p:ph idx="1" type="body"/>
          </p:nvPr>
        </p:nvSpPr>
        <p:spPr>
          <a:xfrm>
            <a:off x="1168625" y="2043704"/>
            <a:ext cx="7202400" cy="1833000"/>
          </a:xfrm>
          <a:prstGeom prst="rect">
            <a:avLst/>
          </a:prstGeom>
        </p:spPr>
        <p:txBody>
          <a:bodyPr anchorCtr="0" anchor="t" bIns="45700" lIns="91425" spcFirstLastPara="1" rIns="91425" wrap="square" tIns="45700">
            <a:normAutofit lnSpcReduction="20000"/>
          </a:bodyPr>
          <a:lstStyle/>
          <a:p>
            <a:pPr indent="0" lvl="0" marL="0" rtl="0" algn="l">
              <a:spcBef>
                <a:spcPts val="750"/>
              </a:spcBef>
              <a:spcAft>
                <a:spcPts val="0"/>
              </a:spcAft>
              <a:buNone/>
            </a:pPr>
            <a:r>
              <a:rPr lang="en-US"/>
              <a:t>Your landing page in ADAPT will be My Courses. </a:t>
            </a:r>
            <a:endParaRPr/>
          </a:p>
          <a:p>
            <a:pPr indent="0" lvl="0" marL="0" rtl="0" algn="l">
              <a:spcBef>
                <a:spcPts val="750"/>
              </a:spcBef>
              <a:spcAft>
                <a:spcPts val="0"/>
              </a:spcAft>
              <a:buNone/>
            </a:pPr>
            <a:r>
              <a:rPr lang="en-US"/>
              <a:t>In this page, you will see:</a:t>
            </a:r>
            <a:endParaRPr/>
          </a:p>
          <a:p>
            <a:pPr indent="-330200" lvl="0" marL="457200" rtl="0" algn="l">
              <a:spcBef>
                <a:spcPts val="750"/>
              </a:spcBef>
              <a:spcAft>
                <a:spcPts val="0"/>
              </a:spcAft>
              <a:buSzPts val="1600"/>
              <a:buChar char="•"/>
            </a:pPr>
            <a:r>
              <a:rPr lang="en-US"/>
              <a:t>Support, Dashboard</a:t>
            </a:r>
            <a:endParaRPr/>
          </a:p>
          <a:p>
            <a:pPr indent="-330200" lvl="0" marL="457200" rtl="0" algn="l">
              <a:spcBef>
                <a:spcPts val="0"/>
              </a:spcBef>
              <a:spcAft>
                <a:spcPts val="0"/>
              </a:spcAft>
              <a:buSzPts val="1600"/>
              <a:buChar char="•"/>
            </a:pPr>
            <a:r>
              <a:rPr lang="en-US"/>
              <a:t>Hi, your name</a:t>
            </a:r>
            <a:endParaRPr/>
          </a:p>
          <a:p>
            <a:pPr indent="-330200" lvl="0" marL="457200" rtl="0" algn="l">
              <a:spcBef>
                <a:spcPts val="0"/>
              </a:spcBef>
              <a:spcAft>
                <a:spcPts val="0"/>
              </a:spcAft>
              <a:buSzPts val="1600"/>
              <a:buChar char="•"/>
            </a:pPr>
            <a:r>
              <a:rPr lang="en-US"/>
              <a:t>New Course, Import Course, and Consult Insight.</a:t>
            </a:r>
            <a:endParaRPr/>
          </a:p>
          <a:p>
            <a:pPr indent="-330200" lvl="0" marL="457200" rtl="0" algn="l">
              <a:spcBef>
                <a:spcPts val="0"/>
              </a:spcBef>
              <a:spcAft>
                <a:spcPts val="0"/>
              </a:spcAft>
              <a:buSzPts val="1600"/>
              <a:buChar char="•"/>
            </a:pPr>
            <a:r>
              <a:rPr lang="en-US"/>
              <a:t>Course, Shown, Term, Actions </a:t>
            </a:r>
            <a:endParaRPr/>
          </a:p>
        </p:txBody>
      </p:sp>
      <p:pic>
        <p:nvPicPr>
          <p:cNvPr descr="The ADAPT My Courses page displaying two courses: &quot;Write the name of your course&quot; for Spring 2026 with visibility set to No, and &quot;OERI ADAPT Demo Course&quot; for Spring 26 with visibility set to Yes. Each course row includes action icons for grading, settings, cloning, and deleting. Three buttons at the top allow users to create a New Course, Import Course, or Consult Insight." id="216" name="Google Shape;216;g3ecbb7f96ac_0_742"/>
          <p:cNvPicPr preferRelativeResize="0"/>
          <p:nvPr/>
        </p:nvPicPr>
        <p:blipFill>
          <a:blip r:embed="rId3">
            <a:alphaModFix/>
          </a:blip>
          <a:stretch>
            <a:fillRect/>
          </a:stretch>
        </p:blipFill>
        <p:spPr>
          <a:xfrm>
            <a:off x="1236425" y="3934804"/>
            <a:ext cx="6531651" cy="26343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ecbb7f96ac_0_750"/>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600"/>
              <a:t>ADAPT </a:t>
            </a:r>
            <a:r>
              <a:rPr lang="en-US" sz="3600"/>
              <a:t>Dashboard</a:t>
            </a:r>
            <a:endParaRPr sz="3600"/>
          </a:p>
        </p:txBody>
      </p:sp>
      <p:sp>
        <p:nvSpPr>
          <p:cNvPr id="223" name="Google Shape;223;g3ecbb7f96ac_0_750"/>
          <p:cNvSpPr txBox="1"/>
          <p:nvPr>
            <p:ph idx="1" type="body"/>
          </p:nvPr>
        </p:nvSpPr>
        <p:spPr>
          <a:xfrm>
            <a:off x="3449375" y="2900946"/>
            <a:ext cx="4841700" cy="2878500"/>
          </a:xfrm>
          <a:prstGeom prst="rect">
            <a:avLst/>
          </a:prstGeom>
        </p:spPr>
        <p:txBody>
          <a:bodyPr anchorCtr="0" anchor="t" bIns="45700" lIns="91425" spcFirstLastPara="1" rIns="91425" wrap="square" tIns="45700">
            <a:normAutofit fontScale="92500" lnSpcReduction="20000"/>
          </a:bodyPr>
          <a:lstStyle/>
          <a:p>
            <a:pPr indent="0" lvl="0" marL="0" rtl="0" algn="l">
              <a:spcBef>
                <a:spcPts val="750"/>
              </a:spcBef>
              <a:spcAft>
                <a:spcPts val="0"/>
              </a:spcAft>
              <a:buNone/>
            </a:pPr>
            <a:r>
              <a:rPr lang="en-US" sz="2200"/>
              <a:t>Go to the Dashboard and explore:</a:t>
            </a:r>
            <a:endParaRPr sz="2200"/>
          </a:p>
          <a:p>
            <a:pPr indent="-357823" lvl="0" marL="457200" rtl="0" algn="l">
              <a:spcBef>
                <a:spcPts val="750"/>
              </a:spcBef>
              <a:spcAft>
                <a:spcPts val="0"/>
              </a:spcAft>
              <a:buSzPct val="100000"/>
              <a:buChar char="•"/>
            </a:pPr>
            <a:r>
              <a:rPr b="1" lang="en-US" sz="2200"/>
              <a:t>Commons</a:t>
            </a:r>
            <a:r>
              <a:rPr lang="en-US" sz="2200"/>
              <a:t>: Collections of assignments and </a:t>
            </a:r>
            <a:r>
              <a:rPr lang="en-US" sz="2200"/>
              <a:t>questions</a:t>
            </a:r>
            <a:r>
              <a:rPr lang="en-US" sz="2200"/>
              <a:t> usually linked to an OER. </a:t>
            </a:r>
            <a:endParaRPr sz="2200"/>
          </a:p>
          <a:p>
            <a:pPr indent="-357823" lvl="0" marL="457200" rtl="0" algn="l">
              <a:spcBef>
                <a:spcPts val="0"/>
              </a:spcBef>
              <a:spcAft>
                <a:spcPts val="0"/>
              </a:spcAft>
              <a:buSzPct val="100000"/>
              <a:buChar char="•"/>
            </a:pPr>
            <a:r>
              <a:rPr b="1" lang="en-US" sz="2200"/>
              <a:t>Public Courses</a:t>
            </a:r>
            <a:r>
              <a:rPr lang="en-US" sz="2200"/>
              <a:t>: Courses that other people have shared.</a:t>
            </a:r>
            <a:endParaRPr sz="2200"/>
          </a:p>
          <a:p>
            <a:pPr indent="0" lvl="0" marL="0" rtl="0" algn="l">
              <a:spcBef>
                <a:spcPts val="750"/>
              </a:spcBef>
              <a:spcAft>
                <a:spcPts val="0"/>
              </a:spcAft>
              <a:buNone/>
            </a:pPr>
            <a:r>
              <a:t/>
            </a:r>
            <a:endParaRPr sz="2200"/>
          </a:p>
          <a:p>
            <a:pPr indent="0" lvl="0" marL="0" rtl="0" algn="l">
              <a:spcBef>
                <a:spcPts val="750"/>
              </a:spcBef>
              <a:spcAft>
                <a:spcPts val="0"/>
              </a:spcAft>
              <a:buNone/>
            </a:pPr>
            <a:r>
              <a:t/>
            </a:r>
            <a:endParaRPr sz="2200"/>
          </a:p>
        </p:txBody>
      </p:sp>
      <p:pic>
        <p:nvPicPr>
          <p:cNvPr descr="The ADAPT Dashboard dropdown menu showing two groups of navigation links. The first group includes My Courses, My Questions, My Learning Trees, My Assignment Templates, and My Rubric Templates. The second group includes Search Questions, Browse Learning Trees, Public Courses, Commons, and Frameworks." id="224" name="Google Shape;224;g3ecbb7f96ac_0_750"/>
          <p:cNvPicPr preferRelativeResize="0"/>
          <p:nvPr/>
        </p:nvPicPr>
        <p:blipFill>
          <a:blip r:embed="rId3">
            <a:alphaModFix/>
          </a:blip>
          <a:stretch>
            <a:fillRect/>
          </a:stretch>
        </p:blipFill>
        <p:spPr>
          <a:xfrm>
            <a:off x="701850" y="2051130"/>
            <a:ext cx="2592900" cy="39689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Time to Explore or Breathe</a:t>
            </a:r>
            <a:endParaRPr/>
          </a:p>
        </p:txBody>
      </p:sp>
      <p:pic>
        <p:nvPicPr>
          <p:cNvPr descr="Sloth relaxing on a beach chair under palm trees, holding a tropical drink beside the ocean on a sunny day." id="230" name="Google Shape;230;p34"/>
          <p:cNvPicPr preferRelativeResize="0"/>
          <p:nvPr/>
        </p:nvPicPr>
        <p:blipFill rotWithShape="1">
          <a:blip r:embed="rId3">
            <a:alphaModFix/>
          </a:blip>
          <a:srcRect b="0" l="0" r="0" t="0"/>
          <a:stretch/>
        </p:blipFill>
        <p:spPr>
          <a:xfrm>
            <a:off x="2640018" y="2242018"/>
            <a:ext cx="3863964" cy="2689068"/>
          </a:xfrm>
          <a:prstGeom prst="rect">
            <a:avLst/>
          </a:prstGeom>
          <a:noFill/>
          <a:ln>
            <a:noFill/>
          </a:ln>
        </p:spPr>
      </p:pic>
      <p:sp>
        <p:nvSpPr>
          <p:cNvPr id="231" name="Google Shape;231;p34"/>
          <p:cNvSpPr txBox="1"/>
          <p:nvPr/>
        </p:nvSpPr>
        <p:spPr>
          <a:xfrm>
            <a:off x="2640019" y="5001804"/>
            <a:ext cx="426267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rgbClr val="002060"/>
                </a:solidFill>
                <a:latin typeface="Arial"/>
                <a:ea typeface="Arial"/>
                <a:cs typeface="Arial"/>
                <a:sym typeface="Arial"/>
                <a:hlinkClick r:id="rId4">
                  <a:extLst>
                    <a:ext uri="{A12FA001-AC4F-418D-AE19-62706E023703}">
                      <ahyp:hlinkClr val="tx"/>
                    </a:ext>
                  </a:extLst>
                </a:hlinkClick>
              </a:rPr>
              <a:t>Sloth</a:t>
            </a:r>
            <a:r>
              <a:rPr b="0" i="0" lang="en-US" sz="1200" u="none" cap="none" strike="noStrike">
                <a:solidFill>
                  <a:srgbClr val="002060"/>
                </a:solidFill>
                <a:latin typeface="Arial"/>
                <a:ea typeface="Arial"/>
                <a:cs typeface="Arial"/>
                <a:sym typeface="Arial"/>
              </a:rPr>
              <a:t> by Mancia Freddy is licensed </a:t>
            </a:r>
            <a:r>
              <a:rPr b="0" i="0" lang="en-US" sz="1200" u="sng" cap="none" strike="noStrike">
                <a:solidFill>
                  <a:srgbClr val="000000"/>
                </a:solidFill>
                <a:latin typeface="Arial"/>
                <a:ea typeface="Arial"/>
                <a:cs typeface="Arial"/>
                <a:sym typeface="Arial"/>
                <a:hlinkClick r:id="rId5">
                  <a:extLst>
                    <a:ext uri="{A12FA001-AC4F-418D-AE19-62706E023703}">
                      <ahyp:hlinkClr val="tx"/>
                    </a:ext>
                  </a:extLst>
                </a:hlinkClick>
              </a:rPr>
              <a:t> CC0 1.0 Public Domain</a:t>
            </a:r>
            <a:r>
              <a:rPr b="0" i="0" lang="en-US" sz="1200" u="none" cap="none" strike="noStrike">
                <a:solidFill>
                  <a:srgbClr val="000000"/>
                </a:solidFill>
                <a:latin typeface="Arial"/>
                <a:ea typeface="Arial"/>
                <a:cs typeface="Arial"/>
                <a:sym typeface="Arial"/>
              </a:rPr>
              <a:t>. </a:t>
            </a:r>
            <a:endParaRPr b="0" i="0" sz="1200" u="none" cap="none" strike="noStrike">
              <a:solidFill>
                <a:srgbClr val="00206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txBox="1"/>
          <p:nvPr>
            <p:ph type="title"/>
          </p:nvPr>
        </p:nvSpPr>
        <p:spPr>
          <a:xfrm>
            <a:off x="681725" y="804525"/>
            <a:ext cx="8058600" cy="898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72222"/>
              <a:buFont typeface="Arial"/>
              <a:buNone/>
            </a:pPr>
            <a:r>
              <a:rPr lang="en-US" sz="3600"/>
              <a:t>Searching Commons and Public Courses</a:t>
            </a:r>
            <a:endParaRPr/>
          </a:p>
        </p:txBody>
      </p:sp>
      <p:pic>
        <p:nvPicPr>
          <p:cNvPr descr="The ADAPT Public Courses search page with four filter fields: a Discipline dropdown, a Title text field, and searchable fields for Author and School. An Update button and a Reset button appear at the bottom." id="237" name="Google Shape;237;p36"/>
          <p:cNvPicPr preferRelativeResize="0"/>
          <p:nvPr/>
        </p:nvPicPr>
        <p:blipFill>
          <a:blip r:embed="rId3">
            <a:alphaModFix/>
          </a:blip>
          <a:stretch>
            <a:fillRect/>
          </a:stretch>
        </p:blipFill>
        <p:spPr>
          <a:xfrm>
            <a:off x="437300" y="1963800"/>
            <a:ext cx="4039726" cy="2441726"/>
          </a:xfrm>
          <a:prstGeom prst="rect">
            <a:avLst/>
          </a:prstGeom>
          <a:noFill/>
          <a:ln>
            <a:noFill/>
          </a:ln>
        </p:spPr>
      </p:pic>
      <p:sp>
        <p:nvSpPr>
          <p:cNvPr id="238" name="Google Shape;238;p36"/>
          <p:cNvSpPr txBox="1"/>
          <p:nvPr/>
        </p:nvSpPr>
        <p:spPr>
          <a:xfrm>
            <a:off x="5847300" y="2319925"/>
            <a:ext cx="3296700" cy="42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rgbClr val="181612"/>
                </a:solidFill>
              </a:rPr>
              <a:t>Go to Public Courses or Commons and choose a discipline and find a course or collection that you would like to import to My Courses.</a:t>
            </a:r>
            <a:endParaRPr sz="2100">
              <a:solidFill>
                <a:srgbClr val="181612"/>
              </a:solidFill>
            </a:endParaRPr>
          </a:p>
          <a:p>
            <a:pPr indent="0" lvl="0" marL="0" rtl="0" algn="l">
              <a:spcBef>
                <a:spcPts val="0"/>
              </a:spcBef>
              <a:spcAft>
                <a:spcPts val="0"/>
              </a:spcAft>
              <a:buNone/>
            </a:pPr>
            <a:r>
              <a:t/>
            </a:r>
            <a:endParaRPr sz="2100">
              <a:solidFill>
                <a:srgbClr val="181612"/>
              </a:solidFill>
            </a:endParaRPr>
          </a:p>
        </p:txBody>
      </p:sp>
      <p:pic>
        <p:nvPicPr>
          <p:cNvPr descr="The ADAPT Commons search page with three filter fields: a Discipline dropdown, a Title text field, and a Description text field. An Update button and a Reset button appear at the bottom. Instructional text at the top explains that entering partial text in the title or description will filter the course results." id="239" name="Google Shape;239;p36"/>
          <p:cNvPicPr preferRelativeResize="0"/>
          <p:nvPr/>
        </p:nvPicPr>
        <p:blipFill>
          <a:blip r:embed="rId4">
            <a:alphaModFix/>
          </a:blip>
          <a:stretch>
            <a:fillRect/>
          </a:stretch>
        </p:blipFill>
        <p:spPr>
          <a:xfrm>
            <a:off x="386425" y="4605151"/>
            <a:ext cx="5128699" cy="20084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3ecbb7f96ac_0_760"/>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600"/>
              <a:t>Importing to My Courses</a:t>
            </a:r>
            <a:endParaRPr sz="3600"/>
          </a:p>
        </p:txBody>
      </p:sp>
      <p:sp>
        <p:nvSpPr>
          <p:cNvPr id="246" name="Google Shape;246;g3ecbb7f96ac_0_760"/>
          <p:cNvSpPr txBox="1"/>
          <p:nvPr>
            <p:ph idx="1" type="body"/>
          </p:nvPr>
        </p:nvSpPr>
        <p:spPr>
          <a:xfrm>
            <a:off x="696075" y="4515975"/>
            <a:ext cx="7840800" cy="20265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If you select the title, you will be able to preview the assignments and questions.</a:t>
            </a:r>
            <a:endParaRPr/>
          </a:p>
          <a:p>
            <a:pPr indent="0" lvl="0" marL="0" rtl="0" algn="l">
              <a:spcBef>
                <a:spcPts val="750"/>
              </a:spcBef>
              <a:spcAft>
                <a:spcPts val="0"/>
              </a:spcAft>
              <a:buNone/>
            </a:pPr>
            <a:r>
              <a:rPr lang="en-US"/>
              <a:t>Under Actions:</a:t>
            </a:r>
            <a:endParaRPr/>
          </a:p>
          <a:p>
            <a:pPr indent="-330200" lvl="0" marL="457200" rtl="0" algn="l">
              <a:spcBef>
                <a:spcPts val="750"/>
              </a:spcBef>
              <a:spcAft>
                <a:spcPts val="0"/>
              </a:spcAft>
              <a:buSzPts val="1600"/>
              <a:buChar char="•"/>
            </a:pPr>
            <a:r>
              <a:rPr lang="en-US"/>
              <a:t>Eye icon gives you a quick view of the content.</a:t>
            </a:r>
            <a:endParaRPr/>
          </a:p>
          <a:p>
            <a:pPr indent="-330200" lvl="0" marL="457200" rtl="0" algn="l">
              <a:spcBef>
                <a:spcPts val="0"/>
              </a:spcBef>
              <a:spcAft>
                <a:spcPts val="0"/>
              </a:spcAft>
              <a:buSzPts val="1600"/>
              <a:buChar char="•"/>
            </a:pPr>
            <a:r>
              <a:rPr lang="en-US"/>
              <a:t>Down arrow lets you import the resource to My Courses.</a:t>
            </a:r>
            <a:endParaRPr/>
          </a:p>
          <a:p>
            <a:pPr indent="0" lvl="0" marL="0" rtl="0" algn="l">
              <a:spcBef>
                <a:spcPts val="750"/>
              </a:spcBef>
              <a:spcAft>
                <a:spcPts val="0"/>
              </a:spcAft>
              <a:buNone/>
            </a:pPr>
            <a:r>
              <a:t/>
            </a:r>
            <a:endParaRPr/>
          </a:p>
        </p:txBody>
      </p:sp>
      <p:pic>
        <p:nvPicPr>
          <p:cNvPr descr="ADAPT Commons search result showing the course &quot;Entrada Libre (Intermediate Spanish)&quot; with a download icon highlighted in red." id="247" name="Google Shape;247;g3ecbb7f96ac_0_760"/>
          <p:cNvPicPr preferRelativeResize="0"/>
          <p:nvPr/>
        </p:nvPicPr>
        <p:blipFill>
          <a:blip r:embed="rId3">
            <a:alphaModFix/>
          </a:blip>
          <a:stretch>
            <a:fillRect/>
          </a:stretch>
        </p:blipFill>
        <p:spPr>
          <a:xfrm>
            <a:off x="376275" y="2181025"/>
            <a:ext cx="8445527" cy="22309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Time to Explore or Breathe</a:t>
            </a:r>
            <a:endParaRPr/>
          </a:p>
        </p:txBody>
      </p:sp>
      <p:pic>
        <p:nvPicPr>
          <p:cNvPr descr="Two giant pandas sit together eating bamboo in an outdoor enclosure beside a building wall." id="253" name="Google Shape;253;p39"/>
          <p:cNvPicPr preferRelativeResize="0"/>
          <p:nvPr/>
        </p:nvPicPr>
        <p:blipFill rotWithShape="1">
          <a:blip r:embed="rId3">
            <a:alphaModFix/>
          </a:blip>
          <a:srcRect b="0" l="0" r="0" t="0"/>
          <a:stretch/>
        </p:blipFill>
        <p:spPr>
          <a:xfrm>
            <a:off x="1993803" y="1978334"/>
            <a:ext cx="5282726" cy="3521817"/>
          </a:xfrm>
          <a:prstGeom prst="rect">
            <a:avLst/>
          </a:prstGeom>
          <a:noFill/>
          <a:ln>
            <a:noFill/>
          </a:ln>
        </p:spPr>
      </p:pic>
      <p:sp>
        <p:nvSpPr>
          <p:cNvPr id="254" name="Google Shape;254;p39"/>
          <p:cNvSpPr txBox="1"/>
          <p:nvPr/>
        </p:nvSpPr>
        <p:spPr>
          <a:xfrm>
            <a:off x="2701959" y="5500151"/>
            <a:ext cx="3740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rgbClr val="000000"/>
                </a:solidFill>
                <a:latin typeface="Arial"/>
                <a:ea typeface="Arial"/>
                <a:cs typeface="Arial"/>
                <a:sym typeface="Arial"/>
                <a:hlinkClick r:id="rId4">
                  <a:extLst>
                    <a:ext uri="{A12FA001-AC4F-418D-AE19-62706E023703}">
                      <ahyp:hlinkClr val="tx"/>
                    </a:ext>
                  </a:extLst>
                </a:hlinkClick>
              </a:rPr>
              <a:t>Two Pandas </a:t>
            </a:r>
            <a:r>
              <a:rPr b="0" i="0" lang="en-US" sz="1200" u="none" cap="none" strike="noStrike">
                <a:solidFill>
                  <a:srgbClr val="000000"/>
                </a:solidFill>
                <a:latin typeface="Arial"/>
                <a:ea typeface="Arial"/>
                <a:cs typeface="Arial"/>
                <a:sym typeface="Arial"/>
              </a:rPr>
              <a:t>by Lily Lili under </a:t>
            </a:r>
            <a:r>
              <a:rPr b="0" i="0" lang="en-US" sz="1200" u="sng" cap="none" strike="noStrike">
                <a:solidFill>
                  <a:srgbClr val="000000"/>
                </a:solidFill>
                <a:latin typeface="Arial"/>
                <a:ea typeface="Arial"/>
                <a:cs typeface="Arial"/>
                <a:sym typeface="Arial"/>
                <a:hlinkClick r:id="rId5">
                  <a:extLst>
                    <a:ext uri="{A12FA001-AC4F-418D-AE19-62706E023703}">
                      <ahyp:hlinkClr val="tx"/>
                    </a:ext>
                  </a:extLst>
                </a:hlinkClick>
              </a:rPr>
              <a:t>Pexels</a:t>
            </a:r>
            <a:r>
              <a:rPr b="0" i="0" lang="en-US" sz="1200" u="none" cap="none" strike="noStrike">
                <a:solidFill>
                  <a:srgbClr val="000000"/>
                </a:solidFill>
                <a:latin typeface="Arial"/>
                <a:ea typeface="Arial"/>
                <a:cs typeface="Arial"/>
                <a:sym typeface="Arial"/>
              </a:rPr>
              <a:t> license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ctrTitle"/>
          </p:nvPr>
        </p:nvSpPr>
        <p:spPr>
          <a:xfrm>
            <a:off x="1333049" y="2714471"/>
            <a:ext cx="6477900" cy="1769400"/>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SzPts val="3600"/>
              <a:buNone/>
            </a:pPr>
            <a:r>
              <a:rPr lang="en-US"/>
              <a:t>Level 1:</a:t>
            </a:r>
            <a:r>
              <a:rPr lang="en-US"/>
              <a:t> Navigating ADAPT</a:t>
            </a:r>
            <a:endParaRPr/>
          </a:p>
        </p:txBody>
      </p:sp>
      <p:sp>
        <p:nvSpPr>
          <p:cNvPr id="125" name="Google Shape;125;p4"/>
          <p:cNvSpPr txBox="1"/>
          <p:nvPr>
            <p:ph idx="1" type="subTitle"/>
          </p:nvPr>
        </p:nvSpPr>
        <p:spPr>
          <a:xfrm>
            <a:off x="141514" y="5190324"/>
            <a:ext cx="8149625" cy="977621"/>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600"/>
              <a:buNone/>
            </a:pPr>
            <a:r>
              <a:rPr lang="en-US" cap="none"/>
              <a:t>June </a:t>
            </a:r>
            <a:r>
              <a:rPr lang="en-US"/>
              <a:t>3rd</a:t>
            </a:r>
            <a:r>
              <a:rPr lang="en-US" cap="none"/>
              <a:t>, 2</a:t>
            </a:r>
            <a:r>
              <a:rPr lang="en-US"/>
              <a:t>02</a:t>
            </a:r>
            <a:r>
              <a:rPr lang="en-US" cap="none"/>
              <a:t>6. 9:00 am – 10:30 am</a:t>
            </a:r>
            <a:endParaRPr/>
          </a:p>
          <a:p>
            <a:pPr indent="0" lvl="0" marL="0" rtl="0" algn="l">
              <a:lnSpc>
                <a:spcPct val="120000"/>
              </a:lnSpc>
              <a:spcBef>
                <a:spcPts val="750"/>
              </a:spcBef>
              <a:spcAft>
                <a:spcPts val="0"/>
              </a:spcAft>
              <a:buSzPts val="1600"/>
              <a:buNone/>
            </a:pPr>
            <a:r>
              <a:rPr lang="en-US"/>
              <a:t>This work is licensed under a </a:t>
            </a:r>
            <a:r>
              <a:rPr lang="en-US" u="sng">
                <a:solidFill>
                  <a:schemeClr val="hlink"/>
                </a:solidFill>
                <a:hlinkClick r:id="rId3"/>
              </a:rPr>
              <a:t>Creative Commons Attribution 4.0 International License</a:t>
            </a:r>
            <a:r>
              <a:rPr lang="en-US"/>
              <a:t>.)</a:t>
            </a:r>
            <a:endParaRPr cap="none"/>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3e76d5c41cd_0_0"/>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sz="3000">
                <a:solidFill>
                  <a:srgbClr val="161616"/>
                </a:solidFill>
              </a:rPr>
              <a:t>Easy Integration of ADAPT in Canvas</a:t>
            </a:r>
            <a:endParaRPr sz="3000">
              <a:solidFill>
                <a:srgbClr val="161616"/>
              </a:solidFill>
            </a:endParaRPr>
          </a:p>
        </p:txBody>
      </p:sp>
      <p:pic>
        <p:nvPicPr>
          <p:cNvPr id="261" name="Google Shape;261;g3e76d5c41cd_0_0" title="ADAPT Canvas API 2.mp4">
            <a:hlinkClick r:id="rId3"/>
          </p:cNvPr>
          <p:cNvPicPr preferRelativeResize="0"/>
          <p:nvPr/>
        </p:nvPicPr>
        <p:blipFill>
          <a:blip r:embed="rId4">
            <a:alphaModFix/>
          </a:blip>
          <a:stretch>
            <a:fillRect/>
          </a:stretch>
        </p:blipFill>
        <p:spPr>
          <a:xfrm>
            <a:off x="1466675" y="2120209"/>
            <a:ext cx="6446400" cy="3821124"/>
          </a:xfrm>
          <a:prstGeom prst="rect">
            <a:avLst/>
          </a:prstGeom>
          <a:noFill/>
          <a:ln>
            <a:noFill/>
          </a:ln>
        </p:spPr>
      </p:pic>
      <p:sp>
        <p:nvSpPr>
          <p:cNvPr id="262" name="Google Shape;262;g3e76d5c41cd_0_0"/>
          <p:cNvSpPr txBox="1"/>
          <p:nvPr/>
        </p:nvSpPr>
        <p:spPr>
          <a:xfrm>
            <a:off x="271150" y="6102100"/>
            <a:ext cx="8559600" cy="52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161616"/>
                </a:solidFill>
                <a:latin typeface="Raleway"/>
                <a:ea typeface="Raleway"/>
                <a:cs typeface="Raleway"/>
                <a:sym typeface="Raleway"/>
              </a:rPr>
              <a:t>The API link to Canvas will automatically create individual Canvas assignments and gradebook entries.</a:t>
            </a:r>
            <a:endParaRPr sz="2200">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3ecbb7f96ac_0_809"/>
          <p:cNvSpPr txBox="1"/>
          <p:nvPr>
            <p:ph type="title"/>
          </p:nvPr>
        </p:nvSpPr>
        <p:spPr>
          <a:xfrm>
            <a:off x="1139561" y="957145"/>
            <a:ext cx="7202400" cy="8985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en-US" sz="3600"/>
              <a:t>Is your college on this list? </a:t>
            </a:r>
            <a:endParaRPr sz="3600"/>
          </a:p>
          <a:p>
            <a:pPr indent="0" lvl="0" marL="0" rtl="0" algn="l">
              <a:spcBef>
                <a:spcPts val="0"/>
              </a:spcBef>
              <a:spcAft>
                <a:spcPts val="0"/>
              </a:spcAft>
              <a:buNone/>
            </a:pPr>
            <a:r>
              <a:t/>
            </a:r>
            <a:endParaRPr/>
          </a:p>
        </p:txBody>
      </p:sp>
      <p:pic>
        <p:nvPicPr>
          <p:cNvPr id="269" name="Google Shape;269;g3ecbb7f96ac_0_809"/>
          <p:cNvPicPr preferRelativeResize="0"/>
          <p:nvPr/>
        </p:nvPicPr>
        <p:blipFill>
          <a:blip r:embed="rId3">
            <a:alphaModFix/>
          </a:blip>
          <a:stretch>
            <a:fillRect/>
          </a:stretch>
        </p:blipFill>
        <p:spPr>
          <a:xfrm>
            <a:off x="152400" y="3056070"/>
            <a:ext cx="8839198" cy="2995020"/>
          </a:xfrm>
          <a:prstGeom prst="rect">
            <a:avLst/>
          </a:prstGeom>
          <a:noFill/>
          <a:ln>
            <a:noFill/>
          </a:ln>
        </p:spPr>
      </p:pic>
      <p:sp>
        <p:nvSpPr>
          <p:cNvPr id="270" name="Google Shape;270;g3ecbb7f96ac_0_809"/>
          <p:cNvSpPr txBox="1"/>
          <p:nvPr/>
        </p:nvSpPr>
        <p:spPr>
          <a:xfrm>
            <a:off x="976800" y="1973975"/>
            <a:ext cx="6776700" cy="6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300"/>
              <a:t>Reach out to your Canvas Administrator.</a:t>
            </a:r>
            <a:endParaRPr sz="2300"/>
          </a:p>
          <a:p>
            <a:pPr indent="0" lvl="0" marL="0" rtl="0" algn="l">
              <a:spcBef>
                <a:spcPts val="0"/>
              </a:spcBef>
              <a:spcAft>
                <a:spcPts val="0"/>
              </a:spcAft>
              <a:buNone/>
            </a:pPr>
            <a:r>
              <a:rPr lang="en-US" sz="2300"/>
              <a:t>You do not have the Canvas-ADAPT API/LTI</a:t>
            </a:r>
            <a:r>
              <a:rPr lang="en-US" sz="1600">
                <a:solidFill>
                  <a:srgbClr val="181612"/>
                </a:solidFill>
              </a:rPr>
              <a:t> </a:t>
            </a:r>
            <a:endParaRPr sz="1600">
              <a:solidFill>
                <a:srgbClr val="181612"/>
              </a:solidFill>
            </a:endParaRPr>
          </a:p>
        </p:txBody>
      </p:sp>
      <p:sp>
        <p:nvSpPr>
          <p:cNvPr id="271" name="Google Shape;271;g3ecbb7f96ac_0_809"/>
          <p:cNvSpPr txBox="1"/>
          <p:nvPr/>
        </p:nvSpPr>
        <p:spPr>
          <a:xfrm>
            <a:off x="563100" y="6051100"/>
            <a:ext cx="8017800" cy="6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rgbClr val="181612"/>
                </a:solidFill>
              </a:rPr>
              <a:t>Please note that this list of colleges is accurate to the best of our knowledge. </a:t>
            </a:r>
            <a:endParaRPr sz="1500">
              <a:solidFill>
                <a:srgbClr val="181612"/>
              </a:solidFill>
            </a:endParaRPr>
          </a:p>
          <a:p>
            <a:pPr indent="0" lvl="0" marL="0" rtl="0" algn="l">
              <a:spcBef>
                <a:spcPts val="0"/>
              </a:spcBef>
              <a:spcAft>
                <a:spcPts val="0"/>
              </a:spcAft>
              <a:buNone/>
            </a:pPr>
            <a:r>
              <a:rPr lang="en-US" sz="1500">
                <a:solidFill>
                  <a:srgbClr val="181612"/>
                </a:solidFill>
              </a:rPr>
              <a:t>If you find otherwise, please let the OERI know.</a:t>
            </a:r>
            <a:r>
              <a:rPr lang="en-US" sz="1600">
                <a:solidFill>
                  <a:srgbClr val="181612"/>
                </a:solidFill>
              </a:rPr>
              <a:t> </a:t>
            </a:r>
            <a:endParaRPr sz="1600">
              <a:solidFill>
                <a:srgbClr val="18161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ecbb7f96ac_0_802"/>
          <p:cNvSpPr txBox="1"/>
          <p:nvPr>
            <p:ph type="title"/>
          </p:nvPr>
        </p:nvSpPr>
        <p:spPr>
          <a:xfrm>
            <a:off x="1088686" y="804520"/>
            <a:ext cx="7202400" cy="898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Linking ADAPT to your Canvas Course</a:t>
            </a:r>
            <a:endParaRPr sz="3600"/>
          </a:p>
        </p:txBody>
      </p:sp>
      <p:pic>
        <p:nvPicPr>
          <p:cNvPr descr="My Courses page showing Introduction to ADAPT Homework Import course in a pink banner with the settings icon highlighted in red." id="278" name="Google Shape;278;g3ecbb7f96ac_0_802"/>
          <p:cNvPicPr preferRelativeResize="0"/>
          <p:nvPr/>
        </p:nvPicPr>
        <p:blipFill>
          <a:blip r:embed="rId3">
            <a:alphaModFix/>
          </a:blip>
          <a:stretch>
            <a:fillRect/>
          </a:stretch>
        </p:blipFill>
        <p:spPr>
          <a:xfrm>
            <a:off x="399500" y="2381963"/>
            <a:ext cx="7763798" cy="2094075"/>
          </a:xfrm>
          <a:prstGeom prst="rect">
            <a:avLst/>
          </a:prstGeom>
          <a:noFill/>
          <a:ln>
            <a:noFill/>
          </a:ln>
        </p:spPr>
      </p:pic>
      <p:pic>
        <p:nvPicPr>
          <p:cNvPr descr="Course settings showing Public, Alpha, and LMS options, each with Yes and No radio buttons, all currently set to No." id="279" name="Google Shape;279;g3ecbb7f96ac_0_802"/>
          <p:cNvPicPr preferRelativeResize="0"/>
          <p:nvPr/>
        </p:nvPicPr>
        <p:blipFill>
          <a:blip r:embed="rId4">
            <a:alphaModFix/>
          </a:blip>
          <a:stretch>
            <a:fillRect/>
          </a:stretch>
        </p:blipFill>
        <p:spPr>
          <a:xfrm>
            <a:off x="691550" y="4799750"/>
            <a:ext cx="3476625" cy="2019300"/>
          </a:xfrm>
          <a:prstGeom prst="rect">
            <a:avLst/>
          </a:prstGeom>
          <a:noFill/>
          <a:ln>
            <a:noFill/>
          </a:ln>
        </p:spPr>
      </p:pic>
      <p:sp>
        <p:nvSpPr>
          <p:cNvPr id="280" name="Google Shape;280;g3ecbb7f96ac_0_802"/>
          <p:cNvSpPr txBox="1"/>
          <p:nvPr/>
        </p:nvSpPr>
        <p:spPr>
          <a:xfrm>
            <a:off x="3864900" y="4620425"/>
            <a:ext cx="4542900" cy="20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rgbClr val="181612"/>
                </a:solidFill>
              </a:rPr>
              <a:t>Under Actions, go to </a:t>
            </a:r>
            <a:r>
              <a:rPr b="1" lang="en-US" sz="1600">
                <a:solidFill>
                  <a:srgbClr val="181612"/>
                </a:solidFill>
              </a:rPr>
              <a:t>Course Properties </a:t>
            </a:r>
            <a:r>
              <a:rPr lang="en-US" sz="1600">
                <a:solidFill>
                  <a:srgbClr val="181612"/>
                </a:solidFill>
              </a:rPr>
              <a:t>(the gear icon) and select </a:t>
            </a:r>
            <a:r>
              <a:rPr b="1" lang="en-US" sz="1600">
                <a:solidFill>
                  <a:srgbClr val="181612"/>
                </a:solidFill>
              </a:rPr>
              <a:t>Yes</a:t>
            </a:r>
            <a:r>
              <a:rPr lang="en-US" sz="1600">
                <a:solidFill>
                  <a:srgbClr val="181612"/>
                </a:solidFill>
              </a:rPr>
              <a:t> under LMS</a:t>
            </a:r>
            <a:endParaRPr sz="1600">
              <a:solidFill>
                <a:srgbClr val="18161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3"/>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Time to Explore or Breathe</a:t>
            </a:r>
            <a:endParaRPr/>
          </a:p>
        </p:txBody>
      </p:sp>
      <p:sp>
        <p:nvSpPr>
          <p:cNvPr id="286" name="Google Shape;286;p43"/>
          <p:cNvSpPr txBox="1"/>
          <p:nvPr/>
        </p:nvSpPr>
        <p:spPr>
          <a:xfrm>
            <a:off x="3255584" y="5459815"/>
            <a:ext cx="37401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rgbClr val="000000"/>
                </a:solidFill>
                <a:latin typeface="Arial"/>
                <a:ea typeface="Arial"/>
                <a:cs typeface="Arial"/>
                <a:sym typeface="Arial"/>
                <a:hlinkClick r:id="rId3">
                  <a:extLst>
                    <a:ext uri="{A12FA001-AC4F-418D-AE19-62706E023703}">
                      <ahyp:hlinkClr val="tx"/>
                    </a:ext>
                  </a:extLst>
                </a:hlinkClick>
              </a:rPr>
              <a:t>Tortoise</a:t>
            </a:r>
            <a:r>
              <a:rPr b="0" i="0" lang="en-US" sz="1200" u="none" cap="none" strike="noStrike">
                <a:solidFill>
                  <a:srgbClr val="000000"/>
                </a:solidFill>
                <a:latin typeface="Arial"/>
                <a:ea typeface="Arial"/>
                <a:cs typeface="Arial"/>
                <a:sym typeface="Arial"/>
              </a:rPr>
              <a:t> is licensed </a:t>
            </a:r>
            <a:r>
              <a:rPr b="0" i="0" lang="en-US" sz="1200" u="sng" cap="none" strike="noStrike">
                <a:solidFill>
                  <a:srgbClr val="000000"/>
                </a:solidFill>
                <a:latin typeface="Arial"/>
                <a:ea typeface="Arial"/>
                <a:cs typeface="Arial"/>
                <a:sym typeface="Arial"/>
                <a:hlinkClick r:id="rId4">
                  <a:extLst>
                    <a:ext uri="{A12FA001-AC4F-418D-AE19-62706E023703}">
                      <ahyp:hlinkClr val="tx"/>
                    </a:ext>
                  </a:extLst>
                </a:hlinkClick>
              </a:rPr>
              <a:t>CC0 1.0 Public Domain</a:t>
            </a:r>
            <a:r>
              <a:rPr b="0" i="0" lang="en-US" sz="1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Large tortoise resting on sandy ground with its head tucked beneath a weathered brown shell." id="287" name="Google Shape;287;p43"/>
          <p:cNvPicPr preferRelativeResize="0"/>
          <p:nvPr/>
        </p:nvPicPr>
        <p:blipFill rotWithShape="1">
          <a:blip r:embed="rId5">
            <a:alphaModFix/>
          </a:blip>
          <a:srcRect b="0" l="0" r="0" t="0"/>
          <a:stretch/>
        </p:blipFill>
        <p:spPr>
          <a:xfrm>
            <a:off x="2612572" y="2076306"/>
            <a:ext cx="4383115" cy="328733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4"/>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Did you Strike Gold?</a:t>
            </a:r>
            <a:endParaRPr/>
          </a:p>
        </p:txBody>
      </p:sp>
      <p:pic>
        <p:nvPicPr>
          <p:cNvPr descr="Cartoon astronaut discovers an OER treasure chest beside a LibreTexts rocket on a colorful moon.&#10;" id="293" name="Google Shape;293;p44"/>
          <p:cNvPicPr preferRelativeResize="0"/>
          <p:nvPr/>
        </p:nvPicPr>
        <p:blipFill rotWithShape="1">
          <a:blip r:embed="rId3">
            <a:alphaModFix/>
          </a:blip>
          <a:srcRect b="0" l="0" r="0" t="0"/>
          <a:stretch/>
        </p:blipFill>
        <p:spPr>
          <a:xfrm>
            <a:off x="2164944" y="1947277"/>
            <a:ext cx="4366485" cy="3494433"/>
          </a:xfrm>
          <a:prstGeom prst="rect">
            <a:avLst/>
          </a:prstGeom>
          <a:noFill/>
          <a:ln>
            <a:noFill/>
          </a:ln>
        </p:spPr>
      </p:pic>
      <p:sp>
        <p:nvSpPr>
          <p:cNvPr id="294" name="Google Shape;294;p44"/>
          <p:cNvSpPr txBox="1"/>
          <p:nvPr/>
        </p:nvSpPr>
        <p:spPr>
          <a:xfrm>
            <a:off x="1536604" y="5514827"/>
            <a:ext cx="607079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LibreTexts Rocket Icon. Adapted for instructional use. Original icon from </a:t>
            </a:r>
            <a:r>
              <a:rPr b="0" i="0" lang="en-US" sz="1200" u="sng" cap="none" strike="noStrike">
                <a:solidFill>
                  <a:srgbClr val="000000"/>
                </a:solidFill>
                <a:latin typeface="Arial"/>
                <a:ea typeface="Arial"/>
                <a:cs typeface="Arial"/>
                <a:sym typeface="Arial"/>
                <a:hlinkClick r:id="rId4">
                  <a:extLst>
                    <a:ext uri="{A12FA001-AC4F-418D-AE19-62706E023703}">
                      <ahyp:hlinkClr val="tx"/>
                    </a:ext>
                  </a:extLst>
                </a:hlinkClick>
              </a:rPr>
              <a:t>LibreTexts</a:t>
            </a:r>
            <a:r>
              <a:rPr b="0" i="0" lang="en-US" sz="1200" u="none" cap="none" strike="noStrike">
                <a:solidFill>
                  <a:srgbClr val="000000"/>
                </a:solidFill>
                <a:latin typeface="Arial"/>
                <a:ea typeface="Arial"/>
                <a:cs typeface="Arial"/>
                <a:sym typeface="Arial"/>
              </a:rPr>
              <a:t>. </a:t>
            </a:r>
            <a:r>
              <a:rPr b="0" i="0" lang="en-US" sz="1200" u="sng" cap="none" strike="noStrike">
                <a:solidFill>
                  <a:srgbClr val="000000"/>
                </a:solidFill>
                <a:latin typeface="Arial"/>
                <a:ea typeface="Arial"/>
                <a:cs typeface="Arial"/>
                <a:sym typeface="Arial"/>
                <a:hlinkClick r:id="rId5">
                  <a:extLst>
                    <a:ext uri="{A12FA001-AC4F-418D-AE19-62706E023703}">
                      <ahyp:hlinkClr val="tx"/>
                    </a:ext>
                  </a:extLst>
                </a:hlinkClick>
              </a:rPr>
              <a:t>CC0 1.0 Public Domain</a:t>
            </a:r>
            <a:r>
              <a:rPr b="0" i="0" lang="en-US" sz="1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9"/>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Next in the Series and Coming Up</a:t>
            </a:r>
            <a:endParaRPr/>
          </a:p>
        </p:txBody>
      </p:sp>
      <p:graphicFrame>
        <p:nvGraphicFramePr>
          <p:cNvPr id="300" name="Google Shape;300;p49"/>
          <p:cNvGraphicFramePr/>
          <p:nvPr/>
        </p:nvGraphicFramePr>
        <p:xfrm>
          <a:off x="374433" y="4395728"/>
          <a:ext cx="3000000" cy="3000000"/>
        </p:xfrm>
        <a:graphic>
          <a:graphicData uri="http://schemas.openxmlformats.org/drawingml/2006/table">
            <a:tbl>
              <a:tblPr>
                <a:noFill/>
                <a:tableStyleId>{CC3DE72F-E7FE-4B9D-BD23-F2677C0D2E82}</a:tableStyleId>
              </a:tblPr>
              <a:tblGrid>
                <a:gridCol w="1246625"/>
                <a:gridCol w="3765050"/>
                <a:gridCol w="3526600"/>
              </a:tblGrid>
              <a:tr h="100000">
                <a:tc>
                  <a:txBody>
                    <a:bodyPr/>
                    <a:lstStyle/>
                    <a:p>
                      <a:pPr indent="0" lvl="0" marL="0" marR="0" rtl="0" algn="l">
                        <a:lnSpc>
                          <a:spcPct val="100000"/>
                        </a:lnSpc>
                        <a:spcBef>
                          <a:spcPts val="0"/>
                        </a:spcBef>
                        <a:spcAft>
                          <a:spcPts val="0"/>
                        </a:spcAft>
                        <a:buClr>
                          <a:srgbClr val="000000"/>
                        </a:buClr>
                        <a:buSzPts val="1600"/>
                        <a:buFont typeface="Arial"/>
                        <a:buNone/>
                      </a:pPr>
                      <a:r>
                        <a:rPr b="1" lang="en-US" sz="1600"/>
                        <a:t>LibreTexts</a:t>
                      </a:r>
                      <a:endParaRPr b="1" sz="1600"/>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rPr>
                        <a:t>Level 2</a:t>
                      </a:r>
                      <a:endParaRPr b="1"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rPr>
                        <a:t>LibreTexts Remixer Lab: Create, Curate, Customize</a:t>
                      </a:r>
                      <a:endParaRPr b="1"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rPr>
                        <a:t>Thursday, June 4, 9:00-10:30 am</a:t>
                      </a:r>
                      <a:endParaRPr b="1"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r h="203200">
                <a:tc>
                  <a:txBody>
                    <a:bodyPr/>
                    <a:lstStyle/>
                    <a:p>
                      <a:pPr indent="0" lvl="0" marL="0" rtl="0" algn="l">
                        <a:spcBef>
                          <a:spcPts val="0"/>
                        </a:spcBef>
                        <a:spcAft>
                          <a:spcPts val="0"/>
                        </a:spcAft>
                        <a:buClr>
                          <a:srgbClr val="000000"/>
                        </a:buClr>
                        <a:buSzPts val="1600"/>
                        <a:buFont typeface="Arial"/>
                        <a:buNone/>
                      </a:pPr>
                      <a:r>
                        <a:rPr lang="en-US" sz="1600"/>
                        <a:t>LibreTexts</a:t>
                      </a:r>
                      <a:endParaRPr sz="1600"/>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Level 3</a:t>
                      </a:r>
                      <a:endParaRPr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Quick Start: Edit Pages in LibreTexts</a:t>
                      </a:r>
                      <a:endParaRPr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Monday, June 8, 10:00-11:30 am</a:t>
                      </a:r>
                      <a:endParaRPr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3200">
                <a:tc>
                  <a:txBody>
                    <a:bodyPr/>
                    <a:lstStyle/>
                    <a:p>
                      <a:pPr indent="0" lvl="0" marL="0" rtl="0" algn="l">
                        <a:spcBef>
                          <a:spcPts val="0"/>
                        </a:spcBef>
                        <a:spcAft>
                          <a:spcPts val="0"/>
                        </a:spcAft>
                        <a:buClr>
                          <a:srgbClr val="000000"/>
                        </a:buClr>
                        <a:buSzPts val="1600"/>
                        <a:buFont typeface="Arial"/>
                        <a:buNone/>
                      </a:pPr>
                      <a:r>
                        <a:rPr lang="en-US" sz="1600"/>
                        <a:t>LibreTexts</a:t>
                      </a:r>
                      <a:endParaRPr sz="1600"/>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Level 4</a:t>
                      </a:r>
                      <a:endParaRPr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Designing with Media: Images and Video in LibreTexts </a:t>
                      </a:r>
                      <a:endParaRPr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Wednesday, June 10, 10:30-12:00 pm</a:t>
                      </a:r>
                      <a:endParaRPr sz="1600" u="none" cap="none" strike="noStrike"/>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301" name="Google Shape;301;p49"/>
          <p:cNvGraphicFramePr/>
          <p:nvPr/>
        </p:nvGraphicFramePr>
        <p:xfrm>
          <a:off x="374425" y="2011863"/>
          <a:ext cx="3000000" cy="3000000"/>
        </p:xfrm>
        <a:graphic>
          <a:graphicData uri="http://schemas.openxmlformats.org/drawingml/2006/table">
            <a:tbl>
              <a:tblPr>
                <a:noFill/>
                <a:tableStyleId>{012A9746-C5D3-48CC-82F7-A576CC350C18}</a:tableStyleId>
              </a:tblPr>
              <a:tblGrid>
                <a:gridCol w="1246625"/>
                <a:gridCol w="3765050"/>
                <a:gridCol w="3526600"/>
              </a:tblGrid>
              <a:tr h="12700">
                <a:tc>
                  <a:txBody>
                    <a:bodyPr/>
                    <a:lstStyle/>
                    <a:p>
                      <a:pPr indent="0" lvl="0" marL="0" rtl="0" algn="l">
                        <a:spcBef>
                          <a:spcPts val="0"/>
                        </a:spcBef>
                        <a:spcAft>
                          <a:spcPts val="0"/>
                        </a:spcAft>
                        <a:buNone/>
                      </a:pPr>
                      <a:r>
                        <a:rPr b="1" lang="en-US" sz="1600"/>
                        <a:t>ADAPT</a:t>
                      </a:r>
                      <a:endParaRPr b="1" sz="1600"/>
                    </a:p>
                    <a:p>
                      <a:pPr indent="0" lvl="0" marL="0" rtl="0" algn="l">
                        <a:spcBef>
                          <a:spcPts val="0"/>
                        </a:spcBef>
                        <a:spcAft>
                          <a:spcPts val="0"/>
                        </a:spcAft>
                        <a:buNone/>
                      </a:pPr>
                      <a:r>
                        <a:rPr b="1" lang="en-US" sz="1600"/>
                        <a:t>Level 2</a:t>
                      </a:r>
                      <a:endParaRPr b="1" sz="1600"/>
                    </a:p>
                  </a:txBody>
                  <a:tcPr marT="63500" marB="63500" marR="63500" marL="63500">
                    <a:solidFill>
                      <a:srgbClr val="FFF2CC"/>
                    </a:solidFill>
                  </a:tcPr>
                </a:tc>
                <a:tc>
                  <a:txBody>
                    <a:bodyPr/>
                    <a:lstStyle/>
                    <a:p>
                      <a:pPr indent="0" lvl="0" marL="0" rtl="0" algn="l">
                        <a:spcBef>
                          <a:spcPts val="0"/>
                        </a:spcBef>
                        <a:spcAft>
                          <a:spcPts val="0"/>
                        </a:spcAft>
                        <a:buNone/>
                      </a:pPr>
                      <a:r>
                        <a:rPr b="1" lang="en-US" sz="1600"/>
                        <a:t>Cloning Native Basic Questions</a:t>
                      </a:r>
                      <a:endParaRPr b="1" sz="1600"/>
                    </a:p>
                  </a:txBody>
                  <a:tcPr marT="63500" marB="63500" marR="63500" marL="63500">
                    <a:solidFill>
                      <a:srgbClr val="FFF2CC"/>
                    </a:solidFill>
                  </a:tcPr>
                </a:tc>
                <a:tc>
                  <a:txBody>
                    <a:bodyPr/>
                    <a:lstStyle/>
                    <a:p>
                      <a:pPr indent="0" lvl="0" marL="0" rtl="0" algn="l">
                        <a:spcBef>
                          <a:spcPts val="0"/>
                        </a:spcBef>
                        <a:spcAft>
                          <a:spcPts val="0"/>
                        </a:spcAft>
                        <a:buNone/>
                      </a:pPr>
                      <a:r>
                        <a:rPr b="1" lang="en-US" sz="1600"/>
                        <a:t>Thursday, June 4, 12:00-1:30 pm</a:t>
                      </a:r>
                      <a:endParaRPr b="1" sz="1600"/>
                    </a:p>
                  </a:txBody>
                  <a:tcPr marT="63500" marB="63500" marR="63500" marL="63500">
                    <a:solidFill>
                      <a:srgbClr val="FFF2CC"/>
                    </a:solidFill>
                  </a:tcPr>
                </a:tc>
              </a:tr>
              <a:tr h="12700">
                <a:tc>
                  <a:txBody>
                    <a:bodyPr/>
                    <a:lstStyle/>
                    <a:p>
                      <a:pPr indent="0" lvl="0" marL="0" rtl="0" algn="l">
                        <a:spcBef>
                          <a:spcPts val="0"/>
                        </a:spcBef>
                        <a:spcAft>
                          <a:spcPts val="0"/>
                        </a:spcAft>
                        <a:buNone/>
                      </a:pPr>
                      <a:r>
                        <a:rPr lang="en-US" sz="1600"/>
                        <a:t>ADAPT</a:t>
                      </a:r>
                      <a:endParaRPr sz="1600"/>
                    </a:p>
                    <a:p>
                      <a:pPr indent="0" lvl="0" marL="0" rtl="0" algn="l">
                        <a:spcBef>
                          <a:spcPts val="0"/>
                        </a:spcBef>
                        <a:spcAft>
                          <a:spcPts val="0"/>
                        </a:spcAft>
                        <a:buNone/>
                      </a:pPr>
                      <a:r>
                        <a:rPr lang="en-US" sz="1600"/>
                        <a:t>Level 3</a:t>
                      </a:r>
                      <a:endParaRPr sz="1600"/>
                    </a:p>
                  </a:txBody>
                  <a:tcPr marT="63500" marB="63500" marR="63500" marL="63500"/>
                </a:tc>
                <a:tc>
                  <a:txBody>
                    <a:bodyPr/>
                    <a:lstStyle/>
                    <a:p>
                      <a:pPr indent="0" lvl="0" marL="0" rtl="0" algn="l">
                        <a:lnSpc>
                          <a:spcPct val="115000"/>
                        </a:lnSpc>
                        <a:spcBef>
                          <a:spcPts val="0"/>
                        </a:spcBef>
                        <a:spcAft>
                          <a:spcPts val="0"/>
                        </a:spcAft>
                        <a:buNone/>
                      </a:pPr>
                      <a:r>
                        <a:rPr lang="en-US" sz="1600"/>
                        <a:t>Beyond the Final Draft: Process-Based Assessment with Forge</a:t>
                      </a:r>
                      <a:endParaRPr sz="1600"/>
                    </a:p>
                  </a:txBody>
                  <a:tcPr marT="63500" marB="63500" marR="63500" marL="63500"/>
                </a:tc>
                <a:tc>
                  <a:txBody>
                    <a:bodyPr/>
                    <a:lstStyle/>
                    <a:p>
                      <a:pPr indent="0" lvl="0" marL="0" rtl="0" algn="l">
                        <a:spcBef>
                          <a:spcPts val="0"/>
                        </a:spcBef>
                        <a:spcAft>
                          <a:spcPts val="0"/>
                        </a:spcAft>
                        <a:buNone/>
                      </a:pPr>
                      <a:r>
                        <a:rPr lang="en-US" sz="1600"/>
                        <a:t>Tuesday, June 9, 9:00-10:30 am</a:t>
                      </a:r>
                      <a:endParaRPr sz="1600"/>
                    </a:p>
                  </a:txBody>
                  <a:tcPr marT="63500" marB="63500" marR="63500" marL="63500"/>
                </a:tc>
              </a:tr>
              <a:tr h="12700">
                <a:tc>
                  <a:txBody>
                    <a:bodyPr/>
                    <a:lstStyle/>
                    <a:p>
                      <a:pPr indent="0" lvl="0" marL="0" rtl="0" algn="l">
                        <a:spcBef>
                          <a:spcPts val="0"/>
                        </a:spcBef>
                        <a:spcAft>
                          <a:spcPts val="0"/>
                        </a:spcAft>
                        <a:buNone/>
                      </a:pPr>
                      <a:r>
                        <a:rPr lang="en-US" sz="1600"/>
                        <a:t>ADAPT</a:t>
                      </a:r>
                      <a:endParaRPr sz="1600"/>
                    </a:p>
                    <a:p>
                      <a:pPr indent="0" lvl="0" marL="0" rtl="0" algn="l">
                        <a:spcBef>
                          <a:spcPts val="0"/>
                        </a:spcBef>
                        <a:spcAft>
                          <a:spcPts val="0"/>
                        </a:spcAft>
                        <a:buNone/>
                      </a:pPr>
                      <a:r>
                        <a:rPr lang="en-US" sz="1600"/>
                        <a:t>Level 4</a:t>
                      </a:r>
                      <a:endParaRPr sz="1600"/>
                    </a:p>
                  </a:txBody>
                  <a:tcPr marT="63500" marB="63500" marR="63500" marL="63500"/>
                </a:tc>
                <a:tc>
                  <a:txBody>
                    <a:bodyPr/>
                    <a:lstStyle/>
                    <a:p>
                      <a:pPr indent="0" lvl="0" marL="0" rtl="0" algn="l">
                        <a:lnSpc>
                          <a:spcPct val="115000"/>
                        </a:lnSpc>
                        <a:spcBef>
                          <a:spcPts val="0"/>
                        </a:spcBef>
                        <a:spcAft>
                          <a:spcPts val="0"/>
                        </a:spcAft>
                        <a:buNone/>
                      </a:pPr>
                      <a:r>
                        <a:rPr lang="en-US" sz="1600"/>
                        <a:t>Collaborative Learning: Multimodal Engagement with Discuss-It </a:t>
                      </a:r>
                      <a:endParaRPr sz="1600"/>
                    </a:p>
                  </a:txBody>
                  <a:tcPr marT="63500" marB="63500" marR="63500" marL="63500"/>
                </a:tc>
                <a:tc>
                  <a:txBody>
                    <a:bodyPr/>
                    <a:lstStyle/>
                    <a:p>
                      <a:pPr indent="0" lvl="0" marL="0" rtl="0" algn="l">
                        <a:spcBef>
                          <a:spcPts val="0"/>
                        </a:spcBef>
                        <a:spcAft>
                          <a:spcPts val="0"/>
                        </a:spcAft>
                        <a:buNone/>
                      </a:pPr>
                      <a:r>
                        <a:rPr lang="en-US" sz="1600"/>
                        <a:t>Thursday, June 11, 10:00-11:30 am</a:t>
                      </a:r>
                      <a:endParaRPr sz="1600"/>
                    </a:p>
                  </a:txBody>
                  <a:tcPr marT="63500" marB="63500" marR="63500" marL="6350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0"/>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a:t>Contact Us</a:t>
            </a:r>
            <a:endParaRPr/>
          </a:p>
        </p:txBody>
      </p:sp>
      <p:pic>
        <p:nvPicPr>
          <p:cNvPr descr="Hedgehog, Holiday, Funny" id="307" name="Google Shape;307;p50"/>
          <p:cNvPicPr preferRelativeResize="0"/>
          <p:nvPr/>
        </p:nvPicPr>
        <p:blipFill rotWithShape="1">
          <a:blip r:embed="rId3">
            <a:alphaModFix/>
          </a:blip>
          <a:srcRect b="0" l="0" r="0" t="0"/>
          <a:stretch/>
        </p:blipFill>
        <p:spPr>
          <a:xfrm>
            <a:off x="3026802" y="2008951"/>
            <a:ext cx="3765884" cy="2059468"/>
          </a:xfrm>
          <a:prstGeom prst="rect">
            <a:avLst/>
          </a:prstGeom>
          <a:noFill/>
          <a:ln>
            <a:noFill/>
          </a:ln>
        </p:spPr>
      </p:pic>
      <p:sp>
        <p:nvSpPr>
          <p:cNvPr id="308" name="Google Shape;308;p50"/>
          <p:cNvSpPr txBox="1"/>
          <p:nvPr/>
        </p:nvSpPr>
        <p:spPr>
          <a:xfrm>
            <a:off x="1546918" y="4883929"/>
            <a:ext cx="7005482" cy="116955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Cristina Moon </a:t>
            </a:r>
            <a:r>
              <a:rPr b="0" i="0" lang="en-US" sz="1800" u="sng" cap="none" strike="noStrike">
                <a:solidFill>
                  <a:srgbClr val="000000"/>
                </a:solidFill>
                <a:latin typeface="Arial"/>
                <a:ea typeface="Arial"/>
                <a:cs typeface="Arial"/>
                <a:sym typeface="Arial"/>
                <a:hlinkClick r:id="rId4">
                  <a:extLst>
                    <a:ext uri="{A12FA001-AC4F-418D-AE19-62706E023703}">
                      <ahyp:hlinkClr val="tx"/>
                    </a:ext>
                  </a:extLst>
                </a:hlinkClick>
              </a:rPr>
              <a:t>–cmoon@chabotcollege.edu</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Shagun Kaur – </a:t>
            </a:r>
            <a:r>
              <a:rPr b="0" i="0" lang="en-US" sz="1800" u="sng" cap="none" strike="noStrike">
                <a:solidFill>
                  <a:srgbClr val="000000"/>
                </a:solidFill>
                <a:latin typeface="Arial"/>
                <a:ea typeface="Arial"/>
                <a:cs typeface="Arial"/>
                <a:sym typeface="Arial"/>
                <a:hlinkClick r:id="rId5">
                  <a:extLst>
                    <a:ext uri="{A12FA001-AC4F-418D-AE19-62706E023703}">
                      <ahyp:hlinkClr val="tx"/>
                    </a:ext>
                  </a:extLst>
                </a:hlinkClick>
              </a:rPr>
              <a:t>kaurshagun@fhda.edu</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OERI Team - </a:t>
            </a:r>
            <a:r>
              <a:rPr b="0" i="0" lang="en-US" sz="1800" u="sng" cap="none" strike="noStrike">
                <a:solidFill>
                  <a:srgbClr val="000000"/>
                </a:solidFill>
                <a:latin typeface="Arial"/>
                <a:ea typeface="Arial"/>
                <a:cs typeface="Arial"/>
                <a:sym typeface="Arial"/>
                <a:hlinkClick r:id="rId6">
                  <a:extLst>
                    <a:ext uri="{A12FA001-AC4F-418D-AE19-62706E023703}">
                      <ahyp:hlinkClr val="tx"/>
                    </a:ext>
                  </a:extLst>
                </a:hlinkClick>
              </a:rPr>
              <a:t>oeri@asccc.org</a:t>
            </a:r>
            <a:r>
              <a:rPr b="0" i="0" lang="en-US"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0"/>
          <p:cNvSpPr txBox="1"/>
          <p:nvPr/>
        </p:nvSpPr>
        <p:spPr>
          <a:xfrm>
            <a:off x="2846329" y="4193865"/>
            <a:ext cx="394635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rgbClr val="000000"/>
                </a:solidFill>
                <a:latin typeface="Arial"/>
                <a:ea typeface="Arial"/>
                <a:cs typeface="Arial"/>
                <a:sym typeface="Arial"/>
                <a:hlinkClick r:id="rId7">
                  <a:extLst>
                    <a:ext uri="{A12FA001-AC4F-418D-AE19-62706E023703}">
                      <ahyp:hlinkClr val="tx"/>
                    </a:ext>
                  </a:extLst>
                </a:hlinkClick>
              </a:rPr>
              <a:t>Holiday Hedgehog </a:t>
            </a:r>
            <a:r>
              <a:rPr b="0" i="0" lang="en-US" sz="1200" u="none" cap="none" strike="noStrike">
                <a:solidFill>
                  <a:srgbClr val="000000"/>
                </a:solidFill>
                <a:latin typeface="Arial"/>
                <a:ea typeface="Arial"/>
                <a:cs typeface="Arial"/>
                <a:sym typeface="Arial"/>
              </a:rPr>
              <a:t>is licensed </a:t>
            </a:r>
            <a:r>
              <a:rPr b="0" i="0" lang="en-US" sz="1200" u="sng" cap="none" strike="noStrike">
                <a:solidFill>
                  <a:srgbClr val="000000"/>
                </a:solidFill>
                <a:latin typeface="Arial"/>
                <a:ea typeface="Arial"/>
                <a:cs typeface="Arial"/>
                <a:sym typeface="Arial"/>
                <a:hlinkClick r:id="rId8">
                  <a:extLst>
                    <a:ext uri="{A12FA001-AC4F-418D-AE19-62706E023703}">
                      <ahyp:hlinkClr val="tx"/>
                    </a:ext>
                  </a:extLst>
                </a:hlinkClick>
              </a:rPr>
              <a:t>CC0 1.0 Public Domain</a:t>
            </a:r>
            <a:r>
              <a:rPr b="0" i="0" lang="en-US" sz="1200" u="sng" cap="none" strike="noStrike">
                <a:solidFill>
                  <a:srgbClr val="000000"/>
                </a:solidFill>
                <a:latin typeface="Arial"/>
                <a:ea typeface="Arial"/>
                <a:cs typeface="Arial"/>
                <a:sym typeface="Arial"/>
                <a:hlinkClick r:id="rId9">
                  <a:extLst>
                    <a:ext uri="{A12FA001-AC4F-418D-AE19-62706E023703}">
                      <ahyp:hlinkClr val="tx"/>
                    </a:ext>
                  </a:extLst>
                </a:hlinkClick>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Presenters</a:t>
            </a:r>
            <a:endParaRPr sz="3600"/>
          </a:p>
        </p:txBody>
      </p:sp>
      <p:sp>
        <p:nvSpPr>
          <p:cNvPr id="132" name="Google Shape;132;p7"/>
          <p:cNvSpPr txBox="1"/>
          <p:nvPr>
            <p:ph idx="1" type="body"/>
          </p:nvPr>
        </p:nvSpPr>
        <p:spPr>
          <a:xfrm>
            <a:off x="978325" y="2082575"/>
            <a:ext cx="7423800" cy="2006400"/>
          </a:xfrm>
          <a:prstGeom prst="rect">
            <a:avLst/>
          </a:prstGeom>
          <a:noFill/>
          <a:ln>
            <a:noFill/>
          </a:ln>
        </p:spPr>
        <p:txBody>
          <a:bodyPr anchorCtr="0" anchor="t" bIns="45700" lIns="91425" spcFirstLastPara="1" rIns="91425" wrap="square" tIns="45700">
            <a:normAutofit/>
          </a:bodyPr>
          <a:lstStyle/>
          <a:p>
            <a:pPr indent="-361950" lvl="0" marL="457200" rtl="0" algn="l">
              <a:lnSpc>
                <a:spcPct val="120000"/>
              </a:lnSpc>
              <a:spcBef>
                <a:spcPts val="750"/>
              </a:spcBef>
              <a:spcAft>
                <a:spcPts val="0"/>
              </a:spcAft>
              <a:buSzPts val="2100"/>
              <a:buChar char="•"/>
            </a:pPr>
            <a:r>
              <a:rPr lang="en-US" sz="2100"/>
              <a:t>Cristina Moon, ASCCC OERI ADAPT lead</a:t>
            </a:r>
            <a:endParaRPr sz="2100"/>
          </a:p>
          <a:p>
            <a:pPr indent="-349250" lvl="1" marL="914400" rtl="0" algn="l">
              <a:lnSpc>
                <a:spcPct val="120000"/>
              </a:lnSpc>
              <a:spcBef>
                <a:spcPts val="375"/>
              </a:spcBef>
              <a:spcAft>
                <a:spcPts val="0"/>
              </a:spcAft>
              <a:buSzPts val="1900"/>
              <a:buChar char="•"/>
            </a:pPr>
            <a:r>
              <a:rPr lang="en-US" sz="2100"/>
              <a:t>Spanish, Chabot College</a:t>
            </a:r>
            <a:endParaRPr sz="2100"/>
          </a:p>
          <a:p>
            <a:pPr indent="-361950" lvl="0" marL="457200" rtl="0" algn="l">
              <a:spcBef>
                <a:spcPts val="750"/>
              </a:spcBef>
              <a:spcAft>
                <a:spcPts val="0"/>
              </a:spcAft>
              <a:buSzPts val="2100"/>
              <a:buChar char="•"/>
            </a:pPr>
            <a:r>
              <a:rPr lang="en-US" sz="2100"/>
              <a:t>Shagun Kaur, ASCCC OERI LibreTexts Lead</a:t>
            </a:r>
            <a:endParaRPr sz="2100"/>
          </a:p>
          <a:p>
            <a:pPr indent="-349250" lvl="1" marL="914400" rtl="0" algn="l">
              <a:spcBef>
                <a:spcPts val="375"/>
              </a:spcBef>
              <a:spcAft>
                <a:spcPts val="0"/>
              </a:spcAft>
              <a:buSzPts val="1900"/>
              <a:buChar char="•"/>
            </a:pPr>
            <a:r>
              <a:rPr lang="en-US" sz="2100"/>
              <a:t>Communication Studies, De Anza</a:t>
            </a:r>
            <a:endParaRPr sz="2300"/>
          </a:p>
        </p:txBody>
      </p:sp>
      <p:pic>
        <p:nvPicPr>
          <p:cNvPr descr="A person smashing their face into a book in what might be viewed as an expression of exasperation. " id="133" name="Google Shape;133;p7" title="Decorative"/>
          <p:cNvPicPr preferRelativeResize="0"/>
          <p:nvPr/>
        </p:nvPicPr>
        <p:blipFill rotWithShape="1">
          <a:blip r:embed="rId3">
            <a:alphaModFix/>
          </a:blip>
          <a:srcRect b="0" l="0" r="0" t="0"/>
          <a:stretch/>
        </p:blipFill>
        <p:spPr>
          <a:xfrm>
            <a:off x="2980753" y="4088984"/>
            <a:ext cx="2969396" cy="1689280"/>
          </a:xfrm>
          <a:prstGeom prst="rect">
            <a:avLst/>
          </a:prstGeom>
          <a:noFill/>
          <a:ln>
            <a:noFill/>
          </a:ln>
        </p:spPr>
      </p:pic>
      <p:sp>
        <p:nvSpPr>
          <p:cNvPr id="134" name="Google Shape;134;p7" title="Decorative image"/>
          <p:cNvSpPr/>
          <p:nvPr/>
        </p:nvSpPr>
        <p:spPr>
          <a:xfrm>
            <a:off x="2812510" y="5935394"/>
            <a:ext cx="3519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Photo by </a:t>
            </a:r>
            <a:r>
              <a:rPr b="0" i="0" lang="en-US" sz="1200" u="sng" cap="none" strike="noStrike">
                <a:solidFill>
                  <a:schemeClr val="dk1"/>
                </a:solidFill>
                <a:latin typeface="Arial"/>
                <a:ea typeface="Arial"/>
                <a:cs typeface="Arial"/>
                <a:sym typeface="Arial"/>
                <a:hlinkClick r:id="rId4">
                  <a:extLst>
                    <a:ext uri="{A12FA001-AC4F-418D-AE19-62706E023703}">
                      <ahyp:hlinkClr val="tx"/>
                    </a:ext>
                  </a:extLst>
                </a:hlinkClick>
              </a:rPr>
              <a:t>Siora Photography</a:t>
            </a:r>
            <a:r>
              <a:rPr b="0" i="0" lang="en-US" sz="1200" u="none" cap="none" strike="noStrike">
                <a:solidFill>
                  <a:schemeClr val="dk1"/>
                </a:solidFill>
                <a:latin typeface="Arial"/>
                <a:ea typeface="Arial"/>
                <a:cs typeface="Arial"/>
                <a:sym typeface="Arial"/>
              </a:rPr>
              <a:t> on </a:t>
            </a:r>
            <a:r>
              <a:rPr b="0" i="0" lang="en-US" sz="1200" u="sng" cap="none" strike="noStrike">
                <a:solidFill>
                  <a:schemeClr val="dk1"/>
                </a:solidFill>
                <a:latin typeface="Arial"/>
                <a:ea typeface="Arial"/>
                <a:cs typeface="Arial"/>
                <a:sym typeface="Arial"/>
                <a:hlinkClick r:id="rId5">
                  <a:extLst>
                    <a:ext uri="{A12FA001-AC4F-418D-AE19-62706E023703}">
                      <ahyp:hlinkClr val="tx"/>
                    </a:ext>
                  </a:extLst>
                </a:hlinkClick>
              </a:rPr>
              <a:t>Unsplash</a:t>
            </a:r>
            <a:r>
              <a:rPr b="0" i="0" lang="en-US" sz="1200" u="none" cap="none" strike="noStrike">
                <a:solidFill>
                  <a:schemeClr val="dk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Webinar Description</a:t>
            </a:r>
            <a:endParaRPr/>
          </a:p>
        </p:txBody>
      </p:sp>
      <p:sp>
        <p:nvSpPr>
          <p:cNvPr id="140" name="Google Shape;140;p27"/>
          <p:cNvSpPr txBox="1"/>
          <p:nvPr>
            <p:ph idx="1" type="body"/>
          </p:nvPr>
        </p:nvSpPr>
        <p:spPr>
          <a:xfrm>
            <a:off x="1088675" y="2015725"/>
            <a:ext cx="7202400" cy="4252200"/>
          </a:xfrm>
          <a:prstGeom prst="rect">
            <a:avLst/>
          </a:prstGeom>
          <a:noFill/>
          <a:ln>
            <a:noFill/>
          </a:ln>
        </p:spPr>
        <p:txBody>
          <a:bodyPr anchorCtr="0" anchor="t" bIns="45700" lIns="91425" spcFirstLastPara="1" rIns="91425" wrap="square" tIns="45700">
            <a:normAutofit/>
          </a:bodyPr>
          <a:lstStyle/>
          <a:p>
            <a:pPr indent="0" lvl="0" marL="0" rtl="0" algn="l">
              <a:spcBef>
                <a:spcPts val="750"/>
              </a:spcBef>
              <a:spcAft>
                <a:spcPts val="0"/>
              </a:spcAft>
              <a:buNone/>
            </a:pPr>
            <a:r>
              <a:rPr lang="en-US" sz="1826"/>
              <a:t>Ready to dive into ADAPT but not sure where to start? This opening session grounds you in the essentials of the LibreTexts adaptive homework platform, a comprehensive infrastructure that supports auto-graded and non-auto-graded activities from H5P, IMathAS, WeBWorK, and native ADAPT questions. We will navigate the vast repository of existing content, spanning thousands of individual questions, curated collections, and ready-to-use public courses, to find the right fit for your curriculum. You will also learn how ADAPT can be used as a standalone platform or integrated directly into an LMS like Canvas.</a:t>
            </a:r>
            <a:endParaRPr sz="1826"/>
          </a:p>
          <a:p>
            <a:pPr indent="0" lvl="0" marL="127000" rtl="0" algn="l">
              <a:lnSpc>
                <a:spcPct val="120000"/>
              </a:lnSpc>
              <a:spcBef>
                <a:spcPts val="750"/>
              </a:spcBef>
              <a:spcAft>
                <a:spcPts val="0"/>
              </a:spcAft>
              <a:buSzPts val="1600"/>
              <a:buNone/>
            </a:pPr>
            <a:br>
              <a:rPr lang="en-US"/>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idx="1" type="body"/>
          </p:nvPr>
        </p:nvSpPr>
        <p:spPr>
          <a:xfrm>
            <a:off x="1088670" y="1913975"/>
            <a:ext cx="6797100" cy="3264300"/>
          </a:xfrm>
          <a:prstGeom prst="rect">
            <a:avLst/>
          </a:prstGeom>
          <a:noFill/>
          <a:ln>
            <a:noFill/>
          </a:ln>
        </p:spPr>
        <p:txBody>
          <a:bodyPr anchorCtr="0" anchor="t" bIns="45700" lIns="91425" spcFirstLastPara="1" rIns="91425" wrap="square" tIns="45700">
            <a:noAutofit/>
          </a:bodyPr>
          <a:lstStyle/>
          <a:p>
            <a:pPr indent="-400050" lvl="0" marL="457200" rtl="0" algn="l">
              <a:lnSpc>
                <a:spcPct val="120000"/>
              </a:lnSpc>
              <a:spcBef>
                <a:spcPts val="750"/>
              </a:spcBef>
              <a:spcAft>
                <a:spcPts val="0"/>
              </a:spcAft>
              <a:buSzPts val="2700"/>
              <a:buChar char="•"/>
            </a:pPr>
            <a:r>
              <a:rPr lang="en-US" sz="2300">
                <a:solidFill>
                  <a:srgbClr val="181612"/>
                </a:solidFill>
              </a:rPr>
              <a:t>What is LibreTexts ADAPT</a:t>
            </a:r>
            <a:endParaRPr sz="1900"/>
          </a:p>
          <a:p>
            <a:pPr indent="-400050" lvl="0" marL="457200" rtl="0" algn="l">
              <a:lnSpc>
                <a:spcPct val="120000"/>
              </a:lnSpc>
              <a:spcBef>
                <a:spcPts val="750"/>
              </a:spcBef>
              <a:spcAft>
                <a:spcPts val="0"/>
              </a:spcAft>
              <a:buSzPts val="2700"/>
              <a:buChar char="•"/>
            </a:pPr>
            <a:r>
              <a:rPr lang="en-US" sz="2300">
                <a:solidFill>
                  <a:srgbClr val="181612"/>
                </a:solidFill>
              </a:rPr>
              <a:t>Navigating ADAPT</a:t>
            </a:r>
            <a:endParaRPr sz="1900"/>
          </a:p>
          <a:p>
            <a:pPr indent="-400050" lvl="0" marL="457200" rtl="0" algn="l">
              <a:lnSpc>
                <a:spcPct val="120000"/>
              </a:lnSpc>
              <a:spcBef>
                <a:spcPts val="750"/>
              </a:spcBef>
              <a:spcAft>
                <a:spcPts val="0"/>
              </a:spcAft>
              <a:buSzPts val="2700"/>
              <a:buChar char="•"/>
            </a:pPr>
            <a:r>
              <a:rPr lang="en-US" sz="2300">
                <a:solidFill>
                  <a:srgbClr val="181612"/>
                </a:solidFill>
              </a:rPr>
              <a:t>Searching for existing content</a:t>
            </a:r>
            <a:endParaRPr sz="1900"/>
          </a:p>
          <a:p>
            <a:pPr indent="-400050" lvl="0" marL="457200" rtl="0" algn="l">
              <a:lnSpc>
                <a:spcPct val="120000"/>
              </a:lnSpc>
              <a:spcBef>
                <a:spcPts val="750"/>
              </a:spcBef>
              <a:spcAft>
                <a:spcPts val="0"/>
              </a:spcAft>
              <a:buSzPts val="2700"/>
              <a:buChar char="•"/>
            </a:pPr>
            <a:r>
              <a:rPr lang="en-US" sz="2300">
                <a:solidFill>
                  <a:srgbClr val="181612"/>
                </a:solidFill>
              </a:rPr>
              <a:t>Importing content</a:t>
            </a:r>
            <a:endParaRPr sz="1900"/>
          </a:p>
          <a:p>
            <a:pPr indent="-400050" lvl="0" marL="457200" rtl="0" algn="l">
              <a:lnSpc>
                <a:spcPct val="120000"/>
              </a:lnSpc>
              <a:spcBef>
                <a:spcPts val="750"/>
              </a:spcBef>
              <a:spcAft>
                <a:spcPts val="0"/>
              </a:spcAft>
              <a:buSzPts val="2700"/>
              <a:buChar char="•"/>
            </a:pPr>
            <a:r>
              <a:rPr lang="en-US" sz="2300">
                <a:solidFill>
                  <a:srgbClr val="181612"/>
                </a:solidFill>
              </a:rPr>
              <a:t>Canvas Integration</a:t>
            </a:r>
            <a:endParaRPr sz="1900"/>
          </a:p>
          <a:p>
            <a:pPr indent="-228600" lvl="0" marL="457200" rtl="0" algn="l">
              <a:lnSpc>
                <a:spcPct val="120000"/>
              </a:lnSpc>
              <a:spcBef>
                <a:spcPts val="750"/>
              </a:spcBef>
              <a:spcAft>
                <a:spcPts val="0"/>
              </a:spcAft>
              <a:buSzPts val="2400"/>
              <a:buNone/>
            </a:pPr>
            <a:r>
              <a:t/>
            </a:r>
            <a:endParaRPr/>
          </a:p>
        </p:txBody>
      </p:sp>
      <p:sp>
        <p:nvSpPr>
          <p:cNvPr id="147" name="Google Shape;147;p8"/>
          <p:cNvSpPr txBox="1"/>
          <p:nvPr>
            <p:ph idx="4294967295" type="title"/>
          </p:nvPr>
        </p:nvSpPr>
        <p:spPr>
          <a:xfrm>
            <a:off x="1141281" y="804863"/>
            <a:ext cx="7149861" cy="89852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lang="en-US" sz="3600">
                <a:latin typeface="Arial"/>
                <a:ea typeface="Arial"/>
                <a:cs typeface="Arial"/>
                <a:sym typeface="Arial"/>
              </a:rPr>
              <a:t>Overview</a:t>
            </a:r>
            <a:endParaRPr sz="3600">
              <a:latin typeface="Arial"/>
              <a:ea typeface="Arial"/>
              <a:cs typeface="Arial"/>
              <a:sym typeface="Arial"/>
            </a:endParaRPr>
          </a:p>
        </p:txBody>
      </p:sp>
      <p:pic>
        <p:nvPicPr>
          <p:cNvPr descr="ADAPT logo showing an open laptop atop stacked books inside a blue hexagon beside the ADAPT to succeed" id="148" name="Google Shape;148;p8"/>
          <p:cNvPicPr preferRelativeResize="0"/>
          <p:nvPr/>
        </p:nvPicPr>
        <p:blipFill>
          <a:blip r:embed="rId3">
            <a:alphaModFix/>
          </a:blip>
          <a:stretch>
            <a:fillRect/>
          </a:stretch>
        </p:blipFill>
        <p:spPr>
          <a:xfrm>
            <a:off x="6053950" y="0"/>
            <a:ext cx="3009323" cy="1273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0247"/>
              <a:buFont typeface="Arial"/>
              <a:buNone/>
            </a:pPr>
            <a:r>
              <a:rPr lang="en-US" sz="3600"/>
              <a:t>Registration for a LibreTexts Account</a:t>
            </a:r>
            <a:endParaRPr/>
          </a:p>
        </p:txBody>
      </p:sp>
      <p:sp>
        <p:nvSpPr>
          <p:cNvPr id="154" name="Google Shape;154;p30"/>
          <p:cNvSpPr txBox="1"/>
          <p:nvPr>
            <p:ph idx="1" type="body"/>
          </p:nvPr>
        </p:nvSpPr>
        <p:spPr>
          <a:xfrm>
            <a:off x="1006050" y="2046272"/>
            <a:ext cx="7131900" cy="1472700"/>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750"/>
              </a:spcBef>
              <a:spcAft>
                <a:spcPts val="0"/>
              </a:spcAft>
              <a:buSzPts val="1800"/>
              <a:buChar char="•"/>
            </a:pPr>
            <a:r>
              <a:rPr lang="en-US" sz="1800"/>
              <a:t>If you don't already have one, </a:t>
            </a:r>
            <a:r>
              <a:rPr lang="en-US" sz="1800" u="sng">
                <a:solidFill>
                  <a:schemeClr val="hlink"/>
                </a:solidFill>
                <a:hlinkClick r:id="rId3"/>
              </a:rPr>
              <a:t>register for a LibreOne account</a:t>
            </a:r>
            <a:r>
              <a:rPr lang="en-US" sz="1800"/>
              <a:t>. </a:t>
            </a:r>
            <a:endParaRPr sz="1800"/>
          </a:p>
          <a:p>
            <a:pPr indent="-342900" lvl="0" marL="457200" rtl="0" algn="l">
              <a:lnSpc>
                <a:spcPct val="120000"/>
              </a:lnSpc>
              <a:spcBef>
                <a:spcPts val="750"/>
              </a:spcBef>
              <a:spcAft>
                <a:spcPts val="0"/>
              </a:spcAft>
              <a:buSzPts val="1800"/>
              <a:buChar char="•"/>
            </a:pPr>
            <a:r>
              <a:rPr lang="en-US" sz="1800"/>
              <a:t>Verify your Instructor status to unlock full LibreTexts functionality.</a:t>
            </a:r>
            <a:endParaRPr sz="1800"/>
          </a:p>
        </p:txBody>
      </p:sp>
      <p:pic>
        <p:nvPicPr>
          <p:cNvPr descr="LibreOne login page with email and password fields, plus Google Workspace and Microsoft login options." id="155" name="Google Shape;155;p30"/>
          <p:cNvPicPr preferRelativeResize="0"/>
          <p:nvPr/>
        </p:nvPicPr>
        <p:blipFill rotWithShape="1">
          <a:blip r:embed="rId4">
            <a:alphaModFix/>
          </a:blip>
          <a:srcRect b="0" l="0" r="0" t="0"/>
          <a:stretch/>
        </p:blipFill>
        <p:spPr>
          <a:xfrm>
            <a:off x="1709251" y="3443298"/>
            <a:ext cx="6278451" cy="286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Logging in to your Account</a:t>
            </a:r>
            <a:endParaRPr/>
          </a:p>
        </p:txBody>
      </p:sp>
      <p:sp>
        <p:nvSpPr>
          <p:cNvPr id="161" name="Google Shape;161;p31"/>
          <p:cNvSpPr txBox="1"/>
          <p:nvPr>
            <p:ph idx="1" type="body"/>
          </p:nvPr>
        </p:nvSpPr>
        <p:spPr>
          <a:xfrm>
            <a:off x="1088686" y="2015732"/>
            <a:ext cx="7202456" cy="658716"/>
          </a:xfrm>
          <a:prstGeom prst="rect">
            <a:avLst/>
          </a:prstGeom>
          <a:noFill/>
          <a:ln>
            <a:noFill/>
          </a:ln>
        </p:spPr>
        <p:txBody>
          <a:bodyPr anchorCtr="0" anchor="t" bIns="45700" lIns="91425" spcFirstLastPara="1" rIns="91425" wrap="square" tIns="45700">
            <a:normAutofit/>
          </a:bodyPr>
          <a:lstStyle/>
          <a:p>
            <a:pPr indent="-336550" lvl="0" marL="457200" rtl="0" algn="l">
              <a:lnSpc>
                <a:spcPct val="120000"/>
              </a:lnSpc>
              <a:spcBef>
                <a:spcPts val="750"/>
              </a:spcBef>
              <a:spcAft>
                <a:spcPts val="0"/>
              </a:spcAft>
              <a:buSzPts val="1700"/>
              <a:buChar char="•"/>
            </a:pPr>
            <a:r>
              <a:rPr lang="en-US" sz="1700"/>
              <a:t>Navigate to </a:t>
            </a:r>
            <a:r>
              <a:rPr lang="en-US" sz="1700" u="sng">
                <a:solidFill>
                  <a:schemeClr val="hlink"/>
                </a:solidFill>
                <a:hlinkClick r:id="rId3"/>
              </a:rPr>
              <a:t>LibreTexts.org</a:t>
            </a:r>
            <a:r>
              <a:rPr lang="en-US" sz="1700"/>
              <a:t> and click on the “rocket ship” icon</a:t>
            </a:r>
            <a:endParaRPr sz="1700"/>
          </a:p>
        </p:txBody>
      </p:sp>
      <p:pic>
        <p:nvPicPr>
          <p:cNvPr descr="LibreTexts website homepage with navigation menu, search icon, and highlighted Conductor access button." id="162" name="Google Shape;162;p31"/>
          <p:cNvPicPr preferRelativeResize="0"/>
          <p:nvPr/>
        </p:nvPicPr>
        <p:blipFill rotWithShape="1">
          <a:blip r:embed="rId4">
            <a:alphaModFix/>
          </a:blip>
          <a:srcRect b="0" l="0" r="0" t="0"/>
          <a:stretch/>
        </p:blipFill>
        <p:spPr>
          <a:xfrm>
            <a:off x="1691296" y="2509401"/>
            <a:ext cx="5878285" cy="1839198"/>
          </a:xfrm>
          <a:prstGeom prst="rect">
            <a:avLst/>
          </a:prstGeom>
          <a:noFill/>
          <a:ln>
            <a:noFill/>
          </a:ln>
        </p:spPr>
      </p:pic>
      <p:sp>
        <p:nvSpPr>
          <p:cNvPr id="163" name="Google Shape;163;p31"/>
          <p:cNvSpPr txBox="1"/>
          <p:nvPr/>
        </p:nvSpPr>
        <p:spPr>
          <a:xfrm>
            <a:off x="1347537" y="4606376"/>
            <a:ext cx="6799500" cy="338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C00000"/>
              </a:buClr>
              <a:buSzPts val="1600"/>
              <a:buFont typeface="Arial"/>
              <a:buChar char="•"/>
            </a:pPr>
            <a:r>
              <a:rPr b="0" i="0" lang="en-US" sz="1600" u="none" cap="none" strike="noStrike">
                <a:solidFill>
                  <a:srgbClr val="000000"/>
                </a:solidFill>
                <a:latin typeface="Arial"/>
                <a:ea typeface="Arial"/>
                <a:cs typeface="Arial"/>
                <a:sym typeface="Arial"/>
              </a:rPr>
              <a:t>It will prompt you to sign in if you are not already logged in</a:t>
            </a:r>
            <a:endParaRPr b="0" i="0" sz="1600" u="none" cap="none" strike="noStrike">
              <a:solidFill>
                <a:srgbClr val="000000"/>
              </a:solidFill>
              <a:latin typeface="Arial"/>
              <a:ea typeface="Arial"/>
              <a:cs typeface="Arial"/>
              <a:sym typeface="Arial"/>
            </a:endParaRPr>
          </a:p>
        </p:txBody>
      </p:sp>
      <p:pic>
        <p:nvPicPr>
          <p:cNvPr descr="LibreTexts applications page showing Academy, ADAPT, Commons, Conductor, Connections, and Forge tools." id="164" name="Google Shape;164;p31"/>
          <p:cNvPicPr preferRelativeResize="0"/>
          <p:nvPr/>
        </p:nvPicPr>
        <p:blipFill rotWithShape="1">
          <a:blip r:embed="rId5">
            <a:alphaModFix/>
          </a:blip>
          <a:srcRect b="0" l="0" r="0" t="0"/>
          <a:stretch/>
        </p:blipFill>
        <p:spPr>
          <a:xfrm>
            <a:off x="1550368" y="5202851"/>
            <a:ext cx="6740782" cy="13726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ecbb7f96ac_0_727"/>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600"/>
              <a:t>Find ADAPT</a:t>
            </a:r>
            <a:endParaRPr sz="3600"/>
          </a:p>
        </p:txBody>
      </p:sp>
      <p:sp>
        <p:nvSpPr>
          <p:cNvPr id="171" name="Google Shape;171;g3ecbb7f96ac_0_727"/>
          <p:cNvSpPr txBox="1"/>
          <p:nvPr>
            <p:ph idx="1" type="body"/>
          </p:nvPr>
        </p:nvSpPr>
        <p:spPr>
          <a:xfrm>
            <a:off x="1088686" y="2015732"/>
            <a:ext cx="7202400" cy="40398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descr="screenshot of LibreVerse with the ADAPT tile box in a red frame " id="172" name="Google Shape;172;g3ecbb7f96ac_0_727"/>
          <p:cNvPicPr preferRelativeResize="0"/>
          <p:nvPr/>
        </p:nvPicPr>
        <p:blipFill>
          <a:blip r:embed="rId3">
            <a:alphaModFix/>
          </a:blip>
          <a:stretch>
            <a:fillRect/>
          </a:stretch>
        </p:blipFill>
        <p:spPr>
          <a:xfrm>
            <a:off x="304800" y="2015729"/>
            <a:ext cx="8839200" cy="34403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ecbb7f96ac_0_606"/>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3600"/>
              <a:t>ADAPT: An Overview</a:t>
            </a:r>
            <a:endParaRPr sz="3600"/>
          </a:p>
        </p:txBody>
      </p:sp>
      <p:sp>
        <p:nvSpPr>
          <p:cNvPr id="179" name="Google Shape;179;g3ecbb7f96ac_0_606"/>
          <p:cNvSpPr txBox="1"/>
          <p:nvPr>
            <p:ph idx="1" type="body"/>
          </p:nvPr>
        </p:nvSpPr>
        <p:spPr>
          <a:xfrm>
            <a:off x="1088686" y="2015732"/>
            <a:ext cx="7202400" cy="40398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US" sz="1900"/>
              <a:t>ADAPT is the LibreTexts comprehensive assessment and homework platform with a library of more than 250,000 public questions.</a:t>
            </a:r>
            <a:endParaRPr sz="1900"/>
          </a:p>
          <a:p>
            <a:pPr indent="-349250" lvl="0" marL="457200" rtl="0" algn="l">
              <a:spcBef>
                <a:spcPts val="750"/>
              </a:spcBef>
              <a:spcAft>
                <a:spcPts val="0"/>
              </a:spcAft>
              <a:buSzPts val="1900"/>
              <a:buChar char="●"/>
            </a:pPr>
            <a:r>
              <a:rPr lang="en-US" sz="1900"/>
              <a:t>Supports a wide variety of question types, including auto-graded and non-auto-graded activities from H5P, MyOpenMath, and WeBWorK, as well as accessible native question types such as Discuss-It, Forge, accounting, and flashcards.</a:t>
            </a:r>
            <a:endParaRPr sz="1900"/>
          </a:p>
          <a:p>
            <a:pPr indent="-349250" lvl="0" marL="457200" rtl="0" algn="l">
              <a:spcBef>
                <a:spcPts val="750"/>
              </a:spcBef>
              <a:spcAft>
                <a:spcPts val="0"/>
              </a:spcAft>
              <a:buSzPts val="1900"/>
              <a:buChar char="●"/>
            </a:pPr>
            <a:r>
              <a:rPr lang="en-US" sz="1900"/>
              <a:t>Integrates with course management systems such as Canvas for automatic grade syncing, or can be used independently.</a:t>
            </a:r>
            <a:endParaRPr sz="1900"/>
          </a:p>
          <a:p>
            <a:pPr indent="-349250" lvl="0" marL="457200" rtl="0" algn="l">
              <a:spcBef>
                <a:spcPts val="750"/>
              </a:spcBef>
              <a:spcAft>
                <a:spcPts val="0"/>
              </a:spcAft>
              <a:buSzPts val="1900"/>
              <a:buChar char="●"/>
            </a:pPr>
            <a:r>
              <a:rPr lang="en-US" sz="1900"/>
              <a:t>Free for California community colleges.</a:t>
            </a:r>
            <a:endParaRPr sz="1400">
              <a:solidFill>
                <a:srgbClr val="000000"/>
              </a:solidFill>
            </a:endParaRPr>
          </a:p>
          <a:p>
            <a:pPr indent="0" lvl="0" marL="0" rtl="0" algn="l">
              <a:spcBef>
                <a:spcPts val="750"/>
              </a:spcBef>
              <a:spcAft>
                <a:spcPts val="0"/>
              </a:spcAft>
              <a:buNone/>
            </a:pPr>
            <a:r>
              <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2019-09-18T18:31:08Z</dcterms:created>
  <dc:creator>Katie Nash</dc:creator>
</cp:coreProperties>
</file>