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6858000" cx="9144000"/>
  <p:notesSz cx="6858000" cy="9144000"/>
  <p:embeddedFontLst>
    <p:embeddedFont>
      <p:font typeface="Lat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i3eMmwwcwbpRRzK1IywbIeG2pW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D20A56-5421-431C-82A7-A78B4E5DFFE0}">
  <a:tblStyle styleId="{3BD20A56-5421-431C-82A7-A78B4E5DFFE0}"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EDE0618-038B-483C-8384-7D86E916C6CA}"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at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Lato-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Lato-italic.fntdata"/><Relationship Id="rId14" Type="http://schemas.openxmlformats.org/officeDocument/2006/relationships/slide" Target="slides/slide9.xml"/><Relationship Id="rId58" Type="http://schemas.openxmlformats.org/officeDocument/2006/relationships/font" Target="fonts/La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e.libretexts.or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700">
              <a:solidFill>
                <a:srgbClr val="FF0000"/>
              </a:solidFill>
            </a:endParaRPr>
          </a:p>
        </p:txBody>
      </p:sp>
      <p:sp>
        <p:nvSpPr>
          <p:cNvPr id="134" name="Google Shape;13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ecbb7f96ac_0_7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3ecbb7f96ac_0_7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3ecbb7f96ac_0_7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e8228a2981_0_1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e8228a2981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3e8228a2981_0_1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ecbb7f96ac_0_7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ecbb7f96ac_0_7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ecbb7f96ac_0_7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e8228a2981_0_1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3e8228a2981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2"/>
              </a:rPr>
              <a:t>https://one.libretexts.org/</a:t>
            </a:r>
            <a:r>
              <a:rPr lang="en-US"/>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e8228a2981_0_1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3e8228a2981_0_1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e8228a2981_0_1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e8228a2981_0_1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3e8228a2981_0_1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e8228a2981_0_1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e8228a2981_0_1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3e8228a2981_0_1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e8228a2981_0_5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e8228a2981_0_5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Within the demo course, you will see 4 assignments - each contains examples of the question or activity type specified in its title.</a:t>
            </a:r>
            <a:endParaRPr/>
          </a:p>
        </p:txBody>
      </p:sp>
      <p:sp>
        <p:nvSpPr>
          <p:cNvPr id="260" name="Google Shape;260;g3e8228a2981_0_5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e8228a2981_0_14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e8228a2981_0_14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3e8228a2981_0_14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e8228a2981_0_5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e8228a2981_0_5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3e8228a2981_0_5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e8228a2981_0_5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3e8228a2981_0_5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e8228a2981_0_5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e8228a2981_0_5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3e8228a2981_0_5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e8228a2981_0_5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e8228a2981_0_5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3e8228a2981_0_5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e8228a2981_0_5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e8228a2981_0_5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Edit Properties and Primary Content. 1. Change the title. 2. Add a description, if desired. 3. Don’t change Question Type. 4. Public - yes or no. 5. Automatically goes to Cloned Questions folder - but you can change this. 6. Change author to yourself. 7. Modify license if needed.</a:t>
            </a:r>
            <a:endParaRPr/>
          </a:p>
        </p:txBody>
      </p:sp>
      <p:sp>
        <p:nvSpPr>
          <p:cNvPr id="304" name="Google Shape;304;g3e8228a2981_0_5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e8228a2981_0_5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e8228a2981_0_5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Under Primary Content choose Native &gt; Select Choice</a:t>
            </a:r>
            <a:endParaRPr/>
          </a:p>
        </p:txBody>
      </p:sp>
      <p:sp>
        <p:nvSpPr>
          <p:cNvPr id="312" name="Google Shape;312;g3e8228a2981_0_5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e8228a2981_0_5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e8228a2981_0_5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3e8228a2981_0_5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e8228a2981_0_10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e8228a2981_0_10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3e8228a2981_0_10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e8228a2981_0_10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e8228a2981_0_10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3e8228a2981_0_10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e841e7d911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3e841e7d911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47" name="Google Shape;147;g3e841e7d911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e8228a2981_0_10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e8228a2981_0_10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3e8228a2981_0_10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e8228a2981_0_10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e8228a2981_0_10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3e8228a2981_0_10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e8228a2981_0_10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e8228a2981_0_10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3e8228a2981_0_10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e8228a2981_0_10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e8228a2981_0_10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3e8228a2981_0_10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e8228a2981_0_10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e8228a2981_0_10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3e8228a2981_0_10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e8228a2981_0_10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e8228a2981_0_10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3e8228a2981_0_10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e8228a2981_0_1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3e8228a2981_0_14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e8228a2981_0_9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e8228a2981_0_9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3e8228a2981_0_9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e8228a2981_0_9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e8228a2981_0_9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3e8228a2981_0_9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e8228a2981_0_9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e8228a2981_0_9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3e8228a2981_0_9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e8228a2981_0_9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e8228a2981_0_9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3e8228a2981_0_9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e8228a2981_0_9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e8228a2981_0_9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3e8228a2981_0_9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e8228a2981_0_9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e8228a2981_0_9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3e8228a2981_0_9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e868990ad4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3e868990ad4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e868990ad4_1_1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e868990ad4_1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3e868990ad4_1_1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e8228a2981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3e8228a2981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g3e8228a2981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e8228a2981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e8228a2981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g3e8228a2981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e868990ad4_1_1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e868990ad4_1_1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3e868990ad4_1_1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e8228a298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3e8228a2981_0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200"/>
              <a:buFont typeface="Calibri"/>
              <a:buNone/>
            </a:pPr>
            <a:r>
              <a:rPr lang="en-US"/>
              <a:t>An Overview slide should be included that is an outline of the presentation.</a:t>
            </a:r>
            <a:endParaRPr/>
          </a:p>
        </p:txBody>
      </p:sp>
      <p:sp>
        <p:nvSpPr>
          <p:cNvPr id="178" name="Google Shape;17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ecbb7f96ac_0_7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3ecbb7f96ac_0_7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3ecbb7f96ac_0_7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e8228a2981_0_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e8228a2981_0_1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3e8228a2981_0_1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ntent" type="obj">
  <p:cSld name="OBJECT">
    <p:spTree>
      <p:nvGrpSpPr>
        <p:cNvPr id="14" name="Shape 14"/>
        <p:cNvGrpSpPr/>
        <p:nvPr/>
      </p:nvGrpSpPr>
      <p:grpSpPr>
        <a:xfrm>
          <a:off x="0" y="0"/>
          <a:ext cx="0" cy="0"/>
          <a:chOff x="0" y="0"/>
          <a:chExt cx="0" cy="0"/>
        </a:xfrm>
      </p:grpSpPr>
      <p:sp>
        <p:nvSpPr>
          <p:cNvPr id="15" name="Google Shape;15;p12"/>
          <p:cNvSpPr/>
          <p:nvPr/>
        </p:nvSpPr>
        <p:spPr>
          <a:xfrm>
            <a:off x="892142" y="-21176"/>
            <a:ext cx="7606015" cy="18787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16" name="Google Shape;16;p12"/>
          <p:cNvCxnSpPr/>
          <p:nvPr/>
        </p:nvCxnSpPr>
        <p:spPr>
          <a:xfrm>
            <a:off x="892142" y="1859611"/>
            <a:ext cx="7606015" cy="0"/>
          </a:xfrm>
          <a:prstGeom prst="straightConnector1">
            <a:avLst/>
          </a:prstGeom>
          <a:noFill/>
          <a:ln cap="flat" cmpd="sng" w="31750">
            <a:solidFill>
              <a:schemeClr val="accent1"/>
            </a:solidFill>
            <a:prstDash val="solid"/>
            <a:round/>
            <a:headEnd len="sm" w="sm" type="none"/>
            <a:tailEnd len="sm" w="sm" type="none"/>
          </a:ln>
        </p:spPr>
      </p:cxnSp>
      <p:sp>
        <p:nvSpPr>
          <p:cNvPr id="17" name="Google Shape;17;p12"/>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9" name="Google Shape;19;p1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content" type="objTx">
  <p:cSld name="OBJECT_WITH_CAPTION_TEXT">
    <p:spTree>
      <p:nvGrpSpPr>
        <p:cNvPr id="75" name="Shape 75"/>
        <p:cNvGrpSpPr/>
        <p:nvPr/>
      </p:nvGrpSpPr>
      <p:grpSpPr>
        <a:xfrm>
          <a:off x="0" y="0"/>
          <a:ext cx="0" cy="0"/>
          <a:chOff x="0" y="0"/>
          <a:chExt cx="0" cy="0"/>
        </a:xfrm>
      </p:grpSpPr>
      <p:sp>
        <p:nvSpPr>
          <p:cNvPr id="76" name="Google Shape;76;p21"/>
          <p:cNvSpPr/>
          <p:nvPr/>
        </p:nvSpPr>
        <p:spPr>
          <a:xfrm>
            <a:off x="0" y="798973"/>
            <a:ext cx="3648174"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7" name="Google Shape;77;p21"/>
          <p:cNvCxnSpPr/>
          <p:nvPr/>
        </p:nvCxnSpPr>
        <p:spPr>
          <a:xfrm flipH="1" rot="10800000">
            <a:off x="2" y="3119532"/>
            <a:ext cx="3644507" cy="6261"/>
          </a:xfrm>
          <a:prstGeom prst="straightConnector1">
            <a:avLst/>
          </a:prstGeom>
          <a:noFill/>
          <a:ln cap="flat" cmpd="sng" w="31750">
            <a:solidFill>
              <a:schemeClr val="accent1"/>
            </a:solidFill>
            <a:prstDash val="solid"/>
            <a:round/>
            <a:headEnd len="sm" w="sm" type="none"/>
            <a:tailEnd len="sm" w="sm" type="none"/>
          </a:ln>
        </p:spPr>
      </p:cxnSp>
      <p:sp>
        <p:nvSpPr>
          <p:cNvPr id="78" name="Google Shape;78;p21"/>
          <p:cNvSpPr txBox="1"/>
          <p:nvPr>
            <p:ph type="title"/>
          </p:nvPr>
        </p:nvSpPr>
        <p:spPr>
          <a:xfrm>
            <a:off x="1083504" y="798973"/>
            <a:ext cx="2456260"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1"/>
          <p:cNvSpPr txBox="1"/>
          <p:nvPr>
            <p:ph idx="1" type="body"/>
          </p:nvPr>
        </p:nvSpPr>
        <p:spPr>
          <a:xfrm>
            <a:off x="3782786" y="798976"/>
            <a:ext cx="4509353" cy="525583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80" name="Google Shape;80;p21"/>
          <p:cNvSpPr txBox="1"/>
          <p:nvPr>
            <p:ph idx="2" type="body"/>
          </p:nvPr>
        </p:nvSpPr>
        <p:spPr>
          <a:xfrm>
            <a:off x="1083504" y="3205494"/>
            <a:ext cx="2456260" cy="284931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81" name="Google Shape;81;p21"/>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1"/>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picture" type="picTx">
  <p:cSld name="PICTURE_WITH_CAPTION_TEXT">
    <p:spTree>
      <p:nvGrpSpPr>
        <p:cNvPr id="83" name="Shape 83"/>
        <p:cNvGrpSpPr/>
        <p:nvPr/>
      </p:nvGrpSpPr>
      <p:grpSpPr>
        <a:xfrm>
          <a:off x="0" y="0"/>
          <a:ext cx="0" cy="0"/>
          <a:chOff x="0" y="0"/>
          <a:chExt cx="0" cy="0"/>
        </a:xfrm>
      </p:grpSpPr>
      <p:sp>
        <p:nvSpPr>
          <p:cNvPr id="84" name="Google Shape;84;p22"/>
          <p:cNvSpPr/>
          <p:nvPr/>
        </p:nvSpPr>
        <p:spPr>
          <a:xfrm>
            <a:off x="-1" y="798973"/>
            <a:ext cx="5231050"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85" name="Google Shape;85;p22"/>
          <p:cNvCxnSpPr/>
          <p:nvPr/>
        </p:nvCxnSpPr>
        <p:spPr>
          <a:xfrm flipH="1" rot="10800000">
            <a:off x="1" y="3116401"/>
            <a:ext cx="5225792" cy="9393"/>
          </a:xfrm>
          <a:prstGeom prst="straightConnector1">
            <a:avLst/>
          </a:prstGeom>
          <a:noFill/>
          <a:ln cap="flat" cmpd="sng" w="31750">
            <a:solidFill>
              <a:schemeClr val="accent1"/>
            </a:solidFill>
            <a:prstDash val="solid"/>
            <a:round/>
            <a:headEnd len="sm" w="sm" type="none"/>
            <a:tailEnd len="sm" w="sm" type="none"/>
          </a:ln>
        </p:spPr>
      </p:cxnSp>
      <p:sp>
        <p:nvSpPr>
          <p:cNvPr id="86" name="Google Shape;86;p22"/>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
          <p:cNvSpPr/>
          <p:nvPr>
            <p:ph idx="2" type="pic"/>
          </p:nvPr>
        </p:nvSpPr>
        <p:spPr>
          <a:xfrm>
            <a:off x="5449305" y="797578"/>
            <a:ext cx="2841836" cy="5248677"/>
          </a:xfrm>
          <a:prstGeom prst="rect">
            <a:avLst/>
          </a:prstGeom>
          <a:solidFill>
            <a:srgbClr val="D8D8D8"/>
          </a:solidFill>
          <a:ln>
            <a:noFill/>
          </a:ln>
        </p:spPr>
      </p:sp>
      <p:sp>
        <p:nvSpPr>
          <p:cNvPr id="88" name="Google Shape;88;p22"/>
          <p:cNvSpPr txBox="1"/>
          <p:nvPr>
            <p:ph idx="1" type="body"/>
          </p:nvPr>
        </p:nvSpPr>
        <p:spPr>
          <a:xfrm>
            <a:off x="1087748" y="3145994"/>
            <a:ext cx="4143303" cy="290026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89" name="Google Shape;89;p2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0" name="Google Shape;90;p2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lack">
  <p:cSld name="section slide black">
    <p:spTree>
      <p:nvGrpSpPr>
        <p:cNvPr id="91" name="Shape 91"/>
        <p:cNvGrpSpPr/>
        <p:nvPr/>
      </p:nvGrpSpPr>
      <p:grpSpPr>
        <a:xfrm>
          <a:off x="0" y="0"/>
          <a:ext cx="0" cy="0"/>
          <a:chOff x="0" y="0"/>
          <a:chExt cx="0" cy="0"/>
        </a:xfrm>
      </p:grpSpPr>
      <p:sp>
        <p:nvSpPr>
          <p:cNvPr id="92" name="Google Shape;92;p23"/>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3" name="Google Shape;93;p23"/>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columns">
  <p:cSld name="Title with 2 columns">
    <p:spTree>
      <p:nvGrpSpPr>
        <p:cNvPr id="94" name="Shape 94"/>
        <p:cNvGrpSpPr/>
        <p:nvPr/>
      </p:nvGrpSpPr>
      <p:grpSpPr>
        <a:xfrm>
          <a:off x="0" y="0"/>
          <a:ext cx="0" cy="0"/>
          <a:chOff x="0" y="0"/>
          <a:chExt cx="0" cy="0"/>
        </a:xfrm>
      </p:grpSpPr>
      <p:cxnSp>
        <p:nvCxnSpPr>
          <p:cNvPr id="95" name="Google Shape;95;p25"/>
          <p:cNvCxnSpPr/>
          <p:nvPr/>
        </p:nvCxnSpPr>
        <p:spPr>
          <a:xfrm>
            <a:off x="1085500" y="1847088"/>
            <a:ext cx="7205642" cy="0"/>
          </a:xfrm>
          <a:prstGeom prst="straightConnector1">
            <a:avLst/>
          </a:prstGeom>
          <a:noFill/>
          <a:ln cap="flat" cmpd="sng" w="31750">
            <a:solidFill>
              <a:schemeClr val="accent1"/>
            </a:solidFill>
            <a:prstDash val="solid"/>
            <a:round/>
            <a:headEnd len="sm" w="sm" type="none"/>
            <a:tailEnd len="sm" w="sm" type="none"/>
          </a:ln>
        </p:spPr>
      </p:cxnSp>
      <p:sp>
        <p:nvSpPr>
          <p:cNvPr id="96" name="Google Shape;96;p25"/>
          <p:cNvSpPr txBox="1"/>
          <p:nvPr>
            <p:ph idx="1" type="body"/>
          </p:nvPr>
        </p:nvSpPr>
        <p:spPr>
          <a:xfrm>
            <a:off x="1085498" y="2010878"/>
            <a:ext cx="3260991" cy="405711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7" name="Google Shape;97;p25"/>
          <p:cNvSpPr txBox="1"/>
          <p:nvPr>
            <p:ph idx="2" type="body"/>
          </p:nvPr>
        </p:nvSpPr>
        <p:spPr>
          <a:xfrm>
            <a:off x="4810328" y="2017342"/>
            <a:ext cx="3483864" cy="405065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8" name="Google Shape;98;p2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2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mparison">
  <p:cSld name="Title with Comparison">
    <p:spTree>
      <p:nvGrpSpPr>
        <p:cNvPr id="101" name="Shape 101"/>
        <p:cNvGrpSpPr/>
        <p:nvPr/>
      </p:nvGrpSpPr>
      <p:grpSpPr>
        <a:xfrm>
          <a:off x="0" y="0"/>
          <a:ext cx="0" cy="0"/>
          <a:chOff x="0" y="0"/>
          <a:chExt cx="0" cy="0"/>
        </a:xfrm>
      </p:grpSpPr>
      <p:cxnSp>
        <p:nvCxnSpPr>
          <p:cNvPr id="102" name="Google Shape;102;p26"/>
          <p:cNvCxnSpPr/>
          <p:nvPr/>
        </p:nvCxnSpPr>
        <p:spPr>
          <a:xfrm>
            <a:off x="1085395" y="1847088"/>
            <a:ext cx="7205747" cy="0"/>
          </a:xfrm>
          <a:prstGeom prst="straightConnector1">
            <a:avLst/>
          </a:prstGeom>
          <a:noFill/>
          <a:ln cap="flat" cmpd="sng" w="31750">
            <a:solidFill>
              <a:schemeClr val="accent1"/>
            </a:solidFill>
            <a:prstDash val="solid"/>
            <a:round/>
            <a:headEnd len="sm" w="sm" type="none"/>
            <a:tailEnd len="sm" w="sm" type="none"/>
          </a:ln>
        </p:spPr>
      </p:cxnSp>
      <p:sp>
        <p:nvSpPr>
          <p:cNvPr id="103" name="Google Shape;103;p26"/>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4" name="Google Shape;104;p26"/>
          <p:cNvSpPr txBox="1"/>
          <p:nvPr>
            <p:ph idx="2" type="body"/>
          </p:nvPr>
        </p:nvSpPr>
        <p:spPr>
          <a:xfrm>
            <a:off x="1085393" y="2824272"/>
            <a:ext cx="3483864" cy="32181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5" name="Google Shape;105;p26"/>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6" name="Google Shape;106;p26"/>
          <p:cNvSpPr txBox="1"/>
          <p:nvPr>
            <p:ph idx="4" type="body"/>
          </p:nvPr>
        </p:nvSpPr>
        <p:spPr>
          <a:xfrm>
            <a:off x="4809272" y="2821494"/>
            <a:ext cx="3483864" cy="3220963"/>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7" name="Google Shape;107;p2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p2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C">
  <p:cSld name="TITLE_AND_BODY_2_1_1_1_1">
    <p:spTree>
      <p:nvGrpSpPr>
        <p:cNvPr id="110" name="Shape 110"/>
        <p:cNvGrpSpPr/>
        <p:nvPr/>
      </p:nvGrpSpPr>
      <p:grpSpPr>
        <a:xfrm>
          <a:off x="0" y="0"/>
          <a:ext cx="0" cy="0"/>
          <a:chOff x="0" y="0"/>
          <a:chExt cx="0" cy="0"/>
        </a:xfrm>
      </p:grpSpPr>
      <p:sp>
        <p:nvSpPr>
          <p:cNvPr id="111" name="Google Shape;111;g3ecbb7f96ac_0_710"/>
          <p:cNvSpPr/>
          <p:nvPr>
            <p:ph idx="2" type="pic"/>
          </p:nvPr>
        </p:nvSpPr>
        <p:spPr>
          <a:xfrm>
            <a:off x="228600" y="304800"/>
            <a:ext cx="4690800" cy="4690800"/>
          </a:xfrm>
          <a:prstGeom prst="roundRect">
            <a:avLst>
              <a:gd fmla="val 50000" name="adj"/>
            </a:avLst>
          </a:prstGeom>
          <a:noFill/>
          <a:ln>
            <a:noFill/>
          </a:ln>
        </p:spPr>
      </p:sp>
      <p:sp>
        <p:nvSpPr>
          <p:cNvPr id="112" name="Google Shape;112;g3ecbb7f96ac_0_710"/>
          <p:cNvSpPr txBox="1"/>
          <p:nvPr>
            <p:ph type="title"/>
          </p:nvPr>
        </p:nvSpPr>
        <p:spPr>
          <a:xfrm>
            <a:off x="5362500" y="853433"/>
            <a:ext cx="3467100" cy="1060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3ecbb7f96ac_0_710"/>
          <p:cNvSpPr txBox="1"/>
          <p:nvPr>
            <p:ph idx="1" type="body"/>
          </p:nvPr>
        </p:nvSpPr>
        <p:spPr>
          <a:xfrm>
            <a:off x="5279300" y="2535931"/>
            <a:ext cx="3550200" cy="3596700"/>
          </a:xfrm>
          <a:prstGeom prst="rect">
            <a:avLst/>
          </a:prstGeom>
          <a:noFill/>
          <a:ln>
            <a:noFill/>
          </a:ln>
        </p:spPr>
        <p:txBody>
          <a:bodyPr anchorCtr="0" anchor="ctr" bIns="0" lIns="0" spcFirstLastPara="1" rIns="0" wrap="square" tIns="0">
            <a:normAutofit/>
          </a:bodyPr>
          <a:lstStyle>
            <a:lvl1pPr indent="-330200" lvl="0" marL="457200" algn="l">
              <a:lnSpc>
                <a:spcPct val="120000"/>
              </a:lnSpc>
              <a:spcBef>
                <a:spcPts val="750"/>
              </a:spcBef>
              <a:spcAft>
                <a:spcPts val="0"/>
              </a:spcAft>
              <a:buSzPts val="1600"/>
              <a:buChar char="•"/>
              <a:defRPr/>
            </a:lvl1pPr>
            <a:lvl2pPr indent="-317500" lvl="1" marL="914400" algn="l">
              <a:lnSpc>
                <a:spcPct val="120000"/>
              </a:lnSpc>
              <a:spcBef>
                <a:spcPts val="375"/>
              </a:spcBef>
              <a:spcAft>
                <a:spcPts val="0"/>
              </a:spcAft>
              <a:buSzPts val="1400"/>
              <a:buChar char="•"/>
              <a:defRPr/>
            </a:lvl2pPr>
            <a:lvl3pPr indent="-304800" lvl="2" marL="1371600" algn="l">
              <a:lnSpc>
                <a:spcPct val="120000"/>
              </a:lnSpc>
              <a:spcBef>
                <a:spcPts val="375"/>
              </a:spcBef>
              <a:spcAft>
                <a:spcPts val="0"/>
              </a:spcAft>
              <a:buSzPts val="1200"/>
              <a:buChar char="•"/>
              <a:defRPr/>
            </a:lvl3pPr>
            <a:lvl4pPr indent="-295275" lvl="3" marL="1828800" algn="l">
              <a:lnSpc>
                <a:spcPct val="120000"/>
              </a:lnSpc>
              <a:spcBef>
                <a:spcPts val="375"/>
              </a:spcBef>
              <a:spcAft>
                <a:spcPts val="0"/>
              </a:spcAft>
              <a:buSzPts val="1050"/>
              <a:buChar char="•"/>
              <a:defRPr/>
            </a:lvl4pPr>
            <a:lvl5pPr indent="-285750" lvl="4" marL="2286000" algn="l">
              <a:lnSpc>
                <a:spcPct val="120000"/>
              </a:lnSpc>
              <a:spcBef>
                <a:spcPts val="375"/>
              </a:spcBef>
              <a:spcAft>
                <a:spcPts val="0"/>
              </a:spcAft>
              <a:buSzPts val="900"/>
              <a:buChar char="•"/>
              <a:defRPr/>
            </a:lvl5pPr>
            <a:lvl6pPr indent="-285750" lvl="5" marL="2743200" algn="l">
              <a:lnSpc>
                <a:spcPct val="120000"/>
              </a:lnSpc>
              <a:spcBef>
                <a:spcPts val="375"/>
              </a:spcBef>
              <a:spcAft>
                <a:spcPts val="0"/>
              </a:spcAft>
              <a:buSzPts val="900"/>
              <a:buChar char="•"/>
              <a:defRPr/>
            </a:lvl6pPr>
            <a:lvl7pPr indent="-285750" lvl="6" marL="3200400" algn="l">
              <a:lnSpc>
                <a:spcPct val="120000"/>
              </a:lnSpc>
              <a:spcBef>
                <a:spcPts val="375"/>
              </a:spcBef>
              <a:spcAft>
                <a:spcPts val="0"/>
              </a:spcAft>
              <a:buSzPts val="900"/>
              <a:buChar char="•"/>
              <a:defRPr/>
            </a:lvl7pPr>
            <a:lvl8pPr indent="-285750" lvl="7" marL="3657600" algn="l">
              <a:lnSpc>
                <a:spcPct val="120000"/>
              </a:lnSpc>
              <a:spcBef>
                <a:spcPts val="375"/>
              </a:spcBef>
              <a:spcAft>
                <a:spcPts val="0"/>
              </a:spcAft>
              <a:buSzPts val="900"/>
              <a:buChar char="•"/>
              <a:defRPr/>
            </a:lvl8pPr>
            <a:lvl9pPr indent="-285750" lvl="8" marL="4114800" algn="l">
              <a:lnSpc>
                <a:spcPct val="120000"/>
              </a:lnSpc>
              <a:spcBef>
                <a:spcPts val="375"/>
              </a:spcBef>
              <a:spcAft>
                <a:spcPts val="0"/>
              </a:spcAft>
              <a:buSzPts val="9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114" name="Shape 114"/>
        <p:cNvGrpSpPr/>
        <p:nvPr/>
      </p:nvGrpSpPr>
      <p:grpSpPr>
        <a:xfrm>
          <a:off x="0" y="0"/>
          <a:ext cx="0" cy="0"/>
          <a:chOff x="0" y="0"/>
          <a:chExt cx="0" cy="0"/>
        </a:xfrm>
      </p:grpSpPr>
      <p:sp>
        <p:nvSpPr>
          <p:cNvPr id="115" name="Google Shape;115;g3e8228a2981_0_934"/>
          <p:cNvSpPr txBox="1"/>
          <p:nvPr>
            <p:ph type="ctrTitle"/>
          </p:nvPr>
        </p:nvSpPr>
        <p:spPr>
          <a:xfrm>
            <a:off x="645225" y="3683633"/>
            <a:ext cx="6736500" cy="1546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2"/>
              </a:buClr>
              <a:buSzPts val="4400"/>
              <a:buNone/>
              <a:defRPr sz="44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p:txBody>
      </p:sp>
      <p:sp>
        <p:nvSpPr>
          <p:cNvPr id="116" name="Google Shape;116;g3e8228a2981_0_934"/>
          <p:cNvSpPr/>
          <p:nvPr/>
        </p:nvSpPr>
        <p:spPr>
          <a:xfrm>
            <a:off x="5938246" y="3377551"/>
            <a:ext cx="721800" cy="102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3e8228a2981_0_934"/>
          <p:cNvSpPr/>
          <p:nvPr/>
        </p:nvSpPr>
        <p:spPr>
          <a:xfrm>
            <a:off x="6659861" y="3377551"/>
            <a:ext cx="721800" cy="102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3e8228a2981_0_934"/>
          <p:cNvSpPr/>
          <p:nvPr/>
        </p:nvSpPr>
        <p:spPr>
          <a:xfrm>
            <a:off x="-1" y="3377551"/>
            <a:ext cx="721800" cy="102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3e8228a2981_0_934"/>
          <p:cNvSpPr/>
          <p:nvPr/>
        </p:nvSpPr>
        <p:spPr>
          <a:xfrm>
            <a:off x="721425" y="3377551"/>
            <a:ext cx="5216700" cy="102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g3e8228a2981_0_940"/>
          <p:cNvSpPr/>
          <p:nvPr/>
        </p:nvSpPr>
        <p:spPr>
          <a:xfrm>
            <a:off x="7356366" y="6755100"/>
            <a:ext cx="893700" cy="102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3e8228a2981_0_940"/>
          <p:cNvSpPr/>
          <p:nvPr/>
        </p:nvSpPr>
        <p:spPr>
          <a:xfrm>
            <a:off x="8250312" y="6755100"/>
            <a:ext cx="893700" cy="102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3e8228a2981_0_940"/>
          <p:cNvSpPr/>
          <p:nvPr/>
        </p:nvSpPr>
        <p:spPr>
          <a:xfrm>
            <a:off x="0" y="6755100"/>
            <a:ext cx="893700" cy="102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g3e8228a2981_0_940"/>
          <p:cNvSpPr/>
          <p:nvPr/>
        </p:nvSpPr>
        <p:spPr>
          <a:xfrm>
            <a:off x="893710" y="6755100"/>
            <a:ext cx="6462600" cy="102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3e8228a2981_0_940"/>
          <p:cNvSpPr txBox="1"/>
          <p:nvPr>
            <p:ph idx="12" type="sldNum"/>
          </p:nvPr>
        </p:nvSpPr>
        <p:spPr>
          <a:xfrm>
            <a:off x="8480575" y="6262577"/>
            <a:ext cx="548700" cy="4179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2">
    <p:spTree>
      <p:nvGrpSpPr>
        <p:cNvPr id="126" name="Shape 126"/>
        <p:cNvGrpSpPr/>
        <p:nvPr/>
      </p:nvGrpSpPr>
      <p:grpSpPr>
        <a:xfrm>
          <a:off x="0" y="0"/>
          <a:ext cx="0" cy="0"/>
          <a:chOff x="0" y="0"/>
          <a:chExt cx="0" cy="0"/>
        </a:xfrm>
      </p:grpSpPr>
      <p:sp>
        <p:nvSpPr>
          <p:cNvPr id="127" name="Google Shape;127;g3e8228a2981_0_1409"/>
          <p:cNvSpPr txBox="1"/>
          <p:nvPr>
            <p:ph type="ctrTitle"/>
          </p:nvPr>
        </p:nvSpPr>
        <p:spPr>
          <a:xfrm>
            <a:off x="645225" y="3683633"/>
            <a:ext cx="6736500" cy="1546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2"/>
              </a:buClr>
              <a:buSzPts val="4400"/>
              <a:buNone/>
              <a:defRPr sz="44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p:txBody>
      </p:sp>
      <p:sp>
        <p:nvSpPr>
          <p:cNvPr id="128" name="Google Shape;128;g3e8228a2981_0_1409"/>
          <p:cNvSpPr/>
          <p:nvPr/>
        </p:nvSpPr>
        <p:spPr>
          <a:xfrm>
            <a:off x="5938246" y="3377551"/>
            <a:ext cx="721800" cy="102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3e8228a2981_0_1409"/>
          <p:cNvSpPr/>
          <p:nvPr/>
        </p:nvSpPr>
        <p:spPr>
          <a:xfrm>
            <a:off x="6659861" y="3377551"/>
            <a:ext cx="721800" cy="102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3e8228a2981_0_1409"/>
          <p:cNvSpPr/>
          <p:nvPr/>
        </p:nvSpPr>
        <p:spPr>
          <a:xfrm>
            <a:off x="-1" y="3377551"/>
            <a:ext cx="721800" cy="102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3e8228a2981_0_1409"/>
          <p:cNvSpPr/>
          <p:nvPr/>
        </p:nvSpPr>
        <p:spPr>
          <a:xfrm>
            <a:off x="721425" y="3377551"/>
            <a:ext cx="5216700" cy="102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3"/>
          <p:cNvSpPr/>
          <p:nvPr/>
        </p:nvSpPr>
        <p:spPr>
          <a:xfrm>
            <a:off x="0" y="1527142"/>
            <a:ext cx="9144000" cy="365785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23" name="Google Shape;23;p13"/>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 type="subTitle"/>
          </p:nvPr>
        </p:nvSpPr>
        <p:spPr>
          <a:xfrm>
            <a:off x="1813335" y="519032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25" name="Google Shape;25;p13"/>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26" name="Google Shape;26;p13"/>
          <p:cNvPicPr preferRelativeResize="0"/>
          <p:nvPr/>
        </p:nvPicPr>
        <p:blipFill rotWithShape="1">
          <a:blip r:embed="rId2">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7" name="Shape 27"/>
        <p:cNvGrpSpPr/>
        <p:nvPr/>
      </p:nvGrpSpPr>
      <p:grpSpPr>
        <a:xfrm>
          <a:off x="0" y="0"/>
          <a:ext cx="0" cy="0"/>
          <a:chOff x="0" y="0"/>
          <a:chExt cx="0" cy="0"/>
        </a:xfrm>
      </p:grpSpPr>
      <p:sp>
        <p:nvSpPr>
          <p:cNvPr id="28" name="Google Shape;28;p1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0" name="Google Shape;30;p1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1" name="Google Shape;31;p1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2" name="Google Shape;32;p15"/>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spTree>
      <p:nvGrpSpPr>
        <p:cNvPr id="33" name="Shape 33"/>
        <p:cNvGrpSpPr/>
        <p:nvPr/>
      </p:nvGrpSpPr>
      <p:grpSpPr>
        <a:xfrm>
          <a:off x="0" y="0"/>
          <a:ext cx="0" cy="0"/>
          <a:chOff x="0" y="0"/>
          <a:chExt cx="0" cy="0"/>
        </a:xfrm>
      </p:grpSpPr>
      <p:sp>
        <p:nvSpPr>
          <p:cNvPr id="34" name="Google Shape;34;p16"/>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750"/>
              </a:spcBef>
              <a:spcAft>
                <a:spcPts val="0"/>
              </a:spcAft>
              <a:buSzPts val="2400"/>
              <a:buChar char="•"/>
              <a:defRPr>
                <a:solidFill>
                  <a:schemeClr val="dk2"/>
                </a:solidFill>
              </a:defRPr>
            </a:lvl1pPr>
            <a:lvl2pPr indent="-381000" lvl="1" marL="914400" algn="l">
              <a:lnSpc>
                <a:spcPct val="120000"/>
              </a:lnSpc>
              <a:spcBef>
                <a:spcPts val="375"/>
              </a:spcBef>
              <a:spcAft>
                <a:spcPts val="0"/>
              </a:spcAft>
              <a:buSzPts val="2400"/>
              <a:buChar char="•"/>
              <a:defRPr>
                <a:solidFill>
                  <a:schemeClr val="dk2"/>
                </a:solidFill>
              </a:defRPr>
            </a:lvl2pPr>
            <a:lvl3pPr indent="-381000" lvl="2" marL="1371600" algn="l">
              <a:lnSpc>
                <a:spcPct val="120000"/>
              </a:lnSpc>
              <a:spcBef>
                <a:spcPts val="375"/>
              </a:spcBef>
              <a:spcAft>
                <a:spcPts val="0"/>
              </a:spcAft>
              <a:buSzPts val="2400"/>
              <a:buChar char="•"/>
              <a:defRPr>
                <a:solidFill>
                  <a:schemeClr val="dk2"/>
                </a:solidFill>
              </a:defRPr>
            </a:lvl3pPr>
            <a:lvl4pPr indent="-381000" lvl="3" marL="1828800" algn="l">
              <a:lnSpc>
                <a:spcPct val="120000"/>
              </a:lnSpc>
              <a:spcBef>
                <a:spcPts val="375"/>
              </a:spcBef>
              <a:spcAft>
                <a:spcPts val="0"/>
              </a:spcAft>
              <a:buSzPts val="2400"/>
              <a:buChar char="•"/>
              <a:defRPr>
                <a:solidFill>
                  <a:schemeClr val="dk2"/>
                </a:solidFill>
              </a:defRPr>
            </a:lvl4pPr>
            <a:lvl5pPr indent="-381000" lvl="4" marL="2286000" algn="l">
              <a:lnSpc>
                <a:spcPct val="120000"/>
              </a:lnSpc>
              <a:spcBef>
                <a:spcPts val="375"/>
              </a:spcBef>
              <a:spcAft>
                <a:spcPts val="0"/>
              </a:spcAft>
              <a:buSzPts val="24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5" name="Google Shape;35;p1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6" name="Google Shape;36;p1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7" name="Google Shape;37;p16"/>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8" name="Shape 38"/>
        <p:cNvGrpSpPr/>
        <p:nvPr/>
      </p:nvGrpSpPr>
      <p:grpSpPr>
        <a:xfrm>
          <a:off x="0" y="0"/>
          <a:ext cx="0" cy="0"/>
          <a:chOff x="0" y="0"/>
          <a:chExt cx="0" cy="0"/>
        </a:xfrm>
      </p:grpSpPr>
      <p:sp>
        <p:nvSpPr>
          <p:cNvPr id="39" name="Google Shape;39;p2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4"/>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41" name="Google Shape;41;p24"/>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4"/>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43" name="Google Shape;43;p24"/>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17"/>
          <p:cNvSpPr/>
          <p:nvPr/>
        </p:nvSpPr>
        <p:spPr>
          <a:xfrm>
            <a:off x="897905" y="0"/>
            <a:ext cx="6839998" cy="380377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6" name="Google Shape;46;p17"/>
          <p:cNvCxnSpPr/>
          <p:nvPr/>
        </p:nvCxnSpPr>
        <p:spPr>
          <a:xfrm>
            <a:off x="892142" y="3816299"/>
            <a:ext cx="6845761" cy="0"/>
          </a:xfrm>
          <a:prstGeom prst="straightConnector1">
            <a:avLst/>
          </a:prstGeom>
          <a:noFill/>
          <a:ln cap="flat" cmpd="sng" w="31750">
            <a:solidFill>
              <a:schemeClr val="accent1"/>
            </a:solidFill>
            <a:prstDash val="solid"/>
            <a:round/>
            <a:headEnd len="sm" w="sm" type="none"/>
            <a:tailEnd len="sm" w="sm" type="none"/>
          </a:ln>
        </p:spPr>
      </p:cxnSp>
      <p:sp>
        <p:nvSpPr>
          <p:cNvPr id="47" name="Google Shape;47;p17"/>
          <p:cNvSpPr txBox="1"/>
          <p:nvPr>
            <p:ph type="title"/>
          </p:nvPr>
        </p:nvSpPr>
        <p:spPr>
          <a:xfrm>
            <a:off x="1090680" y="2168168"/>
            <a:ext cx="6482366" cy="14759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7"/>
          <p:cNvSpPr txBox="1"/>
          <p:nvPr>
            <p:ph idx="1" type="body"/>
          </p:nvPr>
        </p:nvSpPr>
        <p:spPr>
          <a:xfrm>
            <a:off x="1090680" y="3806198"/>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600"/>
              <a:buNone/>
              <a:defRPr sz="1600">
                <a:solidFill>
                  <a:srgbClr val="222222"/>
                </a:solidFill>
              </a:defRPr>
            </a:lvl1pPr>
            <a:lvl2pPr indent="-228600" lvl="1" marL="914400" algn="l">
              <a:lnSpc>
                <a:spcPct val="120000"/>
              </a:lnSpc>
              <a:spcBef>
                <a:spcPts val="375"/>
              </a:spcBef>
              <a:spcAft>
                <a:spcPts val="0"/>
              </a:spcAft>
              <a:buSzPts val="1350"/>
              <a:buNone/>
              <a:defRPr sz="1350">
                <a:solidFill>
                  <a:srgbClr val="8891AA"/>
                </a:solidFill>
              </a:defRPr>
            </a:lvl2pPr>
            <a:lvl3pPr indent="-228600" lvl="2" marL="1371600" algn="l">
              <a:lnSpc>
                <a:spcPct val="120000"/>
              </a:lnSpc>
              <a:spcBef>
                <a:spcPts val="375"/>
              </a:spcBef>
              <a:spcAft>
                <a:spcPts val="0"/>
              </a:spcAft>
              <a:buSzPts val="1350"/>
              <a:buNone/>
              <a:defRPr sz="1350">
                <a:solidFill>
                  <a:srgbClr val="8891AA"/>
                </a:solidFill>
              </a:defRPr>
            </a:lvl3pPr>
            <a:lvl4pPr indent="-228600" lvl="3" marL="1828800" algn="l">
              <a:lnSpc>
                <a:spcPct val="120000"/>
              </a:lnSpc>
              <a:spcBef>
                <a:spcPts val="375"/>
              </a:spcBef>
              <a:spcAft>
                <a:spcPts val="0"/>
              </a:spcAft>
              <a:buSzPts val="1200"/>
              <a:buNone/>
              <a:defRPr sz="1200">
                <a:solidFill>
                  <a:srgbClr val="8891AA"/>
                </a:solidFill>
              </a:defRPr>
            </a:lvl4pPr>
            <a:lvl5pPr indent="-228600" lvl="4" marL="2286000" algn="l">
              <a:lnSpc>
                <a:spcPct val="120000"/>
              </a:lnSpc>
              <a:spcBef>
                <a:spcPts val="375"/>
              </a:spcBef>
              <a:spcAft>
                <a:spcPts val="0"/>
              </a:spcAft>
              <a:buSzPts val="1200"/>
              <a:buNone/>
              <a:defRPr sz="1200">
                <a:solidFill>
                  <a:srgbClr val="8891AA"/>
                </a:solidFill>
              </a:defRPr>
            </a:lvl5pPr>
            <a:lvl6pPr indent="-228600" lvl="5" marL="2743200" algn="l">
              <a:lnSpc>
                <a:spcPct val="120000"/>
              </a:lnSpc>
              <a:spcBef>
                <a:spcPts val="375"/>
              </a:spcBef>
              <a:spcAft>
                <a:spcPts val="0"/>
              </a:spcAft>
              <a:buSzPts val="1200"/>
              <a:buNone/>
              <a:defRPr sz="1200">
                <a:solidFill>
                  <a:srgbClr val="8891AA"/>
                </a:solidFill>
              </a:defRPr>
            </a:lvl6pPr>
            <a:lvl7pPr indent="-228600" lvl="6" marL="3200400" algn="l">
              <a:lnSpc>
                <a:spcPct val="120000"/>
              </a:lnSpc>
              <a:spcBef>
                <a:spcPts val="375"/>
              </a:spcBef>
              <a:spcAft>
                <a:spcPts val="0"/>
              </a:spcAft>
              <a:buSzPts val="1200"/>
              <a:buNone/>
              <a:defRPr sz="1200">
                <a:solidFill>
                  <a:srgbClr val="8891AA"/>
                </a:solidFill>
              </a:defRPr>
            </a:lvl7pPr>
            <a:lvl8pPr indent="-228600" lvl="7" marL="3657600" algn="l">
              <a:lnSpc>
                <a:spcPct val="120000"/>
              </a:lnSpc>
              <a:spcBef>
                <a:spcPts val="375"/>
              </a:spcBef>
              <a:spcAft>
                <a:spcPts val="0"/>
              </a:spcAft>
              <a:buSzPts val="1200"/>
              <a:buNone/>
              <a:defRPr sz="1200">
                <a:solidFill>
                  <a:srgbClr val="8891AA"/>
                </a:solidFill>
              </a:defRPr>
            </a:lvl8pPr>
            <a:lvl9pPr indent="-228600" lvl="8" marL="4114800" algn="l">
              <a:lnSpc>
                <a:spcPct val="120000"/>
              </a:lnSpc>
              <a:spcBef>
                <a:spcPts val="375"/>
              </a:spcBef>
              <a:spcAft>
                <a:spcPts val="0"/>
              </a:spcAft>
              <a:buSzPts val="1200"/>
              <a:buNone/>
              <a:defRPr sz="1200">
                <a:solidFill>
                  <a:srgbClr val="8891AA"/>
                </a:solidFill>
              </a:defRPr>
            </a:lvl9pPr>
          </a:lstStyle>
          <a:p/>
        </p:txBody>
      </p:sp>
      <p:sp>
        <p:nvSpPr>
          <p:cNvPr id="49" name="Google Shape;49;p1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2 columns" type="twoObj">
  <p:cSld name="TWO_OBJECTS">
    <p:spTree>
      <p:nvGrpSpPr>
        <p:cNvPr id="51" name="Shape 51"/>
        <p:cNvGrpSpPr/>
        <p:nvPr/>
      </p:nvGrpSpPr>
      <p:grpSpPr>
        <a:xfrm>
          <a:off x="0" y="0"/>
          <a:ext cx="0" cy="0"/>
          <a:chOff x="0" y="0"/>
          <a:chExt cx="0" cy="0"/>
        </a:xfrm>
      </p:grpSpPr>
      <p:sp>
        <p:nvSpPr>
          <p:cNvPr id="52" name="Google Shape;52;p18"/>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53" name="Google Shape;53;p18"/>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54" name="Google Shape;54;p18"/>
          <p:cNvSpPr txBox="1"/>
          <p:nvPr>
            <p:ph type="title"/>
          </p:nvPr>
        </p:nvSpPr>
        <p:spPr>
          <a:xfrm>
            <a:off x="1086913" y="804890"/>
            <a:ext cx="7204226" cy="90345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8"/>
          <p:cNvSpPr txBox="1"/>
          <p:nvPr>
            <p:ph idx="1" type="body"/>
          </p:nvPr>
        </p:nvSpPr>
        <p:spPr>
          <a:xfrm>
            <a:off x="1085498" y="2010878"/>
            <a:ext cx="3483864" cy="404980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6" name="Google Shape;56;p18"/>
          <p:cNvSpPr txBox="1"/>
          <p:nvPr>
            <p:ph idx="2" type="body"/>
          </p:nvPr>
        </p:nvSpPr>
        <p:spPr>
          <a:xfrm>
            <a:off x="4810328" y="2017345"/>
            <a:ext cx="3483864" cy="404333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7" name="Google Shape;57;p18"/>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8"/>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mparison" type="twoTxTwoObj">
  <p:cSld name="TWO_OBJECTS_WITH_TEXT">
    <p:spTree>
      <p:nvGrpSpPr>
        <p:cNvPr id="59" name="Shape 59"/>
        <p:cNvGrpSpPr/>
        <p:nvPr/>
      </p:nvGrpSpPr>
      <p:grpSpPr>
        <a:xfrm>
          <a:off x="0" y="0"/>
          <a:ext cx="0" cy="0"/>
          <a:chOff x="0" y="0"/>
          <a:chExt cx="0" cy="0"/>
        </a:xfrm>
      </p:grpSpPr>
      <p:sp>
        <p:nvSpPr>
          <p:cNvPr id="60" name="Google Shape;60;p19"/>
          <p:cNvSpPr/>
          <p:nvPr/>
        </p:nvSpPr>
        <p:spPr>
          <a:xfrm>
            <a:off x="897905" y="0"/>
            <a:ext cx="7557940" cy="18443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61" name="Google Shape;61;p19"/>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62" name="Google Shape;62;p19"/>
          <p:cNvSpPr txBox="1"/>
          <p:nvPr>
            <p:ph type="title"/>
          </p:nvPr>
        </p:nvSpPr>
        <p:spPr>
          <a:xfrm>
            <a:off x="1085394" y="804167"/>
            <a:ext cx="7205746" cy="8795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4" name="Google Shape;64;p19"/>
          <p:cNvSpPr txBox="1"/>
          <p:nvPr>
            <p:ph idx="2" type="body"/>
          </p:nvPr>
        </p:nvSpPr>
        <p:spPr>
          <a:xfrm>
            <a:off x="1085393" y="2824270"/>
            <a:ext cx="3483864" cy="323054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5" name="Google Shape;65;p19"/>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6" name="Google Shape;66;p19"/>
          <p:cNvSpPr txBox="1"/>
          <p:nvPr>
            <p:ph idx="4" type="body"/>
          </p:nvPr>
        </p:nvSpPr>
        <p:spPr>
          <a:xfrm>
            <a:off x="4809272" y="2821494"/>
            <a:ext cx="3483864" cy="323332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7" name="Google Shape;67;p1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itle only" type="titleOnly">
  <p:cSld name="TITLE_ONLY">
    <p:spTree>
      <p:nvGrpSpPr>
        <p:cNvPr id="69" name="Shape 69"/>
        <p:cNvGrpSpPr/>
        <p:nvPr/>
      </p:nvGrpSpPr>
      <p:grpSpPr>
        <a:xfrm>
          <a:off x="0" y="0"/>
          <a:ext cx="0" cy="0"/>
          <a:chOff x="0" y="0"/>
          <a:chExt cx="0" cy="0"/>
        </a:xfrm>
      </p:grpSpPr>
      <p:sp>
        <p:nvSpPr>
          <p:cNvPr id="70" name="Google Shape;70;p20"/>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1" name="Google Shape;71;p20"/>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72" name="Google Shape;72;p20"/>
          <p:cNvSpPr txBox="1"/>
          <p:nvPr>
            <p:ph type="title"/>
          </p:nvPr>
        </p:nvSpPr>
        <p:spPr>
          <a:xfrm>
            <a:off x="1088686" y="810377"/>
            <a:ext cx="7202456" cy="94730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088686" y="804522"/>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088686" y="2015734"/>
            <a:ext cx="7202456" cy="345061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750"/>
              </a:spcBef>
              <a:spcAft>
                <a:spcPts val="0"/>
              </a:spcAft>
              <a:buClr>
                <a:schemeClr val="accent1"/>
              </a:buClr>
              <a:buSzPts val="1600"/>
              <a:buFont typeface="Arial"/>
              <a:buChar char="•"/>
              <a:defRPr b="0" i="0" sz="1600" u="none" cap="none" strike="noStrike">
                <a:solidFill>
                  <a:srgbClr val="181612"/>
                </a:solidFill>
                <a:latin typeface="Arial"/>
                <a:ea typeface="Arial"/>
                <a:cs typeface="Arial"/>
                <a:sym typeface="Arial"/>
              </a:defRPr>
            </a:lvl1pPr>
            <a:lvl2pPr indent="-317500" lvl="1" marL="914400" marR="0" rtl="0" algn="l">
              <a:lnSpc>
                <a:spcPct val="120000"/>
              </a:lnSpc>
              <a:spcBef>
                <a:spcPts val="375"/>
              </a:spcBef>
              <a:spcAft>
                <a:spcPts val="0"/>
              </a:spcAft>
              <a:buClr>
                <a:schemeClr val="accent1"/>
              </a:buClr>
              <a:buSzPts val="1400"/>
              <a:buFont typeface="Arial"/>
              <a:buChar char="•"/>
              <a:defRPr b="0" i="0" sz="1400" u="none" cap="none" strike="noStrike">
                <a:solidFill>
                  <a:srgbClr val="181612"/>
                </a:solidFill>
                <a:latin typeface="Arial"/>
                <a:ea typeface="Arial"/>
                <a:cs typeface="Arial"/>
                <a:sym typeface="Aria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rgbClr val="181612"/>
                </a:solidFill>
                <a:latin typeface="Arial"/>
                <a:ea typeface="Arial"/>
                <a:cs typeface="Arial"/>
                <a:sym typeface="Aria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rgbClr val="181612"/>
                </a:solidFill>
                <a:latin typeface="Arial"/>
                <a:ea typeface="Arial"/>
                <a:cs typeface="Arial"/>
                <a:sym typeface="Aria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rgbClr val="181612"/>
                </a:solidFill>
                <a:latin typeface="Arial"/>
                <a:ea typeface="Arial"/>
                <a:cs typeface="Arial"/>
                <a:sym typeface="Aria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750" u="none" cap="none" strike="noStrike">
                <a:solidFill>
                  <a:srgbClr val="8891A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sccc-oeri.org/webinars-and-event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pexels.com/@muhammed-sezer-809419317/" TargetMode="External"/><Relationship Id="rId4" Type="http://schemas.openxmlformats.org/officeDocument/2006/relationships/hyperlink" Target="https://www.pexels.com/license/" TargetMode="External"/><Relationship Id="rId5"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hyperlink" Target="https://one.libretexts.org/" TargetMode="External"/><Relationship Id="rId5" Type="http://schemas.openxmlformats.org/officeDocument/2006/relationships/hyperlink" Target="https://one.libretexts.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hyperlink" Target="https://www.publicdomainpictures.net/it/view-image.php?image=753586&amp;picture=un-bradipo-e-sdraiato-su-una-sdraio" TargetMode="External"/><Relationship Id="rId5" Type="http://schemas.openxmlformats.org/officeDocument/2006/relationships/hyperlink" Target="https://creativecommons.org/publicdomain/zero/1.0/deed.e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creativecommons.org/licenses/by/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hyperlink" Target="https://www.pexels.com/photo/two-giant-pandas-enjoying-bamboo-meal-29619540/" TargetMode="External"/><Relationship Id="rId5" Type="http://schemas.openxmlformats.org/officeDocument/2006/relationships/hyperlink" Target="https://www.pexels.com/licens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hyperlink" Target="https://unsplash.com/@siora18?utm_source=unsplash&amp;utm_medium=referral&amp;utm_content=creditCopyText" TargetMode="External"/><Relationship Id="rId5" Type="http://schemas.openxmlformats.org/officeDocument/2006/relationships/hyperlink" Target="https://unsplash.com/s/photos/reading?utm_source=unsplash&amp;utm_medium=referral&amp;utm_content=creditCopyTex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pixnio.com/fauna-animals/reptiles-and-amphibians/turtles-pictures/wildlife-tortoise-turtle-armor-reptile-big-reptile"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52.png"/><Relationship Id="rId5" Type="http://schemas.openxmlformats.org/officeDocument/2006/relationships/image" Target="../media/image31.png"/><Relationship Id="rId6"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1.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ccnull.de/foto/faultier-haengt-an-einem-ast-in-isolierter-studioaufnahme/1103642" TargetMode="External"/><Relationship Id="rId4" Type="http://schemas.openxmlformats.org/officeDocument/2006/relationships/hyperlink" Target="https://creativecommons.org/licenses/by/2.0/deed.en" TargetMode="External"/><Relationship Id="rId5"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1.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0.png"/><Relationship Id="rId4" Type="http://schemas.openxmlformats.org/officeDocument/2006/relationships/hyperlink" Target="https://libretexts.org/" TargetMode="External"/><Relationship Id="rId5" Type="http://schemas.openxmlformats.org/officeDocument/2006/relationships/hyperlink" Target="https://creativecommons.org/publicdomain/zero/1.0/deed.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asccc-oeri.org/webinars-and-ev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one.libretexts.org/register" TargetMode="Externa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3.png"/><Relationship Id="rId4" Type="http://schemas.openxmlformats.org/officeDocument/2006/relationships/hyperlink" Target="about:blank" TargetMode="External"/><Relationship Id="rId9" Type="http://schemas.openxmlformats.org/officeDocument/2006/relationships/hyperlink" Target="https://www.publicdomainpictures.net/en/view-image.php?image=537111&amp;picture=hedgehog-holiday-funny" TargetMode="External"/><Relationship Id="rId5" Type="http://schemas.openxmlformats.org/officeDocument/2006/relationships/hyperlink" Target="mailto:kaurshagun@fhda.edu" TargetMode="External"/><Relationship Id="rId6" Type="http://schemas.openxmlformats.org/officeDocument/2006/relationships/hyperlink" Target="mailto:oeri@asccc.org" TargetMode="External"/><Relationship Id="rId7" Type="http://schemas.openxmlformats.org/officeDocument/2006/relationships/hyperlink" Target="https://www.publicdomainpictures.net/en/view-image.php?image=537111&amp;picture=hedgehog-holiday-funny" TargetMode="External"/><Relationship Id="rId8" Type="http://schemas.openxmlformats.org/officeDocument/2006/relationships/hyperlink" Target="https://creativecommons.org/publicdomain/zero/1.0/deed.e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libretexts.org/" TargetMode="External"/><Relationship Id="rId4" Type="http://schemas.openxmlformats.org/officeDocument/2006/relationships/image" Target="../media/image3.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commons.libretexts.org/insight/how-to-remix-h5p-activities-for-your-cours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37" name="Google Shape;137;p3"/>
          <p:cNvSpPr txBox="1"/>
          <p:nvPr>
            <p:ph idx="1" type="body"/>
          </p:nvPr>
        </p:nvSpPr>
        <p:spPr>
          <a:xfrm>
            <a:off x="756271" y="2015736"/>
            <a:ext cx="7844589" cy="4033962"/>
          </a:xfrm>
          <a:prstGeom prst="rect">
            <a:avLst/>
          </a:prstGeom>
          <a:noFill/>
          <a:ln>
            <a:noFill/>
          </a:ln>
        </p:spPr>
        <p:txBody>
          <a:bodyPr anchorCtr="0" anchor="t" bIns="45700" lIns="91425" spcFirstLastPara="1" rIns="91425" wrap="square" tIns="45700">
            <a:noAutofit/>
          </a:bodyPr>
          <a:lstStyle/>
          <a:p>
            <a:pPr indent="-171446" lvl="0" marL="171446" rtl="0" algn="l">
              <a:lnSpc>
                <a:spcPct val="120000"/>
              </a:lnSpc>
              <a:spcBef>
                <a:spcPts val="0"/>
              </a:spcBef>
              <a:spcAft>
                <a:spcPts val="0"/>
              </a:spcAft>
              <a:buSzPts val="2359"/>
              <a:buChar char="•"/>
            </a:pPr>
            <a:r>
              <a:rPr lang="en-US" sz="2000"/>
              <a:t>On behalf of the ASCCC OERI, we are pleased to have you here with us </a:t>
            </a:r>
            <a:r>
              <a:rPr lang="en-US" sz="2000">
                <a:latin typeface="arial"/>
                <a:ea typeface="arial"/>
                <a:cs typeface="arial"/>
                <a:sym typeface="arial"/>
              </a:rPr>
              <a:t>for “</a:t>
            </a:r>
            <a:r>
              <a:rPr lang="en-US" sz="2000"/>
              <a:t>Cloning Native Basic Questions</a:t>
            </a:r>
            <a:r>
              <a:rPr lang="en-US" sz="2000"/>
              <a:t>.”</a:t>
            </a:r>
            <a:endParaRPr sz="2000">
              <a:latin typeface="arial"/>
              <a:ea typeface="arial"/>
              <a:cs typeface="arial"/>
              <a:sym typeface="arial"/>
            </a:endParaRPr>
          </a:p>
          <a:p>
            <a:pPr indent="-171446" lvl="0" marL="171446" rtl="0" algn="l">
              <a:lnSpc>
                <a:spcPct val="120000"/>
              </a:lnSpc>
              <a:spcBef>
                <a:spcPts val="750"/>
              </a:spcBef>
              <a:spcAft>
                <a:spcPts val="0"/>
              </a:spcAft>
              <a:buSzPts val="2359"/>
              <a:buChar char="•"/>
            </a:pPr>
            <a:r>
              <a:rPr lang="en-US" sz="2000"/>
              <a:t>If you are not already muted, please mute yourself upon arrival.</a:t>
            </a:r>
            <a:endParaRPr/>
          </a:p>
          <a:p>
            <a:pPr indent="-171446" lvl="0" marL="171446" rtl="0" algn="l">
              <a:lnSpc>
                <a:spcPct val="120000"/>
              </a:lnSpc>
              <a:spcBef>
                <a:spcPts val="750"/>
              </a:spcBef>
              <a:spcAft>
                <a:spcPts val="0"/>
              </a:spcAft>
              <a:buSzPts val="2359"/>
              <a:buChar char="•"/>
            </a:pPr>
            <a:r>
              <a:rPr lang="en-US" sz="2000"/>
              <a:t>Please note that you are encouraged to use the Zoom “chat” feature for questions and comments.</a:t>
            </a:r>
            <a:endParaRPr/>
          </a:p>
          <a:p>
            <a:pPr indent="-171446" lvl="0" marL="171446" rtl="0" algn="l">
              <a:lnSpc>
                <a:spcPct val="120000"/>
              </a:lnSpc>
              <a:spcBef>
                <a:spcPts val="750"/>
              </a:spcBef>
              <a:spcAft>
                <a:spcPts val="0"/>
              </a:spcAft>
              <a:buSzPts val="2359"/>
              <a:buChar char="•"/>
            </a:pPr>
            <a:r>
              <a:rPr lang="en-US" sz="2000"/>
              <a:t>You’re invited to introduce yourself in the chat – please provide your name, college, discipline/role</a:t>
            </a:r>
            <a:endParaRPr/>
          </a:p>
          <a:p>
            <a:pPr indent="-171446" lvl="0" marL="171446" rtl="0" algn="l">
              <a:lnSpc>
                <a:spcPct val="120000"/>
              </a:lnSpc>
              <a:spcBef>
                <a:spcPts val="750"/>
              </a:spcBef>
              <a:spcAft>
                <a:spcPts val="0"/>
              </a:spcAft>
              <a:buSzPts val="2359"/>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3ecbb7f96ac_0_735"/>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600"/>
              <a:buNone/>
            </a:pPr>
            <a:r>
              <a:rPr lang="en-US" sz="3600"/>
              <a:t>ADAPT Native Question Types</a:t>
            </a:r>
            <a:endParaRPr sz="3600"/>
          </a:p>
        </p:txBody>
      </p:sp>
      <p:pic>
        <p:nvPicPr>
          <p:cNvPr descr="screenshot of ADAPT Native Question type" id="204" name="Google Shape;204;g3ecbb7f96ac_0_735"/>
          <p:cNvPicPr preferRelativeResize="0"/>
          <p:nvPr/>
        </p:nvPicPr>
        <p:blipFill rotWithShape="1">
          <a:blip r:embed="rId3">
            <a:alphaModFix/>
          </a:blip>
          <a:srcRect b="0" l="0" r="0" t="0"/>
          <a:stretch/>
        </p:blipFill>
        <p:spPr>
          <a:xfrm>
            <a:off x="1862900" y="2065550"/>
            <a:ext cx="5034501" cy="4354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e8228a2981_0_152"/>
          <p:cNvSpPr txBox="1"/>
          <p:nvPr>
            <p:ph idx="1" type="body"/>
          </p:nvPr>
        </p:nvSpPr>
        <p:spPr>
          <a:xfrm>
            <a:off x="970811" y="1924157"/>
            <a:ext cx="7202400" cy="4039800"/>
          </a:xfrm>
          <a:prstGeom prst="rect">
            <a:avLst/>
          </a:prstGeom>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t/>
            </a:r>
            <a:endParaRPr sz="3600">
              <a:solidFill>
                <a:schemeClr val="dk1"/>
              </a:solidFill>
            </a:endParaRPr>
          </a:p>
          <a:p>
            <a:pPr indent="0" lvl="0" marL="0" rtl="0" algn="ctr">
              <a:lnSpc>
                <a:spcPct val="90000"/>
              </a:lnSpc>
              <a:spcBef>
                <a:spcPts val="0"/>
              </a:spcBef>
              <a:spcAft>
                <a:spcPts val="0"/>
              </a:spcAft>
              <a:buNone/>
            </a:pPr>
            <a:r>
              <a:t/>
            </a:r>
            <a:endParaRPr sz="3600">
              <a:solidFill>
                <a:schemeClr val="dk1"/>
              </a:solidFill>
            </a:endParaRPr>
          </a:p>
          <a:p>
            <a:pPr indent="0" lvl="0" marL="0" rtl="0" algn="ctr">
              <a:lnSpc>
                <a:spcPct val="90000"/>
              </a:lnSpc>
              <a:spcBef>
                <a:spcPts val="0"/>
              </a:spcBef>
              <a:spcAft>
                <a:spcPts val="0"/>
              </a:spcAft>
              <a:buNone/>
            </a:pPr>
            <a:r>
              <a:rPr lang="en-US" sz="4700">
                <a:solidFill>
                  <a:schemeClr val="dk1"/>
                </a:solidFill>
              </a:rPr>
              <a:t>Why Clone a Question?</a:t>
            </a:r>
            <a:endParaRPr sz="2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ecbb7f96ac_0_783"/>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2600"/>
              <a:buNone/>
            </a:pPr>
            <a:r>
              <a:rPr lang="en-US" sz="3600"/>
              <a:t>Ready to Play</a:t>
            </a:r>
            <a:r>
              <a:rPr lang="en-US" sz="3600"/>
              <a:t>?</a:t>
            </a:r>
            <a:endParaRPr sz="3600"/>
          </a:p>
        </p:txBody>
      </p:sp>
      <p:sp>
        <p:nvSpPr>
          <p:cNvPr id="217" name="Google Shape;217;g3ecbb7f96ac_0_783"/>
          <p:cNvSpPr txBox="1"/>
          <p:nvPr/>
        </p:nvSpPr>
        <p:spPr>
          <a:xfrm flipH="1">
            <a:off x="3072450" y="6039250"/>
            <a:ext cx="4147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l">
              <a:spcBef>
                <a:spcPts val="0"/>
              </a:spcBef>
              <a:spcAft>
                <a:spcPts val="0"/>
              </a:spcAft>
              <a:buClr>
                <a:srgbClr val="000000"/>
              </a:buClr>
              <a:buSzPts val="1200"/>
              <a:buFont typeface="Arial"/>
              <a:buNone/>
            </a:pPr>
            <a:r>
              <a:rPr lang="en-US" sz="1100"/>
              <a:t>Playtime by </a:t>
            </a:r>
            <a:r>
              <a:rPr lang="en-US" sz="1100" u="sng">
                <a:solidFill>
                  <a:schemeClr val="hlink"/>
                </a:solidFill>
                <a:hlinkClick r:id="rId3"/>
              </a:rPr>
              <a:t>Muhammed Sezer </a:t>
            </a:r>
            <a:r>
              <a:rPr b="0" i="0" lang="en-US" sz="1100" u="none" cap="none" strike="noStrike">
                <a:solidFill>
                  <a:srgbClr val="000000"/>
                </a:solidFill>
                <a:latin typeface="Arial"/>
                <a:ea typeface="Arial"/>
                <a:cs typeface="Arial"/>
                <a:sym typeface="Arial"/>
              </a:rPr>
              <a:t>under </a:t>
            </a:r>
            <a:r>
              <a:rPr b="0" i="0" lang="en-US" sz="1100" u="sng" cap="none" strike="noStrike">
                <a:solidFill>
                  <a:schemeClr val="hlink"/>
                </a:solidFill>
                <a:latin typeface="Arial"/>
                <a:ea typeface="Arial"/>
                <a:cs typeface="Arial"/>
                <a:sym typeface="Arial"/>
                <a:hlinkClick r:id="rId4"/>
              </a:rPr>
              <a:t>Pexels </a:t>
            </a:r>
            <a:r>
              <a:rPr b="0" i="0" lang="en-US" sz="1100" u="none" cap="none" strike="noStrike">
                <a:solidFill>
                  <a:srgbClr val="000000"/>
                </a:solidFill>
                <a:latin typeface="Arial"/>
                <a:ea typeface="Arial"/>
                <a:cs typeface="Arial"/>
                <a:sym typeface="Arial"/>
              </a:rPr>
              <a:t>license</a:t>
            </a:r>
            <a:endParaRPr b="0" i="0" sz="1100" u="none" cap="none" strike="noStrike">
              <a:solidFill>
                <a:srgbClr val="000000"/>
              </a:solidFill>
              <a:latin typeface="Arial"/>
              <a:ea typeface="Arial"/>
              <a:cs typeface="Arial"/>
              <a:sym typeface="Arial"/>
            </a:endParaRPr>
          </a:p>
        </p:txBody>
      </p:sp>
      <p:pic>
        <p:nvPicPr>
          <p:cNvPr descr="A kitten reaches up with its paws to swat at a branch held by a person outdoors." id="218" name="Google Shape;218;g3ecbb7f96ac_0_783" title="pexels-muhammed-sezer-809419317-34117539.jpg"/>
          <p:cNvPicPr preferRelativeResize="0"/>
          <p:nvPr/>
        </p:nvPicPr>
        <p:blipFill>
          <a:blip r:embed="rId5">
            <a:alphaModFix/>
          </a:blip>
          <a:stretch>
            <a:fillRect/>
          </a:stretch>
        </p:blipFill>
        <p:spPr>
          <a:xfrm>
            <a:off x="1668663" y="2098095"/>
            <a:ext cx="6042424" cy="40314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e8228a2981_0_158"/>
          <p:cNvSpPr txBox="1"/>
          <p:nvPr>
            <p:ph type="title"/>
          </p:nvPr>
        </p:nvSpPr>
        <p:spPr>
          <a:xfrm>
            <a:off x="1461401" y="528750"/>
            <a:ext cx="65484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Log into LibreOne</a:t>
            </a:r>
            <a:endParaRPr sz="3600"/>
          </a:p>
        </p:txBody>
      </p:sp>
      <p:pic>
        <p:nvPicPr>
          <p:cNvPr descr="Screenshot of the LibreTexts login interface featuring the &quot;Login with LibreOne&quot; portal. It shows fields for Email and Password, along with social login options for Google Workspace and Microsoft Active Directory." id="224" name="Google Shape;224;g3e8228a2981_0_158"/>
          <p:cNvPicPr preferRelativeResize="0"/>
          <p:nvPr/>
        </p:nvPicPr>
        <p:blipFill rotWithShape="1">
          <a:blip r:embed="rId3">
            <a:alphaModFix/>
          </a:blip>
          <a:srcRect b="0" l="0" r="0" t="0"/>
          <a:stretch/>
        </p:blipFill>
        <p:spPr>
          <a:xfrm>
            <a:off x="1333650" y="1866375"/>
            <a:ext cx="6676149" cy="4048476"/>
          </a:xfrm>
          <a:prstGeom prst="rect">
            <a:avLst/>
          </a:prstGeom>
          <a:noFill/>
          <a:ln>
            <a:noFill/>
          </a:ln>
        </p:spPr>
      </p:pic>
      <p:sp>
        <p:nvSpPr>
          <p:cNvPr id="225" name="Google Shape;225;g3e8228a2981_0_158"/>
          <p:cNvSpPr txBox="1"/>
          <p:nvPr/>
        </p:nvSpPr>
        <p:spPr>
          <a:xfrm>
            <a:off x="468050" y="6043575"/>
            <a:ext cx="8384400" cy="661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200" u="sng" cap="none" strike="noStrike">
                <a:solidFill>
                  <a:schemeClr val="hlink"/>
                </a:solidFill>
                <a:latin typeface="Arial"/>
                <a:ea typeface="Arial"/>
                <a:cs typeface="Arial"/>
                <a:sym typeface="Arial"/>
                <a:hlinkClick r:id="rId4"/>
              </a:rPr>
              <a:t>LibreOne link</a:t>
            </a:r>
            <a:r>
              <a:rPr b="0" i="0" lang="en-US" sz="2200" u="none" cap="none" strike="noStrike">
                <a:solidFill>
                  <a:schemeClr val="dk1"/>
                </a:solidFill>
                <a:latin typeface="Arial"/>
                <a:ea typeface="Arial"/>
                <a:cs typeface="Arial"/>
                <a:sym typeface="Arial"/>
              </a:rPr>
              <a:t> (</a:t>
            </a:r>
            <a:r>
              <a:rPr b="0" i="0" lang="en-US" sz="2200" u="sng" cap="none" strike="noStrike">
                <a:solidFill>
                  <a:schemeClr val="dk1"/>
                </a:solidFill>
                <a:latin typeface="Arial"/>
                <a:ea typeface="Arial"/>
                <a:cs typeface="Arial"/>
                <a:sym typeface="Arial"/>
                <a:hlinkClick r:id="rId5">
                  <a:extLst>
                    <a:ext uri="{A12FA001-AC4F-418D-AE19-62706E023703}">
                      <ahyp:hlinkClr val="tx"/>
                    </a:ext>
                  </a:extLst>
                </a:hlinkClick>
              </a:rPr>
              <a:t>https://one.libretexts.org/</a:t>
            </a:r>
            <a:r>
              <a:rPr b="0" i="0" lang="en-US" sz="2200" u="none" cap="none" strike="noStrike">
                <a:solidFill>
                  <a:schemeClr val="dk1"/>
                </a:solidFill>
                <a:latin typeface="Arial"/>
                <a:ea typeface="Arial"/>
                <a:cs typeface="Arial"/>
                <a:sym typeface="Arial"/>
              </a:rPr>
              <a:t>) </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lang="en-US" sz="1500"/>
              <a:t>Once you have the account, start with “Consult Insight” for training videos and instructions.</a:t>
            </a:r>
            <a:endParaRPr sz="1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3e8228a2981_0_164"/>
          <p:cNvSpPr txBox="1"/>
          <p:nvPr>
            <p:ph type="title"/>
          </p:nvPr>
        </p:nvSpPr>
        <p:spPr>
          <a:xfrm>
            <a:off x="1070011" y="461953"/>
            <a:ext cx="72024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Finding ADAPT</a:t>
            </a:r>
            <a:r>
              <a:rPr b="1" lang="en-US" sz="3800">
                <a:solidFill>
                  <a:schemeClr val="dk1"/>
                </a:solidFill>
              </a:rPr>
              <a:t>T</a:t>
            </a:r>
            <a:endParaRPr/>
          </a:p>
        </p:txBody>
      </p:sp>
      <p:pic>
        <p:nvPicPr>
          <p:cNvPr descr="screenshot of LibreVerse with the ADAPT tile box in a red frame " id="231" name="Google Shape;231;g3e8228a2981_0_164"/>
          <p:cNvPicPr preferRelativeResize="0"/>
          <p:nvPr/>
        </p:nvPicPr>
        <p:blipFill>
          <a:blip r:embed="rId3">
            <a:alphaModFix/>
          </a:blip>
          <a:stretch>
            <a:fillRect/>
          </a:stretch>
        </p:blipFill>
        <p:spPr>
          <a:xfrm>
            <a:off x="152400" y="2351978"/>
            <a:ext cx="8839200" cy="34403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3e8228a2981_0_169"/>
          <p:cNvSpPr txBox="1"/>
          <p:nvPr>
            <p:ph type="title"/>
          </p:nvPr>
        </p:nvSpPr>
        <p:spPr>
          <a:xfrm>
            <a:off x="1181436" y="606453"/>
            <a:ext cx="7202400" cy="8931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3600"/>
              <a:t>Import OERI ADAPT Demo Course</a:t>
            </a:r>
            <a:endParaRPr sz="3600"/>
          </a:p>
        </p:txBody>
      </p:sp>
      <p:pic>
        <p:nvPicPr>
          <p:cNvPr descr="Dashboard with Public Courses highlighted around a red box" id="238" name="Google Shape;238;g3e8228a2981_0_169"/>
          <p:cNvPicPr preferRelativeResize="0"/>
          <p:nvPr/>
        </p:nvPicPr>
        <p:blipFill>
          <a:blip r:embed="rId3">
            <a:alphaModFix/>
          </a:blip>
          <a:stretch>
            <a:fillRect/>
          </a:stretch>
        </p:blipFill>
        <p:spPr>
          <a:xfrm>
            <a:off x="853025" y="1977050"/>
            <a:ext cx="1874175" cy="2556825"/>
          </a:xfrm>
          <a:prstGeom prst="rect">
            <a:avLst/>
          </a:prstGeom>
          <a:noFill/>
          <a:ln>
            <a:noFill/>
          </a:ln>
        </p:spPr>
      </p:pic>
      <p:sp>
        <p:nvSpPr>
          <p:cNvPr id="239" name="Google Shape;239;g3e8228a2981_0_169"/>
          <p:cNvSpPr txBox="1"/>
          <p:nvPr/>
        </p:nvSpPr>
        <p:spPr>
          <a:xfrm>
            <a:off x="3657925" y="2531350"/>
            <a:ext cx="5400600" cy="6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3D372F"/>
                </a:solidFill>
              </a:rPr>
              <a:t>First, find the Dashboard and select Public Courses.</a:t>
            </a:r>
            <a:endParaRPr sz="1800">
              <a:solidFill>
                <a:srgbClr val="3D372F"/>
              </a:solidFill>
            </a:endParaRPr>
          </a:p>
        </p:txBody>
      </p:sp>
      <p:pic>
        <p:nvPicPr>
          <p:cNvPr descr="Public Courses search filtered by &quot;Summer 2026&quot; showing one result: &quot;Summer 2026 OERI ADAPT&quot; by Cristina Moon at Chabot College, with a download icon highlighted in red." id="240" name="Google Shape;240;g3e8228a2981_0_169"/>
          <p:cNvPicPr preferRelativeResize="0"/>
          <p:nvPr/>
        </p:nvPicPr>
        <p:blipFill>
          <a:blip r:embed="rId4">
            <a:alphaModFix/>
          </a:blip>
          <a:stretch>
            <a:fillRect/>
          </a:stretch>
        </p:blipFill>
        <p:spPr>
          <a:xfrm>
            <a:off x="1029025" y="4533875"/>
            <a:ext cx="4410076" cy="2131525"/>
          </a:xfrm>
          <a:prstGeom prst="rect">
            <a:avLst/>
          </a:prstGeom>
          <a:noFill/>
          <a:ln>
            <a:noFill/>
          </a:ln>
        </p:spPr>
      </p:pic>
      <p:sp>
        <p:nvSpPr>
          <p:cNvPr id="241" name="Google Shape;241;g3e8228a2981_0_169"/>
          <p:cNvSpPr txBox="1"/>
          <p:nvPr/>
        </p:nvSpPr>
        <p:spPr>
          <a:xfrm>
            <a:off x="3825375" y="4706754"/>
            <a:ext cx="4725900" cy="11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3D372F"/>
                </a:solidFill>
              </a:rPr>
              <a:t>Next, under Title, type </a:t>
            </a:r>
            <a:r>
              <a:rPr b="1" lang="en-US" sz="1800">
                <a:solidFill>
                  <a:srgbClr val="3D372F"/>
                </a:solidFill>
              </a:rPr>
              <a:t>Summer 2026 </a:t>
            </a:r>
            <a:r>
              <a:rPr b="1" lang="en-US" sz="1800">
                <a:solidFill>
                  <a:srgbClr val="3D372F"/>
                </a:solidFill>
              </a:rPr>
              <a:t>OERI ADAPT</a:t>
            </a:r>
            <a:r>
              <a:rPr lang="en-US" sz="1800">
                <a:solidFill>
                  <a:srgbClr val="3D372F"/>
                </a:solidFill>
              </a:rPr>
              <a:t> and then select the import (down arrow).</a:t>
            </a:r>
            <a:endParaRPr sz="1800">
              <a:solidFill>
                <a:srgbClr val="3D372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3e8228a2981_0_179"/>
          <p:cNvSpPr txBox="1"/>
          <p:nvPr>
            <p:ph type="title"/>
          </p:nvPr>
        </p:nvSpPr>
        <p:spPr>
          <a:xfrm>
            <a:off x="1088686" y="808303"/>
            <a:ext cx="7202400" cy="8931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3600"/>
              <a:t>Importing a Public Course - Step-by-Step</a:t>
            </a:r>
            <a:endParaRPr sz="3600"/>
          </a:p>
        </p:txBody>
      </p:sp>
      <p:sp>
        <p:nvSpPr>
          <p:cNvPr id="248" name="Google Shape;248;g3e8228a2981_0_179"/>
          <p:cNvSpPr txBox="1"/>
          <p:nvPr>
            <p:ph idx="1" type="body"/>
          </p:nvPr>
        </p:nvSpPr>
        <p:spPr>
          <a:xfrm>
            <a:off x="1088675" y="2015725"/>
            <a:ext cx="7384500" cy="4039200"/>
          </a:xfrm>
          <a:prstGeom prst="rect">
            <a:avLst/>
          </a:prstGeom>
        </p:spPr>
        <p:txBody>
          <a:bodyPr anchorCtr="0" anchor="t" bIns="45700" lIns="91425" spcFirstLastPara="1" rIns="91425" wrap="square" tIns="45700">
            <a:normAutofit/>
          </a:bodyPr>
          <a:lstStyle/>
          <a:p>
            <a:pPr indent="-330200" lvl="0" marL="457200" rtl="0" algn="l">
              <a:spcBef>
                <a:spcPts val="750"/>
              </a:spcBef>
              <a:spcAft>
                <a:spcPts val="0"/>
              </a:spcAft>
              <a:buSzPts val="1600"/>
              <a:buAutoNum type="arabicPeriod"/>
            </a:pPr>
            <a:r>
              <a:rPr lang="en-US"/>
              <a:t>Log into LibreTexts. </a:t>
            </a:r>
            <a:endParaRPr/>
          </a:p>
          <a:p>
            <a:pPr indent="-330200" lvl="0" marL="457200" rtl="0" algn="l">
              <a:spcBef>
                <a:spcPts val="0"/>
              </a:spcBef>
              <a:spcAft>
                <a:spcPts val="0"/>
              </a:spcAft>
              <a:buSzPts val="1600"/>
              <a:buAutoNum type="arabicPeriod"/>
            </a:pPr>
            <a:r>
              <a:rPr lang="en-US"/>
              <a:t>Navigate to ADAPT.</a:t>
            </a:r>
            <a:endParaRPr/>
          </a:p>
          <a:p>
            <a:pPr indent="-330200" lvl="0" marL="457200" rtl="0" algn="l">
              <a:spcBef>
                <a:spcPts val="0"/>
              </a:spcBef>
              <a:spcAft>
                <a:spcPts val="0"/>
              </a:spcAft>
              <a:buSzPts val="1600"/>
              <a:buAutoNum type="arabicPeriod"/>
            </a:pPr>
            <a:r>
              <a:rPr lang="en-US"/>
              <a:t>If you are logged in as an Instructor, your Dashboard will be in the upper right of your screen no matter where in ADAPT you are.</a:t>
            </a:r>
            <a:endParaRPr/>
          </a:p>
          <a:p>
            <a:pPr indent="-330200" lvl="0" marL="457200" rtl="0" algn="l">
              <a:spcBef>
                <a:spcPts val="0"/>
              </a:spcBef>
              <a:spcAft>
                <a:spcPts val="0"/>
              </a:spcAft>
              <a:buSzPts val="1600"/>
              <a:buAutoNum type="arabicPeriod"/>
            </a:pPr>
            <a:r>
              <a:rPr lang="en-US"/>
              <a:t>Select “Public Courses.”</a:t>
            </a:r>
            <a:endParaRPr/>
          </a:p>
          <a:p>
            <a:pPr indent="-330200" lvl="0" marL="457200" rtl="0" algn="l">
              <a:spcBef>
                <a:spcPts val="0"/>
              </a:spcBef>
              <a:spcAft>
                <a:spcPts val="0"/>
              </a:spcAft>
              <a:buSzPts val="1600"/>
              <a:buAutoNum type="arabicPeriod"/>
            </a:pPr>
            <a:r>
              <a:rPr lang="en-US"/>
              <a:t>Leave the “Discipline” field as it as and then enter “</a:t>
            </a:r>
            <a:r>
              <a:rPr b="1" lang="en-US"/>
              <a:t>Summer 2026 OERI ADAPT</a:t>
            </a:r>
            <a:r>
              <a:rPr lang="en-US"/>
              <a:t>” in the “Title” field.</a:t>
            </a:r>
            <a:endParaRPr/>
          </a:p>
          <a:p>
            <a:pPr indent="-330200" lvl="0" marL="457200" rtl="0" algn="l">
              <a:spcBef>
                <a:spcPts val="0"/>
              </a:spcBef>
              <a:spcAft>
                <a:spcPts val="0"/>
              </a:spcAft>
              <a:buSzPts val="1600"/>
              <a:buAutoNum type="arabicPeriod"/>
            </a:pPr>
            <a:r>
              <a:rPr lang="en-US"/>
              <a:t>Select “Update.”</a:t>
            </a:r>
            <a:endParaRPr/>
          </a:p>
          <a:p>
            <a:pPr indent="-330200" lvl="0" marL="457200" rtl="0" algn="l">
              <a:spcBef>
                <a:spcPts val="0"/>
              </a:spcBef>
              <a:spcAft>
                <a:spcPts val="0"/>
              </a:spcAft>
              <a:buSzPts val="1600"/>
              <a:buAutoNum type="arabicPeriod"/>
            </a:pPr>
            <a:r>
              <a:rPr lang="en-US"/>
              <a:t>You should now have the </a:t>
            </a:r>
            <a:r>
              <a:rPr b="1" lang="en-US"/>
              <a:t>Summer 2026 OERI ADAPT</a:t>
            </a:r>
            <a:r>
              <a:rPr lang="en-US"/>
              <a:t> Course available for you to import into your courses.</a:t>
            </a:r>
            <a:endParaRPr/>
          </a:p>
          <a:p>
            <a:pPr indent="-330200" lvl="0" marL="457200" rtl="0" algn="l">
              <a:spcBef>
                <a:spcPts val="0"/>
              </a:spcBef>
              <a:spcAft>
                <a:spcPts val="0"/>
              </a:spcAft>
              <a:buSzPts val="1600"/>
              <a:buAutoNum type="arabicPeriod"/>
            </a:pPr>
            <a:r>
              <a:rPr lang="en-US"/>
              <a:t>Select the down arrow under actions (on the far right) to import the course.</a:t>
            </a:r>
            <a:endParaRPr/>
          </a:p>
        </p:txBody>
      </p:sp>
      <p:pic>
        <p:nvPicPr>
          <p:cNvPr descr="Public Courses result for &quot;Summer 2026 OERI ADAPT&quot; showing a tooltip that reads &quot;Import Summer 2026 OERI ADAPT&quot; over the download icon." id="249" name="Google Shape;249;g3e8228a2981_0_179"/>
          <p:cNvPicPr preferRelativeResize="0"/>
          <p:nvPr/>
        </p:nvPicPr>
        <p:blipFill>
          <a:blip r:embed="rId3">
            <a:alphaModFix/>
          </a:blip>
          <a:stretch>
            <a:fillRect/>
          </a:stretch>
        </p:blipFill>
        <p:spPr>
          <a:xfrm>
            <a:off x="433375" y="5662613"/>
            <a:ext cx="8277225" cy="98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4"/>
          <p:cNvSpPr txBox="1"/>
          <p:nvPr>
            <p:ph type="title"/>
          </p:nvPr>
        </p:nvSpPr>
        <p:spPr>
          <a:xfrm>
            <a:off x="1726861" y="89977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Play or Breathe</a:t>
            </a:r>
            <a:endParaRPr/>
          </a:p>
        </p:txBody>
      </p:sp>
      <p:pic>
        <p:nvPicPr>
          <p:cNvPr descr="Sloth relaxing on a beach chair under palm trees, holding a tropical drink beside the ocean on a sunny day." id="255" name="Google Shape;255;p34"/>
          <p:cNvPicPr preferRelativeResize="0"/>
          <p:nvPr/>
        </p:nvPicPr>
        <p:blipFill rotWithShape="1">
          <a:blip r:embed="rId3">
            <a:alphaModFix/>
          </a:blip>
          <a:srcRect b="0" l="0" r="0" t="0"/>
          <a:stretch/>
        </p:blipFill>
        <p:spPr>
          <a:xfrm>
            <a:off x="2034023" y="2184064"/>
            <a:ext cx="4843800" cy="3370975"/>
          </a:xfrm>
          <a:prstGeom prst="rect">
            <a:avLst/>
          </a:prstGeom>
          <a:noFill/>
          <a:ln>
            <a:noFill/>
          </a:ln>
        </p:spPr>
      </p:pic>
      <p:sp>
        <p:nvSpPr>
          <p:cNvPr id="256" name="Google Shape;256;p34"/>
          <p:cNvSpPr txBox="1"/>
          <p:nvPr/>
        </p:nvSpPr>
        <p:spPr>
          <a:xfrm>
            <a:off x="2196894" y="5634854"/>
            <a:ext cx="4262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2060"/>
                </a:solidFill>
                <a:latin typeface="Arial"/>
                <a:ea typeface="Arial"/>
                <a:cs typeface="Arial"/>
                <a:sym typeface="Arial"/>
                <a:hlinkClick r:id="rId4">
                  <a:extLst>
                    <a:ext uri="{A12FA001-AC4F-418D-AE19-62706E023703}">
                      <ahyp:hlinkClr val="tx"/>
                    </a:ext>
                  </a:extLst>
                </a:hlinkClick>
              </a:rPr>
              <a:t>Sloth</a:t>
            </a:r>
            <a:r>
              <a:rPr b="0" i="0" lang="en-US" sz="1200" u="none" cap="none" strike="noStrike">
                <a:solidFill>
                  <a:srgbClr val="002060"/>
                </a:solidFill>
                <a:latin typeface="Arial"/>
                <a:ea typeface="Arial"/>
                <a:cs typeface="Arial"/>
                <a:sym typeface="Arial"/>
              </a:rPr>
              <a:t> by Mancia Freddy is licensed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 CC0 1.0 Public Domain</a:t>
            </a:r>
            <a:r>
              <a:rPr b="0" i="0" lang="en-US" sz="1200" u="none" cap="none" strike="noStrike">
                <a:solidFill>
                  <a:srgbClr val="000000"/>
                </a:solidFill>
                <a:latin typeface="Arial"/>
                <a:ea typeface="Arial"/>
                <a:cs typeface="Arial"/>
                <a:sym typeface="Arial"/>
              </a:rPr>
              <a:t>. </a:t>
            </a:r>
            <a:endParaRPr b="0" i="0" sz="1200" u="none" cap="none" strike="noStrike">
              <a:solidFill>
                <a:srgbClr val="00206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3e8228a2981_0_525"/>
          <p:cNvSpPr txBox="1"/>
          <p:nvPr>
            <p:ph idx="4294967295" type="title"/>
          </p:nvPr>
        </p:nvSpPr>
        <p:spPr>
          <a:xfrm>
            <a:off x="866275" y="444750"/>
            <a:ext cx="7345200" cy="11433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3600"/>
              <a:t>Summer 2026 </a:t>
            </a:r>
            <a:r>
              <a:rPr lang="en-US" sz="3600"/>
              <a:t>OERI ADAPT Course Assignments</a:t>
            </a:r>
            <a:endParaRPr sz="3600"/>
          </a:p>
        </p:txBody>
      </p:sp>
      <p:pic>
        <p:nvPicPr>
          <p:cNvPr descr="Summer 2026 OERI ADAPT Assignments page listing four open homework assignments: Basic Native Questions, Flashcards, Accounting, and My New Assignment." id="263" name="Google Shape;263;g3e8228a2981_0_525"/>
          <p:cNvPicPr preferRelativeResize="0"/>
          <p:nvPr/>
        </p:nvPicPr>
        <p:blipFill>
          <a:blip r:embed="rId3">
            <a:alphaModFix/>
          </a:blip>
          <a:stretch>
            <a:fillRect/>
          </a:stretch>
        </p:blipFill>
        <p:spPr>
          <a:xfrm>
            <a:off x="866263" y="2044450"/>
            <a:ext cx="7722675" cy="4428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3e8228a2981_0_1418"/>
          <p:cNvSpPr txBox="1"/>
          <p:nvPr>
            <p:ph idx="4294967295" type="title"/>
          </p:nvPr>
        </p:nvSpPr>
        <p:spPr>
          <a:xfrm>
            <a:off x="1193461" y="981827"/>
            <a:ext cx="7202400" cy="9474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3400"/>
              <a:t>Exploring Basic Native Questions</a:t>
            </a:r>
            <a:endParaRPr sz="3400"/>
          </a:p>
        </p:txBody>
      </p:sp>
      <p:pic>
        <p:nvPicPr>
          <p:cNvPr descr="Assignment question list showing 8 questions with varying submission types including select choice, highlight text, matching, and fill in the blank, each worth 10 points." id="270" name="Google Shape;270;g3e8228a2981_0_1418"/>
          <p:cNvPicPr preferRelativeResize="0"/>
          <p:nvPr/>
        </p:nvPicPr>
        <p:blipFill>
          <a:blip r:embed="rId3">
            <a:alphaModFix/>
          </a:blip>
          <a:stretch>
            <a:fillRect/>
          </a:stretch>
        </p:blipFill>
        <p:spPr>
          <a:xfrm>
            <a:off x="513125" y="1929227"/>
            <a:ext cx="3373186" cy="4795422"/>
          </a:xfrm>
          <a:prstGeom prst="rect">
            <a:avLst/>
          </a:prstGeom>
          <a:noFill/>
          <a:ln>
            <a:noFill/>
          </a:ln>
        </p:spPr>
      </p:pic>
      <p:sp>
        <p:nvSpPr>
          <p:cNvPr id="271" name="Google Shape;271;g3e8228a2981_0_1418"/>
          <p:cNvSpPr txBox="1"/>
          <p:nvPr/>
        </p:nvSpPr>
        <p:spPr>
          <a:xfrm>
            <a:off x="4547400" y="2489975"/>
            <a:ext cx="3988200" cy="382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181612"/>
                </a:solidFill>
              </a:rPr>
              <a:t>For today’s webinar, we will work on:</a:t>
            </a:r>
            <a:endParaRPr sz="2000">
              <a:solidFill>
                <a:srgbClr val="181612"/>
              </a:solidFill>
            </a:endParaRPr>
          </a:p>
          <a:p>
            <a:pPr indent="-355600" lvl="0" marL="457200" rtl="0" algn="l">
              <a:spcBef>
                <a:spcPts val="0"/>
              </a:spcBef>
              <a:spcAft>
                <a:spcPts val="0"/>
              </a:spcAft>
              <a:buClr>
                <a:srgbClr val="181612"/>
              </a:buClr>
              <a:buSzPts val="2000"/>
              <a:buChar char="●"/>
            </a:pPr>
            <a:r>
              <a:rPr lang="en-US" sz="2000">
                <a:solidFill>
                  <a:srgbClr val="181612"/>
                </a:solidFill>
              </a:rPr>
              <a:t>Select choice</a:t>
            </a:r>
            <a:endParaRPr sz="2000">
              <a:solidFill>
                <a:srgbClr val="181612"/>
              </a:solidFill>
            </a:endParaRPr>
          </a:p>
          <a:p>
            <a:pPr indent="-355600" lvl="0" marL="457200" rtl="0" algn="l">
              <a:spcBef>
                <a:spcPts val="0"/>
              </a:spcBef>
              <a:spcAft>
                <a:spcPts val="0"/>
              </a:spcAft>
              <a:buClr>
                <a:srgbClr val="181612"/>
              </a:buClr>
              <a:buSzPts val="2000"/>
              <a:buChar char="●"/>
            </a:pPr>
            <a:r>
              <a:rPr lang="en-US" sz="2000">
                <a:solidFill>
                  <a:srgbClr val="181612"/>
                </a:solidFill>
              </a:rPr>
              <a:t>Highlight text</a:t>
            </a:r>
            <a:endParaRPr sz="2000">
              <a:solidFill>
                <a:srgbClr val="181612"/>
              </a:solidFill>
            </a:endParaRPr>
          </a:p>
          <a:p>
            <a:pPr indent="-355600" lvl="0" marL="457200" rtl="0" algn="l">
              <a:spcBef>
                <a:spcPts val="0"/>
              </a:spcBef>
              <a:spcAft>
                <a:spcPts val="0"/>
              </a:spcAft>
              <a:buClr>
                <a:srgbClr val="181612"/>
              </a:buClr>
              <a:buSzPts val="2000"/>
              <a:buChar char="●"/>
            </a:pPr>
            <a:r>
              <a:rPr lang="en-US" sz="2000">
                <a:solidFill>
                  <a:srgbClr val="181612"/>
                </a:solidFill>
              </a:rPr>
              <a:t>Matching</a:t>
            </a:r>
            <a:endParaRPr sz="2000">
              <a:solidFill>
                <a:srgbClr val="181612"/>
              </a:solidFill>
            </a:endParaRPr>
          </a:p>
          <a:p>
            <a:pPr indent="-355600" lvl="0" marL="457200" rtl="0" algn="l">
              <a:spcBef>
                <a:spcPts val="0"/>
              </a:spcBef>
              <a:spcAft>
                <a:spcPts val="0"/>
              </a:spcAft>
              <a:buClr>
                <a:srgbClr val="181612"/>
              </a:buClr>
              <a:buSzPts val="2000"/>
              <a:buChar char="●"/>
            </a:pPr>
            <a:r>
              <a:rPr lang="en-US" sz="2000">
                <a:solidFill>
                  <a:srgbClr val="181612"/>
                </a:solidFill>
              </a:rPr>
              <a:t>Fill in the blank</a:t>
            </a:r>
            <a:endParaRPr sz="2000">
              <a:solidFill>
                <a:srgbClr val="18161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txBox="1"/>
          <p:nvPr>
            <p:ph type="ctrTitle"/>
          </p:nvPr>
        </p:nvSpPr>
        <p:spPr>
          <a:xfrm>
            <a:off x="1333049" y="2714471"/>
            <a:ext cx="6477900" cy="1769400"/>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SzPts val="3600"/>
              <a:buNone/>
            </a:pPr>
            <a:r>
              <a:rPr lang="en-US"/>
              <a:t>Level 2: Cloning Native Basic Questions</a:t>
            </a:r>
            <a:endParaRPr/>
          </a:p>
        </p:txBody>
      </p:sp>
      <p:sp>
        <p:nvSpPr>
          <p:cNvPr id="143" name="Google Shape;143;p4"/>
          <p:cNvSpPr txBox="1"/>
          <p:nvPr>
            <p:ph idx="1" type="subTitle"/>
          </p:nvPr>
        </p:nvSpPr>
        <p:spPr>
          <a:xfrm>
            <a:off x="141514" y="5190324"/>
            <a:ext cx="8149625" cy="977621"/>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0"/>
              </a:spcAft>
              <a:buSzPts val="1600"/>
              <a:buNone/>
            </a:pPr>
            <a:r>
              <a:rPr lang="en-US" cap="none"/>
              <a:t>June </a:t>
            </a:r>
            <a:r>
              <a:rPr lang="en-US"/>
              <a:t>4th</a:t>
            </a:r>
            <a:r>
              <a:rPr lang="en-US" cap="none"/>
              <a:t>, 2</a:t>
            </a:r>
            <a:r>
              <a:rPr lang="en-US"/>
              <a:t>02</a:t>
            </a:r>
            <a:r>
              <a:rPr lang="en-US" cap="none"/>
              <a:t>6. </a:t>
            </a:r>
            <a:r>
              <a:rPr lang="en-US"/>
              <a:t>12</a:t>
            </a:r>
            <a:r>
              <a:rPr lang="en-US" cap="none"/>
              <a:t>:00 </a:t>
            </a:r>
            <a:r>
              <a:rPr lang="en-US"/>
              <a:t>p</a:t>
            </a:r>
            <a:r>
              <a:rPr lang="en-US" cap="none"/>
              <a:t>m – 1:30 </a:t>
            </a:r>
            <a:r>
              <a:rPr lang="en-US"/>
              <a:t>p</a:t>
            </a:r>
            <a:r>
              <a:rPr lang="en-US" cap="none"/>
              <a:t>m</a:t>
            </a:r>
            <a:endParaRPr/>
          </a:p>
          <a:p>
            <a:pPr indent="0" lvl="0" marL="0" rtl="0" algn="l">
              <a:lnSpc>
                <a:spcPct val="120000"/>
              </a:lnSpc>
              <a:spcBef>
                <a:spcPts val="750"/>
              </a:spcBef>
              <a:spcAft>
                <a:spcPts val="0"/>
              </a:spcAft>
              <a:buSzPts val="1600"/>
              <a:buNone/>
            </a:pPr>
            <a:r>
              <a:rPr lang="en-US"/>
              <a:t>This work is licensed under a </a:t>
            </a:r>
            <a:r>
              <a:rPr lang="en-US" u="sng">
                <a:solidFill>
                  <a:schemeClr val="hlink"/>
                </a:solidFill>
                <a:hlinkClick r:id="rId3"/>
              </a:rPr>
              <a:t>Creative Commons Attribution 4.0 International License</a:t>
            </a:r>
            <a:r>
              <a:rPr lang="en-US"/>
              <a:t>.)</a:t>
            </a:r>
            <a:endParaRPr cap="none"/>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3e8228a2981_0_531"/>
          <p:cNvSpPr txBox="1"/>
          <p:nvPr>
            <p:ph type="ctrTitle"/>
          </p:nvPr>
        </p:nvSpPr>
        <p:spPr>
          <a:xfrm>
            <a:off x="96575" y="1784500"/>
            <a:ext cx="7964100" cy="15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700"/>
              <a:t>Explore Select Choice Question</a:t>
            </a:r>
            <a:endParaRPr sz="3700"/>
          </a:p>
        </p:txBody>
      </p:sp>
      <p:pic>
        <p:nvPicPr>
          <p:cNvPr id="278" name="Google Shape;278;g3e8228a2981_0_531"/>
          <p:cNvPicPr preferRelativeResize="0"/>
          <p:nvPr/>
        </p:nvPicPr>
        <p:blipFill>
          <a:blip r:embed="rId3">
            <a:alphaModFix/>
          </a:blip>
          <a:stretch>
            <a:fillRect/>
          </a:stretch>
        </p:blipFill>
        <p:spPr>
          <a:xfrm>
            <a:off x="583663" y="3788774"/>
            <a:ext cx="7428025" cy="2324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e8228a2981_0_537"/>
          <p:cNvSpPr txBox="1"/>
          <p:nvPr>
            <p:ph idx="4294967295" type="title"/>
          </p:nvPr>
        </p:nvSpPr>
        <p:spPr>
          <a:xfrm>
            <a:off x="753675" y="515975"/>
            <a:ext cx="7731900" cy="1143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Clone (Copy) an ADAPT Question</a:t>
            </a:r>
            <a:endParaRPr sz="3600"/>
          </a:p>
        </p:txBody>
      </p:sp>
      <p:sp>
        <p:nvSpPr>
          <p:cNvPr id="284" name="Google Shape;284;g3e8228a2981_0_537"/>
          <p:cNvSpPr txBox="1"/>
          <p:nvPr/>
        </p:nvSpPr>
        <p:spPr>
          <a:xfrm>
            <a:off x="1407300" y="3856775"/>
            <a:ext cx="6329400" cy="23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lang="en-US" sz="1900">
                <a:latin typeface="Lato"/>
                <a:ea typeface="Lato"/>
                <a:cs typeface="Lato"/>
                <a:sym typeface="Lato"/>
              </a:rPr>
              <a:t>Choose the ESL example to clone. Select the clone icon under the Actions heading.</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rPr lang="en-US" sz="1900">
                <a:latin typeface="Lato"/>
                <a:ea typeface="Lato"/>
                <a:cs typeface="Lato"/>
                <a:sym typeface="Lato"/>
              </a:rPr>
              <a:t>Your cloned question will be at the bottom of the page in your Basic native questions assignment.</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t/>
            </a:r>
            <a:endParaRPr sz="1900">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p:txBody>
      </p:sp>
      <p:pic>
        <p:nvPicPr>
          <p:cNvPr descr="Screenshot of the ADAPT question list. A red circle highlights the &quot;Clone&quot; icon (overlapping squares) next to an ESL example question, illustrating how to copy a question into a new assignment." id="285" name="Google Shape;285;g3e8228a2981_0_537"/>
          <p:cNvPicPr preferRelativeResize="0"/>
          <p:nvPr/>
        </p:nvPicPr>
        <p:blipFill>
          <a:blip r:embed="rId3">
            <a:alphaModFix/>
          </a:blip>
          <a:stretch>
            <a:fillRect/>
          </a:stretch>
        </p:blipFill>
        <p:spPr>
          <a:xfrm>
            <a:off x="1453163" y="2343900"/>
            <a:ext cx="5685224" cy="132305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e8228a2981_0_544"/>
          <p:cNvSpPr txBox="1"/>
          <p:nvPr>
            <p:ph idx="4294967295" type="title"/>
          </p:nvPr>
        </p:nvSpPr>
        <p:spPr>
          <a:xfrm>
            <a:off x="1507786" y="886577"/>
            <a:ext cx="7202400" cy="9474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3600"/>
              <a:t>After Cloning</a:t>
            </a:r>
            <a:endParaRPr sz="3600"/>
          </a:p>
        </p:txBody>
      </p:sp>
      <p:pic>
        <p:nvPicPr>
          <p:cNvPr descr="Screenshot of the &quot;Clone ESL example&quot; dialog box in ADAPT. It shows a message explaining editing rights for cloned questions and includes dropdown menus to select the destination folder and assignment." id="292" name="Google Shape;292;g3e8228a2981_0_544" title="Screenshot 2026-04-02 at 6.26.22 AM.png"/>
          <p:cNvPicPr preferRelativeResize="0"/>
          <p:nvPr/>
        </p:nvPicPr>
        <p:blipFill>
          <a:blip r:embed="rId3">
            <a:alphaModFix/>
          </a:blip>
          <a:stretch>
            <a:fillRect/>
          </a:stretch>
        </p:blipFill>
        <p:spPr>
          <a:xfrm>
            <a:off x="835250" y="2019299"/>
            <a:ext cx="7874926" cy="39179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3e8228a2981_0_550"/>
          <p:cNvSpPr txBox="1"/>
          <p:nvPr>
            <p:ph idx="4294967295" type="title"/>
          </p:nvPr>
        </p:nvSpPr>
        <p:spPr>
          <a:xfrm>
            <a:off x="970811" y="924677"/>
            <a:ext cx="7202400" cy="9474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sz="3600"/>
              <a:t>To Access Your Copy, Select Its Title</a:t>
            </a:r>
            <a:endParaRPr sz="3600"/>
          </a:p>
        </p:txBody>
      </p:sp>
      <p:pic>
        <p:nvPicPr>
          <p:cNvPr descr="Screenshot of the ADAPT question list showing a cloned question titled &quot;ESL example (select choice) copy.&quot;" id="299" name="Google Shape;299;g3e8228a2981_0_550" title="Screenshot 2026-04-02 at 6.27.28 AM.png"/>
          <p:cNvPicPr preferRelativeResize="0"/>
          <p:nvPr/>
        </p:nvPicPr>
        <p:blipFill>
          <a:blip r:embed="rId3">
            <a:alphaModFix/>
          </a:blip>
          <a:stretch>
            <a:fillRect/>
          </a:stretch>
        </p:blipFill>
        <p:spPr>
          <a:xfrm>
            <a:off x="200025" y="4955726"/>
            <a:ext cx="8839201" cy="1195337"/>
          </a:xfrm>
          <a:prstGeom prst="rect">
            <a:avLst/>
          </a:prstGeom>
          <a:noFill/>
          <a:ln>
            <a:noFill/>
          </a:ln>
        </p:spPr>
      </p:pic>
      <p:sp>
        <p:nvSpPr>
          <p:cNvPr id="300" name="Google Shape;300;g3e8228a2981_0_550"/>
          <p:cNvSpPr txBox="1"/>
          <p:nvPr/>
        </p:nvSpPr>
        <p:spPr>
          <a:xfrm>
            <a:off x="893700" y="2063750"/>
            <a:ext cx="7315500" cy="258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3D372F"/>
              </a:buClr>
              <a:buSzPts val="2000"/>
              <a:buChar char="●"/>
            </a:pPr>
            <a:r>
              <a:rPr lang="en-US" sz="2000">
                <a:solidFill>
                  <a:srgbClr val="3D372F"/>
                </a:solidFill>
              </a:rPr>
              <a:t>M</a:t>
            </a:r>
            <a:r>
              <a:rPr lang="en-US" sz="2000">
                <a:solidFill>
                  <a:srgbClr val="3D372F"/>
                </a:solidFill>
              </a:rPr>
              <a:t>odify the title of your cloned question by selecting the pencil icon at the end of the title either before or after accessing all elements of your copy.</a:t>
            </a:r>
            <a:endParaRPr sz="2000">
              <a:solidFill>
                <a:srgbClr val="3D372F"/>
              </a:solidFill>
            </a:endParaRPr>
          </a:p>
          <a:p>
            <a:pPr indent="-355600" lvl="0" marL="457200" rtl="0" algn="l">
              <a:spcBef>
                <a:spcPts val="0"/>
              </a:spcBef>
              <a:spcAft>
                <a:spcPts val="0"/>
              </a:spcAft>
              <a:buClr>
                <a:srgbClr val="3D372F"/>
              </a:buClr>
              <a:buSzPts val="2000"/>
              <a:buChar char="●"/>
            </a:pPr>
            <a:r>
              <a:rPr lang="en-US" sz="2000">
                <a:solidFill>
                  <a:srgbClr val="3D372F"/>
                </a:solidFill>
              </a:rPr>
              <a:t>Upon accessing your question for editing, you will make edits in just two sections:</a:t>
            </a:r>
            <a:endParaRPr sz="2000">
              <a:solidFill>
                <a:srgbClr val="3D372F"/>
              </a:solidFill>
            </a:endParaRPr>
          </a:p>
          <a:p>
            <a:pPr indent="-355600" lvl="1" marL="914400" rtl="0" algn="l">
              <a:spcBef>
                <a:spcPts val="0"/>
              </a:spcBef>
              <a:spcAft>
                <a:spcPts val="0"/>
              </a:spcAft>
              <a:buClr>
                <a:srgbClr val="3D372F"/>
              </a:buClr>
              <a:buSzPts val="2000"/>
              <a:buChar char="○"/>
            </a:pPr>
            <a:r>
              <a:rPr lang="en-US" sz="2000">
                <a:solidFill>
                  <a:srgbClr val="3D372F"/>
                </a:solidFill>
              </a:rPr>
              <a:t>Properties</a:t>
            </a:r>
            <a:endParaRPr sz="2000">
              <a:solidFill>
                <a:srgbClr val="3D372F"/>
              </a:solidFill>
            </a:endParaRPr>
          </a:p>
          <a:p>
            <a:pPr indent="-355600" lvl="1" marL="914400" rtl="0" algn="l">
              <a:spcBef>
                <a:spcPts val="0"/>
              </a:spcBef>
              <a:spcAft>
                <a:spcPts val="0"/>
              </a:spcAft>
              <a:buClr>
                <a:srgbClr val="3D372F"/>
              </a:buClr>
              <a:buSzPts val="2000"/>
              <a:buChar char="○"/>
            </a:pPr>
            <a:r>
              <a:rPr lang="en-US" sz="2000">
                <a:solidFill>
                  <a:srgbClr val="3D372F"/>
                </a:solidFill>
              </a:rPr>
              <a:t>Primary Content</a:t>
            </a:r>
            <a:endParaRPr sz="2000">
              <a:solidFill>
                <a:srgbClr val="3D372F"/>
              </a:solidFill>
            </a:endParaRPr>
          </a:p>
          <a:p>
            <a:pPr indent="0" lvl="0" marL="0" rtl="0" algn="l">
              <a:spcBef>
                <a:spcPts val="0"/>
              </a:spcBef>
              <a:spcAft>
                <a:spcPts val="0"/>
              </a:spcAft>
              <a:buNone/>
            </a:pPr>
            <a:r>
              <a:t/>
            </a:r>
            <a:endParaRPr sz="1600">
              <a:solidFill>
                <a:srgbClr val="3D372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e8228a2981_0_557"/>
          <p:cNvSpPr txBox="1"/>
          <p:nvPr>
            <p:ph idx="4294967295" type="title"/>
          </p:nvPr>
        </p:nvSpPr>
        <p:spPr>
          <a:xfrm>
            <a:off x="1419225" y="314325"/>
            <a:ext cx="6393600" cy="11274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3000"/>
              <a:t>Properties: Edit the Properties of Your Select Choice Question</a:t>
            </a:r>
            <a:endParaRPr sz="3000"/>
          </a:p>
        </p:txBody>
      </p:sp>
      <p:pic>
        <p:nvPicPr>
          <p:cNvPr descr="Screenshot of the &quot;Edit Question&quot; properties tab in ADAPT. A blue circle highlights the &quot;C&quot; clone icon next to the title, and the form shows fields for Title, Description, Public status (set to No), and the Folder location (set to Cloned Questions)." id="307" name="Google Shape;307;g3e8228a2981_0_557"/>
          <p:cNvPicPr preferRelativeResize="0"/>
          <p:nvPr/>
        </p:nvPicPr>
        <p:blipFill>
          <a:blip r:embed="rId3">
            <a:alphaModFix/>
          </a:blip>
          <a:stretch>
            <a:fillRect/>
          </a:stretch>
        </p:blipFill>
        <p:spPr>
          <a:xfrm>
            <a:off x="263074" y="2036325"/>
            <a:ext cx="4489126" cy="4467901"/>
          </a:xfrm>
          <a:prstGeom prst="rect">
            <a:avLst/>
          </a:prstGeom>
          <a:noFill/>
          <a:ln>
            <a:noFill/>
          </a:ln>
        </p:spPr>
      </p:pic>
      <p:sp>
        <p:nvSpPr>
          <p:cNvPr id="308" name="Google Shape;308;g3e8228a2981_0_557"/>
          <p:cNvSpPr txBox="1"/>
          <p:nvPr/>
        </p:nvSpPr>
        <p:spPr>
          <a:xfrm>
            <a:off x="4953000" y="2186225"/>
            <a:ext cx="3692100" cy="366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lang="en-US" sz="1700">
                <a:solidFill>
                  <a:srgbClr val="273540"/>
                </a:solidFill>
                <a:highlight>
                  <a:srgbClr val="FFFFFF"/>
                </a:highlight>
              </a:rPr>
              <a:t>Under the first tab, </a:t>
            </a:r>
            <a:r>
              <a:rPr b="1" lang="en-US" sz="1700">
                <a:solidFill>
                  <a:srgbClr val="273540"/>
                </a:solidFill>
                <a:highlight>
                  <a:srgbClr val="FFFFFF"/>
                </a:highlight>
              </a:rPr>
              <a:t>Properties</a:t>
            </a:r>
            <a:r>
              <a:rPr lang="en-US" sz="1700">
                <a:solidFill>
                  <a:srgbClr val="273540"/>
                </a:solidFill>
                <a:highlight>
                  <a:srgbClr val="FFFFFF"/>
                </a:highlight>
              </a:rPr>
              <a:t>:</a:t>
            </a:r>
            <a:endParaRPr sz="1700">
              <a:solidFill>
                <a:srgbClr val="273540"/>
              </a:solidFill>
              <a:highlight>
                <a:srgbClr val="FFFFFF"/>
              </a:highlight>
            </a:endParaRPr>
          </a:p>
          <a:p>
            <a:pPr indent="-355600" lvl="0" marL="457200" rtl="0" algn="l">
              <a:lnSpc>
                <a:spcPct val="115000"/>
              </a:lnSpc>
              <a:spcBef>
                <a:spcPts val="1100"/>
              </a:spcBef>
              <a:spcAft>
                <a:spcPts val="0"/>
              </a:spcAft>
              <a:buClr>
                <a:srgbClr val="273540"/>
              </a:buClr>
              <a:buSzPts val="2000"/>
              <a:buFont typeface="Arial"/>
              <a:buChar char="●"/>
            </a:pPr>
            <a:r>
              <a:rPr lang="en-US" sz="1700">
                <a:solidFill>
                  <a:srgbClr val="273540"/>
                </a:solidFill>
                <a:highlight>
                  <a:srgbClr val="FFFFFF"/>
                </a:highlight>
              </a:rPr>
              <a:t>Change the title.</a:t>
            </a:r>
            <a:endParaRPr sz="1700">
              <a:solidFill>
                <a:srgbClr val="273540"/>
              </a:solidFill>
              <a:highlight>
                <a:srgbClr val="FFFFFF"/>
              </a:highlight>
            </a:endParaRPr>
          </a:p>
          <a:p>
            <a:pPr indent="-355600" lvl="0" marL="457200" rtl="0" algn="l">
              <a:lnSpc>
                <a:spcPct val="115000"/>
              </a:lnSpc>
              <a:spcBef>
                <a:spcPts val="0"/>
              </a:spcBef>
              <a:spcAft>
                <a:spcPts val="0"/>
              </a:spcAft>
              <a:buClr>
                <a:srgbClr val="273540"/>
              </a:buClr>
              <a:buSzPts val="2000"/>
              <a:buFont typeface="Arial"/>
              <a:buChar char="●"/>
            </a:pPr>
            <a:r>
              <a:rPr lang="en-US" sz="1700">
                <a:solidFill>
                  <a:srgbClr val="273540"/>
                </a:solidFill>
                <a:highlight>
                  <a:srgbClr val="FFFFFF"/>
                </a:highlight>
              </a:rPr>
              <a:t>Add a description, if desired.</a:t>
            </a:r>
            <a:endParaRPr sz="1700">
              <a:solidFill>
                <a:srgbClr val="273540"/>
              </a:solidFill>
              <a:highlight>
                <a:srgbClr val="FFFFFF"/>
              </a:highlight>
            </a:endParaRPr>
          </a:p>
          <a:p>
            <a:pPr indent="-355600" lvl="0" marL="457200" rtl="0" algn="l">
              <a:lnSpc>
                <a:spcPct val="115000"/>
              </a:lnSpc>
              <a:spcBef>
                <a:spcPts val="0"/>
              </a:spcBef>
              <a:spcAft>
                <a:spcPts val="0"/>
              </a:spcAft>
              <a:buClr>
                <a:srgbClr val="273540"/>
              </a:buClr>
              <a:buSzPts val="2000"/>
              <a:buFont typeface="Arial"/>
              <a:buChar char="●"/>
            </a:pPr>
            <a:r>
              <a:rPr lang="en-US" sz="1700">
                <a:solidFill>
                  <a:srgbClr val="273540"/>
                </a:solidFill>
                <a:highlight>
                  <a:srgbClr val="FFFFFF"/>
                </a:highlight>
              </a:rPr>
              <a:t>Don’t change Question Type.</a:t>
            </a:r>
            <a:endParaRPr sz="1700">
              <a:solidFill>
                <a:srgbClr val="273540"/>
              </a:solidFill>
              <a:highlight>
                <a:srgbClr val="FFFFFF"/>
              </a:highlight>
            </a:endParaRPr>
          </a:p>
          <a:p>
            <a:pPr indent="-355600" lvl="0" marL="457200" rtl="0" algn="l">
              <a:lnSpc>
                <a:spcPct val="115000"/>
              </a:lnSpc>
              <a:spcBef>
                <a:spcPts val="0"/>
              </a:spcBef>
              <a:spcAft>
                <a:spcPts val="0"/>
              </a:spcAft>
              <a:buClr>
                <a:srgbClr val="273540"/>
              </a:buClr>
              <a:buSzPts val="2000"/>
              <a:buFont typeface="Arial"/>
              <a:buChar char="●"/>
            </a:pPr>
            <a:r>
              <a:rPr lang="en-US" sz="1700">
                <a:solidFill>
                  <a:srgbClr val="273540"/>
                </a:solidFill>
                <a:highlight>
                  <a:srgbClr val="FFFFFF"/>
                </a:highlight>
              </a:rPr>
              <a:t>Public - yes or no.</a:t>
            </a:r>
            <a:endParaRPr sz="1700">
              <a:solidFill>
                <a:srgbClr val="273540"/>
              </a:solidFill>
              <a:highlight>
                <a:srgbClr val="FFFFFF"/>
              </a:highlight>
            </a:endParaRPr>
          </a:p>
          <a:p>
            <a:pPr indent="-355600" lvl="0" marL="457200" rtl="0" algn="l">
              <a:lnSpc>
                <a:spcPct val="115000"/>
              </a:lnSpc>
              <a:spcBef>
                <a:spcPts val="0"/>
              </a:spcBef>
              <a:spcAft>
                <a:spcPts val="0"/>
              </a:spcAft>
              <a:buClr>
                <a:srgbClr val="273540"/>
              </a:buClr>
              <a:buSzPts val="2000"/>
              <a:buFont typeface="Arial"/>
              <a:buChar char="●"/>
            </a:pPr>
            <a:r>
              <a:rPr lang="en-US" sz="1700">
                <a:solidFill>
                  <a:srgbClr val="273540"/>
                </a:solidFill>
                <a:highlight>
                  <a:srgbClr val="FFFFFF"/>
                </a:highlight>
              </a:rPr>
              <a:t>Automatically goes to Cloned Questions folder - but you can change this.</a:t>
            </a:r>
            <a:endParaRPr sz="1700">
              <a:solidFill>
                <a:srgbClr val="273540"/>
              </a:solidFill>
              <a:highlight>
                <a:srgbClr val="FFFFFF"/>
              </a:highlight>
            </a:endParaRPr>
          </a:p>
          <a:p>
            <a:pPr indent="-355600" lvl="0" marL="457200" rtl="0" algn="l">
              <a:lnSpc>
                <a:spcPct val="115000"/>
              </a:lnSpc>
              <a:spcBef>
                <a:spcPts val="0"/>
              </a:spcBef>
              <a:spcAft>
                <a:spcPts val="0"/>
              </a:spcAft>
              <a:buClr>
                <a:srgbClr val="273540"/>
              </a:buClr>
              <a:buSzPts val="2000"/>
              <a:buFont typeface="Arial"/>
              <a:buChar char="●"/>
            </a:pPr>
            <a:r>
              <a:rPr lang="en-US" sz="1700">
                <a:solidFill>
                  <a:srgbClr val="273540"/>
                </a:solidFill>
                <a:highlight>
                  <a:srgbClr val="FFFFFF"/>
                </a:highlight>
              </a:rPr>
              <a:t>Change author to yourself.</a:t>
            </a:r>
            <a:endParaRPr sz="1700">
              <a:solidFill>
                <a:srgbClr val="273540"/>
              </a:solidFill>
              <a:highlight>
                <a:srgbClr val="FFFFFF"/>
              </a:highlight>
            </a:endParaRPr>
          </a:p>
          <a:p>
            <a:pPr indent="-355600" lvl="0" marL="457200" rtl="0" algn="l">
              <a:lnSpc>
                <a:spcPct val="115000"/>
              </a:lnSpc>
              <a:spcBef>
                <a:spcPts val="0"/>
              </a:spcBef>
              <a:spcAft>
                <a:spcPts val="0"/>
              </a:spcAft>
              <a:buClr>
                <a:srgbClr val="273540"/>
              </a:buClr>
              <a:buSzPts val="2000"/>
              <a:buFont typeface="Arial"/>
              <a:buChar char="●"/>
            </a:pPr>
            <a:r>
              <a:rPr lang="en-US" sz="1700">
                <a:solidFill>
                  <a:srgbClr val="273540"/>
                </a:solidFill>
                <a:highlight>
                  <a:srgbClr val="FFFFFF"/>
                </a:highlight>
              </a:rPr>
              <a:t>Modify license if needed.</a:t>
            </a:r>
            <a:endParaRPr sz="1700">
              <a:solidFill>
                <a:srgbClr val="273540"/>
              </a:solidFill>
              <a:highlight>
                <a:srgbClr val="FFFFFF"/>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e8228a2981_0_563"/>
          <p:cNvSpPr txBox="1"/>
          <p:nvPr>
            <p:ph idx="4294967295" type="title"/>
          </p:nvPr>
        </p:nvSpPr>
        <p:spPr>
          <a:xfrm>
            <a:off x="970811" y="239828"/>
            <a:ext cx="7202400" cy="893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3200"/>
              <a:t>Primary Content: Instructions for Creating a Select Choice Question</a:t>
            </a:r>
            <a:endParaRPr sz="3200"/>
          </a:p>
        </p:txBody>
      </p:sp>
      <p:pic>
        <p:nvPicPr>
          <p:cNvPr descr="Screenshot of the ADAPT &quot;Primary Content&quot; editor. The &quot;Native&quot; and &quot;Select Choice&quot; options are selected." id="315" name="Google Shape;315;g3e8228a2981_0_563"/>
          <p:cNvPicPr preferRelativeResize="0"/>
          <p:nvPr/>
        </p:nvPicPr>
        <p:blipFill>
          <a:blip r:embed="rId3">
            <a:alphaModFix/>
          </a:blip>
          <a:stretch>
            <a:fillRect/>
          </a:stretch>
        </p:blipFill>
        <p:spPr>
          <a:xfrm>
            <a:off x="405500" y="1281088"/>
            <a:ext cx="5289827" cy="1211000"/>
          </a:xfrm>
          <a:prstGeom prst="rect">
            <a:avLst/>
          </a:prstGeom>
          <a:noFill/>
          <a:ln>
            <a:noFill/>
          </a:ln>
        </p:spPr>
      </p:pic>
      <p:pic>
        <p:nvPicPr>
          <p:cNvPr descr="Screenshot of Native question type with select choice " id="316" name="Google Shape;316;g3e8228a2981_0_563"/>
          <p:cNvPicPr preferRelativeResize="0"/>
          <p:nvPr/>
        </p:nvPicPr>
        <p:blipFill>
          <a:blip r:embed="rId4">
            <a:alphaModFix/>
          </a:blip>
          <a:stretch>
            <a:fillRect/>
          </a:stretch>
        </p:blipFill>
        <p:spPr>
          <a:xfrm>
            <a:off x="405500" y="2640250"/>
            <a:ext cx="5190675" cy="3945650"/>
          </a:xfrm>
          <a:prstGeom prst="rect">
            <a:avLst/>
          </a:prstGeom>
          <a:noFill/>
          <a:ln>
            <a:noFill/>
          </a:ln>
        </p:spPr>
      </p:pic>
      <p:sp>
        <p:nvSpPr>
          <p:cNvPr id="317" name="Google Shape;317;g3e8228a2981_0_563"/>
          <p:cNvSpPr txBox="1"/>
          <p:nvPr/>
        </p:nvSpPr>
        <p:spPr>
          <a:xfrm>
            <a:off x="6005300" y="2159100"/>
            <a:ext cx="2884800" cy="25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t>Under the Primary Content tab, you can view and edit the question content.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US" sz="1700"/>
              <a:t>If you are unsure how to create or edit a specific question type, refer to the instructions found in the blue box. </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3e8228a2981_0_570"/>
          <p:cNvSpPr txBox="1"/>
          <p:nvPr>
            <p:ph idx="4294967295" type="title"/>
          </p:nvPr>
        </p:nvSpPr>
        <p:spPr>
          <a:xfrm>
            <a:off x="1094636" y="687503"/>
            <a:ext cx="7202400" cy="893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3600"/>
              <a:t>Modify Select Choice Primary Content and Question Preview </a:t>
            </a:r>
            <a:endParaRPr sz="3600"/>
          </a:p>
        </p:txBody>
      </p:sp>
      <p:pic>
        <p:nvPicPr>
          <p:cNvPr descr="screenshot of select choice question edit window" id="324" name="Google Shape;324;g3e8228a2981_0_570"/>
          <p:cNvPicPr preferRelativeResize="0"/>
          <p:nvPr/>
        </p:nvPicPr>
        <p:blipFill>
          <a:blip r:embed="rId3">
            <a:alphaModFix/>
          </a:blip>
          <a:stretch>
            <a:fillRect/>
          </a:stretch>
        </p:blipFill>
        <p:spPr>
          <a:xfrm>
            <a:off x="556600" y="1944200"/>
            <a:ext cx="4091600" cy="4519699"/>
          </a:xfrm>
          <a:prstGeom prst="rect">
            <a:avLst/>
          </a:prstGeom>
          <a:noFill/>
          <a:ln>
            <a:noFill/>
          </a:ln>
        </p:spPr>
      </p:pic>
      <p:pic>
        <p:nvPicPr>
          <p:cNvPr descr="Screenshot of preview question of a select choice example " id="325" name="Google Shape;325;g3e8228a2981_0_570"/>
          <p:cNvPicPr preferRelativeResize="0"/>
          <p:nvPr/>
        </p:nvPicPr>
        <p:blipFill>
          <a:blip r:embed="rId4">
            <a:alphaModFix/>
          </a:blip>
          <a:stretch>
            <a:fillRect/>
          </a:stretch>
        </p:blipFill>
        <p:spPr>
          <a:xfrm>
            <a:off x="4550950" y="2244900"/>
            <a:ext cx="4593050" cy="3727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9"/>
          <p:cNvSpPr txBox="1"/>
          <p:nvPr>
            <p:ph type="title"/>
          </p:nvPr>
        </p:nvSpPr>
        <p:spPr>
          <a:xfrm>
            <a:off x="1803061" y="8807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Play or Breathe</a:t>
            </a:r>
            <a:endParaRPr/>
          </a:p>
        </p:txBody>
      </p:sp>
      <p:pic>
        <p:nvPicPr>
          <p:cNvPr descr="Two giant pandas sit together eating bamboo in an outdoor enclosure beside a building wall." id="331" name="Google Shape;331;p39"/>
          <p:cNvPicPr preferRelativeResize="0"/>
          <p:nvPr/>
        </p:nvPicPr>
        <p:blipFill rotWithShape="1">
          <a:blip r:embed="rId3">
            <a:alphaModFix/>
          </a:blip>
          <a:srcRect b="0" l="0" r="0" t="0"/>
          <a:stretch/>
        </p:blipFill>
        <p:spPr>
          <a:xfrm>
            <a:off x="1993803" y="1978334"/>
            <a:ext cx="5282726" cy="3521817"/>
          </a:xfrm>
          <a:prstGeom prst="rect">
            <a:avLst/>
          </a:prstGeom>
          <a:noFill/>
          <a:ln>
            <a:noFill/>
          </a:ln>
        </p:spPr>
      </p:pic>
      <p:sp>
        <p:nvSpPr>
          <p:cNvPr id="332" name="Google Shape;332;p39"/>
          <p:cNvSpPr txBox="1"/>
          <p:nvPr/>
        </p:nvSpPr>
        <p:spPr>
          <a:xfrm>
            <a:off x="2701959" y="5500151"/>
            <a:ext cx="374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Two Pandas </a:t>
            </a:r>
            <a:r>
              <a:rPr b="0" i="0" lang="en-US" sz="1200" u="none" cap="none" strike="noStrike">
                <a:solidFill>
                  <a:srgbClr val="000000"/>
                </a:solidFill>
                <a:latin typeface="Arial"/>
                <a:ea typeface="Arial"/>
                <a:cs typeface="Arial"/>
                <a:sym typeface="Arial"/>
              </a:rPr>
              <a:t>by Lily Lili under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Pexels</a:t>
            </a:r>
            <a:r>
              <a:rPr b="0" i="0" lang="en-US" sz="1200" u="none" cap="none" strike="noStrike">
                <a:solidFill>
                  <a:srgbClr val="000000"/>
                </a:solidFill>
                <a:latin typeface="Arial"/>
                <a:ea typeface="Arial"/>
                <a:cs typeface="Arial"/>
                <a:sym typeface="Arial"/>
              </a:rPr>
              <a:t> license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e8228a2981_0_1010"/>
          <p:cNvSpPr txBox="1"/>
          <p:nvPr>
            <p:ph idx="4294967295" type="ctrTitle"/>
          </p:nvPr>
        </p:nvSpPr>
        <p:spPr>
          <a:xfrm>
            <a:off x="1571625" y="885825"/>
            <a:ext cx="6505500" cy="6858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Explore</a:t>
            </a:r>
            <a:r>
              <a:rPr lang="en-US"/>
              <a:t> Hig</a:t>
            </a:r>
            <a:r>
              <a:rPr lang="en-US"/>
              <a:t>hlight Text Question</a:t>
            </a:r>
            <a:endParaRPr/>
          </a:p>
        </p:txBody>
      </p:sp>
      <p:pic>
        <p:nvPicPr>
          <p:cNvPr descr="Screenshot of the ADAPT student interface for a &quot;Highlight Text&quot; question." id="339" name="Google Shape;339;g3e8228a2981_0_1010"/>
          <p:cNvPicPr preferRelativeResize="0"/>
          <p:nvPr/>
        </p:nvPicPr>
        <p:blipFill>
          <a:blip r:embed="rId3">
            <a:alphaModFix/>
          </a:blip>
          <a:stretch>
            <a:fillRect/>
          </a:stretch>
        </p:blipFill>
        <p:spPr>
          <a:xfrm>
            <a:off x="333375" y="2181450"/>
            <a:ext cx="8345276" cy="2953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e8228a2981_0_1016"/>
          <p:cNvSpPr txBox="1"/>
          <p:nvPr>
            <p:ph idx="4294967295" type="title"/>
          </p:nvPr>
        </p:nvSpPr>
        <p:spPr>
          <a:xfrm>
            <a:off x="1189525" y="648951"/>
            <a:ext cx="6462600" cy="11433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Highlight Text Primary Content and Question Preview </a:t>
            </a:r>
            <a:endParaRPr/>
          </a:p>
        </p:txBody>
      </p:sp>
      <p:pic>
        <p:nvPicPr>
          <p:cNvPr descr="Side-by-side view of the ADAPT editor for a &quot;Highlight Text&quot; question. The left &quot;Prompt&quot; box shows a paragraph about a field expedition with certain animal names in square brackets; the right &quot;Preview Question&quot; shows the student view where those animal names" id="346" name="Google Shape;346;g3e8228a2981_0_1016"/>
          <p:cNvPicPr preferRelativeResize="0"/>
          <p:nvPr/>
        </p:nvPicPr>
        <p:blipFill>
          <a:blip r:embed="rId3">
            <a:alphaModFix/>
          </a:blip>
          <a:stretch>
            <a:fillRect/>
          </a:stretch>
        </p:blipFill>
        <p:spPr>
          <a:xfrm>
            <a:off x="0" y="1954525"/>
            <a:ext cx="5246000" cy="4504250"/>
          </a:xfrm>
          <a:prstGeom prst="rect">
            <a:avLst/>
          </a:prstGeom>
          <a:noFill/>
          <a:ln>
            <a:noFill/>
          </a:ln>
        </p:spPr>
      </p:pic>
      <p:pic>
        <p:nvPicPr>
          <p:cNvPr id="347" name="Google Shape;347;g3e8228a2981_0_1016"/>
          <p:cNvPicPr preferRelativeResize="0"/>
          <p:nvPr/>
        </p:nvPicPr>
        <p:blipFill>
          <a:blip r:embed="rId4">
            <a:alphaModFix/>
          </a:blip>
          <a:stretch>
            <a:fillRect/>
          </a:stretch>
        </p:blipFill>
        <p:spPr>
          <a:xfrm>
            <a:off x="5287025" y="2429500"/>
            <a:ext cx="3683650" cy="2581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3e841e7d911_0_10"/>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Presenters</a:t>
            </a:r>
            <a:endParaRPr sz="3600"/>
          </a:p>
        </p:txBody>
      </p:sp>
      <p:sp>
        <p:nvSpPr>
          <p:cNvPr id="150" name="Google Shape;150;g3e841e7d911_0_10"/>
          <p:cNvSpPr txBox="1"/>
          <p:nvPr>
            <p:ph idx="1" type="body"/>
          </p:nvPr>
        </p:nvSpPr>
        <p:spPr>
          <a:xfrm>
            <a:off x="978325" y="2082575"/>
            <a:ext cx="7423800" cy="2006400"/>
          </a:xfrm>
          <a:prstGeom prst="rect">
            <a:avLst/>
          </a:prstGeom>
          <a:noFill/>
          <a:ln>
            <a:noFill/>
          </a:ln>
        </p:spPr>
        <p:txBody>
          <a:bodyPr anchorCtr="0" anchor="t" bIns="45700" lIns="91425" spcFirstLastPara="1" rIns="91425" wrap="square" tIns="45700">
            <a:normAutofit/>
          </a:bodyPr>
          <a:lstStyle/>
          <a:p>
            <a:pPr indent="-361950" lvl="0" marL="457200" rtl="0" algn="l">
              <a:lnSpc>
                <a:spcPct val="120000"/>
              </a:lnSpc>
              <a:spcBef>
                <a:spcPts val="750"/>
              </a:spcBef>
              <a:spcAft>
                <a:spcPts val="0"/>
              </a:spcAft>
              <a:buSzPts val="2100"/>
              <a:buChar char="•"/>
            </a:pPr>
            <a:r>
              <a:rPr lang="en-US" sz="2100"/>
              <a:t>Cristina Moon, ASCCC OERI ADAPT lead</a:t>
            </a:r>
            <a:endParaRPr sz="2100"/>
          </a:p>
          <a:p>
            <a:pPr indent="-349250" lvl="1" marL="914400" rtl="0" algn="l">
              <a:lnSpc>
                <a:spcPct val="120000"/>
              </a:lnSpc>
              <a:spcBef>
                <a:spcPts val="375"/>
              </a:spcBef>
              <a:spcAft>
                <a:spcPts val="0"/>
              </a:spcAft>
              <a:buSzPts val="1900"/>
              <a:buChar char="•"/>
            </a:pPr>
            <a:r>
              <a:rPr lang="en-US" sz="2100"/>
              <a:t>Spanish, Chabot College</a:t>
            </a:r>
            <a:endParaRPr sz="2100"/>
          </a:p>
          <a:p>
            <a:pPr indent="-361950" lvl="0" marL="457200" rtl="0" algn="l">
              <a:spcBef>
                <a:spcPts val="750"/>
              </a:spcBef>
              <a:spcAft>
                <a:spcPts val="0"/>
              </a:spcAft>
              <a:buSzPts val="2100"/>
              <a:buChar char="•"/>
            </a:pPr>
            <a:r>
              <a:rPr lang="en-US" sz="2100"/>
              <a:t>Shagun Kaur, ASCCC OERI LibreTexts Lead</a:t>
            </a:r>
            <a:endParaRPr sz="2100"/>
          </a:p>
          <a:p>
            <a:pPr indent="-349250" lvl="1" marL="914400" rtl="0" algn="l">
              <a:spcBef>
                <a:spcPts val="375"/>
              </a:spcBef>
              <a:spcAft>
                <a:spcPts val="0"/>
              </a:spcAft>
              <a:buSzPts val="1900"/>
              <a:buChar char="•"/>
            </a:pPr>
            <a:r>
              <a:rPr lang="en-US" sz="2100"/>
              <a:t>Communication Studies, De Anza</a:t>
            </a:r>
            <a:endParaRPr sz="2300"/>
          </a:p>
        </p:txBody>
      </p:sp>
      <p:pic>
        <p:nvPicPr>
          <p:cNvPr descr="A person smashing their face into a book in what might be viewed as an expression of exasperation. " id="151" name="Google Shape;151;g3e841e7d911_0_10" title="Decorative"/>
          <p:cNvPicPr preferRelativeResize="0"/>
          <p:nvPr/>
        </p:nvPicPr>
        <p:blipFill rotWithShape="1">
          <a:blip r:embed="rId3">
            <a:alphaModFix/>
          </a:blip>
          <a:srcRect b="0" l="0" r="0" t="0"/>
          <a:stretch/>
        </p:blipFill>
        <p:spPr>
          <a:xfrm>
            <a:off x="2980753" y="4088984"/>
            <a:ext cx="2969396" cy="1689280"/>
          </a:xfrm>
          <a:prstGeom prst="rect">
            <a:avLst/>
          </a:prstGeom>
          <a:noFill/>
          <a:ln>
            <a:noFill/>
          </a:ln>
        </p:spPr>
      </p:pic>
      <p:sp>
        <p:nvSpPr>
          <p:cNvPr id="152" name="Google Shape;152;g3e841e7d911_0_10" title="Decorative image"/>
          <p:cNvSpPr/>
          <p:nvPr/>
        </p:nvSpPr>
        <p:spPr>
          <a:xfrm>
            <a:off x="2812510" y="5935394"/>
            <a:ext cx="35190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Photo by </a:t>
            </a:r>
            <a:r>
              <a:rPr b="0" i="0" lang="en-US" sz="1200" u="sng" cap="none" strike="noStrike">
                <a:solidFill>
                  <a:schemeClr val="dk1"/>
                </a:solidFill>
                <a:latin typeface="Arial"/>
                <a:ea typeface="Arial"/>
                <a:cs typeface="Arial"/>
                <a:sym typeface="Arial"/>
                <a:hlinkClick r:id="rId4">
                  <a:extLst>
                    <a:ext uri="{A12FA001-AC4F-418D-AE19-62706E023703}">
                      <ahyp:hlinkClr val="tx"/>
                    </a:ext>
                  </a:extLst>
                </a:hlinkClick>
              </a:rPr>
              <a:t>Siora Photography</a:t>
            </a:r>
            <a:r>
              <a:rPr b="0" i="0" lang="en-US" sz="1200" u="none" cap="none" strike="noStrike">
                <a:solidFill>
                  <a:schemeClr val="dk1"/>
                </a:solidFill>
                <a:latin typeface="Arial"/>
                <a:ea typeface="Arial"/>
                <a:cs typeface="Arial"/>
                <a:sym typeface="Arial"/>
              </a:rPr>
              <a:t> on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r>
              <a:rPr b="0" i="0" lang="en-US" sz="1200" u="none" cap="none" strike="noStrike">
                <a:solidFill>
                  <a:schemeClr val="dk1"/>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3e8228a2981_0_1050"/>
          <p:cNvSpPr txBox="1"/>
          <p:nvPr>
            <p:ph type="ctrTitle"/>
          </p:nvPr>
        </p:nvSpPr>
        <p:spPr>
          <a:xfrm>
            <a:off x="635725" y="1707933"/>
            <a:ext cx="6736500" cy="15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Explore Fill in the blank Question</a:t>
            </a:r>
            <a:endParaRPr/>
          </a:p>
        </p:txBody>
      </p:sp>
      <p:pic>
        <p:nvPicPr>
          <p:cNvPr descr="Screenshot of the ADAPT student view for a fill-in-the-blank question. It shows three sentences about states of matter, each containing an empty text box for students to type their answers, with a blue &quot;Submit&quot; button at the bottom." id="354" name="Google Shape;354;g3e8228a2981_0_1050"/>
          <p:cNvPicPr preferRelativeResize="0"/>
          <p:nvPr/>
        </p:nvPicPr>
        <p:blipFill>
          <a:blip r:embed="rId3">
            <a:alphaModFix/>
          </a:blip>
          <a:stretch>
            <a:fillRect/>
          </a:stretch>
        </p:blipFill>
        <p:spPr>
          <a:xfrm>
            <a:off x="419775" y="3581492"/>
            <a:ext cx="6736501" cy="31869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3e8228a2981_0_1056"/>
          <p:cNvSpPr txBox="1"/>
          <p:nvPr>
            <p:ph idx="4294967295" type="title"/>
          </p:nvPr>
        </p:nvSpPr>
        <p:spPr>
          <a:xfrm>
            <a:off x="1088686" y="810377"/>
            <a:ext cx="7202400" cy="9474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Fill in the blank Primary Content and Question Preview </a:t>
            </a:r>
            <a:endParaRPr/>
          </a:p>
        </p:txBody>
      </p:sp>
      <p:pic>
        <p:nvPicPr>
          <p:cNvPr descr="Side-by-side view of the ADAPT editor for a fill-in-the-blank question. The left side shows the &quot;Primary Content&quot; box where text contains bracketed answers; the right side shows the &quot;Preview Question&quot; pane with open text fields for student input." id="361" name="Google Shape;361;g3e8228a2981_0_1056"/>
          <p:cNvPicPr preferRelativeResize="0"/>
          <p:nvPr/>
        </p:nvPicPr>
        <p:blipFill>
          <a:blip r:embed="rId3">
            <a:alphaModFix/>
          </a:blip>
          <a:stretch>
            <a:fillRect/>
          </a:stretch>
        </p:blipFill>
        <p:spPr>
          <a:xfrm>
            <a:off x="0" y="1984150"/>
            <a:ext cx="5575025" cy="4508000"/>
          </a:xfrm>
          <a:prstGeom prst="rect">
            <a:avLst/>
          </a:prstGeom>
          <a:noFill/>
          <a:ln>
            <a:noFill/>
          </a:ln>
        </p:spPr>
      </p:pic>
      <p:pic>
        <p:nvPicPr>
          <p:cNvPr id="362" name="Google Shape;362;g3e8228a2981_0_1056"/>
          <p:cNvPicPr preferRelativeResize="0"/>
          <p:nvPr/>
        </p:nvPicPr>
        <p:blipFill>
          <a:blip r:embed="rId4">
            <a:alphaModFix/>
          </a:blip>
          <a:stretch>
            <a:fillRect/>
          </a:stretch>
        </p:blipFill>
        <p:spPr>
          <a:xfrm>
            <a:off x="5575025" y="2333175"/>
            <a:ext cx="3457050" cy="25844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3e8228a2981_0_1063"/>
          <p:cNvSpPr txBox="1"/>
          <p:nvPr>
            <p:ph idx="4294967295" type="title"/>
          </p:nvPr>
        </p:nvSpPr>
        <p:spPr>
          <a:xfrm>
            <a:off x="970811" y="239828"/>
            <a:ext cx="7202400" cy="8931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Instructions for Creating a Fill in the blank Question</a:t>
            </a:r>
            <a:endParaRPr/>
          </a:p>
        </p:txBody>
      </p:sp>
      <p:pic>
        <p:nvPicPr>
          <p:cNvPr descr="Screenshot of primary content " id="369" name="Google Shape;369;g3e8228a2981_0_1063"/>
          <p:cNvPicPr preferRelativeResize="0"/>
          <p:nvPr/>
        </p:nvPicPr>
        <p:blipFill>
          <a:blip r:embed="rId3">
            <a:alphaModFix/>
          </a:blip>
          <a:stretch>
            <a:fillRect/>
          </a:stretch>
        </p:blipFill>
        <p:spPr>
          <a:xfrm>
            <a:off x="1243500" y="1132927"/>
            <a:ext cx="5931599" cy="1357894"/>
          </a:xfrm>
          <a:prstGeom prst="rect">
            <a:avLst/>
          </a:prstGeom>
          <a:noFill/>
          <a:ln>
            <a:noFill/>
          </a:ln>
        </p:spPr>
      </p:pic>
      <p:pic>
        <p:nvPicPr>
          <p:cNvPr descr="Screenshot of the ADAPT question editor. The &quot;Native&quot; and &quot;Fill-in-the-blank&quot; options are selected." id="370" name="Google Shape;370;g3e8228a2981_0_1063"/>
          <p:cNvPicPr preferRelativeResize="0"/>
          <p:nvPr/>
        </p:nvPicPr>
        <p:blipFill>
          <a:blip r:embed="rId4">
            <a:alphaModFix/>
          </a:blip>
          <a:stretch>
            <a:fillRect/>
          </a:stretch>
        </p:blipFill>
        <p:spPr>
          <a:xfrm>
            <a:off x="970800" y="2731299"/>
            <a:ext cx="6857375" cy="3882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3e8228a2981_0_1030"/>
          <p:cNvSpPr txBox="1"/>
          <p:nvPr>
            <p:ph type="ctrTitle"/>
          </p:nvPr>
        </p:nvSpPr>
        <p:spPr>
          <a:xfrm>
            <a:off x="635725" y="1707925"/>
            <a:ext cx="7755900" cy="15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Explore Matching Question</a:t>
            </a:r>
            <a:endParaRPr/>
          </a:p>
        </p:txBody>
      </p:sp>
      <p:pic>
        <p:nvPicPr>
          <p:cNvPr descr="Screenshot of an ADAPT matching question. The top shows a microscope image with numbered parts (5, 7, 8, 10). Below, a &quot;Term to match&quot; table lists numbers, and a &quot;Chosen match&quot; dropdown menu shows options like &quot;objective lenses&quot; and &quot;coarse focus.&quot;" id="377" name="Google Shape;377;g3e8228a2981_0_1030"/>
          <p:cNvPicPr preferRelativeResize="0"/>
          <p:nvPr/>
        </p:nvPicPr>
        <p:blipFill>
          <a:blip r:embed="rId3">
            <a:alphaModFix/>
          </a:blip>
          <a:stretch>
            <a:fillRect/>
          </a:stretch>
        </p:blipFill>
        <p:spPr>
          <a:xfrm>
            <a:off x="1271650" y="3559233"/>
            <a:ext cx="4661436" cy="32987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3e8228a2981_0_1036"/>
          <p:cNvSpPr txBox="1"/>
          <p:nvPr>
            <p:ph idx="4294967295" type="title"/>
          </p:nvPr>
        </p:nvSpPr>
        <p:spPr>
          <a:xfrm>
            <a:off x="1088686" y="810377"/>
            <a:ext cx="7202400" cy="9474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Matching Primary Content and Question Preview </a:t>
            </a:r>
            <a:endParaRPr/>
          </a:p>
        </p:txBody>
      </p:sp>
      <p:pic>
        <p:nvPicPr>
          <p:cNvPr descr="Side-by-side view of the ADAPT matching question editor. The left &quot;Prompt&quot; and &quot;Matching&quot; sections show fields for entering terms like &quot;pentane&quot; and &quot;magnesium chloride&quot; alongside their matching terms; the right &quot;Preview Question&quot; shows the student view with interactive dropdown menus for selecting matches." id="384" name="Google Shape;384;g3e8228a2981_0_1036"/>
          <p:cNvPicPr preferRelativeResize="0"/>
          <p:nvPr/>
        </p:nvPicPr>
        <p:blipFill>
          <a:blip r:embed="rId3">
            <a:alphaModFix/>
          </a:blip>
          <a:stretch>
            <a:fillRect/>
          </a:stretch>
        </p:blipFill>
        <p:spPr>
          <a:xfrm>
            <a:off x="824375" y="1933575"/>
            <a:ext cx="3353706" cy="4369976"/>
          </a:xfrm>
          <a:prstGeom prst="rect">
            <a:avLst/>
          </a:prstGeom>
          <a:noFill/>
          <a:ln>
            <a:noFill/>
          </a:ln>
        </p:spPr>
      </p:pic>
      <p:pic>
        <p:nvPicPr>
          <p:cNvPr id="385" name="Google Shape;385;g3e8228a2981_0_1036"/>
          <p:cNvPicPr preferRelativeResize="0"/>
          <p:nvPr/>
        </p:nvPicPr>
        <p:blipFill>
          <a:blip r:embed="rId4">
            <a:alphaModFix/>
          </a:blip>
          <a:stretch>
            <a:fillRect/>
          </a:stretch>
        </p:blipFill>
        <p:spPr>
          <a:xfrm>
            <a:off x="4485610" y="1933576"/>
            <a:ext cx="4372640" cy="452998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3e8228a2981_0_1043"/>
          <p:cNvSpPr txBox="1"/>
          <p:nvPr>
            <p:ph idx="4294967295" type="title"/>
          </p:nvPr>
        </p:nvSpPr>
        <p:spPr>
          <a:xfrm>
            <a:off x="970811" y="239828"/>
            <a:ext cx="7202400" cy="8931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Instructions for Creating a Matching Question</a:t>
            </a:r>
            <a:endParaRPr/>
          </a:p>
        </p:txBody>
      </p:sp>
      <p:pic>
        <p:nvPicPr>
          <p:cNvPr descr="Screenshot of the ADAPT question editor with the &quot;Native&quot; and &quot;Matching&quot; options selected. A blue box highlights the &quot;Primary Content&quot; tab, and an instruction box at the bottom explains how to create a list of terms to match, including options for media and distractors." id="392" name="Google Shape;392;g3e8228a2981_0_1043"/>
          <p:cNvPicPr preferRelativeResize="0"/>
          <p:nvPr/>
        </p:nvPicPr>
        <p:blipFill>
          <a:blip r:embed="rId3">
            <a:alphaModFix/>
          </a:blip>
          <a:stretch>
            <a:fillRect/>
          </a:stretch>
        </p:blipFill>
        <p:spPr>
          <a:xfrm>
            <a:off x="1210950" y="1205113"/>
            <a:ext cx="5289827" cy="1211000"/>
          </a:xfrm>
          <a:prstGeom prst="rect">
            <a:avLst/>
          </a:prstGeom>
          <a:noFill/>
          <a:ln>
            <a:noFill/>
          </a:ln>
        </p:spPr>
      </p:pic>
      <p:pic>
        <p:nvPicPr>
          <p:cNvPr id="393" name="Google Shape;393;g3e8228a2981_0_1043"/>
          <p:cNvPicPr preferRelativeResize="0"/>
          <p:nvPr/>
        </p:nvPicPr>
        <p:blipFill>
          <a:blip r:embed="rId4">
            <a:alphaModFix/>
          </a:blip>
          <a:stretch>
            <a:fillRect/>
          </a:stretch>
        </p:blipFill>
        <p:spPr>
          <a:xfrm>
            <a:off x="457650" y="2488312"/>
            <a:ext cx="7611944" cy="41370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3e8228a2981_0_1444"/>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sp>
        <p:nvSpPr>
          <p:cNvPr id="399" name="Google Shape;399;g3e8228a2981_0_1444"/>
          <p:cNvSpPr txBox="1"/>
          <p:nvPr/>
        </p:nvSpPr>
        <p:spPr>
          <a:xfrm>
            <a:off x="3255584" y="5459815"/>
            <a:ext cx="374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Tortoise</a:t>
            </a:r>
            <a:r>
              <a:rPr b="0" i="0" lang="en-US" sz="1200" u="none" cap="none" strike="noStrike">
                <a:solidFill>
                  <a:srgbClr val="000000"/>
                </a:solidFill>
                <a:latin typeface="Arial"/>
                <a:ea typeface="Arial"/>
                <a:cs typeface="Arial"/>
                <a:sym typeface="Arial"/>
              </a:rPr>
              <a:t>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Large tortoise resting on sandy ground with its head tucked beneath a weathered brown shell." id="400" name="Google Shape;400;g3e8228a2981_0_1444"/>
          <p:cNvPicPr preferRelativeResize="0"/>
          <p:nvPr/>
        </p:nvPicPr>
        <p:blipFill rotWithShape="1">
          <a:blip r:embed="rId5">
            <a:alphaModFix/>
          </a:blip>
          <a:srcRect b="0" l="0" r="0" t="0"/>
          <a:stretch/>
        </p:blipFill>
        <p:spPr>
          <a:xfrm>
            <a:off x="2498322" y="2085381"/>
            <a:ext cx="4383113" cy="32873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3e8228a2981_0_946"/>
          <p:cNvSpPr txBox="1"/>
          <p:nvPr>
            <p:ph type="ctrTitle"/>
          </p:nvPr>
        </p:nvSpPr>
        <p:spPr>
          <a:xfrm>
            <a:off x="247650" y="1793400"/>
            <a:ext cx="7580400" cy="15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Explore Flashcard Question</a:t>
            </a:r>
            <a:endParaRPr/>
          </a:p>
        </p:txBody>
      </p:sp>
      <p:pic>
        <p:nvPicPr>
          <p:cNvPr descr="Screenshot of the ADAPT Flashcard interface with a question in Spanish with a video" id="407" name="Google Shape;407;g3e8228a2981_0_946"/>
          <p:cNvPicPr preferRelativeResize="0"/>
          <p:nvPr/>
        </p:nvPicPr>
        <p:blipFill>
          <a:blip r:embed="rId3">
            <a:alphaModFix/>
          </a:blip>
          <a:stretch>
            <a:fillRect/>
          </a:stretch>
        </p:blipFill>
        <p:spPr>
          <a:xfrm>
            <a:off x="152400" y="3492308"/>
            <a:ext cx="4174891" cy="3213292"/>
          </a:xfrm>
          <a:prstGeom prst="rect">
            <a:avLst/>
          </a:prstGeom>
          <a:noFill/>
          <a:ln>
            <a:noFill/>
          </a:ln>
        </p:spPr>
      </p:pic>
      <p:pic>
        <p:nvPicPr>
          <p:cNvPr descr="Screenshot of the back side of the flashcard with the words El asado" id="408" name="Google Shape;408;g3e8228a2981_0_946"/>
          <p:cNvPicPr preferRelativeResize="0"/>
          <p:nvPr/>
        </p:nvPicPr>
        <p:blipFill>
          <a:blip r:embed="rId4">
            <a:alphaModFix/>
          </a:blip>
          <a:stretch>
            <a:fillRect/>
          </a:stretch>
        </p:blipFill>
        <p:spPr>
          <a:xfrm>
            <a:off x="4479691" y="3492308"/>
            <a:ext cx="4172946" cy="32132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e8228a2981_0_953"/>
          <p:cNvSpPr txBox="1"/>
          <p:nvPr>
            <p:ph idx="4294967295" type="title"/>
          </p:nvPr>
        </p:nvSpPr>
        <p:spPr>
          <a:xfrm>
            <a:off x="1046100" y="1081875"/>
            <a:ext cx="6462600" cy="6273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3600"/>
              <a:t>Clone a Flashcard</a:t>
            </a:r>
            <a:endParaRPr sz="3600"/>
          </a:p>
        </p:txBody>
      </p:sp>
      <p:sp>
        <p:nvSpPr>
          <p:cNvPr id="415" name="Google Shape;415;g3e8228a2981_0_953"/>
          <p:cNvSpPr txBox="1"/>
          <p:nvPr/>
        </p:nvSpPr>
        <p:spPr>
          <a:xfrm>
            <a:off x="950850" y="2147325"/>
            <a:ext cx="7548000" cy="1143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3D372F"/>
              </a:buClr>
              <a:buSzPts val="1800"/>
              <a:buChar char="●"/>
            </a:pPr>
            <a:r>
              <a:rPr lang="en-US" sz="1800">
                <a:solidFill>
                  <a:srgbClr val="3D372F"/>
                </a:solidFill>
              </a:rPr>
              <a:t>Return to your imported Summer 2026 OERI ADAPT course.</a:t>
            </a:r>
            <a:endParaRPr sz="1800">
              <a:solidFill>
                <a:srgbClr val="3D372F"/>
              </a:solidFill>
            </a:endParaRPr>
          </a:p>
          <a:p>
            <a:pPr indent="-342900" lvl="0" marL="457200" rtl="0" algn="l">
              <a:spcBef>
                <a:spcPts val="0"/>
              </a:spcBef>
              <a:spcAft>
                <a:spcPts val="0"/>
              </a:spcAft>
              <a:buClr>
                <a:srgbClr val="3D372F"/>
              </a:buClr>
              <a:buSzPts val="1800"/>
              <a:buChar char="●"/>
            </a:pPr>
            <a:r>
              <a:rPr lang="en-US" sz="1800">
                <a:solidFill>
                  <a:srgbClr val="3D372F"/>
                </a:solidFill>
              </a:rPr>
              <a:t>Navigate to the Flashcards assignment.</a:t>
            </a:r>
            <a:endParaRPr sz="1800">
              <a:solidFill>
                <a:srgbClr val="3D372F"/>
              </a:solidFill>
            </a:endParaRPr>
          </a:p>
          <a:p>
            <a:pPr indent="-342900" lvl="0" marL="457200" rtl="0" algn="l">
              <a:spcBef>
                <a:spcPts val="0"/>
              </a:spcBef>
              <a:spcAft>
                <a:spcPts val="0"/>
              </a:spcAft>
              <a:buClr>
                <a:srgbClr val="3D372F"/>
              </a:buClr>
              <a:buSzPts val="1800"/>
              <a:buChar char="●"/>
            </a:pPr>
            <a:r>
              <a:rPr lang="en-US" sz="1800">
                <a:solidFill>
                  <a:srgbClr val="3D372F"/>
                </a:solidFill>
              </a:rPr>
              <a:t>Clone the Flashcard of your choice.</a:t>
            </a:r>
            <a:endParaRPr sz="1800">
              <a:solidFill>
                <a:srgbClr val="3D372F"/>
              </a:solidFill>
            </a:endParaRPr>
          </a:p>
          <a:p>
            <a:pPr indent="0" lvl="0" marL="0" rtl="0" algn="l">
              <a:spcBef>
                <a:spcPts val="0"/>
              </a:spcBef>
              <a:spcAft>
                <a:spcPts val="0"/>
              </a:spcAft>
              <a:buNone/>
            </a:pPr>
            <a:r>
              <a:t/>
            </a:r>
            <a:endParaRPr sz="1600">
              <a:solidFill>
                <a:srgbClr val="3D372F"/>
              </a:solidFill>
            </a:endParaRPr>
          </a:p>
        </p:txBody>
      </p:sp>
      <p:pic>
        <p:nvPicPr>
          <p:cNvPr descr="Screenshot of the ADAPT question list. A red box highlights a Spanish flashcard question, and a red circle highlights the &quot;Clone&quot; icon (two overlapping squares) in the Actions column to show how to copy the question." id="416" name="Google Shape;416;g3e8228a2981_0_953"/>
          <p:cNvPicPr preferRelativeResize="0"/>
          <p:nvPr/>
        </p:nvPicPr>
        <p:blipFill>
          <a:blip r:embed="rId3">
            <a:alphaModFix/>
          </a:blip>
          <a:stretch>
            <a:fillRect/>
          </a:stretch>
        </p:blipFill>
        <p:spPr>
          <a:xfrm>
            <a:off x="693675" y="3534050"/>
            <a:ext cx="7847725" cy="1571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3e8228a2981_0_961"/>
          <p:cNvSpPr txBox="1"/>
          <p:nvPr>
            <p:ph idx="4294967295" type="title"/>
          </p:nvPr>
        </p:nvSpPr>
        <p:spPr>
          <a:xfrm>
            <a:off x="1230375" y="274275"/>
            <a:ext cx="8014800" cy="11433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Flashcard Primary Content and Preview </a:t>
            </a:r>
            <a:endParaRPr/>
          </a:p>
        </p:txBody>
      </p:sp>
      <p:pic>
        <p:nvPicPr>
          <p:cNvPr descr="Side-by-side view of the ADAPT flashcard creator. The left side shows the &quot;Primary Content&quot; editor with a Spanish question and an image of yerba mate in the &quot;FRONT&quot; section, and the word &quot;Verde&quot; with an audio player in the &quot;BACK&quot; section. The right side shows the &quot;Preview&quot; of the interactive card as it would appear to a student." id="423" name="Google Shape;423;g3e8228a2981_0_961"/>
          <p:cNvPicPr preferRelativeResize="0"/>
          <p:nvPr/>
        </p:nvPicPr>
        <p:blipFill>
          <a:blip r:embed="rId3">
            <a:alphaModFix/>
          </a:blip>
          <a:stretch>
            <a:fillRect/>
          </a:stretch>
        </p:blipFill>
        <p:spPr>
          <a:xfrm>
            <a:off x="1095475" y="2648461"/>
            <a:ext cx="3677550" cy="4023015"/>
          </a:xfrm>
          <a:prstGeom prst="rect">
            <a:avLst/>
          </a:prstGeom>
          <a:noFill/>
          <a:ln>
            <a:noFill/>
          </a:ln>
        </p:spPr>
      </p:pic>
      <p:pic>
        <p:nvPicPr>
          <p:cNvPr id="424" name="Google Shape;424;g3e8228a2981_0_961"/>
          <p:cNvPicPr preferRelativeResize="0"/>
          <p:nvPr/>
        </p:nvPicPr>
        <p:blipFill>
          <a:blip r:embed="rId4">
            <a:alphaModFix/>
          </a:blip>
          <a:stretch>
            <a:fillRect/>
          </a:stretch>
        </p:blipFill>
        <p:spPr>
          <a:xfrm>
            <a:off x="5324316" y="1668625"/>
            <a:ext cx="3650684" cy="2322701"/>
          </a:xfrm>
          <a:prstGeom prst="rect">
            <a:avLst/>
          </a:prstGeom>
          <a:noFill/>
          <a:ln>
            <a:noFill/>
          </a:ln>
        </p:spPr>
      </p:pic>
      <p:pic>
        <p:nvPicPr>
          <p:cNvPr id="425" name="Google Shape;425;g3e8228a2981_0_961"/>
          <p:cNvPicPr preferRelativeResize="0"/>
          <p:nvPr/>
        </p:nvPicPr>
        <p:blipFill>
          <a:blip r:embed="rId5">
            <a:alphaModFix/>
          </a:blip>
          <a:stretch>
            <a:fillRect/>
          </a:stretch>
        </p:blipFill>
        <p:spPr>
          <a:xfrm>
            <a:off x="5240988" y="4095350"/>
            <a:ext cx="3677558" cy="2322700"/>
          </a:xfrm>
          <a:prstGeom prst="rect">
            <a:avLst/>
          </a:prstGeom>
          <a:noFill/>
          <a:ln>
            <a:noFill/>
          </a:ln>
        </p:spPr>
      </p:pic>
      <p:pic>
        <p:nvPicPr>
          <p:cNvPr id="426" name="Google Shape;426;g3e8228a2981_0_961"/>
          <p:cNvPicPr preferRelativeResize="0"/>
          <p:nvPr/>
        </p:nvPicPr>
        <p:blipFill>
          <a:blip r:embed="rId6">
            <a:alphaModFix/>
          </a:blip>
          <a:stretch>
            <a:fillRect/>
          </a:stretch>
        </p:blipFill>
        <p:spPr>
          <a:xfrm>
            <a:off x="993725" y="855606"/>
            <a:ext cx="4086425" cy="1843720"/>
          </a:xfrm>
          <a:prstGeom prst="rect">
            <a:avLst/>
          </a:prstGeom>
          <a:noFill/>
          <a:ln>
            <a:noFill/>
          </a:ln>
        </p:spPr>
      </p:pic>
      <p:sp>
        <p:nvSpPr>
          <p:cNvPr id="427" name="Google Shape;427;g3e8228a2981_0_961"/>
          <p:cNvSpPr txBox="1"/>
          <p:nvPr/>
        </p:nvSpPr>
        <p:spPr>
          <a:xfrm>
            <a:off x="5385700" y="987875"/>
            <a:ext cx="2963700" cy="6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3D372F"/>
                </a:solidFill>
              </a:rPr>
              <a:t>Preview</a:t>
            </a:r>
            <a:endParaRPr sz="2200">
              <a:solidFill>
                <a:srgbClr val="3D372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Webinar Description</a:t>
            </a:r>
            <a:endParaRPr/>
          </a:p>
        </p:txBody>
      </p:sp>
      <p:sp>
        <p:nvSpPr>
          <p:cNvPr id="158" name="Google Shape;158;p27"/>
          <p:cNvSpPr txBox="1"/>
          <p:nvPr>
            <p:ph idx="1" type="body"/>
          </p:nvPr>
        </p:nvSpPr>
        <p:spPr>
          <a:xfrm>
            <a:off x="1088675" y="2015725"/>
            <a:ext cx="7202400" cy="4252200"/>
          </a:xfrm>
          <a:prstGeom prst="rect">
            <a:avLst/>
          </a:prstGeom>
          <a:noFill/>
          <a:ln>
            <a:noFill/>
          </a:ln>
        </p:spPr>
        <p:txBody>
          <a:bodyPr anchorCtr="0" anchor="t" bIns="45700" lIns="91425" spcFirstLastPara="1" rIns="91425" wrap="square" tIns="45700">
            <a:normAutofit/>
          </a:bodyPr>
          <a:lstStyle/>
          <a:p>
            <a:pPr indent="0" lvl="0" marL="0" rtl="0" algn="l">
              <a:spcBef>
                <a:spcPts val="750"/>
              </a:spcBef>
              <a:spcAft>
                <a:spcPts val="0"/>
              </a:spcAft>
              <a:buNone/>
            </a:pPr>
            <a:r>
              <a:rPr lang="en-US" sz="2100"/>
              <a:t>Now that you have explored ADAPT, it’s time to start building. This session focuses on the "cloning" process, allowing you to pull existing ADAPT questions into your own courses for full control. You will learn how to create and modify ADAPT native questions featuring various question types including fill-in-the-blank, multiple choice, select choice, highlight text, and matching as well as the new flashcard question type, all designed to be accessible and adaptable. </a:t>
            </a:r>
            <a:endParaRPr sz="2326"/>
          </a:p>
          <a:p>
            <a:pPr indent="0" lvl="0" marL="127000" rtl="0" algn="l">
              <a:lnSpc>
                <a:spcPct val="120000"/>
              </a:lnSpc>
              <a:spcBef>
                <a:spcPts val="750"/>
              </a:spcBef>
              <a:spcAft>
                <a:spcPts val="0"/>
              </a:spcAft>
              <a:buSzPts val="1600"/>
              <a:buNone/>
            </a:pPr>
            <a:br>
              <a:rPr lang="en-US"/>
            </a:b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3e8228a2981_0_971"/>
          <p:cNvSpPr txBox="1"/>
          <p:nvPr>
            <p:ph idx="4294967295" type="title"/>
          </p:nvPr>
        </p:nvSpPr>
        <p:spPr>
          <a:xfrm>
            <a:off x="884375" y="533875"/>
            <a:ext cx="7183200" cy="11433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sz="3200"/>
              <a:t>Primary Content: Instructions for Creating a Flashcard </a:t>
            </a:r>
            <a:endParaRPr sz="3200"/>
          </a:p>
          <a:p>
            <a:pPr indent="0" lvl="0" marL="0" rtl="0" algn="l">
              <a:spcBef>
                <a:spcPts val="0"/>
              </a:spcBef>
              <a:spcAft>
                <a:spcPts val="0"/>
              </a:spcAft>
              <a:buNone/>
            </a:pPr>
            <a:r>
              <a:t/>
            </a:r>
            <a:endParaRPr/>
          </a:p>
        </p:txBody>
      </p:sp>
      <p:pic>
        <p:nvPicPr>
          <p:cNvPr id="434" name="Google Shape;434;g3e8228a2981_0_971"/>
          <p:cNvPicPr preferRelativeResize="0"/>
          <p:nvPr/>
        </p:nvPicPr>
        <p:blipFill>
          <a:blip r:embed="rId3">
            <a:alphaModFix/>
          </a:blip>
          <a:stretch>
            <a:fillRect/>
          </a:stretch>
        </p:blipFill>
        <p:spPr>
          <a:xfrm>
            <a:off x="1831063" y="2108088"/>
            <a:ext cx="5289827" cy="1211000"/>
          </a:xfrm>
          <a:prstGeom prst="rect">
            <a:avLst/>
          </a:prstGeom>
          <a:noFill/>
          <a:ln>
            <a:noFill/>
          </a:ln>
        </p:spPr>
      </p:pic>
      <p:pic>
        <p:nvPicPr>
          <p:cNvPr descr="Screenshot of the ADAPT question editor showing the &quot;Primary Content&quot; tab. Under &quot;Auto-Grade Tech Block,&quot; the &quot;Native&quot; option is selected. Below, under &quot;Native Question Type,&quot; the &quot;Flashcard&quot; radio button is chosen, revealing the &quot;FRONT&quot; editing section with a &quot;Text &amp; Media&quot; option selected." id="435" name="Google Shape;435;g3e8228a2981_0_971"/>
          <p:cNvPicPr preferRelativeResize="0"/>
          <p:nvPr/>
        </p:nvPicPr>
        <p:blipFill>
          <a:blip r:embed="rId4">
            <a:alphaModFix/>
          </a:blip>
          <a:stretch>
            <a:fillRect/>
          </a:stretch>
        </p:blipFill>
        <p:spPr>
          <a:xfrm>
            <a:off x="1695075" y="3319075"/>
            <a:ext cx="5444125" cy="3327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e8228a2981_0_978"/>
          <p:cNvSpPr txBox="1"/>
          <p:nvPr>
            <p:ph idx="4294967295" type="title"/>
          </p:nvPr>
        </p:nvSpPr>
        <p:spPr>
          <a:xfrm>
            <a:off x="1088761" y="674953"/>
            <a:ext cx="7202400" cy="8931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Go to Assignment Properties to find Flashcard Settings</a:t>
            </a:r>
            <a:endParaRPr/>
          </a:p>
        </p:txBody>
      </p:sp>
      <p:pic>
        <p:nvPicPr>
          <p:cNvPr descr="Screenshot of the ADAPT Flashcard Settings menu. On the left, toggle switches for &quot;Autoplay,&quot; &quot;Random Shuffle,&quot; and &quot;Show Hint&quot; are all set to &quot;On.&quot; On the right, a checklist reminds the instructor to verify these settings, including text-to-speech and captions." id="442" name="Google Shape;442;g3e8228a2981_0_978"/>
          <p:cNvPicPr preferRelativeResize="0"/>
          <p:nvPr/>
        </p:nvPicPr>
        <p:blipFill>
          <a:blip r:embed="rId3">
            <a:alphaModFix/>
          </a:blip>
          <a:stretch>
            <a:fillRect/>
          </a:stretch>
        </p:blipFill>
        <p:spPr>
          <a:xfrm>
            <a:off x="235300" y="2001675"/>
            <a:ext cx="6547576" cy="4069881"/>
          </a:xfrm>
          <a:prstGeom prst="rect">
            <a:avLst/>
          </a:prstGeom>
          <a:noFill/>
          <a:ln>
            <a:noFill/>
          </a:ln>
        </p:spPr>
      </p:pic>
      <p:sp>
        <p:nvSpPr>
          <p:cNvPr id="443" name="Google Shape;443;g3e8228a2981_0_978"/>
          <p:cNvSpPr txBox="1"/>
          <p:nvPr/>
        </p:nvSpPr>
        <p:spPr>
          <a:xfrm>
            <a:off x="6782875" y="2068350"/>
            <a:ext cx="2177400" cy="46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3D372F"/>
                </a:solidFill>
              </a:rPr>
              <a:t>Confirm that all the settings are correct for the Flashcard assignment that you just created.</a:t>
            </a:r>
            <a:endParaRPr sz="1800">
              <a:solidFill>
                <a:srgbClr val="3D372F"/>
              </a:solidFill>
            </a:endParaRPr>
          </a:p>
          <a:p>
            <a:pPr indent="0" lvl="0" marL="0" rtl="0" algn="l">
              <a:spcBef>
                <a:spcPts val="0"/>
              </a:spcBef>
              <a:spcAft>
                <a:spcPts val="0"/>
              </a:spcAft>
              <a:buNone/>
            </a:pPr>
            <a:r>
              <a:t/>
            </a:r>
            <a:endParaRPr sz="1800">
              <a:solidFill>
                <a:srgbClr val="3D372F"/>
              </a:solidFill>
            </a:endParaRPr>
          </a:p>
          <a:p>
            <a:pPr indent="0" lvl="0" marL="0" rtl="0" algn="l">
              <a:spcBef>
                <a:spcPts val="0"/>
              </a:spcBef>
              <a:spcAft>
                <a:spcPts val="0"/>
              </a:spcAft>
              <a:buNone/>
            </a:pPr>
            <a:r>
              <a:rPr lang="en-US" sz="1800">
                <a:solidFill>
                  <a:srgbClr val="3D372F"/>
                </a:solidFill>
              </a:rPr>
              <a:t>Check:</a:t>
            </a:r>
            <a:endParaRPr sz="1800">
              <a:solidFill>
                <a:srgbClr val="3D372F"/>
              </a:solidFill>
            </a:endParaRPr>
          </a:p>
          <a:p>
            <a:pPr indent="-342900" lvl="0" marL="457200" rtl="0" algn="l">
              <a:spcBef>
                <a:spcPts val="0"/>
              </a:spcBef>
              <a:spcAft>
                <a:spcPts val="0"/>
              </a:spcAft>
              <a:buClr>
                <a:srgbClr val="3D372F"/>
              </a:buClr>
              <a:buSzPts val="1800"/>
              <a:buChar char="●"/>
            </a:pPr>
            <a:r>
              <a:rPr lang="en-US" sz="1800">
                <a:solidFill>
                  <a:srgbClr val="3D372F"/>
                </a:solidFill>
              </a:rPr>
              <a:t>autoplay</a:t>
            </a:r>
            <a:endParaRPr sz="1800">
              <a:solidFill>
                <a:srgbClr val="3D372F"/>
              </a:solidFill>
            </a:endParaRPr>
          </a:p>
          <a:p>
            <a:pPr indent="-342900" lvl="0" marL="457200" rtl="0" algn="l">
              <a:spcBef>
                <a:spcPts val="0"/>
              </a:spcBef>
              <a:spcAft>
                <a:spcPts val="0"/>
              </a:spcAft>
              <a:buClr>
                <a:srgbClr val="3D372F"/>
              </a:buClr>
              <a:buSzPts val="1800"/>
              <a:buChar char="●"/>
            </a:pPr>
            <a:r>
              <a:rPr lang="en-US" sz="1800">
                <a:solidFill>
                  <a:srgbClr val="3D372F"/>
                </a:solidFill>
              </a:rPr>
              <a:t>random shuffle</a:t>
            </a:r>
            <a:endParaRPr sz="1800">
              <a:solidFill>
                <a:srgbClr val="3D372F"/>
              </a:solidFill>
            </a:endParaRPr>
          </a:p>
          <a:p>
            <a:pPr indent="-342900" lvl="0" marL="457200" rtl="0" algn="l">
              <a:spcBef>
                <a:spcPts val="0"/>
              </a:spcBef>
              <a:spcAft>
                <a:spcPts val="0"/>
              </a:spcAft>
              <a:buClr>
                <a:srgbClr val="3D372F"/>
              </a:buClr>
              <a:buSzPts val="1800"/>
              <a:buChar char="●"/>
            </a:pPr>
            <a:r>
              <a:rPr lang="en-US" sz="1800">
                <a:solidFill>
                  <a:srgbClr val="3D372F"/>
                </a:solidFill>
              </a:rPr>
              <a:t>show hit</a:t>
            </a:r>
            <a:endParaRPr sz="1800">
              <a:solidFill>
                <a:srgbClr val="3D372F"/>
              </a:solidFill>
            </a:endParaRPr>
          </a:p>
          <a:p>
            <a:pPr indent="-342900" lvl="0" marL="457200" rtl="0" algn="l">
              <a:spcBef>
                <a:spcPts val="0"/>
              </a:spcBef>
              <a:spcAft>
                <a:spcPts val="0"/>
              </a:spcAft>
              <a:buClr>
                <a:srgbClr val="3D372F"/>
              </a:buClr>
              <a:buSzPts val="1800"/>
              <a:buChar char="●"/>
            </a:pPr>
            <a:r>
              <a:rPr lang="en-US" sz="1800">
                <a:solidFill>
                  <a:srgbClr val="3D372F"/>
                </a:solidFill>
              </a:rPr>
              <a:t>text to speech</a:t>
            </a:r>
            <a:endParaRPr sz="1800">
              <a:solidFill>
                <a:srgbClr val="3D372F"/>
              </a:solidFill>
            </a:endParaRPr>
          </a:p>
          <a:p>
            <a:pPr indent="-342900" lvl="0" marL="457200" rtl="0" algn="l">
              <a:spcBef>
                <a:spcPts val="0"/>
              </a:spcBef>
              <a:spcAft>
                <a:spcPts val="0"/>
              </a:spcAft>
              <a:buClr>
                <a:srgbClr val="3D372F"/>
              </a:buClr>
              <a:buSzPts val="1800"/>
              <a:buChar char="●"/>
            </a:pPr>
            <a:r>
              <a:rPr lang="en-US" sz="1800">
                <a:solidFill>
                  <a:srgbClr val="3D372F"/>
                </a:solidFill>
              </a:rPr>
              <a:t>captions</a:t>
            </a:r>
            <a:endParaRPr sz="1800">
              <a:solidFill>
                <a:srgbClr val="3D372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3e8228a2981_0_985"/>
          <p:cNvSpPr txBox="1"/>
          <p:nvPr>
            <p:ph idx="4294967295" type="title"/>
          </p:nvPr>
        </p:nvSpPr>
        <p:spPr>
          <a:xfrm>
            <a:off x="959125" y="819325"/>
            <a:ext cx="7461000" cy="11433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3000"/>
              <a:t>Editing/Creating a Flashcard Question</a:t>
            </a:r>
            <a:endParaRPr sz="3000"/>
          </a:p>
        </p:txBody>
      </p:sp>
      <p:sp>
        <p:nvSpPr>
          <p:cNvPr id="450" name="Google Shape;450;g3e8228a2981_0_985"/>
          <p:cNvSpPr txBox="1"/>
          <p:nvPr/>
        </p:nvSpPr>
        <p:spPr>
          <a:xfrm>
            <a:off x="798275" y="1893650"/>
            <a:ext cx="7674600" cy="4463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rgbClr val="3D372F"/>
              </a:buClr>
              <a:buSzPts val="1800"/>
              <a:buChar char="●"/>
            </a:pPr>
            <a:r>
              <a:rPr lang="en-US" sz="1800">
                <a:solidFill>
                  <a:srgbClr val="3D372F"/>
                </a:solidFill>
              </a:rPr>
              <a:t>Questions can consist of either pure HTML (text-based question), an auto-graded technology for automatic scoring, or may also consist of both types. Though the combined type is less common, it provides a way to incorporate additional resources such as video or other embedded media to complement the auto-graded portion of the question.</a:t>
            </a:r>
            <a:endParaRPr sz="1800">
              <a:solidFill>
                <a:srgbClr val="3D372F"/>
              </a:solidFill>
            </a:endParaRPr>
          </a:p>
          <a:p>
            <a:pPr indent="-342900" lvl="1" marL="914400" rtl="0" algn="l">
              <a:lnSpc>
                <a:spcPct val="115000"/>
              </a:lnSpc>
              <a:spcBef>
                <a:spcPts val="0"/>
              </a:spcBef>
              <a:spcAft>
                <a:spcPts val="0"/>
              </a:spcAft>
              <a:buClr>
                <a:srgbClr val="3D372F"/>
              </a:buClr>
              <a:buSzPts val="1800"/>
              <a:buChar char="○"/>
            </a:pPr>
            <a:r>
              <a:rPr lang="en-US" sz="1800">
                <a:solidFill>
                  <a:srgbClr val="3D372F"/>
                </a:solidFill>
              </a:rPr>
              <a:t>Both blocks are rendered in problem to students.</a:t>
            </a:r>
            <a:endParaRPr sz="1800">
              <a:solidFill>
                <a:srgbClr val="3D372F"/>
              </a:solidFill>
            </a:endParaRPr>
          </a:p>
          <a:p>
            <a:pPr indent="-342900" lvl="0" marL="457200" rtl="0" algn="l">
              <a:lnSpc>
                <a:spcPct val="115000"/>
              </a:lnSpc>
              <a:spcBef>
                <a:spcPts val="0"/>
              </a:spcBef>
              <a:spcAft>
                <a:spcPts val="0"/>
              </a:spcAft>
              <a:buClr>
                <a:srgbClr val="3D372F"/>
              </a:buClr>
              <a:buSzPts val="1800"/>
              <a:buChar char="●"/>
            </a:pPr>
            <a:r>
              <a:rPr lang="en-US" sz="1800">
                <a:solidFill>
                  <a:srgbClr val="3D372F"/>
                </a:solidFill>
              </a:rPr>
              <a:t>Front and Back options</a:t>
            </a:r>
            <a:endParaRPr sz="1800">
              <a:solidFill>
                <a:srgbClr val="3D372F"/>
              </a:solidFill>
            </a:endParaRPr>
          </a:p>
          <a:p>
            <a:pPr indent="-342900" lvl="1" marL="914400" rtl="0" algn="l">
              <a:lnSpc>
                <a:spcPct val="115000"/>
              </a:lnSpc>
              <a:spcBef>
                <a:spcPts val="0"/>
              </a:spcBef>
              <a:spcAft>
                <a:spcPts val="0"/>
              </a:spcAft>
              <a:buClr>
                <a:srgbClr val="3D372F"/>
              </a:buClr>
              <a:buSzPts val="1800"/>
              <a:buChar char="○"/>
            </a:pPr>
            <a:r>
              <a:rPr lang="en-US" sz="1800">
                <a:solidFill>
                  <a:srgbClr val="3D372F"/>
                </a:solidFill>
              </a:rPr>
              <a:t>Text only</a:t>
            </a:r>
            <a:endParaRPr sz="1800">
              <a:solidFill>
                <a:srgbClr val="3D372F"/>
              </a:solidFill>
            </a:endParaRPr>
          </a:p>
          <a:p>
            <a:pPr indent="-342900" lvl="1" marL="914400" rtl="0" algn="l">
              <a:lnSpc>
                <a:spcPct val="115000"/>
              </a:lnSpc>
              <a:spcBef>
                <a:spcPts val="0"/>
              </a:spcBef>
              <a:spcAft>
                <a:spcPts val="0"/>
              </a:spcAft>
              <a:buClr>
                <a:srgbClr val="3D372F"/>
              </a:buClr>
              <a:buSzPts val="1800"/>
              <a:buChar char="○"/>
            </a:pPr>
            <a:r>
              <a:rPr lang="en-US" sz="1800">
                <a:solidFill>
                  <a:srgbClr val="3D372F"/>
                </a:solidFill>
              </a:rPr>
              <a:t>Text and media</a:t>
            </a:r>
            <a:endParaRPr sz="1800">
              <a:solidFill>
                <a:srgbClr val="3D372F"/>
              </a:solidFill>
            </a:endParaRPr>
          </a:p>
          <a:p>
            <a:pPr indent="-342900" lvl="1" marL="914400" rtl="0" algn="l">
              <a:lnSpc>
                <a:spcPct val="115000"/>
              </a:lnSpc>
              <a:spcBef>
                <a:spcPts val="0"/>
              </a:spcBef>
              <a:spcAft>
                <a:spcPts val="0"/>
              </a:spcAft>
              <a:buClr>
                <a:srgbClr val="3D372F"/>
              </a:buClr>
              <a:buSzPts val="1800"/>
              <a:buChar char="○"/>
            </a:pPr>
            <a:r>
              <a:rPr lang="en-US" sz="1800">
                <a:solidFill>
                  <a:srgbClr val="3D372F"/>
                </a:solidFill>
              </a:rPr>
              <a:t>Free-form</a:t>
            </a:r>
            <a:endParaRPr sz="1800">
              <a:solidFill>
                <a:srgbClr val="3D372F"/>
              </a:solidFill>
            </a:endParaRPr>
          </a:p>
          <a:p>
            <a:pPr indent="-342900" lvl="1" marL="914400" rtl="0" algn="l">
              <a:lnSpc>
                <a:spcPct val="115000"/>
              </a:lnSpc>
              <a:spcBef>
                <a:spcPts val="0"/>
              </a:spcBef>
              <a:spcAft>
                <a:spcPts val="0"/>
              </a:spcAft>
              <a:buClr>
                <a:srgbClr val="3D372F"/>
              </a:buClr>
              <a:buSzPts val="1800"/>
              <a:buChar char="○"/>
            </a:pPr>
            <a:r>
              <a:rPr lang="en-US" sz="1800">
                <a:solidFill>
                  <a:srgbClr val="3D372F"/>
                </a:solidFill>
              </a:rPr>
              <a:t>Media</a:t>
            </a:r>
            <a:endParaRPr sz="1800">
              <a:solidFill>
                <a:srgbClr val="3D372F"/>
              </a:solidFill>
            </a:endParaRPr>
          </a:p>
          <a:p>
            <a:pPr indent="-342900" lvl="0" marL="457200" rtl="0" algn="l">
              <a:lnSpc>
                <a:spcPct val="115000"/>
              </a:lnSpc>
              <a:spcBef>
                <a:spcPts val="0"/>
              </a:spcBef>
              <a:spcAft>
                <a:spcPts val="0"/>
              </a:spcAft>
              <a:buClr>
                <a:srgbClr val="3D372F"/>
              </a:buClr>
              <a:buSzPts val="1800"/>
              <a:buChar char="●"/>
            </a:pPr>
            <a:r>
              <a:rPr lang="en-US" sz="1800">
                <a:solidFill>
                  <a:srgbClr val="3D372F"/>
                </a:solidFill>
              </a:rPr>
              <a:t>Hint (optional)</a:t>
            </a:r>
            <a:endParaRPr sz="1800">
              <a:solidFill>
                <a:srgbClr val="3D372F"/>
              </a:solidFill>
            </a:endParaRPr>
          </a:p>
          <a:p>
            <a:pPr indent="0" lvl="0" marL="0" rtl="0" algn="l">
              <a:lnSpc>
                <a:spcPct val="115000"/>
              </a:lnSpc>
              <a:spcBef>
                <a:spcPts val="1200"/>
              </a:spcBef>
              <a:spcAft>
                <a:spcPts val="0"/>
              </a:spcAft>
              <a:buNone/>
            </a:pPr>
            <a:r>
              <a:t/>
            </a:r>
            <a:endParaRPr sz="1800">
              <a:solidFill>
                <a:srgbClr val="3D372F"/>
              </a:solidFill>
            </a:endParaRPr>
          </a:p>
          <a:p>
            <a:pPr indent="0" lvl="0" marL="0" rtl="0" algn="l">
              <a:spcBef>
                <a:spcPts val="1200"/>
              </a:spcBef>
              <a:spcAft>
                <a:spcPts val="0"/>
              </a:spcAft>
              <a:buNone/>
            </a:pPr>
            <a:r>
              <a:t/>
            </a:r>
            <a:endParaRPr sz="1600">
              <a:solidFill>
                <a:srgbClr val="3D372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3e868990ad4_1_0"/>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sp>
        <p:nvSpPr>
          <p:cNvPr id="456" name="Google Shape;456;g3e868990ad4_1_0"/>
          <p:cNvSpPr txBox="1"/>
          <p:nvPr/>
        </p:nvSpPr>
        <p:spPr>
          <a:xfrm>
            <a:off x="2819862" y="5232018"/>
            <a:ext cx="374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Sloth</a:t>
            </a:r>
            <a:r>
              <a:rPr b="0" i="0" lang="en-US" sz="1200" u="none" cap="none" strike="noStrike">
                <a:solidFill>
                  <a:srgbClr val="000000"/>
                </a:solidFill>
                <a:latin typeface="Arial"/>
                <a:ea typeface="Arial"/>
                <a:cs typeface="Arial"/>
                <a:sym typeface="Arial"/>
              </a:rPr>
              <a:t> by Marco Verch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 BY 2.0</a:t>
            </a:r>
            <a:endParaRPr b="0" i="0" sz="1200" u="none" cap="none" strike="noStrike">
              <a:solidFill>
                <a:srgbClr val="000000"/>
              </a:solidFill>
              <a:latin typeface="Arial"/>
              <a:ea typeface="Arial"/>
              <a:cs typeface="Arial"/>
              <a:sym typeface="Arial"/>
            </a:endParaRPr>
          </a:p>
        </p:txBody>
      </p:sp>
      <p:pic>
        <p:nvPicPr>
          <p:cNvPr descr="Smiling sloth with large eyes hanging from a tree branch, looking directly at the camera." id="457" name="Google Shape;457;g3e868990ad4_1_0"/>
          <p:cNvPicPr preferRelativeResize="0"/>
          <p:nvPr/>
        </p:nvPicPr>
        <p:blipFill rotWithShape="1">
          <a:blip r:embed="rId5">
            <a:alphaModFix/>
          </a:blip>
          <a:srcRect b="0" l="0" r="0" t="0"/>
          <a:stretch/>
        </p:blipFill>
        <p:spPr>
          <a:xfrm>
            <a:off x="2077166" y="2332942"/>
            <a:ext cx="4989668" cy="2796943"/>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3e868990ad4_1_113"/>
          <p:cNvSpPr txBox="1"/>
          <p:nvPr>
            <p:ph type="title"/>
          </p:nvPr>
        </p:nvSpPr>
        <p:spPr>
          <a:xfrm>
            <a:off x="1088686" y="804520"/>
            <a:ext cx="7202400" cy="898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Adding cloned questions to a new assignment</a:t>
            </a:r>
            <a:endParaRPr/>
          </a:p>
        </p:txBody>
      </p:sp>
      <p:sp>
        <p:nvSpPr>
          <p:cNvPr id="464" name="Google Shape;464;g3e868990ad4_1_113"/>
          <p:cNvSpPr txBox="1"/>
          <p:nvPr>
            <p:ph idx="1" type="body"/>
          </p:nvPr>
        </p:nvSpPr>
        <p:spPr>
          <a:xfrm>
            <a:off x="1088675" y="2015730"/>
            <a:ext cx="7202400" cy="1128300"/>
          </a:xfrm>
          <a:prstGeom prst="rect">
            <a:avLst/>
          </a:prstGeom>
        </p:spPr>
        <p:txBody>
          <a:bodyPr anchorCtr="0" anchor="t" bIns="45700" lIns="91425" spcFirstLastPara="1" rIns="91425" wrap="square" tIns="45700">
            <a:normAutofit/>
          </a:bodyPr>
          <a:lstStyle/>
          <a:p>
            <a:pPr indent="-349250" lvl="0" marL="457200" rtl="0" algn="l">
              <a:spcBef>
                <a:spcPts val="750"/>
              </a:spcBef>
              <a:spcAft>
                <a:spcPts val="0"/>
              </a:spcAft>
              <a:buSzPts val="1900"/>
              <a:buChar char="•"/>
            </a:pPr>
            <a:r>
              <a:rPr lang="en-US" sz="1900"/>
              <a:t>Go back to the </a:t>
            </a:r>
            <a:r>
              <a:rPr b="1" lang="en-US" sz="1900"/>
              <a:t>Summer 2026 OERI ADAPT</a:t>
            </a:r>
            <a:r>
              <a:rPr lang="en-US" sz="1900"/>
              <a:t> course</a:t>
            </a:r>
            <a:endParaRPr sz="1900"/>
          </a:p>
          <a:p>
            <a:pPr indent="-349250" lvl="0" marL="457200" rtl="0" algn="l">
              <a:spcBef>
                <a:spcPts val="0"/>
              </a:spcBef>
              <a:spcAft>
                <a:spcPts val="0"/>
              </a:spcAft>
              <a:buSzPts val="1900"/>
              <a:buChar char="•"/>
            </a:pPr>
            <a:r>
              <a:rPr lang="en-US" sz="1900"/>
              <a:t>Select My new assignment</a:t>
            </a:r>
            <a:endParaRPr sz="1900"/>
          </a:p>
        </p:txBody>
      </p:sp>
      <p:pic>
        <p:nvPicPr>
          <p:cNvPr descr="Course assignments list showing four open homework assignments, with &quot;My new assignment&quot; highlighted in a red box at the bottom." id="465" name="Google Shape;465;g3e868990ad4_1_113"/>
          <p:cNvPicPr preferRelativeResize="0"/>
          <p:nvPr/>
        </p:nvPicPr>
        <p:blipFill>
          <a:blip r:embed="rId3">
            <a:alphaModFix/>
          </a:blip>
          <a:stretch>
            <a:fillRect/>
          </a:stretch>
        </p:blipFill>
        <p:spPr>
          <a:xfrm>
            <a:off x="1254813" y="3220275"/>
            <a:ext cx="6756476" cy="2834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3e8228a2981_0_13"/>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600"/>
              <a:buNone/>
            </a:pPr>
            <a:r>
              <a:rPr lang="en-US" sz="3600"/>
              <a:t>Add Questions to Assignment</a:t>
            </a:r>
            <a:endParaRPr sz="3600"/>
          </a:p>
        </p:txBody>
      </p:sp>
      <p:sp>
        <p:nvSpPr>
          <p:cNvPr id="472" name="Google Shape;472;g3e8228a2981_0_13"/>
          <p:cNvSpPr txBox="1"/>
          <p:nvPr>
            <p:ph idx="1" type="body"/>
          </p:nvPr>
        </p:nvSpPr>
        <p:spPr>
          <a:xfrm>
            <a:off x="4120852" y="1985202"/>
            <a:ext cx="5586300" cy="2685300"/>
          </a:xfrm>
          <a:prstGeom prst="rect">
            <a:avLst/>
          </a:prstGeom>
          <a:noFill/>
          <a:ln>
            <a:noFill/>
          </a:ln>
        </p:spPr>
        <p:txBody>
          <a:bodyPr anchorCtr="0" anchor="t" bIns="45700" lIns="91425" spcFirstLastPara="1" rIns="91425" wrap="square" tIns="45700">
            <a:normAutofit/>
          </a:bodyPr>
          <a:lstStyle/>
          <a:p>
            <a:pPr indent="-361950" lvl="0" marL="457200" rtl="0" algn="l">
              <a:lnSpc>
                <a:spcPct val="120000"/>
              </a:lnSpc>
              <a:spcBef>
                <a:spcPts val="750"/>
              </a:spcBef>
              <a:spcAft>
                <a:spcPts val="0"/>
              </a:spcAft>
              <a:buSzPts val="2100"/>
              <a:buChar char="•"/>
            </a:pPr>
            <a:r>
              <a:rPr lang="en-US" sz="2100"/>
              <a:t>Open the course that you imported</a:t>
            </a:r>
            <a:endParaRPr sz="2100"/>
          </a:p>
          <a:p>
            <a:pPr indent="-361950" lvl="0" marL="457200" rtl="0" algn="l">
              <a:lnSpc>
                <a:spcPct val="120000"/>
              </a:lnSpc>
              <a:spcBef>
                <a:spcPts val="0"/>
              </a:spcBef>
              <a:spcAft>
                <a:spcPts val="0"/>
              </a:spcAft>
              <a:buSzPts val="2100"/>
              <a:buChar char="•"/>
            </a:pPr>
            <a:r>
              <a:rPr lang="en-US" sz="2100"/>
              <a:t>Open the assignments</a:t>
            </a:r>
            <a:endParaRPr sz="2100"/>
          </a:p>
          <a:p>
            <a:pPr indent="-361950" lvl="0" marL="457200" rtl="0" algn="l">
              <a:lnSpc>
                <a:spcPct val="120000"/>
              </a:lnSpc>
              <a:spcBef>
                <a:spcPts val="0"/>
              </a:spcBef>
              <a:spcAft>
                <a:spcPts val="0"/>
              </a:spcAft>
              <a:buSzPts val="2100"/>
              <a:buChar char="•"/>
            </a:pPr>
            <a:r>
              <a:rPr lang="en-US" sz="2100"/>
              <a:t>Select Add questions</a:t>
            </a:r>
            <a:endParaRPr sz="2100"/>
          </a:p>
          <a:p>
            <a:pPr indent="0" lvl="0" marL="0" rtl="0" algn="l">
              <a:lnSpc>
                <a:spcPct val="120000"/>
              </a:lnSpc>
              <a:spcBef>
                <a:spcPts val="750"/>
              </a:spcBef>
              <a:spcAft>
                <a:spcPts val="0"/>
              </a:spcAft>
              <a:buSzPts val="1600"/>
              <a:buNone/>
            </a:pPr>
            <a:r>
              <a:t/>
            </a:r>
            <a:endParaRPr sz="2300"/>
          </a:p>
          <a:p>
            <a:pPr indent="0" lvl="0" marL="0" rtl="0" algn="l">
              <a:lnSpc>
                <a:spcPct val="120000"/>
              </a:lnSpc>
              <a:spcBef>
                <a:spcPts val="750"/>
              </a:spcBef>
              <a:spcAft>
                <a:spcPts val="0"/>
              </a:spcAft>
              <a:buSzPts val="1600"/>
              <a:buNone/>
            </a:pPr>
            <a:r>
              <a:t/>
            </a:r>
            <a:endParaRPr/>
          </a:p>
        </p:txBody>
      </p:sp>
      <p:pic>
        <p:nvPicPr>
          <p:cNvPr id="473" name="Google Shape;473;g3e8228a2981_0_13"/>
          <p:cNvPicPr preferRelativeResize="0"/>
          <p:nvPr/>
        </p:nvPicPr>
        <p:blipFill rotWithShape="1">
          <a:blip r:embed="rId3">
            <a:alphaModFix/>
          </a:blip>
          <a:srcRect b="0" l="0" r="0" t="0"/>
          <a:stretch/>
        </p:blipFill>
        <p:spPr>
          <a:xfrm>
            <a:off x="713175" y="1892575"/>
            <a:ext cx="3499300" cy="2026925"/>
          </a:xfrm>
          <a:prstGeom prst="rect">
            <a:avLst/>
          </a:prstGeom>
          <a:noFill/>
          <a:ln>
            <a:noFill/>
          </a:ln>
        </p:spPr>
      </p:pic>
      <p:sp>
        <p:nvSpPr>
          <p:cNvPr id="474" name="Google Shape;474;g3e8228a2981_0_13"/>
          <p:cNvSpPr txBox="1"/>
          <p:nvPr/>
        </p:nvSpPr>
        <p:spPr>
          <a:xfrm>
            <a:off x="4385450" y="4171775"/>
            <a:ext cx="4273500" cy="22284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181612"/>
              </a:buClr>
              <a:buSzPts val="2100"/>
              <a:buChar char="●"/>
            </a:pPr>
            <a:r>
              <a:rPr lang="en-US" sz="2100">
                <a:solidFill>
                  <a:srgbClr val="181612"/>
                </a:solidFill>
              </a:rPr>
              <a:t>Under Question Bank, select My Questions</a:t>
            </a:r>
            <a:endParaRPr sz="2100">
              <a:solidFill>
                <a:srgbClr val="181612"/>
              </a:solidFill>
            </a:endParaRPr>
          </a:p>
          <a:p>
            <a:pPr indent="-361950" lvl="0" marL="457200" rtl="0" algn="l">
              <a:spcBef>
                <a:spcPts val="0"/>
              </a:spcBef>
              <a:spcAft>
                <a:spcPts val="0"/>
              </a:spcAft>
              <a:buClr>
                <a:srgbClr val="181612"/>
              </a:buClr>
              <a:buSzPts val="2100"/>
              <a:buChar char="●"/>
            </a:pPr>
            <a:r>
              <a:rPr lang="en-US" sz="2100">
                <a:solidFill>
                  <a:srgbClr val="181612"/>
                </a:solidFill>
              </a:rPr>
              <a:t>Find the Cloned Questions Folder</a:t>
            </a:r>
            <a:endParaRPr sz="2100">
              <a:solidFill>
                <a:srgbClr val="181612"/>
              </a:solidFill>
            </a:endParaRPr>
          </a:p>
          <a:p>
            <a:pPr indent="-361950" lvl="0" marL="457200" rtl="0" algn="l">
              <a:spcBef>
                <a:spcPts val="0"/>
              </a:spcBef>
              <a:spcAft>
                <a:spcPts val="0"/>
              </a:spcAft>
              <a:buClr>
                <a:srgbClr val="181612"/>
              </a:buClr>
              <a:buSzPts val="2100"/>
              <a:buChar char="●"/>
            </a:pPr>
            <a:r>
              <a:rPr lang="en-US" sz="2100">
                <a:solidFill>
                  <a:srgbClr val="181612"/>
                </a:solidFill>
              </a:rPr>
              <a:t>Find the questions you want to add</a:t>
            </a:r>
            <a:endParaRPr sz="2100">
              <a:solidFill>
                <a:srgbClr val="181612"/>
              </a:solidFill>
            </a:endParaRPr>
          </a:p>
        </p:txBody>
      </p:sp>
      <p:pic>
        <p:nvPicPr>
          <p:cNvPr descr="Question Bank dropdown menu with &quot;My Questions&quot; selected, showing options including Search Questions, My Favorites, My Courses, Commons, and All Public Courses." id="475" name="Google Shape;475;g3e8228a2981_0_13"/>
          <p:cNvPicPr preferRelativeResize="0"/>
          <p:nvPr/>
        </p:nvPicPr>
        <p:blipFill>
          <a:blip r:embed="rId4">
            <a:alphaModFix/>
          </a:blip>
          <a:stretch>
            <a:fillRect/>
          </a:stretch>
        </p:blipFill>
        <p:spPr>
          <a:xfrm>
            <a:off x="1007100" y="3807175"/>
            <a:ext cx="2619060" cy="2593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3e8228a2981_0_6"/>
          <p:cNvSpPr txBox="1"/>
          <p:nvPr>
            <p:ph type="title"/>
          </p:nvPr>
        </p:nvSpPr>
        <p:spPr>
          <a:xfrm>
            <a:off x="1039536" y="86557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600"/>
              <a:buNone/>
            </a:pPr>
            <a:r>
              <a:rPr lang="en-US" sz="3600"/>
              <a:t>Adding Questions from Folders</a:t>
            </a:r>
            <a:endParaRPr sz="3600"/>
          </a:p>
        </p:txBody>
      </p:sp>
      <p:sp>
        <p:nvSpPr>
          <p:cNvPr id="482" name="Google Shape;482;g3e8228a2981_0_6"/>
          <p:cNvSpPr txBox="1"/>
          <p:nvPr/>
        </p:nvSpPr>
        <p:spPr>
          <a:xfrm>
            <a:off x="956450" y="2228350"/>
            <a:ext cx="7244700" cy="102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2100"/>
              <a:t>To add question to the assignment, select the + sign under Actions.</a:t>
            </a:r>
            <a:endParaRPr sz="2100"/>
          </a:p>
          <a:p>
            <a:pPr indent="0" lvl="0" marL="0" marR="0" rtl="0" algn="l">
              <a:lnSpc>
                <a:spcPct val="100000"/>
              </a:lnSpc>
              <a:spcBef>
                <a:spcPts val="0"/>
              </a:spcBef>
              <a:spcAft>
                <a:spcPts val="0"/>
              </a:spcAft>
              <a:buNone/>
            </a:pPr>
            <a:r>
              <a:t/>
            </a:r>
            <a:endParaRPr sz="2100"/>
          </a:p>
          <a:p>
            <a:pPr indent="0" lvl="0" marL="0" marR="0" rtl="0" algn="l">
              <a:lnSpc>
                <a:spcPct val="100000"/>
              </a:lnSpc>
              <a:spcBef>
                <a:spcPts val="0"/>
              </a:spcBef>
              <a:spcAft>
                <a:spcPts val="0"/>
              </a:spcAft>
              <a:buNone/>
            </a:pPr>
            <a:r>
              <a:t/>
            </a:r>
            <a:endParaRPr sz="2100"/>
          </a:p>
          <a:p>
            <a:pPr indent="0" lvl="0" marL="0" marR="0" rtl="0" algn="l">
              <a:lnSpc>
                <a:spcPct val="100000"/>
              </a:lnSpc>
              <a:spcBef>
                <a:spcPts val="0"/>
              </a:spcBef>
              <a:spcAft>
                <a:spcPts val="0"/>
              </a:spcAft>
              <a:buNone/>
            </a:pPr>
            <a:r>
              <a:t/>
            </a:r>
            <a:endParaRPr sz="2100"/>
          </a:p>
        </p:txBody>
      </p:sp>
      <p:pic>
        <p:nvPicPr>
          <p:cNvPr descr="Question bank result showing &quot;My new question&quot; with ID 340127, marked as not public, with the add button highlighted in blue." id="483" name="Google Shape;483;g3e8228a2981_0_6"/>
          <p:cNvPicPr preferRelativeResize="0"/>
          <p:nvPr/>
        </p:nvPicPr>
        <p:blipFill>
          <a:blip r:embed="rId3">
            <a:alphaModFix/>
          </a:blip>
          <a:stretch>
            <a:fillRect/>
          </a:stretch>
        </p:blipFill>
        <p:spPr>
          <a:xfrm>
            <a:off x="1222675" y="3256150"/>
            <a:ext cx="6591300" cy="1676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3e868990ad4_1_124"/>
          <p:cNvSpPr txBox="1"/>
          <p:nvPr>
            <p:ph type="title"/>
          </p:nvPr>
        </p:nvSpPr>
        <p:spPr>
          <a:xfrm>
            <a:off x="1088686" y="804520"/>
            <a:ext cx="7202400" cy="898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Things to Remember</a:t>
            </a:r>
            <a:endParaRPr/>
          </a:p>
        </p:txBody>
      </p:sp>
      <p:sp>
        <p:nvSpPr>
          <p:cNvPr id="490" name="Google Shape;490;g3e868990ad4_1_124"/>
          <p:cNvSpPr txBox="1"/>
          <p:nvPr>
            <p:ph idx="1" type="body"/>
          </p:nvPr>
        </p:nvSpPr>
        <p:spPr>
          <a:xfrm>
            <a:off x="1088686" y="2015732"/>
            <a:ext cx="7202400" cy="4039800"/>
          </a:xfrm>
          <a:prstGeom prst="rect">
            <a:avLst/>
          </a:prstGeom>
        </p:spPr>
        <p:txBody>
          <a:bodyPr anchorCtr="0" anchor="t" bIns="45700" lIns="91425" spcFirstLastPara="1" rIns="91425" wrap="square" tIns="45700">
            <a:normAutofit/>
          </a:bodyPr>
          <a:lstStyle/>
          <a:p>
            <a:pPr indent="-361950" lvl="0" marL="457200" rtl="0" algn="l">
              <a:spcBef>
                <a:spcPts val="750"/>
              </a:spcBef>
              <a:spcAft>
                <a:spcPts val="0"/>
              </a:spcAft>
              <a:buSzPts val="2100"/>
              <a:buChar char="•"/>
            </a:pPr>
            <a:r>
              <a:rPr lang="en-US" sz="2100"/>
              <a:t>You can add any public question to your assignment in ADAPT.</a:t>
            </a:r>
            <a:endParaRPr sz="2100"/>
          </a:p>
          <a:p>
            <a:pPr indent="-361950" lvl="0" marL="457200" rtl="0" algn="l">
              <a:spcBef>
                <a:spcPts val="1000"/>
              </a:spcBef>
              <a:spcAft>
                <a:spcPts val="0"/>
              </a:spcAft>
              <a:buSzPts val="2100"/>
              <a:buChar char="•"/>
            </a:pPr>
            <a:r>
              <a:rPr lang="en-US" sz="2100"/>
              <a:t>However, only certain question types can be cloned, specifically: ADAPT native questions, WeBWorK questions, Forge questions, and Learning Trees,</a:t>
            </a:r>
            <a:endParaRPr sz="2100"/>
          </a:p>
          <a:p>
            <a:pPr indent="-361950" lvl="0" marL="457200" rtl="0" algn="l">
              <a:spcBef>
                <a:spcPts val="1000"/>
              </a:spcBef>
              <a:spcAft>
                <a:spcPts val="0"/>
              </a:spcAft>
              <a:buSzPts val="2100"/>
              <a:buChar char="•"/>
            </a:pPr>
            <a:r>
              <a:rPr lang="en-US" sz="2100"/>
              <a:t>Cloning a question creates a copy in your cloned folder that you can freely edit and later add to an assignment.</a:t>
            </a:r>
            <a:endParaRPr sz="2100"/>
          </a:p>
          <a:p>
            <a:pPr indent="0" lvl="0" marL="0" rtl="0" algn="l">
              <a:spcBef>
                <a:spcPts val="100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Did you find some good stuff?</a:t>
            </a:r>
            <a:endParaRPr/>
          </a:p>
        </p:txBody>
      </p:sp>
      <p:pic>
        <p:nvPicPr>
          <p:cNvPr descr="Cartoon astronaut discovers an OER treasure chest beside a LibreTexts rocket on a colorful moon.&#10;" id="496" name="Google Shape;496;p44"/>
          <p:cNvPicPr preferRelativeResize="0"/>
          <p:nvPr/>
        </p:nvPicPr>
        <p:blipFill rotWithShape="1">
          <a:blip r:embed="rId3">
            <a:alphaModFix/>
          </a:blip>
          <a:srcRect b="0" l="0" r="0" t="0"/>
          <a:stretch/>
        </p:blipFill>
        <p:spPr>
          <a:xfrm>
            <a:off x="2164944" y="1947277"/>
            <a:ext cx="4366485" cy="3494433"/>
          </a:xfrm>
          <a:prstGeom prst="rect">
            <a:avLst/>
          </a:prstGeom>
          <a:noFill/>
          <a:ln>
            <a:noFill/>
          </a:ln>
        </p:spPr>
      </p:pic>
      <p:sp>
        <p:nvSpPr>
          <p:cNvPr id="497" name="Google Shape;497;p44"/>
          <p:cNvSpPr txBox="1"/>
          <p:nvPr/>
        </p:nvSpPr>
        <p:spPr>
          <a:xfrm>
            <a:off x="1536604" y="5514827"/>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e8228a2981_0_27"/>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Next in the Series and Coming Up</a:t>
            </a:r>
            <a:endParaRPr/>
          </a:p>
        </p:txBody>
      </p:sp>
      <p:graphicFrame>
        <p:nvGraphicFramePr>
          <p:cNvPr id="503" name="Google Shape;503;g3e8228a2981_0_27"/>
          <p:cNvGraphicFramePr/>
          <p:nvPr/>
        </p:nvGraphicFramePr>
        <p:xfrm>
          <a:off x="302871" y="4873953"/>
          <a:ext cx="3000000" cy="3000000"/>
        </p:xfrm>
        <a:graphic>
          <a:graphicData uri="http://schemas.openxmlformats.org/drawingml/2006/table">
            <a:tbl>
              <a:tblPr>
                <a:noFill/>
                <a:tableStyleId>{3BD20A56-5421-431C-82A7-A78B4E5DFFE0}</a:tableStyleId>
              </a:tblPr>
              <a:tblGrid>
                <a:gridCol w="1246625"/>
                <a:gridCol w="3765050"/>
                <a:gridCol w="3526600"/>
              </a:tblGrid>
              <a:tr h="203200">
                <a:tc>
                  <a:txBody>
                    <a:bodyPr/>
                    <a:lstStyle/>
                    <a:p>
                      <a:pPr indent="0" lvl="0" marL="0" rtl="0" algn="l">
                        <a:spcBef>
                          <a:spcPts val="0"/>
                        </a:spcBef>
                        <a:spcAft>
                          <a:spcPts val="0"/>
                        </a:spcAft>
                        <a:buClr>
                          <a:srgbClr val="000000"/>
                        </a:buClr>
                        <a:buSzPts val="1600"/>
                        <a:buFont typeface="Arial"/>
                        <a:buNone/>
                      </a:pPr>
                      <a:r>
                        <a:rPr lang="en-US" sz="1600"/>
                        <a:t>LibreTexts</a:t>
                      </a:r>
                      <a:endParaRPr sz="1600"/>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Level 3</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Quick Start: Edit Pages in LibreTexts</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Monday, June 8, 10:00-11:30 am</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3200">
                <a:tc>
                  <a:txBody>
                    <a:bodyPr/>
                    <a:lstStyle/>
                    <a:p>
                      <a:pPr indent="0" lvl="0" marL="0" rtl="0" algn="l">
                        <a:spcBef>
                          <a:spcPts val="0"/>
                        </a:spcBef>
                        <a:spcAft>
                          <a:spcPts val="0"/>
                        </a:spcAft>
                        <a:buClr>
                          <a:srgbClr val="000000"/>
                        </a:buClr>
                        <a:buSzPts val="1600"/>
                        <a:buFont typeface="Arial"/>
                        <a:buNone/>
                      </a:pPr>
                      <a:r>
                        <a:rPr lang="en-US" sz="1600"/>
                        <a:t>LibreTexts</a:t>
                      </a:r>
                      <a:endParaRPr sz="1600"/>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Level 4</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Designing with Media: Images and Video in LibreTexts </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Wednesday, June 10, 10:30-12:00 pm</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504" name="Google Shape;504;g3e8228a2981_0_27"/>
          <p:cNvGraphicFramePr/>
          <p:nvPr/>
        </p:nvGraphicFramePr>
        <p:xfrm>
          <a:off x="302875" y="3181988"/>
          <a:ext cx="3000000" cy="3000000"/>
        </p:xfrm>
        <a:graphic>
          <a:graphicData uri="http://schemas.openxmlformats.org/drawingml/2006/table">
            <a:tbl>
              <a:tblPr>
                <a:noFill/>
                <a:tableStyleId>{FEDE0618-038B-483C-8384-7D86E916C6CA}</a:tableStyleId>
              </a:tblPr>
              <a:tblGrid>
                <a:gridCol w="1246625"/>
                <a:gridCol w="3765050"/>
                <a:gridCol w="3526600"/>
              </a:tblGrid>
              <a:tr h="12700">
                <a:tc>
                  <a:txBody>
                    <a:bodyPr/>
                    <a:lstStyle/>
                    <a:p>
                      <a:pPr indent="0" lvl="0" marL="0" rtl="0" algn="l">
                        <a:spcBef>
                          <a:spcPts val="0"/>
                        </a:spcBef>
                        <a:spcAft>
                          <a:spcPts val="0"/>
                        </a:spcAft>
                        <a:buNone/>
                      </a:pPr>
                      <a:r>
                        <a:rPr lang="en-US" sz="1600"/>
                        <a:t>ADAPT</a:t>
                      </a:r>
                      <a:endParaRPr sz="1600"/>
                    </a:p>
                    <a:p>
                      <a:pPr indent="0" lvl="0" marL="0" rtl="0" algn="l">
                        <a:spcBef>
                          <a:spcPts val="0"/>
                        </a:spcBef>
                        <a:spcAft>
                          <a:spcPts val="0"/>
                        </a:spcAft>
                        <a:buNone/>
                      </a:pPr>
                      <a:r>
                        <a:rPr lang="en-US" sz="1600"/>
                        <a:t>Level 3</a:t>
                      </a:r>
                      <a:endParaRPr sz="1600"/>
                    </a:p>
                  </a:txBody>
                  <a:tcPr marT="63500" marB="63500" marR="63500" marL="63500">
                    <a:solidFill>
                      <a:srgbClr val="FFF2CC"/>
                    </a:solidFill>
                  </a:tcPr>
                </a:tc>
                <a:tc>
                  <a:txBody>
                    <a:bodyPr/>
                    <a:lstStyle/>
                    <a:p>
                      <a:pPr indent="0" lvl="0" marL="0" rtl="0" algn="l">
                        <a:lnSpc>
                          <a:spcPct val="115000"/>
                        </a:lnSpc>
                        <a:spcBef>
                          <a:spcPts val="0"/>
                        </a:spcBef>
                        <a:spcAft>
                          <a:spcPts val="0"/>
                        </a:spcAft>
                        <a:buNone/>
                      </a:pPr>
                      <a:r>
                        <a:rPr lang="en-US" sz="1600"/>
                        <a:t>Beyond the Final Draft: Process-Based Assessment with Forge</a:t>
                      </a:r>
                      <a:endParaRPr sz="1600"/>
                    </a:p>
                  </a:txBody>
                  <a:tcPr marT="63500" marB="63500" marR="63500" marL="63500">
                    <a:solidFill>
                      <a:srgbClr val="FFF2CC"/>
                    </a:solidFill>
                  </a:tcPr>
                </a:tc>
                <a:tc>
                  <a:txBody>
                    <a:bodyPr/>
                    <a:lstStyle/>
                    <a:p>
                      <a:pPr indent="0" lvl="0" marL="0" rtl="0" algn="l">
                        <a:spcBef>
                          <a:spcPts val="0"/>
                        </a:spcBef>
                        <a:spcAft>
                          <a:spcPts val="0"/>
                        </a:spcAft>
                        <a:buNone/>
                      </a:pPr>
                      <a:r>
                        <a:rPr lang="en-US" sz="1600"/>
                        <a:t>Tuesday, June 9, 9:00-10:30 am</a:t>
                      </a:r>
                      <a:endParaRPr sz="1600"/>
                    </a:p>
                  </a:txBody>
                  <a:tcPr marT="63500" marB="63500" marR="63500" marL="63500">
                    <a:solidFill>
                      <a:srgbClr val="FFF2CC"/>
                    </a:solidFill>
                  </a:tcPr>
                </a:tc>
              </a:tr>
              <a:tr h="12700">
                <a:tc>
                  <a:txBody>
                    <a:bodyPr/>
                    <a:lstStyle/>
                    <a:p>
                      <a:pPr indent="0" lvl="0" marL="0" rtl="0" algn="l">
                        <a:spcBef>
                          <a:spcPts val="0"/>
                        </a:spcBef>
                        <a:spcAft>
                          <a:spcPts val="0"/>
                        </a:spcAft>
                        <a:buNone/>
                      </a:pPr>
                      <a:r>
                        <a:rPr lang="en-US" sz="1600"/>
                        <a:t>ADAPT</a:t>
                      </a:r>
                      <a:endParaRPr sz="1600"/>
                    </a:p>
                    <a:p>
                      <a:pPr indent="0" lvl="0" marL="0" rtl="0" algn="l">
                        <a:spcBef>
                          <a:spcPts val="0"/>
                        </a:spcBef>
                        <a:spcAft>
                          <a:spcPts val="0"/>
                        </a:spcAft>
                        <a:buNone/>
                      </a:pPr>
                      <a:r>
                        <a:rPr lang="en-US" sz="1600"/>
                        <a:t>Level 4</a:t>
                      </a:r>
                      <a:endParaRPr sz="1600"/>
                    </a:p>
                  </a:txBody>
                  <a:tcPr marT="63500" marB="63500" marR="63500" marL="63500"/>
                </a:tc>
                <a:tc>
                  <a:txBody>
                    <a:bodyPr/>
                    <a:lstStyle/>
                    <a:p>
                      <a:pPr indent="0" lvl="0" marL="0" rtl="0" algn="l">
                        <a:lnSpc>
                          <a:spcPct val="115000"/>
                        </a:lnSpc>
                        <a:spcBef>
                          <a:spcPts val="0"/>
                        </a:spcBef>
                        <a:spcAft>
                          <a:spcPts val="0"/>
                        </a:spcAft>
                        <a:buNone/>
                      </a:pPr>
                      <a:r>
                        <a:rPr lang="en-US" sz="1600"/>
                        <a:t>Collaborative Learning: Multimodal Engagement with Discuss-It </a:t>
                      </a:r>
                      <a:endParaRPr sz="1600"/>
                    </a:p>
                  </a:txBody>
                  <a:tcPr marT="63500" marB="63500" marR="63500" marL="63500"/>
                </a:tc>
                <a:tc>
                  <a:txBody>
                    <a:bodyPr/>
                    <a:lstStyle/>
                    <a:p>
                      <a:pPr indent="0" lvl="0" marL="0" rtl="0" algn="l">
                        <a:spcBef>
                          <a:spcPts val="0"/>
                        </a:spcBef>
                        <a:spcAft>
                          <a:spcPts val="0"/>
                        </a:spcAft>
                        <a:buNone/>
                      </a:pPr>
                      <a:r>
                        <a:rPr lang="en-US" sz="1600"/>
                        <a:t>Thursday, June 11, 10:00-11:30 am</a:t>
                      </a:r>
                      <a:endParaRPr sz="1600"/>
                    </a:p>
                  </a:txBody>
                  <a:tcPr marT="63500" marB="63500" marR="63500" marL="63500"/>
                </a:tc>
              </a:tr>
            </a:tbl>
          </a:graphicData>
        </a:graphic>
      </p:graphicFrame>
      <p:sp>
        <p:nvSpPr>
          <p:cNvPr id="505" name="Google Shape;505;g3e8228a2981_0_27"/>
          <p:cNvSpPr txBox="1"/>
          <p:nvPr/>
        </p:nvSpPr>
        <p:spPr>
          <a:xfrm>
            <a:off x="376475" y="6227150"/>
            <a:ext cx="8464800" cy="4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181612"/>
                </a:solidFill>
              </a:rPr>
              <a:t>To register and find the recorded </a:t>
            </a:r>
            <a:r>
              <a:rPr lang="en-US" sz="1600">
                <a:solidFill>
                  <a:srgbClr val="181612"/>
                </a:solidFill>
              </a:rPr>
              <a:t>archived</a:t>
            </a:r>
            <a:r>
              <a:rPr lang="en-US" sz="1600">
                <a:solidFill>
                  <a:srgbClr val="181612"/>
                </a:solidFill>
              </a:rPr>
              <a:t> of webinars, please visit the </a:t>
            </a:r>
            <a:r>
              <a:rPr lang="en-US" sz="1600" u="sng">
                <a:solidFill>
                  <a:schemeClr val="hlink"/>
                </a:solidFill>
                <a:hlinkClick r:id="rId3"/>
              </a:rPr>
              <a:t>ASCCC OERI</a:t>
            </a:r>
            <a:r>
              <a:rPr lang="en-US" sz="1600">
                <a:solidFill>
                  <a:srgbClr val="181612"/>
                </a:solidFill>
              </a:rPr>
              <a:t>.</a:t>
            </a:r>
            <a:endParaRPr sz="1600">
              <a:solidFill>
                <a:srgbClr val="181612"/>
              </a:solidFill>
            </a:endParaRPr>
          </a:p>
        </p:txBody>
      </p:sp>
      <p:sp>
        <p:nvSpPr>
          <p:cNvPr id="506" name="Google Shape;506;g3e8228a2981_0_27"/>
          <p:cNvSpPr txBox="1"/>
          <p:nvPr/>
        </p:nvSpPr>
        <p:spPr>
          <a:xfrm>
            <a:off x="376475" y="2016500"/>
            <a:ext cx="7285500" cy="11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181612"/>
                </a:solidFill>
              </a:rPr>
              <a:t>Open Office Hour</a:t>
            </a:r>
            <a:endParaRPr sz="1600">
              <a:solidFill>
                <a:srgbClr val="181612"/>
              </a:solidFill>
            </a:endParaRPr>
          </a:p>
          <a:p>
            <a:pPr indent="-330200" lvl="0" marL="457200" rtl="0" algn="l">
              <a:spcBef>
                <a:spcPts val="0"/>
              </a:spcBef>
              <a:spcAft>
                <a:spcPts val="0"/>
              </a:spcAft>
              <a:buSzPts val="1600"/>
              <a:buChar char="●"/>
            </a:pPr>
            <a:r>
              <a:rPr lang="en-US" sz="1600">
                <a:solidFill>
                  <a:srgbClr val="181612"/>
                </a:solidFill>
              </a:rPr>
              <a:t>Friday, June 5th, </a:t>
            </a:r>
            <a:r>
              <a:rPr lang="en-US" sz="1600"/>
              <a:t>9:00-10:00 am</a:t>
            </a:r>
            <a:endParaRPr sz="1600"/>
          </a:p>
          <a:p>
            <a:pPr indent="-330200" lvl="0" marL="457200" rtl="0" algn="l">
              <a:spcBef>
                <a:spcPts val="0"/>
              </a:spcBef>
              <a:spcAft>
                <a:spcPts val="0"/>
              </a:spcAft>
              <a:buSzPts val="1600"/>
              <a:buChar char="●"/>
            </a:pPr>
            <a:r>
              <a:rPr lang="en-US" sz="1600"/>
              <a:t>Friday, June 12th, 2:00-3:00 pm</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0247"/>
              <a:buFont typeface="Arial"/>
              <a:buNone/>
            </a:pPr>
            <a:r>
              <a:rPr lang="en-US" sz="3600"/>
              <a:t>Registration for a LibreTexts Account</a:t>
            </a:r>
            <a:endParaRPr/>
          </a:p>
        </p:txBody>
      </p:sp>
      <p:sp>
        <p:nvSpPr>
          <p:cNvPr id="164" name="Google Shape;164;p30"/>
          <p:cNvSpPr txBox="1"/>
          <p:nvPr>
            <p:ph idx="1" type="body"/>
          </p:nvPr>
        </p:nvSpPr>
        <p:spPr>
          <a:xfrm>
            <a:off x="1006050" y="2046272"/>
            <a:ext cx="7131900" cy="1472700"/>
          </a:xfrm>
          <a:prstGeom prst="rect">
            <a:avLst/>
          </a:prstGeom>
          <a:noFill/>
          <a:ln>
            <a:noFill/>
          </a:ln>
        </p:spPr>
        <p:txBody>
          <a:bodyPr anchorCtr="0" anchor="t" bIns="45700" lIns="91425" spcFirstLastPara="1" rIns="91425" wrap="square" tIns="45700">
            <a:noAutofit/>
          </a:bodyPr>
          <a:lstStyle/>
          <a:p>
            <a:pPr indent="-342900" lvl="0" marL="457200" rtl="0" algn="l">
              <a:lnSpc>
                <a:spcPct val="120000"/>
              </a:lnSpc>
              <a:spcBef>
                <a:spcPts val="750"/>
              </a:spcBef>
              <a:spcAft>
                <a:spcPts val="0"/>
              </a:spcAft>
              <a:buSzPts val="1800"/>
              <a:buChar char="•"/>
            </a:pPr>
            <a:r>
              <a:rPr lang="en-US" sz="1800"/>
              <a:t>If you don't already have one, </a:t>
            </a:r>
            <a:r>
              <a:rPr lang="en-US" sz="1800" u="sng">
                <a:solidFill>
                  <a:schemeClr val="hlink"/>
                </a:solidFill>
                <a:hlinkClick r:id="rId3"/>
              </a:rPr>
              <a:t>register for a LibreOne account</a:t>
            </a:r>
            <a:r>
              <a:rPr lang="en-US" sz="1800"/>
              <a:t>. </a:t>
            </a:r>
            <a:endParaRPr sz="1800"/>
          </a:p>
          <a:p>
            <a:pPr indent="-342900" lvl="0" marL="457200" rtl="0" algn="l">
              <a:lnSpc>
                <a:spcPct val="120000"/>
              </a:lnSpc>
              <a:spcBef>
                <a:spcPts val="750"/>
              </a:spcBef>
              <a:spcAft>
                <a:spcPts val="0"/>
              </a:spcAft>
              <a:buSzPts val="1800"/>
              <a:buChar char="•"/>
            </a:pPr>
            <a:r>
              <a:rPr lang="en-US" sz="1800"/>
              <a:t>Verify your Instructor status to unlock full LibreTexts functionality.</a:t>
            </a:r>
            <a:endParaRPr sz="1800"/>
          </a:p>
        </p:txBody>
      </p:sp>
      <p:pic>
        <p:nvPicPr>
          <p:cNvPr descr="LibreOne login page with email and password fields, plus Google Workspace and Microsoft login options." id="165" name="Google Shape;165;p30"/>
          <p:cNvPicPr preferRelativeResize="0"/>
          <p:nvPr/>
        </p:nvPicPr>
        <p:blipFill rotWithShape="1">
          <a:blip r:embed="rId4">
            <a:alphaModFix/>
          </a:blip>
          <a:srcRect b="0" l="0" r="0" t="0"/>
          <a:stretch/>
        </p:blipFill>
        <p:spPr>
          <a:xfrm>
            <a:off x="2180359" y="4227935"/>
            <a:ext cx="5202410" cy="23719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a:t>Contact Us</a:t>
            </a:r>
            <a:endParaRPr/>
          </a:p>
        </p:txBody>
      </p:sp>
      <p:pic>
        <p:nvPicPr>
          <p:cNvPr descr="Hedgehog, Holiday, Funny" id="512" name="Google Shape;512;p50"/>
          <p:cNvPicPr preferRelativeResize="0"/>
          <p:nvPr/>
        </p:nvPicPr>
        <p:blipFill rotWithShape="1">
          <a:blip r:embed="rId3">
            <a:alphaModFix/>
          </a:blip>
          <a:srcRect b="0" l="0" r="0" t="0"/>
          <a:stretch/>
        </p:blipFill>
        <p:spPr>
          <a:xfrm>
            <a:off x="3026802" y="2008951"/>
            <a:ext cx="3765884" cy="2059468"/>
          </a:xfrm>
          <a:prstGeom prst="rect">
            <a:avLst/>
          </a:prstGeom>
          <a:noFill/>
          <a:ln>
            <a:noFill/>
          </a:ln>
        </p:spPr>
      </p:pic>
      <p:sp>
        <p:nvSpPr>
          <p:cNvPr id="513" name="Google Shape;513;p50"/>
          <p:cNvSpPr txBox="1"/>
          <p:nvPr/>
        </p:nvSpPr>
        <p:spPr>
          <a:xfrm>
            <a:off x="1406993" y="4856704"/>
            <a:ext cx="7005600" cy="11391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Cristina Moon </a:t>
            </a: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–cmoon@chabotcollege.edu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Shagun Kaur –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kaurshagun@fhda.edu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OERI Team - </a:t>
            </a:r>
            <a:r>
              <a:rPr b="0" i="0" lang="en-US" sz="1800" u="sng" cap="none" strike="noStrike">
                <a:solidFill>
                  <a:srgbClr val="000000"/>
                </a:solidFill>
                <a:latin typeface="Arial"/>
                <a:ea typeface="Arial"/>
                <a:cs typeface="Arial"/>
                <a:sym typeface="Arial"/>
                <a:hlinkClick r:id="rId6">
                  <a:extLst>
                    <a:ext uri="{A12FA001-AC4F-418D-AE19-62706E023703}">
                      <ahyp:hlinkClr val="tx"/>
                    </a:ext>
                  </a:extLst>
                </a:hlinkClick>
              </a:rPr>
              <a:t>oeri@asccc.org</a:t>
            </a:r>
            <a:r>
              <a:rPr b="0" i="0" lang="en-US"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50"/>
          <p:cNvSpPr txBox="1"/>
          <p:nvPr/>
        </p:nvSpPr>
        <p:spPr>
          <a:xfrm>
            <a:off x="2846329" y="4193865"/>
            <a:ext cx="394635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7">
                  <a:extLst>
                    <a:ext uri="{A12FA001-AC4F-418D-AE19-62706E023703}">
                      <ahyp:hlinkClr val="tx"/>
                    </a:ext>
                  </a:extLst>
                </a:hlinkClick>
              </a:rPr>
              <a:t>Holiday Hedgehog </a:t>
            </a:r>
            <a:r>
              <a:rPr b="0" i="0" lang="en-US" sz="1200" u="none" cap="none" strike="noStrike">
                <a:solidFill>
                  <a:srgbClr val="000000"/>
                </a:solidFill>
                <a:latin typeface="Arial"/>
                <a:ea typeface="Arial"/>
                <a:cs typeface="Arial"/>
                <a:sym typeface="Arial"/>
              </a:rPr>
              <a:t>is licensed </a:t>
            </a:r>
            <a:r>
              <a:rPr b="0" i="0" lang="en-US" sz="1200" u="sng" cap="none" strike="noStrike">
                <a:solidFill>
                  <a:srgbClr val="000000"/>
                </a:solidFill>
                <a:latin typeface="Arial"/>
                <a:ea typeface="Arial"/>
                <a:cs typeface="Arial"/>
                <a:sym typeface="Arial"/>
                <a:hlinkClick r:id="rId8">
                  <a:extLst>
                    <a:ext uri="{A12FA001-AC4F-418D-AE19-62706E023703}">
                      <ahyp:hlinkClr val="tx"/>
                    </a:ext>
                  </a:extLst>
                </a:hlinkClick>
              </a:rPr>
              <a:t>CC0 1.0 Public Domain</a:t>
            </a:r>
            <a:r>
              <a:rPr b="0" i="0" lang="en-US" sz="1200" u="sng" cap="none" strike="noStrike">
                <a:solidFill>
                  <a:srgbClr val="000000"/>
                </a:solidFill>
                <a:latin typeface="Arial"/>
                <a:ea typeface="Arial"/>
                <a:cs typeface="Arial"/>
                <a:sym typeface="Arial"/>
                <a:hlinkClick r:id="rId9">
                  <a:extLst>
                    <a:ext uri="{A12FA001-AC4F-418D-AE19-62706E023703}">
                      <ahyp:hlinkClr val="tx"/>
                    </a:ext>
                  </a:extLst>
                </a:hlinkClick>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Go Back to the Rocket Ship</a:t>
            </a:r>
            <a:endParaRPr/>
          </a:p>
        </p:txBody>
      </p:sp>
      <p:sp>
        <p:nvSpPr>
          <p:cNvPr id="520" name="Google Shape;520;p40"/>
          <p:cNvSpPr txBox="1"/>
          <p:nvPr/>
        </p:nvSpPr>
        <p:spPr>
          <a:xfrm>
            <a:off x="1787547" y="5287945"/>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Rocket wearing sunglasses promotes LibreVerse tools and resources accessible through the LibreTexts rocket." id="521" name="Google Shape;521;p40"/>
          <p:cNvPicPr preferRelativeResize="0"/>
          <p:nvPr/>
        </p:nvPicPr>
        <p:blipFill rotWithShape="1">
          <a:blip r:embed="rId5">
            <a:alphaModFix/>
          </a:blip>
          <a:srcRect b="0" l="0" r="0" t="0"/>
          <a:stretch/>
        </p:blipFill>
        <p:spPr>
          <a:xfrm>
            <a:off x="3026942" y="2062556"/>
            <a:ext cx="3314042" cy="32253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Logging in to your Account</a:t>
            </a:r>
            <a:endParaRPr/>
          </a:p>
        </p:txBody>
      </p:sp>
      <p:sp>
        <p:nvSpPr>
          <p:cNvPr id="171" name="Google Shape;171;p31"/>
          <p:cNvSpPr txBox="1"/>
          <p:nvPr>
            <p:ph idx="1" type="body"/>
          </p:nvPr>
        </p:nvSpPr>
        <p:spPr>
          <a:xfrm>
            <a:off x="1088686" y="2015732"/>
            <a:ext cx="7202456" cy="658716"/>
          </a:xfrm>
          <a:prstGeom prst="rect">
            <a:avLst/>
          </a:prstGeom>
          <a:noFill/>
          <a:ln>
            <a:noFill/>
          </a:ln>
        </p:spPr>
        <p:txBody>
          <a:bodyPr anchorCtr="0" anchor="t" bIns="45700" lIns="91425" spcFirstLastPara="1" rIns="91425" wrap="square" tIns="45700">
            <a:normAutofit/>
          </a:bodyPr>
          <a:lstStyle/>
          <a:p>
            <a:pPr indent="-336550" lvl="0" marL="457200" rtl="0" algn="l">
              <a:lnSpc>
                <a:spcPct val="120000"/>
              </a:lnSpc>
              <a:spcBef>
                <a:spcPts val="750"/>
              </a:spcBef>
              <a:spcAft>
                <a:spcPts val="0"/>
              </a:spcAft>
              <a:buSzPts val="1700"/>
              <a:buChar char="•"/>
            </a:pPr>
            <a:r>
              <a:rPr lang="en-US" sz="1700"/>
              <a:t>Navigate to </a:t>
            </a:r>
            <a:r>
              <a:rPr lang="en-US" sz="1700" u="sng">
                <a:solidFill>
                  <a:schemeClr val="hlink"/>
                </a:solidFill>
                <a:hlinkClick r:id="rId3"/>
              </a:rPr>
              <a:t>LibreTexts.org</a:t>
            </a:r>
            <a:r>
              <a:rPr lang="en-US" sz="1700"/>
              <a:t> and click on the “rocket ship” icon</a:t>
            </a:r>
            <a:endParaRPr sz="1700"/>
          </a:p>
        </p:txBody>
      </p:sp>
      <p:pic>
        <p:nvPicPr>
          <p:cNvPr descr="LibreTexts website homepage with navigation menu, search icon, and highlighted Conductor access button." id="172" name="Google Shape;172;p31"/>
          <p:cNvPicPr preferRelativeResize="0"/>
          <p:nvPr/>
        </p:nvPicPr>
        <p:blipFill rotWithShape="1">
          <a:blip r:embed="rId4">
            <a:alphaModFix/>
          </a:blip>
          <a:srcRect b="0" l="0" r="0" t="0"/>
          <a:stretch/>
        </p:blipFill>
        <p:spPr>
          <a:xfrm>
            <a:off x="1691296" y="2509401"/>
            <a:ext cx="5878285" cy="1839198"/>
          </a:xfrm>
          <a:prstGeom prst="rect">
            <a:avLst/>
          </a:prstGeom>
          <a:noFill/>
          <a:ln>
            <a:noFill/>
          </a:ln>
        </p:spPr>
      </p:pic>
      <p:sp>
        <p:nvSpPr>
          <p:cNvPr id="173" name="Google Shape;173;p31"/>
          <p:cNvSpPr txBox="1"/>
          <p:nvPr/>
        </p:nvSpPr>
        <p:spPr>
          <a:xfrm>
            <a:off x="1347537" y="4606376"/>
            <a:ext cx="6799500" cy="338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It will prompt you to sign in if you are not already logged in</a:t>
            </a:r>
            <a:endParaRPr b="0" i="0" sz="1600" u="none" cap="none" strike="noStrike">
              <a:solidFill>
                <a:srgbClr val="000000"/>
              </a:solidFill>
              <a:latin typeface="Arial"/>
              <a:ea typeface="Arial"/>
              <a:cs typeface="Arial"/>
              <a:sym typeface="Arial"/>
            </a:endParaRPr>
          </a:p>
        </p:txBody>
      </p:sp>
      <p:pic>
        <p:nvPicPr>
          <p:cNvPr descr="LibreTexts applications page showing Academy, ADAPT, Commons, Conductor, Connections, and Forge tools." id="174" name="Google Shape;174;p31"/>
          <p:cNvPicPr preferRelativeResize="0"/>
          <p:nvPr/>
        </p:nvPicPr>
        <p:blipFill rotWithShape="1">
          <a:blip r:embed="rId5">
            <a:alphaModFix/>
          </a:blip>
          <a:srcRect b="0" l="0" r="0" t="0"/>
          <a:stretch/>
        </p:blipFill>
        <p:spPr>
          <a:xfrm>
            <a:off x="1550368" y="5202851"/>
            <a:ext cx="6740782" cy="13726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txBox="1"/>
          <p:nvPr>
            <p:ph idx="1" type="body"/>
          </p:nvPr>
        </p:nvSpPr>
        <p:spPr>
          <a:xfrm>
            <a:off x="1141270" y="2113525"/>
            <a:ext cx="6797100" cy="3264300"/>
          </a:xfrm>
          <a:prstGeom prst="rect">
            <a:avLst/>
          </a:prstGeom>
          <a:noFill/>
          <a:ln>
            <a:noFill/>
          </a:ln>
        </p:spPr>
        <p:txBody>
          <a:bodyPr anchorCtr="0" anchor="t" bIns="45700" lIns="91425" spcFirstLastPara="1" rIns="91425" wrap="square" tIns="45700">
            <a:noAutofit/>
          </a:bodyPr>
          <a:lstStyle/>
          <a:p>
            <a:pPr indent="-400050" lvl="0" marL="457200" rtl="0" algn="l">
              <a:spcBef>
                <a:spcPts val="750"/>
              </a:spcBef>
              <a:spcAft>
                <a:spcPts val="0"/>
              </a:spcAft>
              <a:buSzPts val="2700"/>
              <a:buChar char="•"/>
            </a:pPr>
            <a:r>
              <a:rPr lang="en-US" sz="2300">
                <a:solidFill>
                  <a:srgbClr val="181612"/>
                </a:solidFill>
              </a:rPr>
              <a:t>Navigating ADAPT questions</a:t>
            </a:r>
            <a:endParaRPr sz="2300">
              <a:solidFill>
                <a:srgbClr val="181612"/>
              </a:solidFill>
            </a:endParaRPr>
          </a:p>
          <a:p>
            <a:pPr indent="-400050" lvl="0" marL="457200" rtl="0" algn="l">
              <a:lnSpc>
                <a:spcPct val="120000"/>
              </a:lnSpc>
              <a:spcBef>
                <a:spcPts val="750"/>
              </a:spcBef>
              <a:spcAft>
                <a:spcPts val="0"/>
              </a:spcAft>
              <a:buSzPts val="2700"/>
              <a:buChar char="•"/>
            </a:pPr>
            <a:r>
              <a:rPr lang="en-US" sz="2300">
                <a:solidFill>
                  <a:srgbClr val="181612"/>
                </a:solidFill>
              </a:rPr>
              <a:t>Why Clone?</a:t>
            </a:r>
            <a:endParaRPr sz="2300">
              <a:solidFill>
                <a:srgbClr val="181612"/>
              </a:solidFill>
            </a:endParaRPr>
          </a:p>
          <a:p>
            <a:pPr indent="-400050" lvl="0" marL="457200" rtl="0" algn="l">
              <a:lnSpc>
                <a:spcPct val="120000"/>
              </a:lnSpc>
              <a:spcBef>
                <a:spcPts val="750"/>
              </a:spcBef>
              <a:spcAft>
                <a:spcPts val="0"/>
              </a:spcAft>
              <a:buSzPts val="2700"/>
              <a:buChar char="•"/>
            </a:pPr>
            <a:r>
              <a:rPr lang="en-US" sz="2300">
                <a:solidFill>
                  <a:srgbClr val="181612"/>
                </a:solidFill>
              </a:rPr>
              <a:t>Import ADAPT Demo Course</a:t>
            </a:r>
            <a:endParaRPr sz="2300">
              <a:solidFill>
                <a:srgbClr val="181612"/>
              </a:solidFill>
            </a:endParaRPr>
          </a:p>
          <a:p>
            <a:pPr indent="-400050" lvl="0" marL="457200" rtl="0" algn="l">
              <a:spcBef>
                <a:spcPts val="750"/>
              </a:spcBef>
              <a:spcAft>
                <a:spcPts val="0"/>
              </a:spcAft>
              <a:buSzPts val="2700"/>
              <a:buChar char="•"/>
            </a:pPr>
            <a:r>
              <a:rPr lang="en-US" sz="2300">
                <a:solidFill>
                  <a:srgbClr val="181612"/>
                </a:solidFill>
              </a:rPr>
              <a:t>Clone ADAPT Native Basic Questions</a:t>
            </a:r>
            <a:endParaRPr sz="2300">
              <a:solidFill>
                <a:srgbClr val="181612"/>
              </a:solidFill>
            </a:endParaRPr>
          </a:p>
          <a:p>
            <a:pPr indent="-400050" lvl="0" marL="457200" rtl="0" algn="l">
              <a:lnSpc>
                <a:spcPct val="120000"/>
              </a:lnSpc>
              <a:spcBef>
                <a:spcPts val="750"/>
              </a:spcBef>
              <a:spcAft>
                <a:spcPts val="0"/>
              </a:spcAft>
              <a:buSzPts val="2700"/>
              <a:buChar char="•"/>
            </a:pPr>
            <a:r>
              <a:rPr lang="en-US" sz="2300">
                <a:solidFill>
                  <a:srgbClr val="181612"/>
                </a:solidFill>
              </a:rPr>
              <a:t>Add Questions to Assignment</a:t>
            </a:r>
            <a:endParaRPr sz="2300">
              <a:solidFill>
                <a:srgbClr val="181612"/>
              </a:solidFill>
            </a:endParaRPr>
          </a:p>
          <a:p>
            <a:pPr indent="0" lvl="0" marL="0" rtl="0" algn="l">
              <a:lnSpc>
                <a:spcPct val="120000"/>
              </a:lnSpc>
              <a:spcBef>
                <a:spcPts val="750"/>
              </a:spcBef>
              <a:spcAft>
                <a:spcPts val="0"/>
              </a:spcAft>
              <a:buNone/>
            </a:pPr>
            <a:r>
              <a:t/>
            </a:r>
            <a:endParaRPr sz="2300">
              <a:solidFill>
                <a:srgbClr val="181612"/>
              </a:solidFill>
            </a:endParaRPr>
          </a:p>
          <a:p>
            <a:pPr indent="0" lvl="0" marL="0" rtl="0" algn="l">
              <a:lnSpc>
                <a:spcPct val="120000"/>
              </a:lnSpc>
              <a:spcBef>
                <a:spcPts val="750"/>
              </a:spcBef>
              <a:spcAft>
                <a:spcPts val="0"/>
              </a:spcAft>
              <a:buNone/>
            </a:pPr>
            <a:r>
              <a:t/>
            </a:r>
            <a:endParaRPr sz="2300">
              <a:solidFill>
                <a:srgbClr val="181612"/>
              </a:solidFill>
            </a:endParaRPr>
          </a:p>
          <a:p>
            <a:pPr indent="-228600" lvl="0" marL="457200" rtl="0" algn="l">
              <a:lnSpc>
                <a:spcPct val="120000"/>
              </a:lnSpc>
              <a:spcBef>
                <a:spcPts val="750"/>
              </a:spcBef>
              <a:spcAft>
                <a:spcPts val="0"/>
              </a:spcAft>
              <a:buSzPts val="2400"/>
              <a:buNone/>
            </a:pPr>
            <a:r>
              <a:t/>
            </a:r>
            <a:endParaRPr/>
          </a:p>
        </p:txBody>
      </p:sp>
      <p:sp>
        <p:nvSpPr>
          <p:cNvPr id="181" name="Google Shape;181;p8"/>
          <p:cNvSpPr txBox="1"/>
          <p:nvPr>
            <p:ph idx="4294967295" type="title"/>
          </p:nvPr>
        </p:nvSpPr>
        <p:spPr>
          <a:xfrm>
            <a:off x="1141281" y="804863"/>
            <a:ext cx="7149861" cy="8985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Gill Sans"/>
              <a:buNone/>
            </a:pPr>
            <a:r>
              <a:rPr lang="en-US" sz="3600">
                <a:latin typeface="Arial"/>
                <a:ea typeface="Arial"/>
                <a:cs typeface="Arial"/>
                <a:sym typeface="Arial"/>
              </a:rPr>
              <a:t>Overview</a:t>
            </a:r>
            <a:endParaRPr sz="3600">
              <a:latin typeface="Arial"/>
              <a:ea typeface="Arial"/>
              <a:cs typeface="Arial"/>
              <a:sym typeface="Arial"/>
            </a:endParaRPr>
          </a:p>
        </p:txBody>
      </p:sp>
      <p:pic>
        <p:nvPicPr>
          <p:cNvPr descr="ADAPT logo showing an open laptop atop stacked books inside a blue hexagon beside the ADAPT to succeed" id="182" name="Google Shape;182;p8"/>
          <p:cNvPicPr preferRelativeResize="0"/>
          <p:nvPr/>
        </p:nvPicPr>
        <p:blipFill rotWithShape="1">
          <a:blip r:embed="rId3">
            <a:alphaModFix/>
          </a:blip>
          <a:srcRect b="0" l="0" r="0" t="0"/>
          <a:stretch/>
        </p:blipFill>
        <p:spPr>
          <a:xfrm>
            <a:off x="6053950" y="0"/>
            <a:ext cx="3009323" cy="1273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ecbb7f96ac_0_714"/>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990"/>
              <a:buNone/>
            </a:pPr>
            <a:r>
              <a:rPr lang="en-US" sz="3240"/>
              <a:t>ADAPT as an OER Question Library</a:t>
            </a:r>
            <a:endParaRPr sz="3240"/>
          </a:p>
        </p:txBody>
      </p:sp>
      <p:sp>
        <p:nvSpPr>
          <p:cNvPr id="189" name="Google Shape;189;g3ecbb7f96ac_0_714"/>
          <p:cNvSpPr txBox="1"/>
          <p:nvPr>
            <p:ph idx="1" type="body"/>
          </p:nvPr>
        </p:nvSpPr>
        <p:spPr>
          <a:xfrm>
            <a:off x="752950" y="1802050"/>
            <a:ext cx="7538100" cy="45675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750"/>
              </a:spcBef>
              <a:spcAft>
                <a:spcPts val="0"/>
              </a:spcAft>
              <a:buSzPct val="72398"/>
              <a:buNone/>
            </a:pPr>
            <a:r>
              <a:t/>
            </a:r>
            <a:endParaRPr sz="2600">
              <a:solidFill>
                <a:srgbClr val="181612"/>
              </a:solidFill>
            </a:endParaRPr>
          </a:p>
          <a:p>
            <a:pPr indent="-363697" lvl="0" marL="457200" rtl="0" algn="l">
              <a:lnSpc>
                <a:spcPct val="120000"/>
              </a:lnSpc>
              <a:spcBef>
                <a:spcPts val="750"/>
              </a:spcBef>
              <a:spcAft>
                <a:spcPts val="0"/>
              </a:spcAft>
              <a:buSzPct val="100000"/>
              <a:buChar char="•"/>
            </a:pPr>
            <a:r>
              <a:rPr lang="en-US" sz="2300">
                <a:solidFill>
                  <a:srgbClr val="181612"/>
                </a:solidFill>
              </a:rPr>
              <a:t>H5P: 28,000+ questions</a:t>
            </a:r>
            <a:endParaRPr sz="2300">
              <a:solidFill>
                <a:srgbClr val="181612"/>
              </a:solidFill>
            </a:endParaRPr>
          </a:p>
          <a:p>
            <a:pPr indent="-363697" lvl="0" marL="457200" rtl="0" algn="l">
              <a:lnSpc>
                <a:spcPct val="120000"/>
              </a:lnSpc>
              <a:spcBef>
                <a:spcPts val="750"/>
              </a:spcBef>
              <a:spcAft>
                <a:spcPts val="0"/>
              </a:spcAft>
              <a:buSzPct val="100000"/>
              <a:buChar char="•"/>
            </a:pPr>
            <a:r>
              <a:rPr lang="en-US" sz="2300">
                <a:solidFill>
                  <a:srgbClr val="181612"/>
                </a:solidFill>
              </a:rPr>
              <a:t>WeBWork: 56,000+ questions</a:t>
            </a:r>
            <a:endParaRPr sz="2300">
              <a:solidFill>
                <a:srgbClr val="181612"/>
              </a:solidFill>
            </a:endParaRPr>
          </a:p>
          <a:p>
            <a:pPr indent="-363697" lvl="0" marL="457200" rtl="0" algn="l">
              <a:lnSpc>
                <a:spcPct val="120000"/>
              </a:lnSpc>
              <a:spcBef>
                <a:spcPts val="750"/>
              </a:spcBef>
              <a:spcAft>
                <a:spcPts val="0"/>
              </a:spcAft>
              <a:buSzPct val="100000"/>
              <a:buChar char="•"/>
            </a:pPr>
            <a:r>
              <a:rPr lang="en-US" sz="2300">
                <a:solidFill>
                  <a:srgbClr val="181612"/>
                </a:solidFill>
              </a:rPr>
              <a:t>MOM/iMathAS: 73,000+ questions</a:t>
            </a:r>
            <a:endParaRPr sz="2300">
              <a:solidFill>
                <a:srgbClr val="181612"/>
              </a:solidFill>
            </a:endParaRPr>
          </a:p>
          <a:p>
            <a:pPr indent="-363697" lvl="0" marL="457200" rtl="0" algn="l">
              <a:lnSpc>
                <a:spcPct val="120000"/>
              </a:lnSpc>
              <a:spcBef>
                <a:spcPts val="750"/>
              </a:spcBef>
              <a:spcAft>
                <a:spcPts val="0"/>
              </a:spcAft>
              <a:buSzPct val="100000"/>
              <a:buChar char="•"/>
            </a:pPr>
            <a:r>
              <a:rPr lang="en-US" sz="2300">
                <a:solidFill>
                  <a:srgbClr val="181612"/>
                </a:solidFill>
              </a:rPr>
              <a:t>Open-Ended: 72,000+ questions</a:t>
            </a:r>
            <a:endParaRPr sz="2300">
              <a:solidFill>
                <a:srgbClr val="181612"/>
              </a:solidFill>
            </a:endParaRPr>
          </a:p>
          <a:p>
            <a:pPr indent="-363697" lvl="0" marL="457200" rtl="0" algn="l">
              <a:lnSpc>
                <a:spcPct val="120000"/>
              </a:lnSpc>
              <a:spcBef>
                <a:spcPts val="750"/>
              </a:spcBef>
              <a:spcAft>
                <a:spcPts val="0"/>
              </a:spcAft>
              <a:buSzPct val="100000"/>
              <a:buChar char="•"/>
            </a:pPr>
            <a:r>
              <a:rPr lang="en-US" sz="2300">
                <a:solidFill>
                  <a:srgbClr val="181612"/>
                </a:solidFill>
              </a:rPr>
              <a:t>ADAPT Native Technology: 100,000+ questions</a:t>
            </a:r>
            <a:endParaRPr sz="2300">
              <a:solidFill>
                <a:srgbClr val="181612"/>
              </a:solidFill>
            </a:endParaRPr>
          </a:p>
          <a:p>
            <a:pPr indent="-363697" lvl="1" marL="914400" rtl="0" algn="l">
              <a:lnSpc>
                <a:spcPct val="120000"/>
              </a:lnSpc>
              <a:spcBef>
                <a:spcPts val="375"/>
              </a:spcBef>
              <a:spcAft>
                <a:spcPts val="0"/>
              </a:spcAft>
              <a:buSzPct val="100000"/>
              <a:buChar char="•"/>
            </a:pPr>
            <a:r>
              <a:rPr lang="en-US" sz="2300">
                <a:solidFill>
                  <a:srgbClr val="181612"/>
                </a:solidFill>
              </a:rPr>
              <a:t>Basic QTI (Canvas-like): 46,000+ questions</a:t>
            </a:r>
            <a:endParaRPr sz="2300">
              <a:solidFill>
                <a:srgbClr val="181612"/>
              </a:solidFill>
            </a:endParaRPr>
          </a:p>
          <a:p>
            <a:pPr indent="-363697" lvl="1" marL="914400" rtl="0" algn="l">
              <a:lnSpc>
                <a:spcPct val="120000"/>
              </a:lnSpc>
              <a:spcBef>
                <a:spcPts val="375"/>
              </a:spcBef>
              <a:spcAft>
                <a:spcPts val="0"/>
              </a:spcAft>
              <a:buSzPct val="100000"/>
              <a:buChar char="•"/>
            </a:pPr>
            <a:r>
              <a:rPr lang="en-US" sz="2300">
                <a:solidFill>
                  <a:srgbClr val="181612"/>
                </a:solidFill>
              </a:rPr>
              <a:t>Nursing (NCLEX prep): 17,113+ questions </a:t>
            </a:r>
            <a:endParaRPr sz="2300">
              <a:solidFill>
                <a:srgbClr val="181612"/>
              </a:solidFill>
            </a:endParaRPr>
          </a:p>
          <a:p>
            <a:pPr indent="-363697" lvl="1" marL="914400" rtl="0" algn="l">
              <a:lnSpc>
                <a:spcPct val="120000"/>
              </a:lnSpc>
              <a:spcBef>
                <a:spcPts val="375"/>
              </a:spcBef>
              <a:spcAft>
                <a:spcPts val="0"/>
              </a:spcAft>
              <a:buSzPct val="100000"/>
              <a:buChar char="•"/>
            </a:pPr>
            <a:r>
              <a:rPr lang="en-US" sz="2300">
                <a:solidFill>
                  <a:srgbClr val="181612"/>
                </a:solidFill>
              </a:rPr>
              <a:t>Sketcher (molecular structures):  3391 questions</a:t>
            </a:r>
            <a:endParaRPr sz="2300">
              <a:solidFill>
                <a:srgbClr val="181612"/>
              </a:solidFill>
            </a:endParaRPr>
          </a:p>
          <a:p>
            <a:pPr indent="-363697" lvl="1" marL="914400" rtl="0" algn="l">
              <a:lnSpc>
                <a:spcPct val="120000"/>
              </a:lnSpc>
              <a:spcBef>
                <a:spcPts val="375"/>
              </a:spcBef>
              <a:spcAft>
                <a:spcPts val="0"/>
              </a:spcAft>
              <a:buSzPct val="100000"/>
              <a:buChar char="•"/>
            </a:pPr>
            <a:r>
              <a:rPr lang="en-US" sz="2300">
                <a:solidFill>
                  <a:srgbClr val="181612"/>
                </a:solidFill>
              </a:rPr>
              <a:t>Discuss-It (Threaded Audio/Visual): 556 questions</a:t>
            </a:r>
            <a:endParaRPr sz="2300"/>
          </a:p>
        </p:txBody>
      </p:sp>
      <p:sp>
        <p:nvSpPr>
          <p:cNvPr id="190" name="Google Shape;190;g3ecbb7f96ac_0_714"/>
          <p:cNvSpPr txBox="1"/>
          <p:nvPr/>
        </p:nvSpPr>
        <p:spPr>
          <a:xfrm>
            <a:off x="1255775" y="5841850"/>
            <a:ext cx="686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rgbClr val="18161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3e8228a2981_0_145"/>
          <p:cNvSpPr txBox="1"/>
          <p:nvPr>
            <p:ph type="title"/>
          </p:nvPr>
        </p:nvSpPr>
        <p:spPr>
          <a:xfrm>
            <a:off x="1088686" y="804520"/>
            <a:ext cx="7202400" cy="898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3600"/>
              <a:t>Cloning Questions</a:t>
            </a:r>
            <a:endParaRPr sz="3600"/>
          </a:p>
        </p:txBody>
      </p:sp>
      <p:sp>
        <p:nvSpPr>
          <p:cNvPr id="197" name="Google Shape;197;g3e8228a2981_0_145"/>
          <p:cNvSpPr txBox="1"/>
          <p:nvPr>
            <p:ph idx="1" type="body"/>
          </p:nvPr>
        </p:nvSpPr>
        <p:spPr>
          <a:xfrm>
            <a:off x="1088686" y="2015732"/>
            <a:ext cx="7202400" cy="4039800"/>
          </a:xfrm>
          <a:prstGeom prst="rect">
            <a:avLst/>
          </a:prstGeom>
        </p:spPr>
        <p:txBody>
          <a:bodyPr anchorCtr="0" anchor="t" bIns="45700" lIns="91425" spcFirstLastPara="1" rIns="91425" wrap="square" tIns="45700">
            <a:normAutofit lnSpcReduction="20000"/>
          </a:bodyPr>
          <a:lstStyle/>
          <a:p>
            <a:pPr indent="-342900" lvl="0" marL="457200" rtl="0" algn="l">
              <a:spcBef>
                <a:spcPts val="750"/>
              </a:spcBef>
              <a:spcAft>
                <a:spcPts val="0"/>
              </a:spcAft>
              <a:buSzPts val="1800"/>
              <a:buChar char="•"/>
            </a:pPr>
            <a:r>
              <a:rPr lang="en-US" sz="1800"/>
              <a:t>You can any public question to your assignment, but only certain question types can be cloned. </a:t>
            </a:r>
            <a:endParaRPr sz="1800"/>
          </a:p>
          <a:p>
            <a:pPr indent="-342900" lvl="0" marL="457200" rtl="0" algn="l">
              <a:spcBef>
                <a:spcPts val="1000"/>
              </a:spcBef>
              <a:spcAft>
                <a:spcPts val="0"/>
              </a:spcAft>
              <a:buSzPts val="1800"/>
              <a:buChar char="•"/>
            </a:pPr>
            <a:r>
              <a:rPr lang="en-US" sz="1800"/>
              <a:t>Only ADAPT native questions, WeBWorK questions, Forge questions, and Learning Trees can be cloned. </a:t>
            </a:r>
            <a:endParaRPr sz="1800"/>
          </a:p>
          <a:p>
            <a:pPr indent="-342900" lvl="0" marL="457200" rtl="0" algn="l">
              <a:spcBef>
                <a:spcPts val="1000"/>
              </a:spcBef>
              <a:spcAft>
                <a:spcPts val="0"/>
              </a:spcAft>
              <a:buSzPts val="1800"/>
              <a:buChar char="•"/>
            </a:pPr>
            <a:r>
              <a:rPr lang="en-US" sz="1800"/>
              <a:t>For example, H5P questions cannot be cloned from ADAPT since they were not created in ADAPT. To edit an H5P question, you must find the activity in Studio and copy it and then bring it into ADAPT. For more information on how to copy H5P questions, see </a:t>
            </a:r>
            <a:r>
              <a:rPr lang="en-US" sz="1800" u="sng">
                <a:solidFill>
                  <a:schemeClr val="hlink"/>
                </a:solidFill>
                <a:hlinkClick r:id="rId3"/>
              </a:rPr>
              <a:t>How to remix H5P </a:t>
            </a:r>
            <a:endParaRPr sz="1800"/>
          </a:p>
          <a:p>
            <a:pPr indent="-342900" lvl="0" marL="457200" rtl="0" algn="l">
              <a:spcBef>
                <a:spcPts val="1000"/>
              </a:spcBef>
              <a:spcAft>
                <a:spcPts val="0"/>
              </a:spcAft>
              <a:buSzPts val="1800"/>
              <a:buChar char="•"/>
            </a:pPr>
            <a:r>
              <a:rPr lang="en-US" sz="1800"/>
              <a:t>Cloning creates a copy of the question in your account that you can then edit.</a:t>
            </a:r>
            <a:endParaRPr sz="1800">
              <a:solidFill>
                <a:srgbClr val="273540"/>
              </a:solidFill>
              <a:highlight>
                <a:srgbClr val="FFFFFF"/>
              </a:highlight>
              <a:latin typeface="Lato"/>
              <a:ea typeface="Lato"/>
              <a:cs typeface="Lato"/>
              <a:sym typeface="Lato"/>
            </a:endParaRPr>
          </a:p>
          <a:p>
            <a:pPr indent="0" lvl="0" marL="0" rtl="0" algn="l">
              <a:spcBef>
                <a:spcPts val="1000"/>
              </a:spcBef>
              <a:spcAft>
                <a:spcPts val="0"/>
              </a:spcAft>
              <a:buClr>
                <a:srgbClr val="000000"/>
              </a:buClr>
              <a:buSzPts val="1882"/>
              <a:buFont typeface="Arial"/>
              <a:buNone/>
            </a:pPr>
            <a:r>
              <a:t/>
            </a:r>
            <a:endParaRPr sz="2287"/>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2019-09-18T18:31:08Z</dcterms:created>
  <dc:creator>Katie Nash</dc:creator>
</cp:coreProperties>
</file>