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iS9ULLacthtfozpgCvc9bKKats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C333E19-F072-4B14-8538-65B2926CB2ED}">
  <a:tblStyle styleId="{7C333E19-F072-4B14-8538-65B2926CB2E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sz="1700">
              <a:solidFill>
                <a:srgbClr val="FF0000"/>
              </a:solidFill>
            </a:endParaRPr>
          </a:p>
        </p:txBody>
      </p:sp>
      <p:sp>
        <p:nvSpPr>
          <p:cNvPr id="112" name="Google Shape;112;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e868d9741e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3e868d9741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Presenters can be included following the description or the overview. Where images are used, they should include an attribution (Photo by…) and appropriate alternative text should be used (or the image marked decorative).</a:t>
            </a:r>
            <a:endParaRPr/>
          </a:p>
        </p:txBody>
      </p:sp>
      <p:sp>
        <p:nvSpPr>
          <p:cNvPr id="125" name="Google Shape;125;g3e868d9741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200"/>
              <a:buFont typeface="Calibri"/>
              <a:buNone/>
            </a:pPr>
            <a:r>
              <a:rPr lang="en-US"/>
              <a:t>An Overview slide should be included that is an outline of the presentation.</a:t>
            </a:r>
            <a:endParaRPr/>
          </a:p>
        </p:txBody>
      </p:sp>
      <p:sp>
        <p:nvSpPr>
          <p:cNvPr id="140" name="Google Shape;14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content" type="obj">
  <p:cSld name="OBJECT">
    <p:spTree>
      <p:nvGrpSpPr>
        <p:cNvPr id="14" name="Shape 14"/>
        <p:cNvGrpSpPr/>
        <p:nvPr/>
      </p:nvGrpSpPr>
      <p:grpSpPr>
        <a:xfrm>
          <a:off x="0" y="0"/>
          <a:ext cx="0" cy="0"/>
          <a:chOff x="0" y="0"/>
          <a:chExt cx="0" cy="0"/>
        </a:xfrm>
      </p:grpSpPr>
      <p:sp>
        <p:nvSpPr>
          <p:cNvPr id="15" name="Google Shape;15;p12"/>
          <p:cNvSpPr/>
          <p:nvPr/>
        </p:nvSpPr>
        <p:spPr>
          <a:xfrm>
            <a:off x="892142" y="-21176"/>
            <a:ext cx="7606015" cy="1878714"/>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16" name="Google Shape;16;p12"/>
          <p:cNvCxnSpPr/>
          <p:nvPr/>
        </p:nvCxnSpPr>
        <p:spPr>
          <a:xfrm>
            <a:off x="892142" y="1859611"/>
            <a:ext cx="7606015" cy="0"/>
          </a:xfrm>
          <a:prstGeom prst="straightConnector1">
            <a:avLst/>
          </a:prstGeom>
          <a:noFill/>
          <a:ln cap="flat" cmpd="sng" w="31750">
            <a:solidFill>
              <a:schemeClr val="accent1"/>
            </a:solidFill>
            <a:prstDash val="solid"/>
            <a:round/>
            <a:headEnd len="sm" w="sm" type="none"/>
            <a:tailEnd len="sm" w="sm" type="none"/>
          </a:ln>
        </p:spPr>
      </p:cxnSp>
      <p:sp>
        <p:nvSpPr>
          <p:cNvPr id="17" name="Google Shape;17;p12"/>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2"/>
          <p:cNvSpPr txBox="1"/>
          <p:nvPr>
            <p:ph idx="1" type="body"/>
          </p:nvPr>
        </p:nvSpPr>
        <p:spPr>
          <a:xfrm>
            <a:off x="1088686" y="2015735"/>
            <a:ext cx="7202456" cy="403907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9" name="Google Shape;19;p12"/>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ide Header with picture" type="picTx">
  <p:cSld name="PICTURE_WITH_CAPTION_TEXT">
    <p:spTree>
      <p:nvGrpSpPr>
        <p:cNvPr id="77" name="Shape 77"/>
        <p:cNvGrpSpPr/>
        <p:nvPr/>
      </p:nvGrpSpPr>
      <p:grpSpPr>
        <a:xfrm>
          <a:off x="0" y="0"/>
          <a:ext cx="0" cy="0"/>
          <a:chOff x="0" y="0"/>
          <a:chExt cx="0" cy="0"/>
        </a:xfrm>
      </p:grpSpPr>
      <p:sp>
        <p:nvSpPr>
          <p:cNvPr id="78" name="Google Shape;78;p22"/>
          <p:cNvSpPr/>
          <p:nvPr/>
        </p:nvSpPr>
        <p:spPr>
          <a:xfrm>
            <a:off x="-1" y="798973"/>
            <a:ext cx="5231050" cy="232681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79" name="Google Shape;79;p22"/>
          <p:cNvCxnSpPr/>
          <p:nvPr/>
        </p:nvCxnSpPr>
        <p:spPr>
          <a:xfrm flipH="1" rot="10800000">
            <a:off x="1" y="3116401"/>
            <a:ext cx="5225792" cy="9393"/>
          </a:xfrm>
          <a:prstGeom prst="straightConnector1">
            <a:avLst/>
          </a:prstGeom>
          <a:noFill/>
          <a:ln cap="flat" cmpd="sng" w="31750">
            <a:solidFill>
              <a:schemeClr val="accent1"/>
            </a:solidFill>
            <a:prstDash val="solid"/>
            <a:round/>
            <a:headEnd len="sm" w="sm" type="none"/>
            <a:tailEnd len="sm" w="sm" type="none"/>
          </a:ln>
        </p:spPr>
      </p:cxnSp>
      <p:sp>
        <p:nvSpPr>
          <p:cNvPr id="80" name="Google Shape;80;p22"/>
          <p:cNvSpPr txBox="1"/>
          <p:nvPr>
            <p:ph type="title"/>
          </p:nvPr>
        </p:nvSpPr>
        <p:spPr>
          <a:xfrm>
            <a:off x="1088405" y="1129513"/>
            <a:ext cx="4149246" cy="183058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2"/>
          <p:cNvSpPr/>
          <p:nvPr>
            <p:ph idx="2" type="pic"/>
          </p:nvPr>
        </p:nvSpPr>
        <p:spPr>
          <a:xfrm>
            <a:off x="5449305" y="797578"/>
            <a:ext cx="2841836" cy="5248677"/>
          </a:xfrm>
          <a:prstGeom prst="rect">
            <a:avLst/>
          </a:prstGeom>
          <a:solidFill>
            <a:srgbClr val="D8D8D8"/>
          </a:solidFill>
          <a:ln>
            <a:noFill/>
          </a:ln>
        </p:spPr>
      </p:sp>
      <p:sp>
        <p:nvSpPr>
          <p:cNvPr id="82" name="Google Shape;82;p22"/>
          <p:cNvSpPr txBox="1"/>
          <p:nvPr>
            <p:ph idx="1" type="body"/>
          </p:nvPr>
        </p:nvSpPr>
        <p:spPr>
          <a:xfrm>
            <a:off x="1087748" y="3145994"/>
            <a:ext cx="4143303" cy="2900261"/>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83" name="Google Shape;83;p22"/>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4" name="Google Shape;84;p22"/>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black">
  <p:cSld name="section slide black">
    <p:spTree>
      <p:nvGrpSpPr>
        <p:cNvPr id="85" name="Shape 85"/>
        <p:cNvGrpSpPr/>
        <p:nvPr/>
      </p:nvGrpSpPr>
      <p:grpSpPr>
        <a:xfrm>
          <a:off x="0" y="0"/>
          <a:ext cx="0" cy="0"/>
          <a:chOff x="0" y="0"/>
          <a:chExt cx="0" cy="0"/>
        </a:xfrm>
      </p:grpSpPr>
      <p:sp>
        <p:nvSpPr>
          <p:cNvPr id="86" name="Google Shape;86;p23"/>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7" name="Google Shape;87;p23"/>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8" name="Shape 88"/>
        <p:cNvGrpSpPr/>
        <p:nvPr/>
      </p:nvGrpSpPr>
      <p:grpSpPr>
        <a:xfrm>
          <a:off x="0" y="0"/>
          <a:ext cx="0" cy="0"/>
          <a:chOff x="0" y="0"/>
          <a:chExt cx="0" cy="0"/>
        </a:xfrm>
      </p:grpSpPr>
      <p:sp>
        <p:nvSpPr>
          <p:cNvPr id="89" name="Google Shape;89;p2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4"/>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1" name="Google Shape;91;p24"/>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4"/>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93" name="Google Shape;93;p24"/>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2 columns">
  <p:cSld name="Title with 2 columns">
    <p:spTree>
      <p:nvGrpSpPr>
        <p:cNvPr id="94" name="Shape 94"/>
        <p:cNvGrpSpPr/>
        <p:nvPr/>
      </p:nvGrpSpPr>
      <p:grpSpPr>
        <a:xfrm>
          <a:off x="0" y="0"/>
          <a:ext cx="0" cy="0"/>
          <a:chOff x="0" y="0"/>
          <a:chExt cx="0" cy="0"/>
        </a:xfrm>
      </p:grpSpPr>
      <p:cxnSp>
        <p:nvCxnSpPr>
          <p:cNvPr id="95" name="Google Shape;95;p25"/>
          <p:cNvCxnSpPr/>
          <p:nvPr/>
        </p:nvCxnSpPr>
        <p:spPr>
          <a:xfrm>
            <a:off x="1085500" y="1847088"/>
            <a:ext cx="7205642" cy="0"/>
          </a:xfrm>
          <a:prstGeom prst="straightConnector1">
            <a:avLst/>
          </a:prstGeom>
          <a:noFill/>
          <a:ln cap="flat" cmpd="sng" w="31750">
            <a:solidFill>
              <a:schemeClr val="accent1"/>
            </a:solidFill>
            <a:prstDash val="solid"/>
            <a:round/>
            <a:headEnd len="sm" w="sm" type="none"/>
            <a:tailEnd len="sm" w="sm" type="none"/>
          </a:ln>
        </p:spPr>
      </p:cxnSp>
      <p:sp>
        <p:nvSpPr>
          <p:cNvPr id="96" name="Google Shape;96;p25"/>
          <p:cNvSpPr txBox="1"/>
          <p:nvPr>
            <p:ph idx="1" type="body"/>
          </p:nvPr>
        </p:nvSpPr>
        <p:spPr>
          <a:xfrm>
            <a:off x="1085498" y="2010878"/>
            <a:ext cx="3260991" cy="4057114"/>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7" name="Google Shape;97;p25"/>
          <p:cNvSpPr txBox="1"/>
          <p:nvPr>
            <p:ph idx="2" type="body"/>
          </p:nvPr>
        </p:nvSpPr>
        <p:spPr>
          <a:xfrm>
            <a:off x="4810328" y="2017342"/>
            <a:ext cx="3483864" cy="4050650"/>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8" name="Google Shape;98;p25"/>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5"/>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0" name="Google Shape;100;p2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mparison">
  <p:cSld name="Title with Comparison">
    <p:spTree>
      <p:nvGrpSpPr>
        <p:cNvPr id="101" name="Shape 101"/>
        <p:cNvGrpSpPr/>
        <p:nvPr/>
      </p:nvGrpSpPr>
      <p:grpSpPr>
        <a:xfrm>
          <a:off x="0" y="0"/>
          <a:ext cx="0" cy="0"/>
          <a:chOff x="0" y="0"/>
          <a:chExt cx="0" cy="0"/>
        </a:xfrm>
      </p:grpSpPr>
      <p:cxnSp>
        <p:nvCxnSpPr>
          <p:cNvPr id="102" name="Google Shape;102;p26"/>
          <p:cNvCxnSpPr/>
          <p:nvPr/>
        </p:nvCxnSpPr>
        <p:spPr>
          <a:xfrm>
            <a:off x="1085395" y="1847088"/>
            <a:ext cx="7205747" cy="0"/>
          </a:xfrm>
          <a:prstGeom prst="straightConnector1">
            <a:avLst/>
          </a:prstGeom>
          <a:noFill/>
          <a:ln cap="flat" cmpd="sng" w="31750">
            <a:solidFill>
              <a:schemeClr val="accent1"/>
            </a:solidFill>
            <a:prstDash val="solid"/>
            <a:round/>
            <a:headEnd len="sm" w="sm" type="none"/>
            <a:tailEnd len="sm" w="sm" type="none"/>
          </a:ln>
        </p:spPr>
      </p:cxnSp>
      <p:sp>
        <p:nvSpPr>
          <p:cNvPr id="103" name="Google Shape;103;p26"/>
          <p:cNvSpPr txBox="1"/>
          <p:nvPr>
            <p:ph idx="1" type="body"/>
          </p:nvPr>
        </p:nvSpPr>
        <p:spPr>
          <a:xfrm>
            <a:off x="1085393" y="2019552"/>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04" name="Google Shape;104;p26"/>
          <p:cNvSpPr txBox="1"/>
          <p:nvPr>
            <p:ph idx="2" type="body"/>
          </p:nvPr>
        </p:nvSpPr>
        <p:spPr>
          <a:xfrm>
            <a:off x="1085393" y="2824272"/>
            <a:ext cx="3483864" cy="3218185"/>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222222"/>
                </a:solidFill>
              </a:defRPr>
            </a:lvl1pPr>
            <a:lvl2pPr indent="-317500" lvl="1" marL="914400" algn="l">
              <a:lnSpc>
                <a:spcPct val="120000"/>
              </a:lnSpc>
              <a:spcBef>
                <a:spcPts val="375"/>
              </a:spcBef>
              <a:spcAft>
                <a:spcPts val="0"/>
              </a:spcAft>
              <a:buSzPts val="1400"/>
              <a:buChar char="•"/>
              <a:defRPr>
                <a:solidFill>
                  <a:srgbClr val="222222"/>
                </a:solidFill>
              </a:defRPr>
            </a:lvl2pPr>
            <a:lvl3pPr indent="-304800" lvl="2" marL="1371600" algn="l">
              <a:lnSpc>
                <a:spcPct val="120000"/>
              </a:lnSpc>
              <a:spcBef>
                <a:spcPts val="375"/>
              </a:spcBef>
              <a:spcAft>
                <a:spcPts val="0"/>
              </a:spcAft>
              <a:buSzPts val="1200"/>
              <a:buChar char="•"/>
              <a:defRPr>
                <a:solidFill>
                  <a:srgbClr val="222222"/>
                </a:solidFill>
              </a:defRPr>
            </a:lvl3pPr>
            <a:lvl4pPr indent="-295275" lvl="3" marL="1828800" algn="l">
              <a:lnSpc>
                <a:spcPct val="120000"/>
              </a:lnSpc>
              <a:spcBef>
                <a:spcPts val="375"/>
              </a:spcBef>
              <a:spcAft>
                <a:spcPts val="0"/>
              </a:spcAft>
              <a:buSzPts val="1050"/>
              <a:buChar char="•"/>
              <a:defRPr>
                <a:solidFill>
                  <a:srgbClr val="222222"/>
                </a:solidFill>
              </a:defRPr>
            </a:lvl4pPr>
            <a:lvl5pPr indent="-285750" lvl="4" marL="2286000" algn="l">
              <a:lnSpc>
                <a:spcPct val="120000"/>
              </a:lnSpc>
              <a:spcBef>
                <a:spcPts val="375"/>
              </a:spcBef>
              <a:spcAft>
                <a:spcPts val="0"/>
              </a:spcAft>
              <a:buSzPts val="900"/>
              <a:buChar char="•"/>
              <a:defRPr>
                <a:solidFill>
                  <a:srgbClr val="22222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5" name="Google Shape;105;p26"/>
          <p:cNvSpPr txBox="1"/>
          <p:nvPr>
            <p:ph idx="3" type="body"/>
          </p:nvPr>
        </p:nvSpPr>
        <p:spPr>
          <a:xfrm>
            <a:off x="4809272" y="2023006"/>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06" name="Google Shape;106;p26"/>
          <p:cNvSpPr txBox="1"/>
          <p:nvPr>
            <p:ph idx="4" type="body"/>
          </p:nvPr>
        </p:nvSpPr>
        <p:spPr>
          <a:xfrm>
            <a:off x="4809272" y="2821494"/>
            <a:ext cx="3483864" cy="3220963"/>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7" name="Google Shape;107;p26"/>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6"/>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9" name="Google Shape;109;p2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13"/>
          <p:cNvSpPr/>
          <p:nvPr/>
        </p:nvSpPr>
        <p:spPr>
          <a:xfrm>
            <a:off x="0" y="1527142"/>
            <a:ext cx="9144000" cy="3657856"/>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sp>
        <p:nvSpPr>
          <p:cNvPr id="23" name="Google Shape;23;p13"/>
          <p:cNvSpPr txBox="1"/>
          <p:nvPr>
            <p:ph type="ctrTitle"/>
          </p:nvPr>
        </p:nvSpPr>
        <p:spPr>
          <a:xfrm>
            <a:off x="1813336" y="3233396"/>
            <a:ext cx="6477803" cy="1769453"/>
          </a:xfrm>
          <a:prstGeom prst="rect">
            <a:avLst/>
          </a:prstGeom>
          <a:noFill/>
          <a:ln>
            <a:noFill/>
          </a:ln>
        </p:spPr>
        <p:txBody>
          <a:bodyPr anchorCtr="0" anchor="b" bIns="0" lIns="91425" spcFirstLastPara="1" rIns="91425" wrap="square" tIns="45700">
            <a:norm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3"/>
          <p:cNvSpPr txBox="1"/>
          <p:nvPr>
            <p:ph idx="1" type="subTitle"/>
          </p:nvPr>
        </p:nvSpPr>
        <p:spPr>
          <a:xfrm>
            <a:off x="1813335" y="5190324"/>
            <a:ext cx="6477804" cy="977621"/>
          </a:xfrm>
          <a:prstGeom prst="rect">
            <a:avLst/>
          </a:prstGeom>
          <a:noFill/>
          <a:ln>
            <a:noFill/>
          </a:ln>
        </p:spPr>
        <p:txBody>
          <a:bodyPr anchorCtr="0" anchor="t" bIns="91425" lIns="91425" spcFirstLastPara="1" rIns="91425" wrap="square" tIns="91425">
            <a:normAutofit/>
          </a:bodyPr>
          <a:lstStyle>
            <a:lvl1pPr lvl="0" algn="l">
              <a:lnSpc>
                <a:spcPct val="120000"/>
              </a:lnSpc>
              <a:spcBef>
                <a:spcPts val="750"/>
              </a:spcBef>
              <a:spcAft>
                <a:spcPts val="0"/>
              </a:spcAft>
              <a:buSzPts val="1600"/>
              <a:buNone/>
              <a:defRPr b="0" sz="1600" cap="none">
                <a:solidFill>
                  <a:srgbClr val="18161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p:txBody>
      </p:sp>
      <p:cxnSp>
        <p:nvCxnSpPr>
          <p:cNvPr id="25" name="Google Shape;25;p13"/>
          <p:cNvCxnSpPr/>
          <p:nvPr/>
        </p:nvCxnSpPr>
        <p:spPr>
          <a:xfrm>
            <a:off x="0" y="5187659"/>
            <a:ext cx="9144000" cy="0"/>
          </a:xfrm>
          <a:prstGeom prst="straightConnector1">
            <a:avLst/>
          </a:prstGeom>
          <a:noFill/>
          <a:ln cap="flat" cmpd="sng" w="31750">
            <a:solidFill>
              <a:schemeClr val="accent1"/>
            </a:solidFill>
            <a:prstDash val="solid"/>
            <a:round/>
            <a:headEnd len="sm" w="sm" type="none"/>
            <a:tailEnd len="sm" w="sm" type="none"/>
          </a:ln>
        </p:spPr>
      </p:cxnSp>
      <p:pic>
        <p:nvPicPr>
          <p:cNvPr id="26" name="Google Shape;26;p13"/>
          <p:cNvPicPr preferRelativeResize="0"/>
          <p:nvPr/>
        </p:nvPicPr>
        <p:blipFill rotWithShape="1">
          <a:blip r:embed="rId2">
            <a:alphaModFix/>
          </a:blip>
          <a:srcRect b="0" l="0" r="0" t="0"/>
          <a:stretch/>
        </p:blipFill>
        <p:spPr>
          <a:xfrm>
            <a:off x="1695177" y="585230"/>
            <a:ext cx="4360183" cy="1350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27" name="Shape 27"/>
        <p:cNvGrpSpPr/>
        <p:nvPr/>
      </p:nvGrpSpPr>
      <p:grpSpPr>
        <a:xfrm>
          <a:off x="0" y="0"/>
          <a:ext cx="0" cy="0"/>
          <a:chOff x="0" y="0"/>
          <a:chExt cx="0" cy="0"/>
        </a:xfrm>
      </p:grpSpPr>
      <p:sp>
        <p:nvSpPr>
          <p:cNvPr id="28" name="Google Shape;28;p1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30" name="Google Shape;30;p15"/>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1" name="Google Shape;31;p15"/>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32" name="Google Shape;32;p15"/>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2">
    <p:spTree>
      <p:nvGrpSpPr>
        <p:cNvPr id="33" name="Shape 33"/>
        <p:cNvGrpSpPr/>
        <p:nvPr/>
      </p:nvGrpSpPr>
      <p:grpSpPr>
        <a:xfrm>
          <a:off x="0" y="0"/>
          <a:ext cx="0" cy="0"/>
          <a:chOff x="0" y="0"/>
          <a:chExt cx="0" cy="0"/>
        </a:xfrm>
      </p:grpSpPr>
      <p:sp>
        <p:nvSpPr>
          <p:cNvPr id="34" name="Google Shape;34;p16"/>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81000" lvl="0" marL="457200" algn="l">
              <a:lnSpc>
                <a:spcPct val="120000"/>
              </a:lnSpc>
              <a:spcBef>
                <a:spcPts val="750"/>
              </a:spcBef>
              <a:spcAft>
                <a:spcPts val="0"/>
              </a:spcAft>
              <a:buSzPts val="2400"/>
              <a:buChar char="•"/>
              <a:defRPr>
                <a:solidFill>
                  <a:schemeClr val="dk2"/>
                </a:solidFill>
              </a:defRPr>
            </a:lvl1pPr>
            <a:lvl2pPr indent="-381000" lvl="1" marL="914400" algn="l">
              <a:lnSpc>
                <a:spcPct val="120000"/>
              </a:lnSpc>
              <a:spcBef>
                <a:spcPts val="375"/>
              </a:spcBef>
              <a:spcAft>
                <a:spcPts val="0"/>
              </a:spcAft>
              <a:buSzPts val="2400"/>
              <a:buChar char="•"/>
              <a:defRPr>
                <a:solidFill>
                  <a:schemeClr val="dk2"/>
                </a:solidFill>
              </a:defRPr>
            </a:lvl2pPr>
            <a:lvl3pPr indent="-381000" lvl="2" marL="1371600" algn="l">
              <a:lnSpc>
                <a:spcPct val="120000"/>
              </a:lnSpc>
              <a:spcBef>
                <a:spcPts val="375"/>
              </a:spcBef>
              <a:spcAft>
                <a:spcPts val="0"/>
              </a:spcAft>
              <a:buSzPts val="2400"/>
              <a:buChar char="•"/>
              <a:defRPr>
                <a:solidFill>
                  <a:schemeClr val="dk2"/>
                </a:solidFill>
              </a:defRPr>
            </a:lvl3pPr>
            <a:lvl4pPr indent="-381000" lvl="3" marL="1828800" algn="l">
              <a:lnSpc>
                <a:spcPct val="120000"/>
              </a:lnSpc>
              <a:spcBef>
                <a:spcPts val="375"/>
              </a:spcBef>
              <a:spcAft>
                <a:spcPts val="0"/>
              </a:spcAft>
              <a:buSzPts val="2400"/>
              <a:buChar char="•"/>
              <a:defRPr>
                <a:solidFill>
                  <a:schemeClr val="dk2"/>
                </a:solidFill>
              </a:defRPr>
            </a:lvl4pPr>
            <a:lvl5pPr indent="-381000" lvl="4" marL="2286000" algn="l">
              <a:lnSpc>
                <a:spcPct val="120000"/>
              </a:lnSpc>
              <a:spcBef>
                <a:spcPts val="375"/>
              </a:spcBef>
              <a:spcAft>
                <a:spcPts val="0"/>
              </a:spcAft>
              <a:buSzPts val="24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35" name="Google Shape;35;p16"/>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6" name="Google Shape;36;p16"/>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37" name="Google Shape;37;p16"/>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17"/>
          <p:cNvSpPr/>
          <p:nvPr/>
        </p:nvSpPr>
        <p:spPr>
          <a:xfrm>
            <a:off x="897905" y="0"/>
            <a:ext cx="6839998" cy="3803776"/>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40" name="Google Shape;40;p17"/>
          <p:cNvCxnSpPr/>
          <p:nvPr/>
        </p:nvCxnSpPr>
        <p:spPr>
          <a:xfrm>
            <a:off x="892142" y="3816299"/>
            <a:ext cx="6845761" cy="0"/>
          </a:xfrm>
          <a:prstGeom prst="straightConnector1">
            <a:avLst/>
          </a:prstGeom>
          <a:noFill/>
          <a:ln cap="flat" cmpd="sng" w="31750">
            <a:solidFill>
              <a:schemeClr val="accent1"/>
            </a:solidFill>
            <a:prstDash val="solid"/>
            <a:round/>
            <a:headEnd len="sm" w="sm" type="none"/>
            <a:tailEnd len="sm" w="sm" type="none"/>
          </a:ln>
        </p:spPr>
      </p:cxnSp>
      <p:sp>
        <p:nvSpPr>
          <p:cNvPr id="41" name="Google Shape;41;p17"/>
          <p:cNvSpPr txBox="1"/>
          <p:nvPr>
            <p:ph type="title"/>
          </p:nvPr>
        </p:nvSpPr>
        <p:spPr>
          <a:xfrm>
            <a:off x="1090680" y="2168168"/>
            <a:ext cx="6482366" cy="14759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7"/>
          <p:cNvSpPr txBox="1"/>
          <p:nvPr>
            <p:ph idx="1" type="body"/>
          </p:nvPr>
        </p:nvSpPr>
        <p:spPr>
          <a:xfrm>
            <a:off x="1090680" y="3806198"/>
            <a:ext cx="6472835" cy="1012929"/>
          </a:xfrm>
          <a:prstGeom prst="rect">
            <a:avLst/>
          </a:prstGeom>
          <a:noFill/>
          <a:ln>
            <a:noFill/>
          </a:ln>
        </p:spPr>
        <p:txBody>
          <a:bodyPr anchorCtr="0" anchor="t" bIns="45700" lIns="91425" spcFirstLastPara="1" rIns="91425" wrap="square" tIns="91425">
            <a:normAutofit/>
          </a:bodyPr>
          <a:lstStyle>
            <a:lvl1pPr indent="-228600" lvl="0" marL="457200" algn="l">
              <a:lnSpc>
                <a:spcPct val="120000"/>
              </a:lnSpc>
              <a:spcBef>
                <a:spcPts val="750"/>
              </a:spcBef>
              <a:spcAft>
                <a:spcPts val="0"/>
              </a:spcAft>
              <a:buSzPts val="1600"/>
              <a:buNone/>
              <a:defRPr sz="1600">
                <a:solidFill>
                  <a:srgbClr val="222222"/>
                </a:solidFill>
              </a:defRPr>
            </a:lvl1pPr>
            <a:lvl2pPr indent="-228600" lvl="1" marL="914400" algn="l">
              <a:lnSpc>
                <a:spcPct val="120000"/>
              </a:lnSpc>
              <a:spcBef>
                <a:spcPts val="375"/>
              </a:spcBef>
              <a:spcAft>
                <a:spcPts val="0"/>
              </a:spcAft>
              <a:buSzPts val="1350"/>
              <a:buNone/>
              <a:defRPr sz="1350">
                <a:solidFill>
                  <a:srgbClr val="8891AA"/>
                </a:solidFill>
              </a:defRPr>
            </a:lvl2pPr>
            <a:lvl3pPr indent="-228600" lvl="2" marL="1371600" algn="l">
              <a:lnSpc>
                <a:spcPct val="120000"/>
              </a:lnSpc>
              <a:spcBef>
                <a:spcPts val="375"/>
              </a:spcBef>
              <a:spcAft>
                <a:spcPts val="0"/>
              </a:spcAft>
              <a:buSzPts val="1350"/>
              <a:buNone/>
              <a:defRPr sz="1350">
                <a:solidFill>
                  <a:srgbClr val="8891AA"/>
                </a:solidFill>
              </a:defRPr>
            </a:lvl3pPr>
            <a:lvl4pPr indent="-228600" lvl="3" marL="1828800" algn="l">
              <a:lnSpc>
                <a:spcPct val="120000"/>
              </a:lnSpc>
              <a:spcBef>
                <a:spcPts val="375"/>
              </a:spcBef>
              <a:spcAft>
                <a:spcPts val="0"/>
              </a:spcAft>
              <a:buSzPts val="1200"/>
              <a:buNone/>
              <a:defRPr sz="1200">
                <a:solidFill>
                  <a:srgbClr val="8891AA"/>
                </a:solidFill>
              </a:defRPr>
            </a:lvl4pPr>
            <a:lvl5pPr indent="-228600" lvl="4" marL="2286000" algn="l">
              <a:lnSpc>
                <a:spcPct val="120000"/>
              </a:lnSpc>
              <a:spcBef>
                <a:spcPts val="375"/>
              </a:spcBef>
              <a:spcAft>
                <a:spcPts val="0"/>
              </a:spcAft>
              <a:buSzPts val="1200"/>
              <a:buNone/>
              <a:defRPr sz="1200">
                <a:solidFill>
                  <a:srgbClr val="8891AA"/>
                </a:solidFill>
              </a:defRPr>
            </a:lvl5pPr>
            <a:lvl6pPr indent="-228600" lvl="5" marL="2743200" algn="l">
              <a:lnSpc>
                <a:spcPct val="120000"/>
              </a:lnSpc>
              <a:spcBef>
                <a:spcPts val="375"/>
              </a:spcBef>
              <a:spcAft>
                <a:spcPts val="0"/>
              </a:spcAft>
              <a:buSzPts val="1200"/>
              <a:buNone/>
              <a:defRPr sz="1200">
                <a:solidFill>
                  <a:srgbClr val="8891AA"/>
                </a:solidFill>
              </a:defRPr>
            </a:lvl6pPr>
            <a:lvl7pPr indent="-228600" lvl="6" marL="3200400" algn="l">
              <a:lnSpc>
                <a:spcPct val="120000"/>
              </a:lnSpc>
              <a:spcBef>
                <a:spcPts val="375"/>
              </a:spcBef>
              <a:spcAft>
                <a:spcPts val="0"/>
              </a:spcAft>
              <a:buSzPts val="1200"/>
              <a:buNone/>
              <a:defRPr sz="1200">
                <a:solidFill>
                  <a:srgbClr val="8891AA"/>
                </a:solidFill>
              </a:defRPr>
            </a:lvl7pPr>
            <a:lvl8pPr indent="-228600" lvl="7" marL="3657600" algn="l">
              <a:lnSpc>
                <a:spcPct val="120000"/>
              </a:lnSpc>
              <a:spcBef>
                <a:spcPts val="375"/>
              </a:spcBef>
              <a:spcAft>
                <a:spcPts val="0"/>
              </a:spcAft>
              <a:buSzPts val="1200"/>
              <a:buNone/>
              <a:defRPr sz="1200">
                <a:solidFill>
                  <a:srgbClr val="8891AA"/>
                </a:solidFill>
              </a:defRPr>
            </a:lvl8pPr>
            <a:lvl9pPr indent="-228600" lvl="8" marL="4114800" algn="l">
              <a:lnSpc>
                <a:spcPct val="120000"/>
              </a:lnSpc>
              <a:spcBef>
                <a:spcPts val="375"/>
              </a:spcBef>
              <a:spcAft>
                <a:spcPts val="0"/>
              </a:spcAft>
              <a:buSzPts val="1200"/>
              <a:buNone/>
              <a:defRPr sz="1200">
                <a:solidFill>
                  <a:srgbClr val="8891AA"/>
                </a:solidFill>
              </a:defRPr>
            </a:lvl9pPr>
          </a:lstStyle>
          <a:p/>
        </p:txBody>
      </p:sp>
      <p:sp>
        <p:nvSpPr>
          <p:cNvPr id="43" name="Google Shape;43;p17"/>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7"/>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2 columns" type="twoObj">
  <p:cSld name="TWO_OBJECTS">
    <p:spTree>
      <p:nvGrpSpPr>
        <p:cNvPr id="45" name="Shape 45"/>
        <p:cNvGrpSpPr/>
        <p:nvPr/>
      </p:nvGrpSpPr>
      <p:grpSpPr>
        <a:xfrm>
          <a:off x="0" y="0"/>
          <a:ext cx="0" cy="0"/>
          <a:chOff x="0" y="0"/>
          <a:chExt cx="0" cy="0"/>
        </a:xfrm>
      </p:grpSpPr>
      <p:sp>
        <p:nvSpPr>
          <p:cNvPr id="46" name="Google Shape;46;p18"/>
          <p:cNvSpPr/>
          <p:nvPr/>
        </p:nvSpPr>
        <p:spPr>
          <a:xfrm>
            <a:off x="897905" y="0"/>
            <a:ext cx="7557940" cy="184708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47" name="Google Shape;47;p18"/>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48" name="Google Shape;48;p18"/>
          <p:cNvSpPr txBox="1"/>
          <p:nvPr>
            <p:ph type="title"/>
          </p:nvPr>
        </p:nvSpPr>
        <p:spPr>
          <a:xfrm>
            <a:off x="1086913" y="804890"/>
            <a:ext cx="7204226" cy="90345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8"/>
          <p:cNvSpPr txBox="1"/>
          <p:nvPr>
            <p:ph idx="1" type="body"/>
          </p:nvPr>
        </p:nvSpPr>
        <p:spPr>
          <a:xfrm>
            <a:off x="1085498" y="2010878"/>
            <a:ext cx="3483864" cy="4049804"/>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0" name="Google Shape;50;p18"/>
          <p:cNvSpPr txBox="1"/>
          <p:nvPr>
            <p:ph idx="2" type="body"/>
          </p:nvPr>
        </p:nvSpPr>
        <p:spPr>
          <a:xfrm>
            <a:off x="4810328" y="2017345"/>
            <a:ext cx="3483864" cy="404333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1" name="Google Shape;51;p18"/>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8"/>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Comparison" type="twoTxTwoObj">
  <p:cSld name="TWO_OBJECTS_WITH_TEXT">
    <p:spTree>
      <p:nvGrpSpPr>
        <p:cNvPr id="53" name="Shape 53"/>
        <p:cNvGrpSpPr/>
        <p:nvPr/>
      </p:nvGrpSpPr>
      <p:grpSpPr>
        <a:xfrm>
          <a:off x="0" y="0"/>
          <a:ext cx="0" cy="0"/>
          <a:chOff x="0" y="0"/>
          <a:chExt cx="0" cy="0"/>
        </a:xfrm>
      </p:grpSpPr>
      <p:sp>
        <p:nvSpPr>
          <p:cNvPr id="54" name="Google Shape;54;p19"/>
          <p:cNvSpPr/>
          <p:nvPr/>
        </p:nvSpPr>
        <p:spPr>
          <a:xfrm>
            <a:off x="897905" y="0"/>
            <a:ext cx="7557940" cy="1844314"/>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55" name="Google Shape;55;p19"/>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56" name="Google Shape;56;p19"/>
          <p:cNvSpPr txBox="1"/>
          <p:nvPr>
            <p:ph type="title"/>
          </p:nvPr>
        </p:nvSpPr>
        <p:spPr>
          <a:xfrm>
            <a:off x="1085394" y="804167"/>
            <a:ext cx="7205746" cy="87952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9"/>
          <p:cNvSpPr txBox="1"/>
          <p:nvPr>
            <p:ph idx="1" type="body"/>
          </p:nvPr>
        </p:nvSpPr>
        <p:spPr>
          <a:xfrm>
            <a:off x="1085393" y="2019552"/>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58" name="Google Shape;58;p19"/>
          <p:cNvSpPr txBox="1"/>
          <p:nvPr>
            <p:ph idx="2" type="body"/>
          </p:nvPr>
        </p:nvSpPr>
        <p:spPr>
          <a:xfrm>
            <a:off x="1085393" y="2824270"/>
            <a:ext cx="3483864" cy="3230542"/>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9" name="Google Shape;59;p19"/>
          <p:cNvSpPr txBox="1"/>
          <p:nvPr>
            <p:ph idx="3" type="body"/>
          </p:nvPr>
        </p:nvSpPr>
        <p:spPr>
          <a:xfrm>
            <a:off x="4809272" y="2023006"/>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60" name="Google Shape;60;p19"/>
          <p:cNvSpPr txBox="1"/>
          <p:nvPr>
            <p:ph idx="4" type="body"/>
          </p:nvPr>
        </p:nvSpPr>
        <p:spPr>
          <a:xfrm>
            <a:off x="4809272" y="2821494"/>
            <a:ext cx="3483864" cy="3233321"/>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222222"/>
                </a:solidFill>
              </a:defRPr>
            </a:lvl1pPr>
            <a:lvl2pPr indent="-317500" lvl="1" marL="914400" algn="l">
              <a:lnSpc>
                <a:spcPct val="120000"/>
              </a:lnSpc>
              <a:spcBef>
                <a:spcPts val="375"/>
              </a:spcBef>
              <a:spcAft>
                <a:spcPts val="0"/>
              </a:spcAft>
              <a:buSzPts val="1400"/>
              <a:buChar char="•"/>
              <a:defRPr>
                <a:solidFill>
                  <a:srgbClr val="222222"/>
                </a:solidFill>
              </a:defRPr>
            </a:lvl2pPr>
            <a:lvl3pPr indent="-304800" lvl="2" marL="1371600" algn="l">
              <a:lnSpc>
                <a:spcPct val="120000"/>
              </a:lnSpc>
              <a:spcBef>
                <a:spcPts val="375"/>
              </a:spcBef>
              <a:spcAft>
                <a:spcPts val="0"/>
              </a:spcAft>
              <a:buSzPts val="1200"/>
              <a:buChar char="•"/>
              <a:defRPr>
                <a:solidFill>
                  <a:srgbClr val="222222"/>
                </a:solidFill>
              </a:defRPr>
            </a:lvl3pPr>
            <a:lvl4pPr indent="-295275" lvl="3" marL="1828800" algn="l">
              <a:lnSpc>
                <a:spcPct val="120000"/>
              </a:lnSpc>
              <a:spcBef>
                <a:spcPts val="375"/>
              </a:spcBef>
              <a:spcAft>
                <a:spcPts val="0"/>
              </a:spcAft>
              <a:buSzPts val="1050"/>
              <a:buChar char="•"/>
              <a:defRPr>
                <a:solidFill>
                  <a:srgbClr val="222222"/>
                </a:solidFill>
              </a:defRPr>
            </a:lvl4pPr>
            <a:lvl5pPr indent="-285750" lvl="4" marL="2286000" algn="l">
              <a:lnSpc>
                <a:spcPct val="120000"/>
              </a:lnSpc>
              <a:spcBef>
                <a:spcPts val="375"/>
              </a:spcBef>
              <a:spcAft>
                <a:spcPts val="0"/>
              </a:spcAft>
              <a:buSzPts val="900"/>
              <a:buChar char="•"/>
              <a:defRPr>
                <a:solidFill>
                  <a:srgbClr val="22222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61" name="Google Shape;61;p19"/>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9"/>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itle only" type="titleOnly">
  <p:cSld name="TITLE_ONLY">
    <p:spTree>
      <p:nvGrpSpPr>
        <p:cNvPr id="63" name="Shape 63"/>
        <p:cNvGrpSpPr/>
        <p:nvPr/>
      </p:nvGrpSpPr>
      <p:grpSpPr>
        <a:xfrm>
          <a:off x="0" y="0"/>
          <a:ext cx="0" cy="0"/>
          <a:chOff x="0" y="0"/>
          <a:chExt cx="0" cy="0"/>
        </a:xfrm>
      </p:grpSpPr>
      <p:sp>
        <p:nvSpPr>
          <p:cNvPr id="64" name="Google Shape;64;p20"/>
          <p:cNvSpPr/>
          <p:nvPr/>
        </p:nvSpPr>
        <p:spPr>
          <a:xfrm>
            <a:off x="897905" y="0"/>
            <a:ext cx="7557940" cy="184708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65" name="Google Shape;65;p20"/>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66" name="Google Shape;66;p20"/>
          <p:cNvSpPr txBox="1"/>
          <p:nvPr>
            <p:ph type="title"/>
          </p:nvPr>
        </p:nvSpPr>
        <p:spPr>
          <a:xfrm>
            <a:off x="1088686" y="810377"/>
            <a:ext cx="7202456" cy="94730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0"/>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0"/>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ide Header with content" type="objTx">
  <p:cSld name="OBJECT_WITH_CAPTION_TEXT">
    <p:spTree>
      <p:nvGrpSpPr>
        <p:cNvPr id="69" name="Shape 69"/>
        <p:cNvGrpSpPr/>
        <p:nvPr/>
      </p:nvGrpSpPr>
      <p:grpSpPr>
        <a:xfrm>
          <a:off x="0" y="0"/>
          <a:ext cx="0" cy="0"/>
          <a:chOff x="0" y="0"/>
          <a:chExt cx="0" cy="0"/>
        </a:xfrm>
      </p:grpSpPr>
      <p:sp>
        <p:nvSpPr>
          <p:cNvPr id="70" name="Google Shape;70;p21"/>
          <p:cNvSpPr/>
          <p:nvPr/>
        </p:nvSpPr>
        <p:spPr>
          <a:xfrm>
            <a:off x="0" y="798973"/>
            <a:ext cx="3648174" cy="232681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71" name="Google Shape;71;p21"/>
          <p:cNvCxnSpPr/>
          <p:nvPr/>
        </p:nvCxnSpPr>
        <p:spPr>
          <a:xfrm flipH="1" rot="10800000">
            <a:off x="2" y="3119532"/>
            <a:ext cx="3644507" cy="6261"/>
          </a:xfrm>
          <a:prstGeom prst="straightConnector1">
            <a:avLst/>
          </a:prstGeom>
          <a:noFill/>
          <a:ln cap="flat" cmpd="sng" w="31750">
            <a:solidFill>
              <a:schemeClr val="accent1"/>
            </a:solidFill>
            <a:prstDash val="solid"/>
            <a:round/>
            <a:headEnd len="sm" w="sm" type="none"/>
            <a:tailEnd len="sm" w="sm" type="none"/>
          </a:ln>
        </p:spPr>
      </p:cxnSp>
      <p:sp>
        <p:nvSpPr>
          <p:cNvPr id="72" name="Google Shape;72;p21"/>
          <p:cNvSpPr txBox="1"/>
          <p:nvPr>
            <p:ph type="title"/>
          </p:nvPr>
        </p:nvSpPr>
        <p:spPr>
          <a:xfrm>
            <a:off x="1083504" y="798973"/>
            <a:ext cx="2456260" cy="224711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1"/>
          <p:cNvSpPr txBox="1"/>
          <p:nvPr>
            <p:ph idx="1" type="body"/>
          </p:nvPr>
        </p:nvSpPr>
        <p:spPr>
          <a:xfrm>
            <a:off x="3782786" y="798976"/>
            <a:ext cx="4509353" cy="5255837"/>
          </a:xfrm>
          <a:prstGeom prst="rect">
            <a:avLst/>
          </a:prstGeom>
          <a:noFill/>
          <a:ln>
            <a:noFill/>
          </a:ln>
        </p:spPr>
        <p:txBody>
          <a:bodyPr anchorCtr="0" anchor="ctr"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74" name="Google Shape;74;p21"/>
          <p:cNvSpPr txBox="1"/>
          <p:nvPr>
            <p:ph idx="2" type="body"/>
          </p:nvPr>
        </p:nvSpPr>
        <p:spPr>
          <a:xfrm>
            <a:off x="1083504" y="3205494"/>
            <a:ext cx="2456260" cy="2849319"/>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75" name="Google Shape;75;p21"/>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1"/>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1088686" y="804522"/>
            <a:ext cx="7202456" cy="104923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1088686" y="2015734"/>
            <a:ext cx="7202456" cy="3450613"/>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120000"/>
              </a:lnSpc>
              <a:spcBef>
                <a:spcPts val="750"/>
              </a:spcBef>
              <a:spcAft>
                <a:spcPts val="0"/>
              </a:spcAft>
              <a:buClr>
                <a:schemeClr val="accent1"/>
              </a:buClr>
              <a:buSzPts val="1600"/>
              <a:buFont typeface="Arial"/>
              <a:buChar char="•"/>
              <a:defRPr b="0" i="0" sz="1600" u="none" cap="none" strike="noStrike">
                <a:solidFill>
                  <a:srgbClr val="181612"/>
                </a:solidFill>
                <a:latin typeface="Arial"/>
                <a:ea typeface="Arial"/>
                <a:cs typeface="Arial"/>
                <a:sym typeface="Arial"/>
              </a:defRPr>
            </a:lvl1pPr>
            <a:lvl2pPr indent="-317500" lvl="1" marL="914400" marR="0" rtl="0" algn="l">
              <a:lnSpc>
                <a:spcPct val="120000"/>
              </a:lnSpc>
              <a:spcBef>
                <a:spcPts val="375"/>
              </a:spcBef>
              <a:spcAft>
                <a:spcPts val="0"/>
              </a:spcAft>
              <a:buClr>
                <a:schemeClr val="accent1"/>
              </a:buClr>
              <a:buSzPts val="1400"/>
              <a:buFont typeface="Arial"/>
              <a:buChar char="•"/>
              <a:defRPr b="0" i="0" sz="1400" u="none" cap="none" strike="noStrike">
                <a:solidFill>
                  <a:srgbClr val="181612"/>
                </a:solidFill>
                <a:latin typeface="Arial"/>
                <a:ea typeface="Arial"/>
                <a:cs typeface="Arial"/>
                <a:sym typeface="Arial"/>
              </a:defRPr>
            </a:lvl2pPr>
            <a:lvl3pPr indent="-304800" lvl="2" marL="1371600" marR="0" rtl="0" algn="l">
              <a:lnSpc>
                <a:spcPct val="120000"/>
              </a:lnSpc>
              <a:spcBef>
                <a:spcPts val="375"/>
              </a:spcBef>
              <a:spcAft>
                <a:spcPts val="0"/>
              </a:spcAft>
              <a:buClr>
                <a:schemeClr val="accent1"/>
              </a:buClr>
              <a:buSzPts val="1200"/>
              <a:buFont typeface="Arial"/>
              <a:buChar char="•"/>
              <a:defRPr b="0" i="0" sz="1200" u="none" cap="none" strike="noStrike">
                <a:solidFill>
                  <a:srgbClr val="181612"/>
                </a:solidFill>
                <a:latin typeface="Arial"/>
                <a:ea typeface="Arial"/>
                <a:cs typeface="Arial"/>
                <a:sym typeface="Arial"/>
              </a:defRPr>
            </a:lvl3pPr>
            <a:lvl4pPr indent="-295275" lvl="3" marL="1828800" marR="0" rtl="0" algn="l">
              <a:lnSpc>
                <a:spcPct val="120000"/>
              </a:lnSpc>
              <a:spcBef>
                <a:spcPts val="375"/>
              </a:spcBef>
              <a:spcAft>
                <a:spcPts val="0"/>
              </a:spcAft>
              <a:buClr>
                <a:schemeClr val="accent1"/>
              </a:buClr>
              <a:buSzPts val="1050"/>
              <a:buFont typeface="Arial"/>
              <a:buChar char="•"/>
              <a:defRPr b="0" i="0" sz="1050" u="none" cap="none" strike="noStrike">
                <a:solidFill>
                  <a:srgbClr val="181612"/>
                </a:solidFill>
                <a:latin typeface="Arial"/>
                <a:ea typeface="Arial"/>
                <a:cs typeface="Arial"/>
                <a:sym typeface="Arial"/>
              </a:defRPr>
            </a:lvl4pPr>
            <a:lvl5pPr indent="-285750" lvl="4" marL="2286000" marR="0" rtl="0" algn="l">
              <a:lnSpc>
                <a:spcPct val="120000"/>
              </a:lnSpc>
              <a:spcBef>
                <a:spcPts val="375"/>
              </a:spcBef>
              <a:spcAft>
                <a:spcPts val="0"/>
              </a:spcAft>
              <a:buClr>
                <a:schemeClr val="accent1"/>
              </a:buClr>
              <a:buSzPts val="900"/>
              <a:buFont typeface="Arial"/>
              <a:buChar char="•"/>
              <a:defRPr b="0" i="0" sz="900" u="none" cap="none" strike="noStrike">
                <a:solidFill>
                  <a:srgbClr val="181612"/>
                </a:solidFill>
                <a:latin typeface="Arial"/>
                <a:ea typeface="Arial"/>
                <a:cs typeface="Arial"/>
                <a:sym typeface="Arial"/>
              </a:defRPr>
            </a:lvl5pPr>
            <a:lvl6pPr indent="-285750" lvl="5" marL="27432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12" name="Google Shape;12;p10"/>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750" u="none" cap="none" strike="noStrike">
                <a:solidFill>
                  <a:srgbClr val="8891AA"/>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0"/>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asccc-oeri.org/webinars-and-event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hyperlink" Target="https://libretexts.org/" TargetMode="External"/><Relationship Id="rId5" Type="http://schemas.openxmlformats.org/officeDocument/2006/relationships/hyperlink" Target="https://creativecommons.org/publicdomain/zero/1.0/deed.e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flickr.com/photos/papahanaumokuakea/" TargetMode="External"/><Relationship Id="rId4" Type="http://schemas.openxmlformats.org/officeDocument/2006/relationships/hyperlink" Target="https://creativecommons.org/licenses/by-nc/2.0/deed.en" TargetMode="External"/><Relationship Id="rId5"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libretexts.org/"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2.gif"/><Relationship Id="rId5" Type="http://schemas.openxmlformats.org/officeDocument/2006/relationships/image" Target="../media/image4.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ccnull.de/foto/faultier-haengt-an-einem-ast-in-isolierter-studioaufnahme/1103642" TargetMode="External"/><Relationship Id="rId4" Type="http://schemas.openxmlformats.org/officeDocument/2006/relationships/hyperlink" Target="https://creativecommons.org/licenses/by/2.0/deed.en" TargetMode="External"/><Relationship Id="rId5"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creativecommons.org/licenses/by/4.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pixnio.com/fauna-animals/reptiles-and-amphibians/turtles-pictures/wildlife-tortoise-turtle-armor-reptile-big-reptile"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libretexts.org/"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libretexts.org/"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hyperlink" Target="https://unsplash.com/@siora18?utm_source=unsplash&amp;utm_medium=referral&amp;utm_content=creditCopyText" TargetMode="External"/><Relationship Id="rId5" Type="http://schemas.openxmlformats.org/officeDocument/2006/relationships/hyperlink" Target="https://unsplash.com/s/photos/reading?utm_source=unsplash&amp;utm_medium=referral&amp;utm_content=creditCopyTex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asccc-oeri.org/webinars-and-event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about:blank" TargetMode="External"/><Relationship Id="rId4" Type="http://schemas.openxmlformats.org/officeDocument/2006/relationships/hyperlink" Target="mailto:kaurshagun@fhda.edu" TargetMode="External"/><Relationship Id="rId5" Type="http://schemas.openxmlformats.org/officeDocument/2006/relationships/hyperlink" Target="mailto:oeri@asccc.org" TargetMode="External"/><Relationship Id="rId6" Type="http://schemas.openxmlformats.org/officeDocument/2006/relationships/hyperlink" Target="https://libretexts.org/" TargetMode="External"/><Relationship Id="rId7" Type="http://schemas.openxmlformats.org/officeDocument/2006/relationships/hyperlink" Target="https://creativecommons.org/publicdomain/zero/1.0/deed.en" TargetMode="External"/><Relationship Id="rId8"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creativecommons.org/licenses/by/4.0" TargetMode="External"/><Relationship Id="rId4" Type="http://schemas.openxmlformats.org/officeDocument/2006/relationships/hyperlink" Target="https://ccconlineed.instructure.com/enroll/L4NMER" TargetMode="External"/><Relationship Id="rId5" Type="http://schemas.openxmlformats.org/officeDocument/2006/relationships/hyperlink" Target="https://lor.instructure.com/resources/ebbaebc172dd4405a68864ee1c8c0a2c?shar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one.libretexts.org/register"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libretexts.org/" TargetMode="External"/><Relationship Id="rId4" Type="http://schemas.openxmlformats.org/officeDocument/2006/relationships/image" Target="../media/image10.png"/><Relationship Id="rId5"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2.gif"/><Relationship Id="rId5" Type="http://schemas.openxmlformats.org/officeDocument/2006/relationships/image" Target="../media/image4.gif"/><Relationship Id="rId6"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sz="4800">
                <a:latin typeface="Arial"/>
                <a:ea typeface="Arial"/>
                <a:cs typeface="Arial"/>
                <a:sym typeface="Arial"/>
              </a:rPr>
              <a:t>Welcome!</a:t>
            </a:r>
            <a:endParaRPr sz="4800">
              <a:latin typeface="Arial"/>
              <a:ea typeface="Arial"/>
              <a:cs typeface="Arial"/>
              <a:sym typeface="Arial"/>
            </a:endParaRPr>
          </a:p>
        </p:txBody>
      </p:sp>
      <p:sp>
        <p:nvSpPr>
          <p:cNvPr id="115" name="Google Shape;115;p3"/>
          <p:cNvSpPr txBox="1"/>
          <p:nvPr>
            <p:ph idx="1" type="body"/>
          </p:nvPr>
        </p:nvSpPr>
        <p:spPr>
          <a:xfrm>
            <a:off x="756271" y="2015736"/>
            <a:ext cx="7844589" cy="4033962"/>
          </a:xfrm>
          <a:prstGeom prst="rect">
            <a:avLst/>
          </a:prstGeom>
          <a:noFill/>
          <a:ln>
            <a:noFill/>
          </a:ln>
        </p:spPr>
        <p:txBody>
          <a:bodyPr anchorCtr="0" anchor="t" bIns="45700" lIns="91425" spcFirstLastPara="1" rIns="91425" wrap="square" tIns="45700">
            <a:noAutofit/>
          </a:bodyPr>
          <a:lstStyle/>
          <a:p>
            <a:pPr indent="-171446" lvl="0" marL="171446" rtl="0" algn="l">
              <a:lnSpc>
                <a:spcPct val="120000"/>
              </a:lnSpc>
              <a:spcBef>
                <a:spcPts val="0"/>
              </a:spcBef>
              <a:spcAft>
                <a:spcPts val="0"/>
              </a:spcAft>
              <a:buSzPts val="2359"/>
              <a:buChar char="•"/>
            </a:pPr>
            <a:r>
              <a:rPr lang="en-US" sz="2000"/>
              <a:t>On behalf of the ASCCC OERI, we are pleased to have you here with us </a:t>
            </a:r>
            <a:r>
              <a:rPr lang="en-US" sz="2000">
                <a:latin typeface="arial"/>
                <a:ea typeface="arial"/>
                <a:cs typeface="arial"/>
                <a:sym typeface="arial"/>
              </a:rPr>
              <a:t>for “</a:t>
            </a:r>
            <a:r>
              <a:rPr lang="en-US" sz="2000"/>
              <a:t>LibreTexts Remixer Lab: Creating, Curating, Customizing.”</a:t>
            </a:r>
            <a:endParaRPr sz="2000">
              <a:latin typeface="arial"/>
              <a:ea typeface="arial"/>
              <a:cs typeface="arial"/>
              <a:sym typeface="arial"/>
            </a:endParaRPr>
          </a:p>
          <a:p>
            <a:pPr indent="-171446" lvl="0" marL="171446" rtl="0" algn="l">
              <a:lnSpc>
                <a:spcPct val="120000"/>
              </a:lnSpc>
              <a:spcBef>
                <a:spcPts val="750"/>
              </a:spcBef>
              <a:spcAft>
                <a:spcPts val="0"/>
              </a:spcAft>
              <a:buSzPts val="2359"/>
              <a:buChar char="•"/>
            </a:pPr>
            <a:r>
              <a:rPr lang="en-US" sz="2000"/>
              <a:t>If you are not already muted, please mute yourself upon arrival.</a:t>
            </a:r>
            <a:endParaRPr/>
          </a:p>
          <a:p>
            <a:pPr indent="-171446" lvl="0" marL="171446" rtl="0" algn="l">
              <a:lnSpc>
                <a:spcPct val="120000"/>
              </a:lnSpc>
              <a:spcBef>
                <a:spcPts val="750"/>
              </a:spcBef>
              <a:spcAft>
                <a:spcPts val="0"/>
              </a:spcAft>
              <a:buSzPts val="2359"/>
              <a:buChar char="•"/>
            </a:pPr>
            <a:r>
              <a:rPr lang="en-US" sz="2000"/>
              <a:t>Please note that you are encouraged to use the Zoom “chat” feature for questions and comments.</a:t>
            </a:r>
            <a:endParaRPr/>
          </a:p>
          <a:p>
            <a:pPr indent="-171446" lvl="0" marL="171446" rtl="0" algn="l">
              <a:lnSpc>
                <a:spcPct val="120000"/>
              </a:lnSpc>
              <a:spcBef>
                <a:spcPts val="750"/>
              </a:spcBef>
              <a:spcAft>
                <a:spcPts val="0"/>
              </a:spcAft>
              <a:buSzPts val="2359"/>
              <a:buChar char="•"/>
            </a:pPr>
            <a:r>
              <a:rPr lang="en-US" sz="2000"/>
              <a:t>You’re invited to introduce yourself in the chat – please provide your name, college, discipline/role</a:t>
            </a:r>
            <a:endParaRPr/>
          </a:p>
          <a:p>
            <a:pPr indent="-171446" lvl="0" marL="171446" rtl="0" algn="l">
              <a:lnSpc>
                <a:spcPct val="120000"/>
              </a:lnSpc>
              <a:spcBef>
                <a:spcPts val="750"/>
              </a:spcBef>
              <a:spcAft>
                <a:spcPts val="0"/>
              </a:spcAft>
              <a:buSzPts val="2359"/>
              <a:buChar char="•"/>
            </a:pPr>
            <a:r>
              <a:rPr lang="en-US" sz="2000"/>
              <a:t>This event will be recorded. Archives of all ASCCC OERI events are available at asccc-oeri.org &gt; </a:t>
            </a:r>
            <a:r>
              <a:rPr lang="en-US" sz="2000" u="sng">
                <a:solidFill>
                  <a:schemeClr val="hlink"/>
                </a:solidFill>
                <a:hlinkClick r:id="rId3"/>
              </a:rPr>
              <a:t>Webinars and Events</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2"/>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Remixer Maps</a:t>
            </a:r>
            <a:endParaRPr/>
          </a:p>
        </p:txBody>
      </p:sp>
      <p:sp>
        <p:nvSpPr>
          <p:cNvPr id="182" name="Google Shape;182;p32"/>
          <p:cNvSpPr txBox="1"/>
          <p:nvPr>
            <p:ph idx="1" type="body"/>
          </p:nvPr>
        </p:nvSpPr>
        <p:spPr>
          <a:xfrm>
            <a:off x="756271" y="2013564"/>
            <a:ext cx="7597082" cy="1974045"/>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A chapter-by-chapter outline of your final resource in the intended order.</a:t>
            </a:r>
            <a:endParaRPr/>
          </a:p>
          <a:p>
            <a:pPr indent="-330200" lvl="0" marL="457200" rtl="0" algn="l">
              <a:lnSpc>
                <a:spcPct val="120000"/>
              </a:lnSpc>
              <a:spcBef>
                <a:spcPts val="750"/>
              </a:spcBef>
              <a:spcAft>
                <a:spcPts val="0"/>
              </a:spcAft>
              <a:buSzPts val="1600"/>
              <a:buChar char="•"/>
            </a:pPr>
            <a:r>
              <a:rPr lang="en-US"/>
              <a:t>Links (URLs) to the LibreTexts content you plan to adopt, adapt, or remix. </a:t>
            </a:r>
            <a:endParaRPr/>
          </a:p>
          <a:p>
            <a:pPr indent="-330200" lvl="0" marL="457200" rtl="0" algn="l">
              <a:lnSpc>
                <a:spcPct val="120000"/>
              </a:lnSpc>
              <a:spcBef>
                <a:spcPts val="750"/>
              </a:spcBef>
              <a:spcAft>
                <a:spcPts val="0"/>
              </a:spcAft>
              <a:buSzPts val="1600"/>
              <a:buChar char="•"/>
            </a:pPr>
            <a:r>
              <a:rPr lang="en-US"/>
              <a:t>Key notes on how selected content will be combined or modified.</a:t>
            </a:r>
            <a:endParaRPr/>
          </a:p>
        </p:txBody>
      </p:sp>
      <p:pic>
        <p:nvPicPr>
          <p:cNvPr descr="Remix map spreadsheet aligning World History topics with chapters from multiple LibreTexts OER sources." id="183" name="Google Shape;183;p32"/>
          <p:cNvPicPr preferRelativeResize="0"/>
          <p:nvPr/>
        </p:nvPicPr>
        <p:blipFill rotWithShape="1">
          <a:blip r:embed="rId3">
            <a:alphaModFix/>
          </a:blip>
          <a:srcRect b="1878" l="1729" r="4135" t="0"/>
          <a:stretch/>
        </p:blipFill>
        <p:spPr>
          <a:xfrm>
            <a:off x="1161908" y="3353372"/>
            <a:ext cx="7301450" cy="3300029"/>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3"/>
          <p:cNvSpPr txBox="1"/>
          <p:nvPr>
            <p:ph type="title"/>
          </p:nvPr>
        </p:nvSpPr>
        <p:spPr>
          <a:xfrm>
            <a:off x="992433" y="804520"/>
            <a:ext cx="7546550"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600"/>
              <a:t>Search in the Commons or Libraries</a:t>
            </a:r>
            <a:endParaRPr/>
          </a:p>
        </p:txBody>
      </p:sp>
      <p:sp>
        <p:nvSpPr>
          <p:cNvPr id="189" name="Google Shape;189;p33"/>
          <p:cNvSpPr txBox="1"/>
          <p:nvPr>
            <p:ph idx="1" type="body"/>
          </p:nvPr>
        </p:nvSpPr>
        <p:spPr>
          <a:xfrm>
            <a:off x="1088686" y="2015732"/>
            <a:ext cx="7202456" cy="898614"/>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Identify at least 3-5 sources you would like to incorporate into your textbook.</a:t>
            </a:r>
            <a:endParaRPr/>
          </a:p>
        </p:txBody>
      </p:sp>
      <p:pic>
        <p:nvPicPr>
          <p:cNvPr descr="LibreTexts rocket lands on a new world as astronauts explore, map discoveries, and investigate new knowledge." id="190" name="Google Shape;190;p33"/>
          <p:cNvPicPr preferRelativeResize="0"/>
          <p:nvPr/>
        </p:nvPicPr>
        <p:blipFill rotWithShape="1">
          <a:blip r:embed="rId3">
            <a:alphaModFix/>
          </a:blip>
          <a:srcRect b="0" l="0" r="0" t="0"/>
          <a:stretch/>
        </p:blipFill>
        <p:spPr>
          <a:xfrm>
            <a:off x="2369793" y="2845594"/>
            <a:ext cx="4404414" cy="2936276"/>
          </a:xfrm>
          <a:prstGeom prst="rect">
            <a:avLst/>
          </a:prstGeom>
          <a:noFill/>
          <a:ln>
            <a:noFill/>
          </a:ln>
        </p:spPr>
      </p:pic>
      <p:sp>
        <p:nvSpPr>
          <p:cNvPr id="191" name="Google Shape;191;p33"/>
          <p:cNvSpPr txBox="1"/>
          <p:nvPr/>
        </p:nvSpPr>
        <p:spPr>
          <a:xfrm>
            <a:off x="2369793" y="5822647"/>
            <a:ext cx="457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5">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Time to Explore or Breathe</a:t>
            </a:r>
            <a:endParaRPr/>
          </a:p>
        </p:txBody>
      </p:sp>
      <p:sp>
        <p:nvSpPr>
          <p:cNvPr id="197" name="Google Shape;197;p34"/>
          <p:cNvSpPr txBox="1"/>
          <p:nvPr/>
        </p:nvSpPr>
        <p:spPr>
          <a:xfrm>
            <a:off x="1088686" y="5001804"/>
            <a:ext cx="738842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2060"/>
                </a:solidFill>
                <a:latin typeface="Arial"/>
                <a:ea typeface="Arial"/>
                <a:cs typeface="Arial"/>
                <a:sym typeface="Arial"/>
                <a:hlinkClick r:id="rId3">
                  <a:extLst>
                    <a:ext uri="{A12FA001-AC4F-418D-AE19-62706E023703}">
                      <ahyp:hlinkClr val="tx"/>
                    </a:ext>
                  </a:extLst>
                </a:hlinkClick>
              </a:rPr>
              <a:t>Monk Seal and Turtle </a:t>
            </a:r>
            <a:r>
              <a:rPr b="0" i="0" lang="en-US" sz="1200" u="none" cap="none" strike="noStrike">
                <a:solidFill>
                  <a:srgbClr val="002060"/>
                </a:solidFill>
                <a:latin typeface="Arial"/>
                <a:ea typeface="Arial"/>
                <a:cs typeface="Arial"/>
                <a:sym typeface="Arial"/>
              </a:rPr>
              <a:t>by </a:t>
            </a:r>
            <a:r>
              <a:rPr b="0" i="0" lang="en-US" sz="1200" u="none" cap="none" strike="noStrike">
                <a:solidFill>
                  <a:srgbClr val="000000"/>
                </a:solidFill>
                <a:latin typeface="Arial"/>
                <a:ea typeface="Arial"/>
                <a:cs typeface="Arial"/>
                <a:sym typeface="Arial"/>
              </a:rPr>
              <a:t>Papahānaumokuākea Marine National Monument </a:t>
            </a:r>
            <a:r>
              <a:rPr b="0" i="0" lang="en-US" sz="1200" u="none" cap="none" strike="noStrike">
                <a:solidFill>
                  <a:srgbClr val="002060"/>
                </a:solidFill>
                <a:latin typeface="Arial"/>
                <a:ea typeface="Arial"/>
                <a:cs typeface="Arial"/>
                <a:sym typeface="Arial"/>
              </a:rPr>
              <a:t>is licensed </a:t>
            </a:r>
            <a:r>
              <a:rPr b="0" i="0" lang="en-US" sz="1200" u="sng" cap="none" strike="noStrike">
                <a:solidFill>
                  <a:srgbClr val="002060"/>
                </a:solidFill>
                <a:latin typeface="Arial"/>
                <a:ea typeface="Arial"/>
                <a:cs typeface="Arial"/>
                <a:sym typeface="Arial"/>
                <a:hlinkClick r:id="rId4">
                  <a:extLst>
                    <a:ext uri="{A12FA001-AC4F-418D-AE19-62706E023703}">
                      <ahyp:hlinkClr val="tx"/>
                    </a:ext>
                  </a:extLst>
                </a:hlinkClick>
              </a:rPr>
              <a:t>CC BY-NC 2.0</a:t>
            </a:r>
            <a:endParaRPr b="0" i="0" sz="1200" u="none" cap="none" strike="noStrike">
              <a:solidFill>
                <a:srgbClr val="002060"/>
              </a:solidFill>
              <a:latin typeface="Arial"/>
              <a:ea typeface="Arial"/>
              <a:cs typeface="Arial"/>
              <a:sym typeface="Arial"/>
            </a:endParaRPr>
          </a:p>
        </p:txBody>
      </p:sp>
      <p:pic>
        <p:nvPicPr>
          <p:cNvPr descr="Monk seal resting on a sandy beach with its head gently nestled against a sea turtle." id="198" name="Google Shape;198;p34"/>
          <p:cNvPicPr preferRelativeResize="0"/>
          <p:nvPr/>
        </p:nvPicPr>
        <p:blipFill rotWithShape="1">
          <a:blip r:embed="rId5">
            <a:alphaModFix/>
          </a:blip>
          <a:srcRect b="0" l="0" r="0" t="0"/>
          <a:stretch/>
        </p:blipFill>
        <p:spPr>
          <a:xfrm>
            <a:off x="2458369" y="1939443"/>
            <a:ext cx="4463090" cy="29791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Go Back to the Rocket Ship</a:t>
            </a:r>
            <a:endParaRPr/>
          </a:p>
        </p:txBody>
      </p:sp>
      <p:sp>
        <p:nvSpPr>
          <p:cNvPr id="204" name="Google Shape;204;p35"/>
          <p:cNvSpPr txBox="1"/>
          <p:nvPr/>
        </p:nvSpPr>
        <p:spPr>
          <a:xfrm>
            <a:off x="1787547" y="5287945"/>
            <a:ext cx="60707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pic>
        <p:nvPicPr>
          <p:cNvPr descr="Rocket wearing sunglasses promotes LibreVerse tools and resources accessible through the LibreTexts rocket." id="205" name="Google Shape;205;p35"/>
          <p:cNvPicPr preferRelativeResize="0"/>
          <p:nvPr/>
        </p:nvPicPr>
        <p:blipFill rotWithShape="1">
          <a:blip r:embed="rId5">
            <a:alphaModFix/>
          </a:blip>
          <a:srcRect b="0" l="0" r="0" t="0"/>
          <a:stretch/>
        </p:blipFill>
        <p:spPr>
          <a:xfrm>
            <a:off x="3026942" y="2062556"/>
            <a:ext cx="3314042" cy="32253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Create a Conductor Project</a:t>
            </a:r>
            <a:endParaRPr/>
          </a:p>
        </p:txBody>
      </p:sp>
      <p:pic>
        <p:nvPicPr>
          <p:cNvPr descr="Conductor dashboard with the Create Conductor Project button highlighted at the top of the page." id="211" name="Google Shape;211;p36"/>
          <p:cNvPicPr preferRelativeResize="0"/>
          <p:nvPr/>
        </p:nvPicPr>
        <p:blipFill rotWithShape="1">
          <a:blip r:embed="rId3">
            <a:alphaModFix/>
          </a:blip>
          <a:srcRect b="0" l="2182" r="3716" t="19206"/>
          <a:stretch/>
        </p:blipFill>
        <p:spPr>
          <a:xfrm>
            <a:off x="1553791" y="1993803"/>
            <a:ext cx="6036415" cy="1677471"/>
          </a:xfrm>
          <a:prstGeom prst="rect">
            <a:avLst/>
          </a:prstGeom>
          <a:noFill/>
          <a:ln cap="flat" cmpd="sng" w="9525">
            <a:solidFill>
              <a:srgbClr val="222222"/>
            </a:solidFill>
            <a:prstDash val="solid"/>
            <a:round/>
            <a:headEnd len="sm" w="sm" type="none"/>
            <a:tailEnd len="sm" w="sm" type="none"/>
          </a:ln>
        </p:spPr>
      </p:pic>
      <p:pic>
        <p:nvPicPr>
          <p:cNvPr descr="Create Project dialog showing title and visibility fields, with the Create Project button highlighted." id="212" name="Google Shape;212;p36"/>
          <p:cNvPicPr preferRelativeResize="0"/>
          <p:nvPr/>
        </p:nvPicPr>
        <p:blipFill rotWithShape="1">
          <a:blip r:embed="rId4">
            <a:alphaModFix/>
          </a:blip>
          <a:srcRect b="2810" l="3458" r="3309" t="3731"/>
          <a:stretch/>
        </p:blipFill>
        <p:spPr>
          <a:xfrm>
            <a:off x="1553791" y="3792386"/>
            <a:ext cx="6036415" cy="2219843"/>
          </a:xfrm>
          <a:prstGeom prst="rect">
            <a:avLst/>
          </a:prstGeom>
          <a:noFill/>
          <a:ln>
            <a:noFill/>
          </a:ln>
        </p:spPr>
      </p:pic>
      <p:sp>
        <p:nvSpPr>
          <p:cNvPr id="213" name="Google Shape;213;p36"/>
          <p:cNvSpPr txBox="1"/>
          <p:nvPr/>
        </p:nvSpPr>
        <p:spPr>
          <a:xfrm>
            <a:off x="465111" y="6133341"/>
            <a:ext cx="8449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Select </a:t>
            </a:r>
            <a:r>
              <a:rPr b="1" i="0" lang="en-US" sz="1600" u="none" cap="none" strike="noStrike">
                <a:solidFill>
                  <a:srgbClr val="000000"/>
                </a:solidFill>
                <a:latin typeface="Arial"/>
                <a:ea typeface="Arial"/>
                <a:cs typeface="Arial"/>
                <a:sym typeface="Arial"/>
              </a:rPr>
              <a:t>Create Conductor Project</a:t>
            </a:r>
            <a:r>
              <a:rPr b="0" i="0" lang="en-US" sz="1600" u="none" cap="none" strike="noStrike">
                <a:solidFill>
                  <a:srgbClr val="000000"/>
                </a:solidFill>
                <a:latin typeface="Arial"/>
                <a:ea typeface="Arial"/>
                <a:cs typeface="Arial"/>
                <a:sym typeface="Arial"/>
              </a:rPr>
              <a:t>, </a:t>
            </a:r>
            <a:r>
              <a:rPr b="1" i="0" lang="en-US" sz="1600" u="none" cap="none" strike="noStrike">
                <a:solidFill>
                  <a:srgbClr val="000000"/>
                </a:solidFill>
                <a:latin typeface="Arial"/>
                <a:ea typeface="Arial"/>
                <a:cs typeface="Arial"/>
                <a:sym typeface="Arial"/>
              </a:rPr>
              <a:t>enter a name</a:t>
            </a:r>
            <a:r>
              <a:rPr b="0" i="0" lang="en-US" sz="1600" u="none" cap="none" strike="noStrike">
                <a:solidFill>
                  <a:srgbClr val="000000"/>
                </a:solidFill>
                <a:latin typeface="Arial"/>
                <a:ea typeface="Arial"/>
                <a:cs typeface="Arial"/>
                <a:sym typeface="Arial"/>
              </a:rPr>
              <a:t> for your remix, and then select </a:t>
            </a:r>
            <a:r>
              <a:rPr b="1" i="0" lang="en-US" sz="1600" u="none" cap="none" strike="noStrike">
                <a:solidFill>
                  <a:srgbClr val="000000"/>
                </a:solidFill>
                <a:latin typeface="Arial"/>
                <a:ea typeface="Arial"/>
                <a:cs typeface="Arial"/>
                <a:sym typeface="Arial"/>
              </a:rPr>
              <a:t>Create Project</a:t>
            </a:r>
            <a:r>
              <a:rPr b="0" i="0" lang="en-US" sz="1600" u="none" cap="none" strike="noStrike">
                <a:solidFill>
                  <a:srgbClr val="000000"/>
                </a:solidFill>
                <a:latin typeface="Arial"/>
                <a:ea typeface="Arial"/>
                <a:cs typeface="Arial"/>
                <a:sym typeface="Arial"/>
              </a:rPr>
              <a:t>. Leave the visibility on the default "private" status for now.</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Manage Teams</a:t>
            </a:r>
            <a:endParaRPr/>
          </a:p>
        </p:txBody>
      </p:sp>
      <p:pic>
        <p:nvPicPr>
          <p:cNvPr descr="Team management page showing members, roles, invitations, and options to add project collaborators." id="219" name="Google Shape;219;p37"/>
          <p:cNvPicPr preferRelativeResize="0"/>
          <p:nvPr/>
        </p:nvPicPr>
        <p:blipFill rotWithShape="1">
          <a:blip r:embed="rId3">
            <a:alphaModFix/>
          </a:blip>
          <a:srcRect b="0" l="0" r="1439" t="0"/>
          <a:stretch/>
        </p:blipFill>
        <p:spPr>
          <a:xfrm>
            <a:off x="1946991" y="2062556"/>
            <a:ext cx="5250018" cy="3724661"/>
          </a:xfrm>
          <a:prstGeom prst="rect">
            <a:avLst/>
          </a:prstGeom>
          <a:noFill/>
          <a:ln cap="flat" cmpd="sng" w="9525">
            <a:solidFill>
              <a:srgbClr val="222222"/>
            </a:solidFill>
            <a:prstDash val="solid"/>
            <a:round/>
            <a:headEnd len="sm" w="sm" type="none"/>
            <a:tailEnd len="sm" w="sm" type="none"/>
          </a:ln>
        </p:spPr>
      </p:pic>
      <p:sp>
        <p:nvSpPr>
          <p:cNvPr id="220" name="Google Shape;220;p37"/>
          <p:cNvSpPr txBox="1"/>
          <p:nvPr/>
        </p:nvSpPr>
        <p:spPr>
          <a:xfrm>
            <a:off x="1088686" y="6002039"/>
            <a:ext cx="7450297" cy="58477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Use the Team tab to invite collaborators, assign roles, and manage project access throughout the remix process.</a:t>
            </a:r>
            <a:endParaRPr/>
          </a:p>
        </p:txBody>
      </p:sp>
      <p:pic>
        <p:nvPicPr>
          <p:cNvPr descr="a black number one on a white background (Provided by Tenor)" id="221" name="Google Shape;221;p37"/>
          <p:cNvPicPr preferRelativeResize="0"/>
          <p:nvPr/>
        </p:nvPicPr>
        <p:blipFill>
          <a:blip r:embed="rId4">
            <a:alphaModFix/>
          </a:blip>
          <a:stretch>
            <a:fillRect/>
          </a:stretch>
        </p:blipFill>
        <p:spPr>
          <a:xfrm>
            <a:off x="3809375" y="2879050"/>
            <a:ext cx="627975" cy="627975"/>
          </a:xfrm>
          <a:prstGeom prst="rect">
            <a:avLst/>
          </a:prstGeom>
          <a:noFill/>
          <a:ln>
            <a:noFill/>
          </a:ln>
        </p:spPr>
      </p:pic>
      <p:pic>
        <p:nvPicPr>
          <p:cNvPr descr="a black number two is on a white background . (Provided by Tenor)" id="222" name="Google Shape;222;p37"/>
          <p:cNvPicPr preferRelativeResize="0"/>
          <p:nvPr/>
        </p:nvPicPr>
        <p:blipFill>
          <a:blip r:embed="rId5">
            <a:alphaModFix/>
          </a:blip>
          <a:stretch>
            <a:fillRect/>
          </a:stretch>
        </p:blipFill>
        <p:spPr>
          <a:xfrm>
            <a:off x="3893125" y="4541375"/>
            <a:ext cx="584775" cy="584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8"/>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Team Communication</a:t>
            </a:r>
            <a:endParaRPr/>
          </a:p>
        </p:txBody>
      </p:sp>
      <p:pic>
        <p:nvPicPr>
          <p:cNvPr descr="Discussion workspace with thread list, new thread button, message area, and team notification settings." id="228" name="Google Shape;228;p38"/>
          <p:cNvPicPr preferRelativeResize="0"/>
          <p:nvPr/>
        </p:nvPicPr>
        <p:blipFill rotWithShape="1">
          <a:blip r:embed="rId3">
            <a:alphaModFix/>
          </a:blip>
          <a:srcRect b="4897" l="1429" r="1729" t="2522"/>
          <a:stretch/>
        </p:blipFill>
        <p:spPr>
          <a:xfrm>
            <a:off x="411222" y="2035056"/>
            <a:ext cx="8321556" cy="2894455"/>
          </a:xfrm>
          <a:prstGeom prst="rect">
            <a:avLst/>
          </a:prstGeom>
          <a:noFill/>
          <a:ln cap="flat" cmpd="sng" w="9525">
            <a:solidFill>
              <a:srgbClr val="222222"/>
            </a:solidFill>
            <a:prstDash val="solid"/>
            <a:round/>
            <a:headEnd len="sm" w="sm" type="none"/>
            <a:tailEnd len="sm" w="sm" type="none"/>
          </a:ln>
        </p:spPr>
      </p:pic>
      <p:sp>
        <p:nvSpPr>
          <p:cNvPr descr="Conductor discussion panel showing threads, new thread button, message box, and team notification options." id="229" name="Google Shape;229;p38"/>
          <p:cNvSpPr txBox="1"/>
          <p:nvPr/>
        </p:nvSpPr>
        <p:spPr>
          <a:xfrm>
            <a:off x="581990" y="5321396"/>
            <a:ext cx="8215848" cy="58477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Conductor discussions are organized into threads, allowing project teams to ask questions, share updates, and notify collaborators in a centralized workspace.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9"/>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Time to Explore or Breathe</a:t>
            </a:r>
            <a:endParaRPr/>
          </a:p>
        </p:txBody>
      </p:sp>
      <p:sp>
        <p:nvSpPr>
          <p:cNvPr id="235" name="Google Shape;235;p39"/>
          <p:cNvSpPr txBox="1"/>
          <p:nvPr/>
        </p:nvSpPr>
        <p:spPr>
          <a:xfrm>
            <a:off x="2819862" y="5232018"/>
            <a:ext cx="37401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Sloth</a:t>
            </a:r>
            <a:r>
              <a:rPr b="0" i="0" lang="en-US" sz="1200" u="none" cap="none" strike="noStrike">
                <a:solidFill>
                  <a:srgbClr val="000000"/>
                </a:solidFill>
                <a:latin typeface="Arial"/>
                <a:ea typeface="Arial"/>
                <a:cs typeface="Arial"/>
                <a:sym typeface="Arial"/>
              </a:rPr>
              <a:t> by Marco Verch is licensed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 BY 2.0</a:t>
            </a:r>
            <a:endParaRPr b="0" i="0" sz="1200" u="none" cap="none" strike="noStrike">
              <a:solidFill>
                <a:srgbClr val="000000"/>
              </a:solidFill>
              <a:latin typeface="Arial"/>
              <a:ea typeface="Arial"/>
              <a:cs typeface="Arial"/>
              <a:sym typeface="Arial"/>
            </a:endParaRPr>
          </a:p>
        </p:txBody>
      </p:sp>
      <p:pic>
        <p:nvPicPr>
          <p:cNvPr descr="Smiling sloth with large eyes hanging from a tree branch, looking directly at the camera." id="236" name="Google Shape;236;p39"/>
          <p:cNvPicPr preferRelativeResize="0"/>
          <p:nvPr/>
        </p:nvPicPr>
        <p:blipFill rotWithShape="1">
          <a:blip r:embed="rId5">
            <a:alphaModFix/>
          </a:blip>
          <a:srcRect b="0" l="0" r="0" t="0"/>
          <a:stretch/>
        </p:blipFill>
        <p:spPr>
          <a:xfrm>
            <a:off x="2077166" y="2332942"/>
            <a:ext cx="4989668" cy="2796943"/>
          </a:xfrm>
          <a:prstGeom prst="rect">
            <a:avLst/>
          </a:prstGeom>
          <a:noFill/>
          <a:ln cap="flat" cmpd="sng" w="9525">
            <a:solidFill>
              <a:srgbClr val="18161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Creating a Book</a:t>
            </a:r>
            <a:endParaRPr/>
          </a:p>
        </p:txBody>
      </p:sp>
      <p:sp>
        <p:nvSpPr>
          <p:cNvPr id="242" name="Google Shape;242;p40"/>
          <p:cNvSpPr txBox="1"/>
          <p:nvPr>
            <p:ph idx="1" type="body"/>
          </p:nvPr>
        </p:nvSpPr>
        <p:spPr>
          <a:xfrm>
            <a:off x="1430038" y="1972793"/>
            <a:ext cx="6689559" cy="584775"/>
          </a:xfrm>
          <a:prstGeom prst="rect">
            <a:avLst/>
          </a:prstGeom>
          <a:noFill/>
          <a:ln>
            <a:noFill/>
          </a:ln>
        </p:spPr>
        <p:txBody>
          <a:bodyPr anchorCtr="0" anchor="t" bIns="45700" lIns="91425" spcFirstLastPara="1" rIns="91425" wrap="square" tIns="45700">
            <a:noAutofit/>
          </a:bodyPr>
          <a:lstStyle/>
          <a:p>
            <a:pPr indent="-330200" lvl="0" marL="457200" rtl="0" algn="l">
              <a:lnSpc>
                <a:spcPct val="120000"/>
              </a:lnSpc>
              <a:spcBef>
                <a:spcPts val="750"/>
              </a:spcBef>
              <a:spcAft>
                <a:spcPts val="0"/>
              </a:spcAft>
              <a:buSzPts val="1600"/>
              <a:buChar char="•"/>
            </a:pPr>
            <a:r>
              <a:rPr lang="en-US"/>
              <a:t>Click on “</a:t>
            </a:r>
            <a:r>
              <a:rPr b="1" lang="en-US"/>
              <a:t>Create Book</a:t>
            </a:r>
            <a:r>
              <a:rPr lang="en-US"/>
              <a:t>” to make the basic structure of your book.</a:t>
            </a:r>
            <a:endParaRPr/>
          </a:p>
        </p:txBody>
      </p:sp>
      <p:pic>
        <p:nvPicPr>
          <p:cNvPr descr="New Conductor project page with Create Book button highlighted and project management tools across the top" id="243" name="Google Shape;243;p40"/>
          <p:cNvPicPr preferRelativeResize="0"/>
          <p:nvPr/>
        </p:nvPicPr>
        <p:blipFill rotWithShape="1">
          <a:blip r:embed="rId3">
            <a:alphaModFix/>
          </a:blip>
          <a:srcRect b="0" l="0" r="0" t="0"/>
          <a:stretch/>
        </p:blipFill>
        <p:spPr>
          <a:xfrm>
            <a:off x="1842550" y="2599526"/>
            <a:ext cx="5094515" cy="1658947"/>
          </a:xfrm>
          <a:prstGeom prst="rect">
            <a:avLst/>
          </a:prstGeom>
          <a:noFill/>
          <a:ln cap="flat" cmpd="sng" w="9525">
            <a:solidFill>
              <a:srgbClr val="222222"/>
            </a:solidFill>
            <a:prstDash val="solid"/>
            <a:round/>
            <a:headEnd len="sm" w="sm" type="none"/>
            <a:tailEnd len="sm" w="sm" type="none"/>
          </a:ln>
        </p:spPr>
      </p:pic>
      <p:pic>
        <p:nvPicPr>
          <p:cNvPr descr="Create Book window showing library selection, book title field, and Create button to start a new book." id="244" name="Google Shape;244;p40"/>
          <p:cNvPicPr preferRelativeResize="0"/>
          <p:nvPr/>
        </p:nvPicPr>
        <p:blipFill rotWithShape="1">
          <a:blip r:embed="rId4">
            <a:alphaModFix/>
          </a:blip>
          <a:srcRect b="0" l="0" r="0" t="0"/>
          <a:stretch/>
        </p:blipFill>
        <p:spPr>
          <a:xfrm>
            <a:off x="1678063" y="4936769"/>
            <a:ext cx="5423488" cy="1781459"/>
          </a:xfrm>
          <a:prstGeom prst="rect">
            <a:avLst/>
          </a:prstGeom>
          <a:noFill/>
          <a:ln>
            <a:noFill/>
          </a:ln>
        </p:spPr>
      </p:pic>
      <p:sp>
        <p:nvSpPr>
          <p:cNvPr id="245" name="Google Shape;245;p40"/>
          <p:cNvSpPr txBox="1"/>
          <p:nvPr/>
        </p:nvSpPr>
        <p:spPr>
          <a:xfrm>
            <a:off x="825023" y="4351994"/>
            <a:ext cx="7638333" cy="58477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Select the Library that is the logical choice for your book. Once selected, you cannot change it. Click </a:t>
            </a:r>
            <a:r>
              <a:rPr b="1" i="0" lang="en-US" sz="1600" u="none" cap="none" strike="noStrike">
                <a:solidFill>
                  <a:srgbClr val="000000"/>
                </a:solidFill>
                <a:latin typeface="Arial"/>
                <a:ea typeface="Arial"/>
                <a:cs typeface="Arial"/>
                <a:sym typeface="Arial"/>
              </a:rPr>
              <a:t>“Create”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Basic Book Structure</a:t>
            </a:r>
            <a:endParaRPr/>
          </a:p>
        </p:txBody>
      </p:sp>
      <p:pic>
        <p:nvPicPr>
          <p:cNvPr descr="Conductor project page showing links to the Project Book and OER Remixer, highlighted for quick access." id="251" name="Google Shape;251;p41"/>
          <p:cNvPicPr preferRelativeResize="0"/>
          <p:nvPr/>
        </p:nvPicPr>
        <p:blipFill rotWithShape="1">
          <a:blip r:embed="rId3">
            <a:alphaModFix/>
          </a:blip>
          <a:srcRect b="0" l="0" r="0" t="0"/>
          <a:stretch/>
        </p:blipFill>
        <p:spPr>
          <a:xfrm>
            <a:off x="2055680" y="1932377"/>
            <a:ext cx="4902009" cy="2000275"/>
          </a:xfrm>
          <a:prstGeom prst="rect">
            <a:avLst/>
          </a:prstGeom>
          <a:noFill/>
          <a:ln cap="flat" cmpd="sng" w="9525">
            <a:solidFill>
              <a:srgbClr val="222222"/>
            </a:solidFill>
            <a:prstDash val="solid"/>
            <a:round/>
            <a:headEnd len="sm" w="sm" type="none"/>
            <a:tailEnd len="sm" w="sm" type="none"/>
          </a:ln>
        </p:spPr>
      </p:pic>
      <p:pic>
        <p:nvPicPr>
          <p:cNvPr descr="New LibreTexts book homepage showing Front Matter, First Chapter, and Back Matter sections." id="252" name="Google Shape;252;p41"/>
          <p:cNvPicPr preferRelativeResize="0"/>
          <p:nvPr/>
        </p:nvPicPr>
        <p:blipFill rotWithShape="1">
          <a:blip r:embed="rId4">
            <a:alphaModFix/>
          </a:blip>
          <a:srcRect b="0" l="0" r="0" t="0"/>
          <a:stretch/>
        </p:blipFill>
        <p:spPr>
          <a:xfrm>
            <a:off x="1460975" y="4862128"/>
            <a:ext cx="6026104" cy="1867193"/>
          </a:xfrm>
          <a:prstGeom prst="rect">
            <a:avLst/>
          </a:prstGeom>
          <a:noFill/>
          <a:ln cap="flat" cmpd="sng" w="9525">
            <a:solidFill>
              <a:srgbClr val="222222"/>
            </a:solidFill>
            <a:prstDash val="solid"/>
            <a:round/>
            <a:headEnd len="sm" w="sm" type="none"/>
            <a:tailEnd len="sm" w="sm" type="none"/>
          </a:ln>
        </p:spPr>
      </p:pic>
      <p:sp>
        <p:nvSpPr>
          <p:cNvPr id="253" name="Google Shape;253;p41"/>
          <p:cNvSpPr txBox="1"/>
          <p:nvPr/>
        </p:nvSpPr>
        <p:spPr>
          <a:xfrm>
            <a:off x="385012" y="4031131"/>
            <a:ext cx="8071470" cy="83099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Use </a:t>
            </a:r>
            <a:r>
              <a:rPr b="1" i="0" lang="en-US" sz="1600" u="none" cap="none" strike="noStrike">
                <a:solidFill>
                  <a:srgbClr val="000000"/>
                </a:solidFill>
                <a:latin typeface="Arial"/>
                <a:ea typeface="Arial"/>
                <a:cs typeface="Arial"/>
                <a:sym typeface="Arial"/>
              </a:rPr>
              <a:t>the Open Project Link </a:t>
            </a:r>
            <a:r>
              <a:rPr b="0" i="0" lang="en-US" sz="1600" u="none" cap="none" strike="noStrike">
                <a:solidFill>
                  <a:srgbClr val="000000"/>
                </a:solidFill>
                <a:latin typeface="Arial"/>
                <a:ea typeface="Arial"/>
                <a:cs typeface="Arial"/>
                <a:sym typeface="Arial"/>
              </a:rPr>
              <a:t>to access your book, and use </a:t>
            </a:r>
            <a:r>
              <a:rPr b="1" i="0" lang="en-US" sz="1600" u="none" cap="none" strike="noStrike">
                <a:solidFill>
                  <a:srgbClr val="000000"/>
                </a:solidFill>
                <a:latin typeface="Arial"/>
                <a:ea typeface="Arial"/>
                <a:cs typeface="Arial"/>
                <a:sym typeface="Arial"/>
              </a:rPr>
              <a:t>Open OER Remixer</a:t>
            </a:r>
            <a:r>
              <a:rPr b="0" i="0" lang="en-US" sz="1600" u="none" cap="none" strike="noStrike">
                <a:solidFill>
                  <a:srgbClr val="000000"/>
                </a:solidFill>
                <a:latin typeface="Arial"/>
                <a:ea typeface="Arial"/>
                <a:cs typeface="Arial"/>
                <a:sym typeface="Arial"/>
              </a:rPr>
              <a:t> to import, remix, and organize content. A basic book with a “</a:t>
            </a:r>
            <a:r>
              <a:rPr b="1" i="0" lang="en-US" sz="1600" u="none" cap="none" strike="noStrike">
                <a:solidFill>
                  <a:srgbClr val="000000"/>
                </a:solidFill>
                <a:latin typeface="Arial"/>
                <a:ea typeface="Arial"/>
                <a:cs typeface="Arial"/>
                <a:sym typeface="Arial"/>
              </a:rPr>
              <a:t>Front”</a:t>
            </a:r>
            <a:r>
              <a:rPr b="0" i="0" lang="en-US" sz="1600" u="none" cap="none" strike="noStrike">
                <a:solidFill>
                  <a:srgbClr val="000000"/>
                </a:solidFill>
                <a:latin typeface="Arial"/>
                <a:ea typeface="Arial"/>
                <a:cs typeface="Arial"/>
                <a:sym typeface="Arial"/>
              </a:rPr>
              <a:t> and “</a:t>
            </a:r>
            <a:r>
              <a:rPr b="1" i="0" lang="en-US" sz="1600" u="none" cap="none" strike="noStrike">
                <a:solidFill>
                  <a:srgbClr val="000000"/>
                </a:solidFill>
                <a:latin typeface="Arial"/>
                <a:ea typeface="Arial"/>
                <a:cs typeface="Arial"/>
                <a:sym typeface="Arial"/>
              </a:rPr>
              <a:t>Back Matter” </a:t>
            </a:r>
            <a:r>
              <a:rPr b="0" i="0" lang="en-US" sz="1600" u="none" cap="none" strike="noStrike">
                <a:solidFill>
                  <a:srgbClr val="000000"/>
                </a:solidFill>
                <a:latin typeface="Arial"/>
                <a:ea typeface="Arial"/>
                <a:cs typeface="Arial"/>
                <a:sym typeface="Arial"/>
              </a:rPr>
              <a:t>and an empty “</a:t>
            </a:r>
            <a:r>
              <a:rPr b="1" i="0" lang="en-US" sz="1600" u="none" cap="none" strike="noStrike">
                <a:solidFill>
                  <a:srgbClr val="000000"/>
                </a:solidFill>
                <a:latin typeface="Arial"/>
                <a:ea typeface="Arial"/>
                <a:cs typeface="Arial"/>
                <a:sym typeface="Arial"/>
              </a:rPr>
              <a:t>Chapter</a:t>
            </a:r>
            <a:r>
              <a:rPr b="0" i="0" lang="en-US" sz="1600" u="none" cap="none" strike="noStrike">
                <a:solidFill>
                  <a:srgbClr val="000000"/>
                </a:solidFill>
                <a:latin typeface="Arial"/>
                <a:ea typeface="Arial"/>
                <a:cs typeface="Arial"/>
                <a:sym typeface="Arial"/>
              </a:rPr>
              <a:t>” will be created.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4"/>
          <p:cNvSpPr txBox="1"/>
          <p:nvPr>
            <p:ph type="ctrTitle"/>
          </p:nvPr>
        </p:nvSpPr>
        <p:spPr>
          <a:xfrm>
            <a:off x="1813336" y="3233396"/>
            <a:ext cx="6477803" cy="1769453"/>
          </a:xfrm>
          <a:prstGeom prst="rect">
            <a:avLst/>
          </a:prstGeom>
          <a:noFill/>
          <a:ln>
            <a:noFill/>
          </a:ln>
        </p:spPr>
        <p:txBody>
          <a:bodyPr anchorCtr="0" anchor="b" bIns="0" lIns="91425" spcFirstLastPara="1" rIns="91425" wrap="square" tIns="45700">
            <a:normAutofit/>
          </a:bodyPr>
          <a:lstStyle/>
          <a:p>
            <a:pPr indent="0" lvl="0" marL="0" rtl="0" algn="l">
              <a:lnSpc>
                <a:spcPct val="90000"/>
              </a:lnSpc>
              <a:spcBef>
                <a:spcPts val="0"/>
              </a:spcBef>
              <a:spcAft>
                <a:spcPts val="0"/>
              </a:spcAft>
              <a:buSzPts val="3600"/>
              <a:buNone/>
            </a:pPr>
            <a:r>
              <a:rPr lang="en-US"/>
              <a:t>Level 2: LibreTexts Remixer Lab: Creating, Curating, Customizing</a:t>
            </a:r>
            <a:endParaRPr/>
          </a:p>
        </p:txBody>
      </p:sp>
      <p:sp>
        <p:nvSpPr>
          <p:cNvPr id="121" name="Google Shape;121;p4"/>
          <p:cNvSpPr txBox="1"/>
          <p:nvPr>
            <p:ph idx="1" type="subTitle"/>
          </p:nvPr>
        </p:nvSpPr>
        <p:spPr>
          <a:xfrm>
            <a:off x="141514" y="5190324"/>
            <a:ext cx="8149625" cy="977621"/>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20000"/>
              </a:lnSpc>
              <a:spcBef>
                <a:spcPts val="0"/>
              </a:spcBef>
              <a:spcAft>
                <a:spcPts val="0"/>
              </a:spcAft>
              <a:buSzPct val="100000"/>
              <a:buNone/>
            </a:pPr>
            <a:r>
              <a:rPr lang="en-US" cap="none"/>
              <a:t>June 4th, 20206. 9:00 am – 10:30 am</a:t>
            </a:r>
            <a:endParaRPr/>
          </a:p>
          <a:p>
            <a:pPr indent="0" lvl="0" marL="0" rtl="0" algn="l">
              <a:lnSpc>
                <a:spcPct val="120000"/>
              </a:lnSpc>
              <a:spcBef>
                <a:spcPts val="750"/>
              </a:spcBef>
              <a:spcAft>
                <a:spcPts val="0"/>
              </a:spcAft>
              <a:buSzPct val="100000"/>
              <a:buNone/>
            </a:pPr>
            <a:r>
              <a:rPr lang="en-US"/>
              <a:t>This work by Shagun Kaur is licensed under a </a:t>
            </a:r>
            <a:r>
              <a:rPr lang="en-US" u="sng">
                <a:solidFill>
                  <a:schemeClr val="hlink"/>
                </a:solidFill>
                <a:hlinkClick r:id="rId3"/>
              </a:rPr>
              <a:t>Creative Commons Attribution 4.0 International License</a:t>
            </a:r>
            <a:r>
              <a:rPr lang="en-US"/>
              <a:t>.)</a:t>
            </a:r>
            <a:endParaRPr cap="none"/>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2"/>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Remixer</a:t>
            </a:r>
            <a:endParaRPr/>
          </a:p>
        </p:txBody>
      </p:sp>
      <p:pic>
        <p:nvPicPr>
          <p:cNvPr descr="LibreTexts Tools menu with the OER Remixer option highlighted for importing and remixing content." id="259" name="Google Shape;259;p42"/>
          <p:cNvPicPr preferRelativeResize="0"/>
          <p:nvPr/>
        </p:nvPicPr>
        <p:blipFill rotWithShape="1">
          <a:blip r:embed="rId3">
            <a:alphaModFix/>
          </a:blip>
          <a:srcRect b="0" l="0" r="0" t="0"/>
          <a:stretch/>
        </p:blipFill>
        <p:spPr>
          <a:xfrm>
            <a:off x="5249400" y="432620"/>
            <a:ext cx="2725818" cy="5786503"/>
          </a:xfrm>
          <a:prstGeom prst="rect">
            <a:avLst/>
          </a:prstGeom>
          <a:noFill/>
          <a:ln cap="flat" cmpd="sng" w="9525">
            <a:solidFill>
              <a:srgbClr val="222222"/>
            </a:solidFill>
            <a:prstDash val="solid"/>
            <a:round/>
            <a:headEnd len="sm" w="sm" type="none"/>
            <a:tailEnd len="sm" w="sm" type="none"/>
          </a:ln>
        </p:spPr>
      </p:pic>
      <p:sp>
        <p:nvSpPr>
          <p:cNvPr id="260" name="Google Shape;260;p42"/>
          <p:cNvSpPr txBox="1"/>
          <p:nvPr/>
        </p:nvSpPr>
        <p:spPr>
          <a:xfrm>
            <a:off x="859398" y="4998261"/>
            <a:ext cx="4138863" cy="83099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Access the </a:t>
            </a:r>
            <a:r>
              <a:rPr b="1" i="0" lang="en-US" sz="1600" u="none" cap="none" strike="noStrike">
                <a:solidFill>
                  <a:srgbClr val="000000"/>
                </a:solidFill>
                <a:latin typeface="Arial"/>
                <a:ea typeface="Arial"/>
                <a:cs typeface="Arial"/>
                <a:sym typeface="Arial"/>
              </a:rPr>
              <a:t>OER Remixer</a:t>
            </a:r>
            <a:r>
              <a:rPr b="0" i="0" lang="en-US" sz="1600" u="none" cap="none" strike="noStrike">
                <a:solidFill>
                  <a:srgbClr val="000000"/>
                </a:solidFill>
                <a:latin typeface="Arial"/>
                <a:ea typeface="Arial"/>
                <a:cs typeface="Arial"/>
                <a:sym typeface="Arial"/>
              </a:rPr>
              <a:t> from the Tools menu to import existing LibreTexts content and build your custom resource.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3"/>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Remixer Tutorial</a:t>
            </a:r>
            <a:endParaRPr/>
          </a:p>
        </p:txBody>
      </p:sp>
      <p:pic>
        <p:nvPicPr>
          <p:cNvPr descr="OER Remixer setup page showing tutorial toggle, autonumber setting, and options to save or load a remix map." id="266" name="Google Shape;266;p43"/>
          <p:cNvPicPr preferRelativeResize="0"/>
          <p:nvPr/>
        </p:nvPicPr>
        <p:blipFill rotWithShape="1">
          <a:blip r:embed="rId3">
            <a:alphaModFix/>
          </a:blip>
          <a:srcRect b="0" l="0" r="0" t="6486"/>
          <a:stretch/>
        </p:blipFill>
        <p:spPr>
          <a:xfrm>
            <a:off x="426429" y="1870051"/>
            <a:ext cx="8291142" cy="1989724"/>
          </a:xfrm>
          <a:prstGeom prst="rect">
            <a:avLst/>
          </a:prstGeom>
          <a:noFill/>
          <a:ln cap="flat" cmpd="sng" w="9525">
            <a:solidFill>
              <a:srgbClr val="222222"/>
            </a:solidFill>
            <a:prstDash val="solid"/>
            <a:round/>
            <a:headEnd len="sm" w="sm" type="none"/>
            <a:tailEnd len="sm" w="sm" type="none"/>
          </a:ln>
        </p:spPr>
      </p:pic>
      <p:pic>
        <p:nvPicPr>
          <p:cNvPr descr="OER Remixer workspace showing tutorial, library navigation, and remix map panels for building a custom text." id="267" name="Google Shape;267;p43"/>
          <p:cNvPicPr preferRelativeResize="0"/>
          <p:nvPr/>
        </p:nvPicPr>
        <p:blipFill rotWithShape="1">
          <a:blip r:embed="rId4">
            <a:alphaModFix/>
          </a:blip>
          <a:srcRect b="0" l="0" r="0" t="0"/>
          <a:stretch/>
        </p:blipFill>
        <p:spPr>
          <a:xfrm>
            <a:off x="1440351" y="4506427"/>
            <a:ext cx="6070791" cy="2222441"/>
          </a:xfrm>
          <a:prstGeom prst="rect">
            <a:avLst/>
          </a:prstGeom>
          <a:noFill/>
          <a:ln cap="flat" cmpd="sng" w="9525">
            <a:solidFill>
              <a:srgbClr val="181612"/>
            </a:solidFill>
            <a:prstDash val="solid"/>
            <a:round/>
            <a:headEnd len="sm" w="sm" type="none"/>
            <a:tailEnd len="sm" w="sm" type="none"/>
          </a:ln>
        </p:spPr>
      </p:pic>
      <p:sp>
        <p:nvSpPr>
          <p:cNvPr id="268" name="Google Shape;268;p43"/>
          <p:cNvSpPr txBox="1"/>
          <p:nvPr/>
        </p:nvSpPr>
        <p:spPr>
          <a:xfrm>
            <a:off x="618767" y="3921652"/>
            <a:ext cx="7823964" cy="58477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The OER Remixer workspace lets you browse LibreTexts content, drag chapters into your remix map, and organize your book structure.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Auto Numbering</a:t>
            </a:r>
            <a:endParaRPr/>
          </a:p>
        </p:txBody>
      </p:sp>
      <p:pic>
        <p:nvPicPr>
          <p:cNvPr descr="Autonumber Options window showing chapter, page, and hierarchy settings for automatic numbering." id="274" name="Google Shape;274;p44"/>
          <p:cNvPicPr preferRelativeResize="0"/>
          <p:nvPr/>
        </p:nvPicPr>
        <p:blipFill rotWithShape="1">
          <a:blip r:embed="rId3">
            <a:alphaModFix/>
          </a:blip>
          <a:srcRect b="0" l="0" r="0" t="0"/>
          <a:stretch/>
        </p:blipFill>
        <p:spPr>
          <a:xfrm>
            <a:off x="1190102" y="1993804"/>
            <a:ext cx="4302477" cy="4456661"/>
          </a:xfrm>
          <a:prstGeom prst="rect">
            <a:avLst/>
          </a:prstGeom>
          <a:noFill/>
          <a:ln cap="flat" cmpd="sng" w="9525">
            <a:solidFill>
              <a:srgbClr val="222222"/>
            </a:solidFill>
            <a:prstDash val="solid"/>
            <a:round/>
            <a:headEnd len="sm" w="sm" type="none"/>
            <a:tailEnd len="sm" w="sm" type="none"/>
          </a:ln>
        </p:spPr>
      </p:pic>
      <p:sp>
        <p:nvSpPr>
          <p:cNvPr id="275" name="Google Shape;275;p44"/>
          <p:cNvSpPr txBox="1"/>
          <p:nvPr/>
        </p:nvSpPr>
        <p:spPr>
          <a:xfrm>
            <a:off x="5698835" y="2846466"/>
            <a:ext cx="3067030" cy="206210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Enabled by default and automatically updates chapter and page numbers when content is reordered.</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Use </a:t>
            </a:r>
            <a:r>
              <a:rPr b="1" i="0" lang="en-US" sz="1600" u="none" cap="none" strike="noStrike">
                <a:solidFill>
                  <a:srgbClr val="000000"/>
                </a:solidFill>
                <a:latin typeface="Arial"/>
                <a:ea typeface="Arial"/>
                <a:cs typeface="Arial"/>
                <a:sym typeface="Arial"/>
              </a:rPr>
              <a:t>Autonumber Options</a:t>
            </a:r>
            <a:r>
              <a:rPr b="0" i="0" lang="en-US" sz="1600" u="none" cap="none" strike="noStrike">
                <a:solidFill>
                  <a:srgbClr val="000000"/>
                </a:solidFill>
                <a:latin typeface="Arial"/>
                <a:ea typeface="Arial"/>
                <a:cs typeface="Arial"/>
                <a:sym typeface="Arial"/>
              </a:rPr>
              <a:t> to customize numbering styles and content hierarchy.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Adding Chapters and Pages</a:t>
            </a:r>
            <a:endParaRPr/>
          </a:p>
        </p:txBody>
      </p:sp>
      <p:pic>
        <p:nvPicPr>
          <p:cNvPr descr="OER Remixer showing LibreTexts content in the Library Panel and a book structure in the Remix Panel." id="281" name="Google Shape;281;p45"/>
          <p:cNvPicPr preferRelativeResize="0"/>
          <p:nvPr/>
        </p:nvPicPr>
        <p:blipFill rotWithShape="1">
          <a:blip r:embed="rId3">
            <a:alphaModFix/>
          </a:blip>
          <a:srcRect b="0" l="0" r="0" t="0"/>
          <a:stretch/>
        </p:blipFill>
        <p:spPr>
          <a:xfrm>
            <a:off x="1608795" y="1941476"/>
            <a:ext cx="6057041" cy="2975048"/>
          </a:xfrm>
          <a:prstGeom prst="rect">
            <a:avLst/>
          </a:prstGeom>
          <a:noFill/>
          <a:ln>
            <a:noFill/>
          </a:ln>
        </p:spPr>
      </p:pic>
      <p:sp>
        <p:nvSpPr>
          <p:cNvPr id="282" name="Google Shape;282;p45"/>
          <p:cNvSpPr txBox="1"/>
          <p:nvPr/>
        </p:nvSpPr>
        <p:spPr>
          <a:xfrm>
            <a:off x="896180" y="5050768"/>
            <a:ext cx="7945311" cy="107721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Browse and expand LibreTexts collections in the Library Panel.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Locate chapters, pages, or entire books to reuse.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Add selected content to the Remix Panel to build your resource.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Organize and rearrange content to match your course outline.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a:t>Adding and Deleting Pages</a:t>
            </a:r>
            <a:endParaRPr/>
          </a:p>
        </p:txBody>
      </p:sp>
      <p:pic>
        <p:nvPicPr>
          <p:cNvPr descr="OER Remixer panel showing options to add, rename, delete, and save pages while building a remix map." id="288" name="Google Shape;288;p46"/>
          <p:cNvPicPr preferRelativeResize="0"/>
          <p:nvPr/>
        </p:nvPicPr>
        <p:blipFill rotWithShape="1">
          <a:blip r:embed="rId3">
            <a:alphaModFix/>
          </a:blip>
          <a:srcRect b="0" l="0" r="0" t="5437"/>
          <a:stretch/>
        </p:blipFill>
        <p:spPr>
          <a:xfrm>
            <a:off x="745958" y="1931927"/>
            <a:ext cx="7762087" cy="3501065"/>
          </a:xfrm>
          <a:prstGeom prst="rect">
            <a:avLst/>
          </a:prstGeom>
          <a:noFill/>
          <a:ln cap="flat" cmpd="sng" w="9525">
            <a:solidFill>
              <a:srgbClr val="222222"/>
            </a:solidFill>
            <a:prstDash val="solid"/>
            <a:round/>
            <a:headEnd len="sm" w="sm" type="none"/>
            <a:tailEnd len="sm" w="sm" type="none"/>
          </a:ln>
        </p:spPr>
      </p:pic>
      <p:sp>
        <p:nvSpPr>
          <p:cNvPr id="289" name="Google Shape;289;p46"/>
          <p:cNvSpPr txBox="1"/>
          <p:nvPr/>
        </p:nvSpPr>
        <p:spPr>
          <a:xfrm>
            <a:off x="944306" y="5432992"/>
            <a:ext cx="7993500" cy="12930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Use </a:t>
            </a:r>
            <a:r>
              <a:rPr b="1" i="0" lang="en-US" sz="1600" u="none" cap="none" strike="noStrike">
                <a:solidFill>
                  <a:srgbClr val="000000"/>
                </a:solidFill>
                <a:latin typeface="Arial"/>
                <a:ea typeface="Arial"/>
                <a:cs typeface="Arial"/>
                <a:sym typeface="Arial"/>
              </a:rPr>
              <a:t>+</a:t>
            </a:r>
            <a:r>
              <a:rPr b="0" i="0" lang="en-US" sz="1600" u="none" cap="none" strike="noStrike">
                <a:solidFill>
                  <a:srgbClr val="000000"/>
                </a:solidFill>
                <a:latin typeface="Arial"/>
                <a:ea typeface="Arial"/>
                <a:cs typeface="Arial"/>
                <a:sym typeface="Arial"/>
              </a:rPr>
              <a:t> to add new chapters or pages.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Use the </a:t>
            </a:r>
            <a:r>
              <a:rPr b="1" i="0" lang="en-US" sz="1600" u="none" cap="none" strike="noStrike">
                <a:solidFill>
                  <a:srgbClr val="000000"/>
                </a:solidFill>
                <a:latin typeface="Arial"/>
                <a:ea typeface="Arial"/>
                <a:cs typeface="Arial"/>
                <a:sym typeface="Arial"/>
              </a:rPr>
              <a:t>pencil</a:t>
            </a:r>
            <a:r>
              <a:rPr b="0" i="0" lang="en-US" sz="1600" u="none" cap="none" strike="noStrike">
                <a:solidFill>
                  <a:srgbClr val="000000"/>
                </a:solidFill>
                <a:latin typeface="Arial"/>
                <a:ea typeface="Arial"/>
                <a:cs typeface="Arial"/>
                <a:sym typeface="Arial"/>
              </a:rPr>
              <a:t> icon to rename selected items.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Use the </a:t>
            </a:r>
            <a:r>
              <a:rPr b="1" i="0" lang="en-US" sz="1600" u="none" cap="none" strike="noStrike">
                <a:solidFill>
                  <a:srgbClr val="000000"/>
                </a:solidFill>
                <a:latin typeface="Arial"/>
                <a:ea typeface="Arial"/>
                <a:cs typeface="Arial"/>
                <a:sym typeface="Arial"/>
              </a:rPr>
              <a:t>trash can</a:t>
            </a:r>
            <a:r>
              <a:rPr b="0" i="0" lang="en-US" sz="1600" u="none" cap="none" strike="noStrike">
                <a:solidFill>
                  <a:srgbClr val="000000"/>
                </a:solidFill>
                <a:latin typeface="Arial"/>
                <a:ea typeface="Arial"/>
                <a:cs typeface="Arial"/>
                <a:sym typeface="Arial"/>
              </a:rPr>
              <a:t> to remove unwanted content.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Click </a:t>
            </a:r>
            <a:r>
              <a:rPr b="1" i="0" lang="en-US" sz="1600" u="none" cap="none" strike="noStrike">
                <a:solidFill>
                  <a:srgbClr val="000000"/>
                </a:solidFill>
                <a:highlight>
                  <a:srgbClr val="FFFF00"/>
                </a:highlight>
                <a:latin typeface="Arial"/>
                <a:ea typeface="Arial"/>
                <a:cs typeface="Arial"/>
                <a:sym typeface="Arial"/>
              </a:rPr>
              <a:t>Save to Server</a:t>
            </a:r>
            <a:r>
              <a:rPr b="0" i="0" lang="en-US" sz="1600" u="none" cap="none" strike="noStrike">
                <a:solidFill>
                  <a:srgbClr val="000000"/>
                </a:solidFill>
                <a:highlight>
                  <a:srgbClr val="FFFF00"/>
                </a:highlight>
                <a:latin typeface="Arial"/>
                <a:ea typeface="Arial"/>
                <a:cs typeface="Arial"/>
                <a:sym typeface="Arial"/>
              </a:rPr>
              <a:t> [2 times]</a:t>
            </a:r>
            <a:r>
              <a:rPr b="0" i="0" lang="en-US" sz="1600" u="none" cap="none" strike="noStrike">
                <a:solidFill>
                  <a:srgbClr val="000000"/>
                </a:solidFill>
                <a:latin typeface="Arial"/>
                <a:ea typeface="Arial"/>
                <a:cs typeface="Arial"/>
                <a:sym typeface="Arial"/>
              </a:rPr>
              <a:t> to save your changes and update the remix map.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Remixer Operation</a:t>
            </a:r>
            <a:endParaRPr/>
          </a:p>
        </p:txBody>
      </p:sp>
      <p:pic>
        <p:nvPicPr>
          <p:cNvPr descr="Publish Summary showing pages added, renamed, deleted, and remix progress before saving the final text." id="295" name="Google Shape;295;p47"/>
          <p:cNvPicPr preferRelativeResize="0"/>
          <p:nvPr/>
        </p:nvPicPr>
        <p:blipFill rotWithShape="1">
          <a:blip r:embed="rId3">
            <a:alphaModFix/>
          </a:blip>
          <a:srcRect b="0" l="0" r="0" t="0"/>
          <a:stretch/>
        </p:blipFill>
        <p:spPr>
          <a:xfrm>
            <a:off x="524043" y="1904428"/>
            <a:ext cx="8095914" cy="3281451"/>
          </a:xfrm>
          <a:prstGeom prst="rect">
            <a:avLst/>
          </a:prstGeom>
          <a:noFill/>
          <a:ln cap="flat" cmpd="sng" w="9525">
            <a:solidFill>
              <a:srgbClr val="181612"/>
            </a:solidFill>
            <a:prstDash val="solid"/>
            <a:round/>
            <a:headEnd len="sm" w="sm" type="none"/>
            <a:tailEnd len="sm" w="sm" type="none"/>
          </a:ln>
        </p:spPr>
      </p:pic>
      <p:sp>
        <p:nvSpPr>
          <p:cNvPr id="296" name="Google Shape;296;p47"/>
          <p:cNvSpPr txBox="1"/>
          <p:nvPr/>
        </p:nvSpPr>
        <p:spPr>
          <a:xfrm>
            <a:off x="999309" y="5270295"/>
            <a:ext cx="6359400" cy="13236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Review the </a:t>
            </a:r>
            <a:r>
              <a:rPr b="1" i="0" lang="en-US" sz="1600" u="none" cap="none" strike="noStrike">
                <a:solidFill>
                  <a:srgbClr val="000000"/>
                </a:solidFill>
                <a:latin typeface="Arial"/>
                <a:ea typeface="Arial"/>
                <a:cs typeface="Arial"/>
                <a:sym typeface="Arial"/>
              </a:rPr>
              <a:t>Publish Summary</a:t>
            </a:r>
            <a:r>
              <a:rPr b="0" i="0" lang="en-US" sz="1600" u="none" cap="none" strike="noStrike">
                <a:solidFill>
                  <a:srgbClr val="000000"/>
                </a:solidFill>
                <a:latin typeface="Arial"/>
                <a:ea typeface="Arial"/>
                <a:cs typeface="Arial"/>
                <a:sym typeface="Arial"/>
              </a:rPr>
              <a:t> to confirm all planned changes.</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Verify pages to be added, renamed, moved, or deleted.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Track remix progress as content is copied into your new text.</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highlight>
                  <a:srgbClr val="FFFF00"/>
                </a:highlight>
                <a:latin typeface="Arial"/>
                <a:ea typeface="Arial"/>
                <a:cs typeface="Arial"/>
                <a:sym typeface="Arial"/>
              </a:rPr>
              <a:t>Click </a:t>
            </a:r>
            <a:r>
              <a:rPr b="1" i="0" lang="en-US" sz="1600" u="none" cap="none" strike="noStrike">
                <a:solidFill>
                  <a:srgbClr val="000000"/>
                </a:solidFill>
                <a:highlight>
                  <a:srgbClr val="FFFF00"/>
                </a:highlight>
                <a:latin typeface="Arial"/>
                <a:ea typeface="Arial"/>
                <a:cs typeface="Arial"/>
                <a:sym typeface="Arial"/>
              </a:rPr>
              <a:t>Save to Server</a:t>
            </a:r>
            <a:r>
              <a:rPr b="0" i="0" lang="en-US" sz="1600" u="none" cap="none" strike="noStrike">
                <a:solidFill>
                  <a:srgbClr val="000000"/>
                </a:solidFill>
                <a:highlight>
                  <a:srgbClr val="FFFF00"/>
                </a:highlight>
                <a:latin typeface="Arial"/>
                <a:ea typeface="Arial"/>
                <a:cs typeface="Arial"/>
                <a:sym typeface="Arial"/>
              </a:rPr>
              <a:t> </a:t>
            </a:r>
            <a:r>
              <a:rPr b="0" i="0" lang="en-US" sz="1600" u="none" cap="none" strike="noStrike">
                <a:solidFill>
                  <a:srgbClr val="000000"/>
                </a:solidFill>
                <a:latin typeface="Arial"/>
                <a:ea typeface="Arial"/>
                <a:cs typeface="Arial"/>
                <a:sym typeface="Arial"/>
              </a:rPr>
              <a:t>to generate and publish the remixed resource.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8"/>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Time to Explore or Breathe</a:t>
            </a:r>
            <a:endParaRPr/>
          </a:p>
        </p:txBody>
      </p:sp>
      <p:sp>
        <p:nvSpPr>
          <p:cNvPr id="302" name="Google Shape;302;p48"/>
          <p:cNvSpPr txBox="1"/>
          <p:nvPr/>
        </p:nvSpPr>
        <p:spPr>
          <a:xfrm>
            <a:off x="3255584" y="5459815"/>
            <a:ext cx="37401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Tortoise</a:t>
            </a:r>
            <a:r>
              <a:rPr b="0" i="0" lang="en-US" sz="1200" u="none" cap="none" strike="noStrike">
                <a:solidFill>
                  <a:srgbClr val="000000"/>
                </a:solidFill>
                <a:latin typeface="Arial"/>
                <a:ea typeface="Arial"/>
                <a:cs typeface="Arial"/>
                <a:sym typeface="Arial"/>
              </a:rPr>
              <a:t> is licensed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pic>
        <p:nvPicPr>
          <p:cNvPr descr="Large tortoise resting on sandy ground with its head tucked beneath a weathered brown shell." id="303" name="Google Shape;303;p48"/>
          <p:cNvPicPr preferRelativeResize="0"/>
          <p:nvPr/>
        </p:nvPicPr>
        <p:blipFill rotWithShape="1">
          <a:blip r:embed="rId5">
            <a:alphaModFix/>
          </a:blip>
          <a:srcRect b="0" l="0" r="0" t="0"/>
          <a:stretch/>
        </p:blipFill>
        <p:spPr>
          <a:xfrm>
            <a:off x="2612572" y="2076306"/>
            <a:ext cx="4383115" cy="328733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9"/>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How was the Construction?</a:t>
            </a:r>
            <a:endParaRPr/>
          </a:p>
        </p:txBody>
      </p:sp>
      <p:sp>
        <p:nvSpPr>
          <p:cNvPr id="309" name="Google Shape;309;p49"/>
          <p:cNvSpPr txBox="1"/>
          <p:nvPr/>
        </p:nvSpPr>
        <p:spPr>
          <a:xfrm>
            <a:off x="1536602" y="5766755"/>
            <a:ext cx="60707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pic>
        <p:nvPicPr>
          <p:cNvPr descr="LibreTexts rocket beside a remix construction site where workers build, organize, customize, and publish OER content." id="310" name="Google Shape;310;p49"/>
          <p:cNvPicPr preferRelativeResize="0"/>
          <p:nvPr/>
        </p:nvPicPr>
        <p:blipFill rotWithShape="1">
          <a:blip r:embed="rId5">
            <a:alphaModFix/>
          </a:blip>
          <a:srcRect b="0" l="0" r="0" t="0"/>
          <a:stretch/>
        </p:blipFill>
        <p:spPr>
          <a:xfrm>
            <a:off x="2215936" y="1925051"/>
            <a:ext cx="4712121" cy="377104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Reminders</a:t>
            </a:r>
            <a:endParaRPr/>
          </a:p>
        </p:txBody>
      </p:sp>
      <p:sp>
        <p:nvSpPr>
          <p:cNvPr id="316" name="Google Shape;316;p50"/>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b="1" lang="en-US"/>
              <a:t>Save to Server often</a:t>
            </a:r>
            <a:r>
              <a:rPr lang="en-US"/>
              <a:t> — your remix map (Table of Contents) is automatically saved to the cloud each time you select </a:t>
            </a:r>
            <a:r>
              <a:rPr b="1" lang="en-US"/>
              <a:t>Save to Server</a:t>
            </a:r>
            <a:r>
              <a:rPr lang="en-US"/>
              <a:t>.</a:t>
            </a:r>
            <a:endParaRPr/>
          </a:p>
          <a:p>
            <a:pPr indent="-330200" lvl="0" marL="457200" rtl="0" algn="l">
              <a:lnSpc>
                <a:spcPct val="120000"/>
              </a:lnSpc>
              <a:spcBef>
                <a:spcPts val="750"/>
              </a:spcBef>
              <a:spcAft>
                <a:spcPts val="0"/>
              </a:spcAft>
              <a:buSzPts val="1600"/>
              <a:buChar char="•"/>
            </a:pPr>
            <a:r>
              <a:rPr b="1" lang="en-US"/>
              <a:t>Create a backup</a:t>
            </a:r>
            <a:r>
              <a:rPr lang="en-US"/>
              <a:t> — use </a:t>
            </a:r>
            <a:r>
              <a:rPr b="1" lang="en-US"/>
              <a:t>Save Map</a:t>
            </a:r>
            <a:r>
              <a:rPr lang="en-US"/>
              <a:t> to download a copy of your remix map to your computer.</a:t>
            </a:r>
            <a:endParaRPr/>
          </a:p>
          <a:p>
            <a:pPr indent="-330200" lvl="0" marL="457200" rtl="0" algn="l">
              <a:lnSpc>
                <a:spcPct val="120000"/>
              </a:lnSpc>
              <a:spcBef>
                <a:spcPts val="750"/>
              </a:spcBef>
              <a:spcAft>
                <a:spcPts val="0"/>
              </a:spcAft>
              <a:buSzPts val="1600"/>
              <a:buChar char="•"/>
            </a:pPr>
            <a:r>
              <a:rPr b="1" lang="en-US"/>
              <a:t>Resume from a backup</a:t>
            </a:r>
            <a:r>
              <a:rPr lang="en-US"/>
              <a:t> — use </a:t>
            </a:r>
            <a:r>
              <a:rPr b="1" lang="en-US"/>
              <a:t>Load Map</a:t>
            </a:r>
            <a:r>
              <a:rPr lang="en-US"/>
              <a:t> to upload a previously saved map file.</a:t>
            </a:r>
            <a:endParaRPr/>
          </a:p>
          <a:p>
            <a:pPr indent="-330200" lvl="0" marL="457200" rtl="0" algn="l">
              <a:lnSpc>
                <a:spcPct val="120000"/>
              </a:lnSpc>
              <a:spcBef>
                <a:spcPts val="750"/>
              </a:spcBef>
              <a:spcAft>
                <a:spcPts val="0"/>
              </a:spcAft>
              <a:buSzPts val="1600"/>
              <a:buChar char="•"/>
            </a:pPr>
            <a:r>
              <a:rPr b="1" lang="en-US"/>
              <a:t>Continue where you left off</a:t>
            </a:r>
            <a:r>
              <a:rPr lang="en-US"/>
              <a:t> — select </a:t>
            </a:r>
            <a:r>
              <a:rPr b="1" lang="en-US"/>
              <a:t>Load from Previous Session</a:t>
            </a:r>
            <a:r>
              <a:rPr lang="en-US"/>
              <a:t> to reopen the version saved in the cloud.</a:t>
            </a:r>
            <a:endParaRPr/>
          </a:p>
          <a:p>
            <a:pPr indent="-330200" lvl="0" marL="457200" rtl="0" algn="l">
              <a:lnSpc>
                <a:spcPct val="120000"/>
              </a:lnSpc>
              <a:spcBef>
                <a:spcPts val="750"/>
              </a:spcBef>
              <a:spcAft>
                <a:spcPts val="0"/>
              </a:spcAft>
              <a:buSzPts val="1600"/>
              <a:buChar char="•"/>
            </a:pPr>
            <a:r>
              <a:rPr b="1" lang="en-US"/>
              <a:t>Best practice:</a:t>
            </a:r>
            <a:r>
              <a:rPr lang="en-US"/>
              <a:t> Save to the server regularly and keep a local backup of major milestones.</a:t>
            </a:r>
            <a:endParaRPr/>
          </a:p>
          <a:p>
            <a:pPr indent="0" lvl="0" marL="127000" rtl="0" algn="l">
              <a:lnSpc>
                <a:spcPct val="120000"/>
              </a:lnSpc>
              <a:spcBef>
                <a:spcPts val="750"/>
              </a:spcBef>
              <a:spcAft>
                <a:spcPts val="0"/>
              </a:spcAft>
              <a:buSzPts val="16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600"/>
              <a:t>If you get lost: Return to the Ship</a:t>
            </a:r>
            <a:endParaRPr/>
          </a:p>
        </p:txBody>
      </p:sp>
      <p:sp>
        <p:nvSpPr>
          <p:cNvPr id="322" name="Google Shape;322;p51"/>
          <p:cNvSpPr txBox="1"/>
          <p:nvPr/>
        </p:nvSpPr>
        <p:spPr>
          <a:xfrm>
            <a:off x="1801298" y="5445721"/>
            <a:ext cx="60707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pic>
        <p:nvPicPr>
          <p:cNvPr descr="Space-themed poster with a rocket and message encouraging users to return to the LibreTexts ship for help." id="323" name="Google Shape;323;p51"/>
          <p:cNvPicPr preferRelativeResize="0"/>
          <p:nvPr/>
        </p:nvPicPr>
        <p:blipFill rotWithShape="1">
          <a:blip r:embed="rId5">
            <a:alphaModFix/>
          </a:blip>
          <a:srcRect b="0" l="0" r="0" t="0"/>
          <a:stretch/>
        </p:blipFill>
        <p:spPr>
          <a:xfrm>
            <a:off x="2424540" y="2122714"/>
            <a:ext cx="4739406" cy="31596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3e868d9741e_0_0"/>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Presenters</a:t>
            </a:r>
            <a:endParaRPr sz="3600"/>
          </a:p>
        </p:txBody>
      </p:sp>
      <p:sp>
        <p:nvSpPr>
          <p:cNvPr id="128" name="Google Shape;128;g3e868d9741e_0_0"/>
          <p:cNvSpPr txBox="1"/>
          <p:nvPr>
            <p:ph idx="1" type="body"/>
          </p:nvPr>
        </p:nvSpPr>
        <p:spPr>
          <a:xfrm>
            <a:off x="978325" y="2082575"/>
            <a:ext cx="7423800" cy="2006400"/>
          </a:xfrm>
          <a:prstGeom prst="rect">
            <a:avLst/>
          </a:prstGeom>
          <a:noFill/>
          <a:ln>
            <a:noFill/>
          </a:ln>
        </p:spPr>
        <p:txBody>
          <a:bodyPr anchorCtr="0" anchor="t" bIns="45700" lIns="91425" spcFirstLastPara="1" rIns="91425" wrap="square" tIns="45700">
            <a:normAutofit/>
          </a:bodyPr>
          <a:lstStyle/>
          <a:p>
            <a:pPr indent="-361950" lvl="0" marL="457200" rtl="0" algn="l">
              <a:spcBef>
                <a:spcPts val="750"/>
              </a:spcBef>
              <a:spcAft>
                <a:spcPts val="0"/>
              </a:spcAft>
              <a:buSzPts val="2100"/>
              <a:buChar char="•"/>
            </a:pPr>
            <a:r>
              <a:rPr lang="en-US" sz="2100"/>
              <a:t>Shagun Kaur, ASCCC OERI LibreTexts Lead</a:t>
            </a:r>
            <a:endParaRPr sz="2100"/>
          </a:p>
          <a:p>
            <a:pPr indent="-349250" lvl="1" marL="914400" rtl="0" algn="l">
              <a:spcBef>
                <a:spcPts val="375"/>
              </a:spcBef>
              <a:spcAft>
                <a:spcPts val="0"/>
              </a:spcAft>
              <a:buSzPts val="1900"/>
              <a:buChar char="•"/>
            </a:pPr>
            <a:r>
              <a:rPr lang="en-US" sz="2100"/>
              <a:t>Communication Studies, De Anza</a:t>
            </a:r>
            <a:endParaRPr sz="2100"/>
          </a:p>
          <a:p>
            <a:pPr indent="-361950" lvl="0" marL="457200" rtl="0" algn="l">
              <a:lnSpc>
                <a:spcPct val="120000"/>
              </a:lnSpc>
              <a:spcBef>
                <a:spcPts val="750"/>
              </a:spcBef>
              <a:spcAft>
                <a:spcPts val="0"/>
              </a:spcAft>
              <a:buSzPts val="2100"/>
              <a:buChar char="•"/>
            </a:pPr>
            <a:r>
              <a:rPr lang="en-US" sz="2100"/>
              <a:t>Cristina Moon, ASCCC OERI ADAPT lead</a:t>
            </a:r>
            <a:endParaRPr sz="2100"/>
          </a:p>
          <a:p>
            <a:pPr indent="-349250" lvl="1" marL="914400" rtl="0" algn="l">
              <a:lnSpc>
                <a:spcPct val="120000"/>
              </a:lnSpc>
              <a:spcBef>
                <a:spcPts val="375"/>
              </a:spcBef>
              <a:spcAft>
                <a:spcPts val="0"/>
              </a:spcAft>
              <a:buSzPts val="1900"/>
              <a:buChar char="•"/>
            </a:pPr>
            <a:r>
              <a:rPr lang="en-US" sz="2100"/>
              <a:t>Spanish, Chabot College</a:t>
            </a:r>
            <a:endParaRPr sz="2300"/>
          </a:p>
        </p:txBody>
      </p:sp>
      <p:pic>
        <p:nvPicPr>
          <p:cNvPr descr="A person smashing their face into a book in what might be viewed as an expression of exasperation. " id="129" name="Google Shape;129;g3e868d9741e_0_0" title="Decorative"/>
          <p:cNvPicPr preferRelativeResize="0"/>
          <p:nvPr/>
        </p:nvPicPr>
        <p:blipFill rotWithShape="1">
          <a:blip r:embed="rId3">
            <a:alphaModFix/>
          </a:blip>
          <a:srcRect b="0" l="0" r="0" t="0"/>
          <a:stretch/>
        </p:blipFill>
        <p:spPr>
          <a:xfrm>
            <a:off x="2980753" y="4088984"/>
            <a:ext cx="2969396" cy="1689280"/>
          </a:xfrm>
          <a:prstGeom prst="rect">
            <a:avLst/>
          </a:prstGeom>
          <a:noFill/>
          <a:ln>
            <a:noFill/>
          </a:ln>
        </p:spPr>
      </p:pic>
      <p:sp>
        <p:nvSpPr>
          <p:cNvPr id="130" name="Google Shape;130;g3e868d9741e_0_0" title="Decorative image"/>
          <p:cNvSpPr/>
          <p:nvPr/>
        </p:nvSpPr>
        <p:spPr>
          <a:xfrm>
            <a:off x="2812510" y="5935394"/>
            <a:ext cx="35190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Photo by </a:t>
            </a:r>
            <a:r>
              <a:rPr b="0" i="0" lang="en-US" sz="1200" u="sng" cap="none" strike="noStrike">
                <a:solidFill>
                  <a:schemeClr val="dk1"/>
                </a:solidFill>
                <a:latin typeface="Arial"/>
                <a:ea typeface="Arial"/>
                <a:cs typeface="Arial"/>
                <a:sym typeface="Arial"/>
                <a:hlinkClick r:id="rId4">
                  <a:extLst>
                    <a:ext uri="{A12FA001-AC4F-418D-AE19-62706E023703}">
                      <ahyp:hlinkClr val="tx"/>
                    </a:ext>
                  </a:extLst>
                </a:hlinkClick>
              </a:rPr>
              <a:t>Siora Photography</a:t>
            </a:r>
            <a:r>
              <a:rPr b="0" i="0" lang="en-US" sz="1200" u="none" cap="none" strike="noStrike">
                <a:solidFill>
                  <a:schemeClr val="dk1"/>
                </a:solidFill>
                <a:latin typeface="Arial"/>
                <a:ea typeface="Arial"/>
                <a:cs typeface="Arial"/>
                <a:sym typeface="Arial"/>
              </a:rPr>
              <a:t> on </a:t>
            </a:r>
            <a:r>
              <a:rPr b="0" i="0" lang="en-US" sz="1200" u="sng" cap="none" strike="noStrike">
                <a:solidFill>
                  <a:schemeClr val="dk1"/>
                </a:solidFill>
                <a:latin typeface="Arial"/>
                <a:ea typeface="Arial"/>
                <a:cs typeface="Arial"/>
                <a:sym typeface="Arial"/>
                <a:hlinkClick r:id="rId5">
                  <a:extLst>
                    <a:ext uri="{A12FA001-AC4F-418D-AE19-62706E023703}">
                      <ahyp:hlinkClr val="tx"/>
                    </a:ext>
                  </a:extLst>
                </a:hlinkClick>
              </a:rPr>
              <a:t>Unsplash</a:t>
            </a:r>
            <a:r>
              <a:rPr b="0" i="0" lang="en-US" sz="1200" u="none" cap="none" strike="noStrike">
                <a:solidFill>
                  <a:schemeClr val="dk1"/>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2"/>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Next in the Series and Coming Up</a:t>
            </a:r>
            <a:endParaRPr/>
          </a:p>
        </p:txBody>
      </p:sp>
      <p:graphicFrame>
        <p:nvGraphicFramePr>
          <p:cNvPr id="329" name="Google Shape;329;p52"/>
          <p:cNvGraphicFramePr/>
          <p:nvPr/>
        </p:nvGraphicFramePr>
        <p:xfrm>
          <a:off x="1088654" y="2056782"/>
          <a:ext cx="3000000" cy="3000000"/>
        </p:xfrm>
        <a:graphic>
          <a:graphicData uri="http://schemas.openxmlformats.org/drawingml/2006/table">
            <a:tbl>
              <a:tblPr>
                <a:noFill/>
                <a:tableStyleId>{7C333E19-F072-4B14-8538-65B2926CB2ED}</a:tableStyleId>
              </a:tblPr>
              <a:tblGrid>
                <a:gridCol w="1053050"/>
                <a:gridCol w="3175200"/>
                <a:gridCol w="2974250"/>
              </a:tblGrid>
              <a:tr h="524100">
                <a:tc>
                  <a:txBody>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ADAPT</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Level 2</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E5D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Cloning Native Basic Questions</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E5D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Thursday, June 4, 12:00-1:30 pm</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E5D6"/>
                    </a:solidFill>
                  </a:tcPr>
                </a:tc>
              </a:tr>
              <a:tr h="524100">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ADAPT</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Level 3</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Beyond the Final Draft: Process-Based Assessment with Forge</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Tuesday, June 9, 9:00-10:30 am</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r>
              <a:tr h="524100">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ADAPT</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Level 4</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Collaborative Learning: Multimodal Engagement with Discuss-It </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Thursday, June 11, 10:00-11:30 am</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r>
            </a:tbl>
          </a:graphicData>
        </a:graphic>
      </p:graphicFrame>
      <p:graphicFrame>
        <p:nvGraphicFramePr>
          <p:cNvPr id="330" name="Google Shape;330;p52"/>
          <p:cNvGraphicFramePr/>
          <p:nvPr/>
        </p:nvGraphicFramePr>
        <p:xfrm>
          <a:off x="1088654" y="4139963"/>
          <a:ext cx="3000000" cy="3000000"/>
        </p:xfrm>
        <a:graphic>
          <a:graphicData uri="http://schemas.openxmlformats.org/drawingml/2006/table">
            <a:tbl>
              <a:tblPr>
                <a:noFill/>
                <a:tableStyleId>{7C333E19-F072-4B14-8538-65B2926CB2ED}</a:tableStyleId>
              </a:tblPr>
              <a:tblGrid>
                <a:gridCol w="1053050"/>
                <a:gridCol w="3175200"/>
                <a:gridCol w="2974250"/>
              </a:tblGrid>
              <a:tr h="524100">
                <a:tc>
                  <a:txBody>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LibreTexts</a:t>
                      </a:r>
                      <a:endParaRPr b="1" sz="1200" u="none" cap="none" strike="noStrike"/>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Level 3</a:t>
                      </a:r>
                      <a:endParaRPr b="1"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E5D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Quick Start: Edit Pages in LibreTexts</a:t>
                      </a:r>
                      <a:endParaRPr b="1"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E5D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Monday, June 8, 10:00-11:30 am</a:t>
                      </a:r>
                      <a:endParaRPr b="1"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solidFill>
                      <a:srgbClr val="FFE5D6"/>
                    </a:solidFill>
                  </a:tcPr>
                </a:tc>
              </a:tr>
              <a:tr h="524100">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LibreTexts</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Level 4</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Designing with Media: Images and Video in LibreTexts </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Wednesday, June 10, 10:30-12:00 pm</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r>
            </a:tbl>
          </a:graphicData>
        </a:graphic>
      </p:graphicFrame>
      <p:sp>
        <p:nvSpPr>
          <p:cNvPr id="331" name="Google Shape;331;p52"/>
          <p:cNvSpPr txBox="1"/>
          <p:nvPr/>
        </p:nvSpPr>
        <p:spPr>
          <a:xfrm>
            <a:off x="496000" y="5326325"/>
            <a:ext cx="8222100" cy="13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181612"/>
                </a:solidFill>
              </a:rPr>
              <a:t>Open Office Hour</a:t>
            </a:r>
            <a:endParaRPr sz="1600">
              <a:solidFill>
                <a:srgbClr val="181612"/>
              </a:solidFill>
            </a:endParaRPr>
          </a:p>
          <a:p>
            <a:pPr indent="-330200" lvl="0" marL="457200" rtl="0" algn="l">
              <a:spcBef>
                <a:spcPts val="0"/>
              </a:spcBef>
              <a:spcAft>
                <a:spcPts val="0"/>
              </a:spcAft>
              <a:buSzPts val="1600"/>
              <a:buChar char="●"/>
            </a:pPr>
            <a:r>
              <a:rPr lang="en-US" sz="1600">
                <a:solidFill>
                  <a:srgbClr val="181612"/>
                </a:solidFill>
              </a:rPr>
              <a:t>Friday, June 5th, </a:t>
            </a:r>
            <a:r>
              <a:rPr lang="en-US" sz="1600"/>
              <a:t>9:00-10:00 am</a:t>
            </a:r>
            <a:endParaRPr sz="1600"/>
          </a:p>
          <a:p>
            <a:pPr indent="-330200" lvl="0" marL="457200" rtl="0" algn="l">
              <a:spcBef>
                <a:spcPts val="0"/>
              </a:spcBef>
              <a:spcAft>
                <a:spcPts val="0"/>
              </a:spcAft>
              <a:buSzPts val="1600"/>
              <a:buChar char="●"/>
            </a:pPr>
            <a:r>
              <a:rPr lang="en-US" sz="1600"/>
              <a:t>Friday, June 12th, 2:00-3:00 pm</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US" sz="1600"/>
              <a:t>T</a:t>
            </a:r>
            <a:r>
              <a:rPr lang="en-US" sz="1600">
                <a:solidFill>
                  <a:srgbClr val="181612"/>
                </a:solidFill>
              </a:rPr>
              <a:t>o register and find the recorded archived of webinars, please visit the </a:t>
            </a:r>
            <a:r>
              <a:rPr lang="en-US" sz="1600" u="sng">
                <a:solidFill>
                  <a:schemeClr val="accent1"/>
                </a:solidFill>
                <a:hlinkClick r:id="rId3">
                  <a:extLst>
                    <a:ext uri="{A12FA001-AC4F-418D-AE19-62706E023703}">
                      <ahyp:hlinkClr val="tx"/>
                    </a:ext>
                  </a:extLst>
                </a:hlinkClick>
              </a:rPr>
              <a:t>ASCCC OERI</a:t>
            </a:r>
            <a:r>
              <a:rPr lang="en-US" sz="1600">
                <a:solidFill>
                  <a:srgbClr val="181612"/>
                </a:solidFill>
              </a:rPr>
              <a:t>.</a:t>
            </a:r>
            <a:endParaRPr sz="1600">
              <a:solidFill>
                <a:srgbClr val="181612"/>
              </a:solidFill>
            </a:endParaRPr>
          </a:p>
          <a:p>
            <a:pPr indent="0" lvl="0" marL="0" rtl="0" algn="l">
              <a:spcBef>
                <a:spcPts val="0"/>
              </a:spcBef>
              <a:spcAft>
                <a:spcPts val="0"/>
              </a:spcAft>
              <a:buNone/>
            </a:pPr>
            <a:r>
              <a:t/>
            </a:r>
            <a:endParaRPr sz="16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3"/>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a:t>Contact Us</a:t>
            </a:r>
            <a:endParaRPr/>
          </a:p>
        </p:txBody>
      </p:sp>
      <p:sp>
        <p:nvSpPr>
          <p:cNvPr id="337" name="Google Shape;337;p53"/>
          <p:cNvSpPr txBox="1"/>
          <p:nvPr/>
        </p:nvSpPr>
        <p:spPr>
          <a:xfrm>
            <a:off x="392278" y="2762107"/>
            <a:ext cx="3877213" cy="169277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C00000"/>
              </a:buClr>
              <a:buSzPts val="1800"/>
              <a:buFont typeface="Arial"/>
              <a:buChar char="•"/>
            </a:pPr>
            <a:r>
              <a:rPr b="0" i="0" lang="en-US" sz="1800" u="none" cap="none" strike="noStrike">
                <a:solidFill>
                  <a:srgbClr val="000000"/>
                </a:solidFill>
                <a:latin typeface="Arial"/>
                <a:ea typeface="Arial"/>
                <a:cs typeface="Arial"/>
                <a:sym typeface="Arial"/>
              </a:rPr>
              <a:t>Cristina Moon: </a:t>
            </a:r>
            <a:r>
              <a:rPr b="0" i="0" lang="en-US" sz="1800" u="sng" cap="none" strike="noStrike">
                <a:solidFill>
                  <a:srgbClr val="000000"/>
                </a:solidFill>
                <a:latin typeface="Arial"/>
                <a:ea typeface="Arial"/>
                <a:cs typeface="Arial"/>
                <a:sym typeface="Arial"/>
                <a:hlinkClick r:id="rId3">
                  <a:extLst>
                    <a:ext uri="{A12FA001-AC4F-418D-AE19-62706E023703}">
                      <ahyp:hlinkClr val="tx"/>
                    </a:ext>
                  </a:extLst>
                </a:hlinkClick>
              </a:rPr>
              <a:t>cmoon@chabotcollege.edu</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C00000"/>
              </a:buClr>
              <a:buSzPts val="1800"/>
              <a:buFont typeface="Arial"/>
              <a:buChar char="•"/>
            </a:pPr>
            <a:r>
              <a:rPr b="0" i="0" lang="en-US" sz="1800" u="none" cap="none" strike="noStrike">
                <a:solidFill>
                  <a:srgbClr val="000000"/>
                </a:solidFill>
                <a:latin typeface="Arial"/>
                <a:ea typeface="Arial"/>
                <a:cs typeface="Arial"/>
                <a:sym typeface="Arial"/>
              </a:rPr>
              <a:t>Shagun Kaur: </a:t>
            </a:r>
            <a:r>
              <a:rPr b="0" i="0" lang="en-US" sz="1800" u="sng" cap="none" strike="noStrike">
                <a:solidFill>
                  <a:srgbClr val="000000"/>
                </a:solidFill>
                <a:latin typeface="Arial"/>
                <a:ea typeface="Arial"/>
                <a:cs typeface="Arial"/>
                <a:sym typeface="Arial"/>
                <a:hlinkClick r:id="rId4">
                  <a:extLst>
                    <a:ext uri="{A12FA001-AC4F-418D-AE19-62706E023703}">
                      <ahyp:hlinkClr val="tx"/>
                    </a:ext>
                  </a:extLst>
                </a:hlinkClick>
              </a:rPr>
              <a:t>kaurshagun@fhda.edu</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C00000"/>
              </a:buClr>
              <a:buSzPts val="1800"/>
              <a:buFont typeface="Arial"/>
              <a:buChar char="•"/>
            </a:pPr>
            <a:r>
              <a:rPr b="0" i="0" lang="en-US" sz="1800" u="none" cap="none" strike="noStrike">
                <a:solidFill>
                  <a:srgbClr val="000000"/>
                </a:solidFill>
                <a:latin typeface="Arial"/>
                <a:ea typeface="Arial"/>
                <a:cs typeface="Arial"/>
                <a:sym typeface="Arial"/>
              </a:rPr>
              <a:t>OERI Team - </a:t>
            </a:r>
            <a:r>
              <a:rPr b="0" i="0" lang="en-US" sz="1800" u="sng" cap="none" strike="noStrike">
                <a:solidFill>
                  <a:srgbClr val="000000"/>
                </a:solidFill>
                <a:latin typeface="Arial"/>
                <a:ea typeface="Arial"/>
                <a:cs typeface="Arial"/>
                <a:sym typeface="Arial"/>
                <a:hlinkClick r:id="rId5">
                  <a:extLst>
                    <a:ext uri="{A12FA001-AC4F-418D-AE19-62706E023703}">
                      <ahyp:hlinkClr val="tx"/>
                    </a:ext>
                  </a:extLst>
                </a:hlinkClick>
              </a:rPr>
              <a:t>oeri@asccc.org</a:t>
            </a:r>
            <a:r>
              <a:rPr b="0" i="0" lang="en-US" sz="18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LibreTexts astronaut calls Earth from beside a rocket, with contact options displayed under a starry sky." id="338" name="Google Shape;338;p53"/>
          <p:cNvSpPr txBox="1"/>
          <p:nvPr/>
        </p:nvSpPr>
        <p:spPr>
          <a:xfrm>
            <a:off x="4344785" y="5726134"/>
            <a:ext cx="394635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6">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7">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pic>
        <p:nvPicPr>
          <p:cNvPr descr="LibreTexts astronaut calls Earth from beside a rocket, with contact options displayed under a starry sky." id="339" name="Google Shape;339;p53"/>
          <p:cNvPicPr preferRelativeResize="0"/>
          <p:nvPr/>
        </p:nvPicPr>
        <p:blipFill rotWithShape="1">
          <a:blip r:embed="rId8">
            <a:alphaModFix/>
          </a:blip>
          <a:srcRect b="0" l="0" r="0" t="0"/>
          <a:stretch/>
        </p:blipFill>
        <p:spPr>
          <a:xfrm>
            <a:off x="3897868" y="1981196"/>
            <a:ext cx="4620489" cy="36977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Webinar Description</a:t>
            </a:r>
            <a:endParaRPr/>
          </a:p>
        </p:txBody>
      </p:sp>
      <p:sp>
        <p:nvSpPr>
          <p:cNvPr id="136" name="Google Shape;136;p27"/>
          <p:cNvSpPr txBox="1"/>
          <p:nvPr>
            <p:ph idx="1" type="body"/>
          </p:nvPr>
        </p:nvSpPr>
        <p:spPr>
          <a:xfrm>
            <a:off x="1088686" y="2015732"/>
            <a:ext cx="7202456" cy="2460015"/>
          </a:xfrm>
          <a:prstGeom prst="rect">
            <a:avLst/>
          </a:prstGeom>
          <a:noFill/>
          <a:ln>
            <a:noFill/>
          </a:ln>
        </p:spPr>
        <p:txBody>
          <a:bodyPr anchorCtr="0" anchor="t" bIns="45700" lIns="91425" spcFirstLastPara="1" rIns="91425" wrap="square" tIns="45700">
            <a:normAutofit lnSpcReduction="10000"/>
          </a:bodyPr>
          <a:lstStyle/>
          <a:p>
            <a:pPr indent="0" lvl="0" marL="127000" rtl="0" algn="l">
              <a:lnSpc>
                <a:spcPct val="120000"/>
              </a:lnSpc>
              <a:spcBef>
                <a:spcPts val="750"/>
              </a:spcBef>
              <a:spcAft>
                <a:spcPts val="0"/>
              </a:spcAft>
              <a:buSzPts val="1600"/>
              <a:buNone/>
            </a:pPr>
            <a:r>
              <a:rPr lang="en-US" sz="2000"/>
              <a:t>In this introductory, hands-on workshop for the LibreTexts Remixer, participants will create a project in Conductor, develop a text, and learn to locate, combine, and reorganize openly-licensed content. The session focuses on practical approaches to curating and customizing course materials within the LibreTexts platform.</a:t>
            </a:r>
            <a:br>
              <a:rPr lang="en-US"/>
            </a:b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8"/>
          <p:cNvSpPr txBox="1"/>
          <p:nvPr>
            <p:ph idx="1" type="body"/>
          </p:nvPr>
        </p:nvSpPr>
        <p:spPr>
          <a:xfrm>
            <a:off x="1088686" y="2337564"/>
            <a:ext cx="4768974" cy="2942580"/>
          </a:xfrm>
          <a:prstGeom prst="rect">
            <a:avLst/>
          </a:prstGeom>
          <a:noFill/>
          <a:ln>
            <a:noFill/>
          </a:ln>
        </p:spPr>
        <p:txBody>
          <a:bodyPr anchorCtr="0" anchor="t" bIns="45700" lIns="91425" spcFirstLastPara="1" rIns="91425" wrap="square" tIns="45700">
            <a:noAutofit/>
          </a:bodyPr>
          <a:lstStyle/>
          <a:p>
            <a:pPr indent="-381000" lvl="0" marL="457200" rtl="0" algn="l">
              <a:lnSpc>
                <a:spcPct val="120000"/>
              </a:lnSpc>
              <a:spcBef>
                <a:spcPts val="750"/>
              </a:spcBef>
              <a:spcAft>
                <a:spcPts val="0"/>
              </a:spcAft>
              <a:buSzPts val="2400"/>
              <a:buChar char="•"/>
            </a:pPr>
            <a:r>
              <a:rPr lang="en-US" sz="2000">
                <a:solidFill>
                  <a:srgbClr val="181612"/>
                </a:solidFill>
              </a:rPr>
              <a:t>Remix Map</a:t>
            </a:r>
            <a:endParaRPr/>
          </a:p>
          <a:p>
            <a:pPr indent="-381000" lvl="0" marL="457200" rtl="0" algn="l">
              <a:lnSpc>
                <a:spcPct val="120000"/>
              </a:lnSpc>
              <a:spcBef>
                <a:spcPts val="750"/>
              </a:spcBef>
              <a:spcAft>
                <a:spcPts val="0"/>
              </a:spcAft>
              <a:buSzPts val="2400"/>
              <a:buChar char="•"/>
            </a:pPr>
            <a:r>
              <a:rPr lang="en-US" sz="2000">
                <a:solidFill>
                  <a:srgbClr val="181612"/>
                </a:solidFill>
              </a:rPr>
              <a:t>Curating Resources</a:t>
            </a:r>
            <a:endParaRPr/>
          </a:p>
          <a:p>
            <a:pPr indent="-381000" lvl="0" marL="457200" rtl="0" algn="l">
              <a:lnSpc>
                <a:spcPct val="120000"/>
              </a:lnSpc>
              <a:spcBef>
                <a:spcPts val="750"/>
              </a:spcBef>
              <a:spcAft>
                <a:spcPts val="0"/>
              </a:spcAft>
              <a:buSzPts val="2400"/>
              <a:buChar char="•"/>
            </a:pPr>
            <a:r>
              <a:rPr lang="en-US" sz="2000">
                <a:solidFill>
                  <a:srgbClr val="181612"/>
                </a:solidFill>
              </a:rPr>
              <a:t>Conductor Project</a:t>
            </a:r>
            <a:endParaRPr/>
          </a:p>
          <a:p>
            <a:pPr indent="-381000" lvl="0" marL="457200" rtl="0" algn="l">
              <a:lnSpc>
                <a:spcPct val="120000"/>
              </a:lnSpc>
              <a:spcBef>
                <a:spcPts val="750"/>
              </a:spcBef>
              <a:spcAft>
                <a:spcPts val="0"/>
              </a:spcAft>
              <a:buSzPts val="2400"/>
              <a:buChar char="•"/>
            </a:pPr>
            <a:r>
              <a:rPr lang="en-US" sz="2000">
                <a:solidFill>
                  <a:srgbClr val="181612"/>
                </a:solidFill>
              </a:rPr>
              <a:t>Remixing Basics</a:t>
            </a:r>
            <a:endParaRPr/>
          </a:p>
        </p:txBody>
      </p:sp>
      <p:sp>
        <p:nvSpPr>
          <p:cNvPr id="143" name="Google Shape;143;p8"/>
          <p:cNvSpPr txBox="1"/>
          <p:nvPr>
            <p:ph idx="4294967295" type="title"/>
          </p:nvPr>
        </p:nvSpPr>
        <p:spPr>
          <a:xfrm>
            <a:off x="1141281" y="804863"/>
            <a:ext cx="7149861" cy="8985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Gill Sans"/>
              <a:buNone/>
            </a:pPr>
            <a:r>
              <a:rPr lang="en-US" sz="3600">
                <a:latin typeface="Arial"/>
                <a:ea typeface="Arial"/>
                <a:cs typeface="Arial"/>
                <a:sym typeface="Arial"/>
              </a:rPr>
              <a:t>Overview</a:t>
            </a:r>
            <a:endParaRPr sz="3600">
              <a:latin typeface="Arial"/>
              <a:ea typeface="Arial"/>
              <a:cs typeface="Arial"/>
              <a:sym typeface="Arial"/>
            </a:endParaRPr>
          </a:p>
        </p:txBody>
      </p:sp>
      <p:pic>
        <p:nvPicPr>
          <p:cNvPr descr="LibreTexts logo showing an open laptop atop stacked books inside a blue hexagon beside the LibreTexts name." id="144" name="Google Shape;144;p8"/>
          <p:cNvPicPr preferRelativeResize="0"/>
          <p:nvPr/>
        </p:nvPicPr>
        <p:blipFill rotWithShape="1">
          <a:blip r:embed="rId3">
            <a:alphaModFix/>
          </a:blip>
          <a:srcRect b="0" l="0" r="0" t="0"/>
          <a:stretch/>
        </p:blipFill>
        <p:spPr>
          <a:xfrm>
            <a:off x="5178401" y="2740526"/>
            <a:ext cx="3215869" cy="9074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8"/>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600"/>
              <a:t>Canvas Course: LibreTexts Basics and Beyond</a:t>
            </a:r>
            <a:endParaRPr/>
          </a:p>
        </p:txBody>
      </p:sp>
      <p:sp>
        <p:nvSpPr>
          <p:cNvPr id="150" name="Google Shape;150;p28"/>
          <p:cNvSpPr txBox="1"/>
          <p:nvPr>
            <p:ph idx="1" type="body"/>
          </p:nvPr>
        </p:nvSpPr>
        <p:spPr>
          <a:xfrm>
            <a:off x="1038153" y="2015732"/>
            <a:ext cx="7115820" cy="3037531"/>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This course is an adaptation created by Cristina Moon and Michelle Pilati. It is a revision of "Mastering Libretexts" created by Wendy Poling and is shared under a </a:t>
            </a:r>
            <a:r>
              <a:rPr lang="en-US" u="sng">
                <a:solidFill>
                  <a:schemeClr val="hlink"/>
                </a:solidFill>
                <a:hlinkClick r:id="rId3"/>
              </a:rPr>
              <a:t>CC-BY-4.0</a:t>
            </a:r>
            <a:r>
              <a:rPr lang="en-US"/>
              <a:t> license</a:t>
            </a:r>
            <a:endParaRPr/>
          </a:p>
          <a:p>
            <a:pPr indent="-330200" lvl="0" marL="457200" rtl="0" algn="l">
              <a:lnSpc>
                <a:spcPct val="120000"/>
              </a:lnSpc>
              <a:spcBef>
                <a:spcPts val="750"/>
              </a:spcBef>
              <a:spcAft>
                <a:spcPts val="0"/>
              </a:spcAft>
              <a:buSzPts val="1600"/>
              <a:buChar char="•"/>
            </a:pPr>
            <a:r>
              <a:rPr lang="en-US"/>
              <a:t>We will be covering Modules 3 today</a:t>
            </a:r>
            <a:endParaRPr/>
          </a:p>
          <a:p>
            <a:pPr indent="-330200" lvl="0" marL="457200" rtl="0" algn="l">
              <a:lnSpc>
                <a:spcPct val="120000"/>
              </a:lnSpc>
              <a:spcBef>
                <a:spcPts val="750"/>
              </a:spcBef>
              <a:spcAft>
                <a:spcPts val="0"/>
              </a:spcAft>
              <a:buSzPts val="1600"/>
              <a:buChar char="•"/>
            </a:pPr>
            <a:r>
              <a:rPr lang="en-US" u="sng">
                <a:solidFill>
                  <a:schemeClr val="hlink"/>
                </a:solidFill>
                <a:hlinkClick r:id="rId4"/>
              </a:rPr>
              <a:t>Register for LibreTexts Basics and Beyond</a:t>
            </a:r>
            <a:endParaRPr u="sng"/>
          </a:p>
          <a:p>
            <a:pPr indent="-330200" lvl="0" marL="457200" rtl="0" algn="l">
              <a:lnSpc>
                <a:spcPct val="120000"/>
              </a:lnSpc>
              <a:spcBef>
                <a:spcPts val="750"/>
              </a:spcBef>
              <a:spcAft>
                <a:spcPts val="0"/>
              </a:spcAft>
              <a:buSzPts val="1600"/>
              <a:buChar char="•"/>
            </a:pPr>
            <a:r>
              <a:rPr lang="en-US"/>
              <a:t>Note: </a:t>
            </a:r>
            <a:r>
              <a:rPr lang="en-US" u="sng">
                <a:solidFill>
                  <a:schemeClr val="hlink"/>
                </a:solidFill>
                <a:hlinkClick r:id="rId5"/>
              </a:rPr>
              <a:t>The ASCCC OERI LibreTexts Basics and Beyond course is also available on Canvas Commons</a:t>
            </a:r>
            <a:r>
              <a:rPr lang="en-US"/>
              <a:t> for local use.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9"/>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80247"/>
              <a:buFont typeface="Arial"/>
              <a:buNone/>
            </a:pPr>
            <a:r>
              <a:rPr lang="en-US" sz="3600"/>
              <a:t>Registration for a LibreTexts Account</a:t>
            </a:r>
            <a:endParaRPr/>
          </a:p>
        </p:txBody>
      </p:sp>
      <p:sp>
        <p:nvSpPr>
          <p:cNvPr id="156" name="Google Shape;156;p29"/>
          <p:cNvSpPr txBox="1"/>
          <p:nvPr>
            <p:ph idx="1" type="body"/>
          </p:nvPr>
        </p:nvSpPr>
        <p:spPr>
          <a:xfrm>
            <a:off x="1088686" y="2015732"/>
            <a:ext cx="7202456" cy="1016226"/>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If you don't already have one, </a:t>
            </a:r>
            <a:r>
              <a:rPr lang="en-US" u="sng">
                <a:solidFill>
                  <a:schemeClr val="hlink"/>
                </a:solidFill>
                <a:hlinkClick r:id="rId3"/>
              </a:rPr>
              <a:t>register for a LibreOne account</a:t>
            </a:r>
            <a:r>
              <a:rPr lang="en-US"/>
              <a:t>. </a:t>
            </a:r>
            <a:endParaRPr/>
          </a:p>
          <a:p>
            <a:pPr indent="-330200" lvl="0" marL="457200" rtl="0" algn="l">
              <a:lnSpc>
                <a:spcPct val="120000"/>
              </a:lnSpc>
              <a:spcBef>
                <a:spcPts val="750"/>
              </a:spcBef>
              <a:spcAft>
                <a:spcPts val="0"/>
              </a:spcAft>
              <a:buSzPts val="1600"/>
              <a:buChar char="•"/>
            </a:pPr>
            <a:r>
              <a:rPr lang="en-US"/>
              <a:t>Verify your Instructor status to unlock full LibreTexts functionality.</a:t>
            </a:r>
            <a:endParaRPr/>
          </a:p>
        </p:txBody>
      </p:sp>
      <p:pic>
        <p:nvPicPr>
          <p:cNvPr descr="LibreOne login page with email and password fields, plus Google Workspace and Microsoft login options." id="157" name="Google Shape;157;p29"/>
          <p:cNvPicPr preferRelativeResize="0"/>
          <p:nvPr/>
        </p:nvPicPr>
        <p:blipFill rotWithShape="1">
          <a:blip r:embed="rId4">
            <a:alphaModFix/>
          </a:blip>
          <a:srcRect b="0" l="0" r="0" t="0"/>
          <a:stretch/>
        </p:blipFill>
        <p:spPr>
          <a:xfrm>
            <a:off x="2088709" y="3128210"/>
            <a:ext cx="5202409" cy="23719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Logging in to your Account</a:t>
            </a:r>
            <a:endParaRPr/>
          </a:p>
        </p:txBody>
      </p:sp>
      <p:sp>
        <p:nvSpPr>
          <p:cNvPr id="163" name="Google Shape;163;p30"/>
          <p:cNvSpPr txBox="1"/>
          <p:nvPr>
            <p:ph idx="1" type="body"/>
          </p:nvPr>
        </p:nvSpPr>
        <p:spPr>
          <a:xfrm>
            <a:off x="1088686" y="2015732"/>
            <a:ext cx="7202456" cy="658716"/>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Navigate to </a:t>
            </a:r>
            <a:r>
              <a:rPr lang="en-US" u="sng">
                <a:solidFill>
                  <a:schemeClr val="hlink"/>
                </a:solidFill>
                <a:hlinkClick r:id="rId3"/>
              </a:rPr>
              <a:t>LibreTexts.org</a:t>
            </a:r>
            <a:r>
              <a:rPr lang="en-US"/>
              <a:t> and click on the “rocket ship” icon</a:t>
            </a:r>
            <a:endParaRPr/>
          </a:p>
        </p:txBody>
      </p:sp>
      <p:pic>
        <p:nvPicPr>
          <p:cNvPr descr="LibreTexts website homepage with navigation menu, search icon, and highlighted Conductor access button." id="164" name="Google Shape;164;p30"/>
          <p:cNvPicPr preferRelativeResize="0"/>
          <p:nvPr/>
        </p:nvPicPr>
        <p:blipFill rotWithShape="1">
          <a:blip r:embed="rId4">
            <a:alphaModFix/>
          </a:blip>
          <a:srcRect b="0" l="0" r="0" t="0"/>
          <a:stretch/>
        </p:blipFill>
        <p:spPr>
          <a:xfrm>
            <a:off x="1691296" y="2509401"/>
            <a:ext cx="5878285" cy="1839198"/>
          </a:xfrm>
          <a:prstGeom prst="rect">
            <a:avLst/>
          </a:prstGeom>
          <a:noFill/>
          <a:ln>
            <a:noFill/>
          </a:ln>
        </p:spPr>
      </p:pic>
      <p:sp>
        <p:nvSpPr>
          <p:cNvPr id="165" name="Google Shape;165;p30"/>
          <p:cNvSpPr txBox="1"/>
          <p:nvPr/>
        </p:nvSpPr>
        <p:spPr>
          <a:xfrm>
            <a:off x="1347537" y="4606376"/>
            <a:ext cx="6799561" cy="30777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400"/>
              <a:buFont typeface="Arial"/>
              <a:buChar char="•"/>
            </a:pPr>
            <a:r>
              <a:rPr b="0" i="0" lang="en-US" sz="1400" u="none" cap="none" strike="noStrike">
                <a:solidFill>
                  <a:srgbClr val="000000"/>
                </a:solidFill>
                <a:latin typeface="Arial"/>
                <a:ea typeface="Arial"/>
                <a:cs typeface="Arial"/>
                <a:sym typeface="Arial"/>
              </a:rPr>
              <a:t>It will prompt you to sign in if you are not already logged in</a:t>
            </a:r>
            <a:endParaRPr/>
          </a:p>
        </p:txBody>
      </p:sp>
      <p:pic>
        <p:nvPicPr>
          <p:cNvPr descr="LibreTexts applications page showing Academy, ADAPT, Commons, Conductor, Connections, and Forge tools." id="166" name="Google Shape;166;p30"/>
          <p:cNvPicPr preferRelativeResize="0"/>
          <p:nvPr/>
        </p:nvPicPr>
        <p:blipFill rotWithShape="1">
          <a:blip r:embed="rId5">
            <a:alphaModFix/>
          </a:blip>
          <a:srcRect b="0" l="0" r="0" t="0"/>
          <a:stretch/>
        </p:blipFill>
        <p:spPr>
          <a:xfrm>
            <a:off x="1553793" y="4993726"/>
            <a:ext cx="6740784" cy="13726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600"/>
              <a:t>Conductor Dashboard</a:t>
            </a:r>
            <a:endParaRPr/>
          </a:p>
        </p:txBody>
      </p:sp>
      <p:pic>
        <p:nvPicPr>
          <p:cNvPr descr="LibreTexts Conductor dashboard showing navigation tools, project workspace, and account resources." id="172" name="Google Shape;172;p31"/>
          <p:cNvPicPr preferRelativeResize="0"/>
          <p:nvPr/>
        </p:nvPicPr>
        <p:blipFill rotWithShape="1">
          <a:blip r:embed="rId3">
            <a:alphaModFix/>
          </a:blip>
          <a:srcRect b="0" l="0" r="0" t="0"/>
          <a:stretch/>
        </p:blipFill>
        <p:spPr>
          <a:xfrm>
            <a:off x="1789268" y="1947191"/>
            <a:ext cx="6315891" cy="2822278"/>
          </a:xfrm>
          <a:prstGeom prst="rect">
            <a:avLst/>
          </a:prstGeom>
          <a:noFill/>
          <a:ln>
            <a:noFill/>
          </a:ln>
        </p:spPr>
      </p:pic>
      <p:sp>
        <p:nvSpPr>
          <p:cNvPr id="173" name="Google Shape;173;p31"/>
          <p:cNvSpPr txBox="1"/>
          <p:nvPr/>
        </p:nvSpPr>
        <p:spPr>
          <a:xfrm>
            <a:off x="728770" y="4769469"/>
            <a:ext cx="8009594" cy="181588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C00000"/>
              </a:buClr>
              <a:buSzPts val="1400"/>
              <a:buFont typeface="Arial"/>
              <a:buAutoNum type="arabicPeriod"/>
            </a:pPr>
            <a:r>
              <a:rPr b="1" i="0" lang="en-US" sz="1400" u="none" cap="none" strike="noStrike">
                <a:solidFill>
                  <a:srgbClr val="000000"/>
                </a:solidFill>
                <a:latin typeface="Arial"/>
                <a:ea typeface="Arial"/>
                <a:cs typeface="Arial"/>
                <a:sym typeface="Arial"/>
              </a:rPr>
              <a:t>Navigation &amp; Tools (Top Bar)</a:t>
            </a:r>
            <a:r>
              <a:rPr b="0" i="0" lang="en-US" sz="1400" u="none" cap="none" strike="noStrike">
                <a:solidFill>
                  <a:srgbClr val="000000"/>
                </a:solidFill>
                <a:latin typeface="Arial"/>
                <a:ea typeface="Arial"/>
                <a:cs typeface="Arial"/>
                <a:sym typeface="Arial"/>
              </a:rPr>
              <a:t> - Access search, support resources, Commons, and account settings.</a:t>
            </a:r>
            <a:endParaRPr/>
          </a:p>
          <a:p>
            <a:pPr indent="-254000" lvl="0" marL="342900" marR="0" rtl="0" algn="l">
              <a:lnSpc>
                <a:spcPct val="100000"/>
              </a:lnSpc>
              <a:spcBef>
                <a:spcPts val="0"/>
              </a:spcBef>
              <a:spcAft>
                <a:spcPts val="0"/>
              </a:spcAft>
              <a:buClr>
                <a:srgbClr val="C00000"/>
              </a:buClr>
              <a:buSzPts val="1400"/>
              <a:buFont typeface="Arial"/>
              <a:buNone/>
            </a:pPr>
            <a:r>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C00000"/>
              </a:buClr>
              <a:buSzPts val="1400"/>
              <a:buFont typeface="Arial"/>
              <a:buAutoNum type="arabicPeriod"/>
            </a:pPr>
            <a:r>
              <a:rPr b="1" i="0" lang="en-US" sz="1400" u="none" cap="none" strike="noStrike">
                <a:solidFill>
                  <a:srgbClr val="000000"/>
                </a:solidFill>
                <a:latin typeface="Arial"/>
                <a:ea typeface="Arial"/>
                <a:cs typeface="Arial"/>
                <a:sym typeface="Arial"/>
              </a:rPr>
              <a:t>Project Workspace (Center)</a:t>
            </a:r>
            <a:r>
              <a:rPr b="0" i="0" lang="en-US" sz="1400" u="none" cap="none" strike="noStrike">
                <a:solidFill>
                  <a:srgbClr val="000000"/>
                </a:solidFill>
                <a:latin typeface="Arial"/>
                <a:ea typeface="Arial"/>
                <a:cs typeface="Arial"/>
                <a:sym typeface="Arial"/>
              </a:rPr>
              <a:t> - Create, organize, and manage OER projects, folders, and recently updated content.</a:t>
            </a:r>
            <a:endParaRPr/>
          </a:p>
          <a:p>
            <a:pPr indent="-254000" lvl="0" marL="342900" marR="0" rtl="0" algn="l">
              <a:lnSpc>
                <a:spcPct val="100000"/>
              </a:lnSpc>
              <a:spcBef>
                <a:spcPts val="0"/>
              </a:spcBef>
              <a:spcAft>
                <a:spcPts val="0"/>
              </a:spcAft>
              <a:buClr>
                <a:srgbClr val="C00000"/>
              </a:buClr>
              <a:buSzPts val="1400"/>
              <a:buFont typeface="Arial"/>
              <a:buNone/>
            </a:pPr>
            <a:r>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C00000"/>
              </a:buClr>
              <a:buSzPts val="1400"/>
              <a:buFont typeface="Arial"/>
              <a:buAutoNum type="arabicPeriod"/>
            </a:pPr>
            <a:r>
              <a:rPr b="1" i="0" lang="en-US" sz="1400" u="none" cap="none" strike="noStrike">
                <a:solidFill>
                  <a:srgbClr val="000000"/>
                </a:solidFill>
                <a:latin typeface="Arial"/>
                <a:ea typeface="Arial"/>
                <a:cs typeface="Arial"/>
                <a:sym typeface="Arial"/>
              </a:rPr>
              <a:t>Account &amp; Resources (Side Panels)</a:t>
            </a:r>
            <a:r>
              <a:rPr b="0" i="0" lang="en-US" sz="1400" u="none" cap="none" strike="noStrike">
                <a:solidFill>
                  <a:srgbClr val="000000"/>
                </a:solidFill>
                <a:latin typeface="Arial"/>
                <a:ea typeface="Arial"/>
                <a:cs typeface="Arial"/>
                <a:sym typeface="Arial"/>
              </a:rPr>
              <a:t> - View instructor tools, requests, alerts, support options, and LibreTexts announcements.</a:t>
            </a:r>
            <a:endParaRPr/>
          </a:p>
        </p:txBody>
      </p:sp>
      <p:pic>
        <p:nvPicPr>
          <p:cNvPr descr="a black number one on a white background (Provided by Tenor)" id="174" name="Google Shape;174;p31"/>
          <p:cNvPicPr preferRelativeResize="0"/>
          <p:nvPr/>
        </p:nvPicPr>
        <p:blipFill>
          <a:blip r:embed="rId4">
            <a:alphaModFix/>
          </a:blip>
          <a:stretch>
            <a:fillRect/>
          </a:stretch>
        </p:blipFill>
        <p:spPr>
          <a:xfrm>
            <a:off x="4496863" y="1807600"/>
            <a:ext cx="473425" cy="473425"/>
          </a:xfrm>
          <a:prstGeom prst="rect">
            <a:avLst/>
          </a:prstGeom>
          <a:noFill/>
          <a:ln>
            <a:noFill/>
          </a:ln>
        </p:spPr>
      </p:pic>
      <p:pic>
        <p:nvPicPr>
          <p:cNvPr descr="a black number two is on a white background . (Provided by Tenor)" id="175" name="Google Shape;175;p31"/>
          <p:cNvPicPr preferRelativeResize="0"/>
          <p:nvPr/>
        </p:nvPicPr>
        <p:blipFill>
          <a:blip r:embed="rId5">
            <a:alphaModFix/>
          </a:blip>
          <a:stretch>
            <a:fillRect/>
          </a:stretch>
        </p:blipFill>
        <p:spPr>
          <a:xfrm>
            <a:off x="4974200" y="2860450"/>
            <a:ext cx="557175" cy="557175"/>
          </a:xfrm>
          <a:prstGeom prst="rect">
            <a:avLst/>
          </a:prstGeom>
          <a:noFill/>
          <a:ln>
            <a:noFill/>
          </a:ln>
        </p:spPr>
      </p:pic>
      <p:pic>
        <p:nvPicPr>
          <p:cNvPr descr="the number three is shown in black on a white background . (Provided by Tenor)" id="176" name="Google Shape;176;p31"/>
          <p:cNvPicPr preferRelativeResize="0"/>
          <p:nvPr/>
        </p:nvPicPr>
        <p:blipFill>
          <a:blip r:embed="rId6">
            <a:alphaModFix/>
          </a:blip>
          <a:stretch>
            <a:fillRect/>
          </a:stretch>
        </p:blipFill>
        <p:spPr>
          <a:xfrm>
            <a:off x="1278625" y="2883713"/>
            <a:ext cx="510650" cy="510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llery">
  <a:themeElements>
    <a:clrScheme name="Custom 1">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1822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2019-09-18T18:31:08Z</dcterms:created>
  <dc:creator>Katie Nash</dc:creator>
</cp:coreProperties>
</file>