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9144000"/>
  <p:notesSz cx="6858000" cy="9144000"/>
  <p:embeddedFontLst>
    <p:embeddedFont>
      <p:font typeface="Roboto"/>
      <p:regular r:id="rId54"/>
      <p:bold r:id="rId55"/>
      <p:italic r:id="rId56"/>
      <p:boldItalic r:id="rId57"/>
    </p:embeddedFont>
    <p:embeddedFont>
      <p:font typeface="Lato"/>
      <p:regular r:id="rId58"/>
      <p:bold r:id="rId59"/>
      <p:italic r:id="rId60"/>
      <p:boldItalic r:id="rId61"/>
    </p:embeddedFont>
    <p:embeddedFont>
      <p:font typeface="Barlow Medium"/>
      <p:regular r:id="rId62"/>
      <p:bold r:id="rId63"/>
      <p:italic r:id="rId64"/>
      <p:boldItalic r:id="rId65"/>
    </p:embeddedFont>
    <p:embeddedFont>
      <p:font typeface="Red Hat Text"/>
      <p:regular r:id="rId66"/>
      <p:bold r:id="rId67"/>
      <p:italic r:id="rId68"/>
      <p:boldItalic r:id="rId69"/>
    </p:embeddedFont>
    <p:embeddedFont>
      <p:font typeface="Barlow"/>
      <p:regular r:id="rId70"/>
      <p:bold r:id="rId71"/>
      <p:italic r:id="rId72"/>
      <p:boldItalic r:id="rId73"/>
    </p:embeddedFont>
    <p:embeddedFont>
      <p:font typeface="Open Sans"/>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jisoZD5wczgem0tHBnYcekbdsO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904DF8-EE62-4A68-99B5-43CEDA0B69D3}">
  <a:tblStyle styleId="{B3904DF8-EE62-4A68-99B5-43CEDA0B69D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6A0C986-0F77-4773-B793-71F7B8192EBC}"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arlow-boldItalic.fntdata"/><Relationship Id="rId72" Type="http://schemas.openxmlformats.org/officeDocument/2006/relationships/font" Target="fonts/Barlow-italic.fntdata"/><Relationship Id="rId31" Type="http://schemas.openxmlformats.org/officeDocument/2006/relationships/slide" Target="slides/slide26.xml"/><Relationship Id="rId75" Type="http://schemas.openxmlformats.org/officeDocument/2006/relationships/font" Target="fonts/OpenSans-bold.fntdata"/><Relationship Id="rId30" Type="http://schemas.openxmlformats.org/officeDocument/2006/relationships/slide" Target="slides/slide25.xml"/><Relationship Id="rId74" Type="http://schemas.openxmlformats.org/officeDocument/2006/relationships/font" Target="fonts/OpenSans-regular.fntdata"/><Relationship Id="rId33" Type="http://schemas.openxmlformats.org/officeDocument/2006/relationships/slide" Target="slides/slide28.xml"/><Relationship Id="rId77" Type="http://schemas.openxmlformats.org/officeDocument/2006/relationships/font" Target="fonts/OpenSans-boldItalic.fntdata"/><Relationship Id="rId32" Type="http://schemas.openxmlformats.org/officeDocument/2006/relationships/slide" Target="slides/slide27.xml"/><Relationship Id="rId76" Type="http://schemas.openxmlformats.org/officeDocument/2006/relationships/font" Target="fonts/OpenSans-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Barlow-bold.fntdata"/><Relationship Id="rId70" Type="http://schemas.openxmlformats.org/officeDocument/2006/relationships/font" Target="fonts/Barlow-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BarlowMedium-regular.fntdata"/><Relationship Id="rId61" Type="http://schemas.openxmlformats.org/officeDocument/2006/relationships/font" Target="fonts/Lato-boldItalic.fntdata"/><Relationship Id="rId20" Type="http://schemas.openxmlformats.org/officeDocument/2006/relationships/slide" Target="slides/slide15.xml"/><Relationship Id="rId64" Type="http://schemas.openxmlformats.org/officeDocument/2006/relationships/font" Target="fonts/BarlowMedium-italic.fntdata"/><Relationship Id="rId63" Type="http://schemas.openxmlformats.org/officeDocument/2006/relationships/font" Target="fonts/BarlowMedium-bold.fntdata"/><Relationship Id="rId22" Type="http://schemas.openxmlformats.org/officeDocument/2006/relationships/slide" Target="slides/slide17.xml"/><Relationship Id="rId66" Type="http://schemas.openxmlformats.org/officeDocument/2006/relationships/font" Target="fonts/RedHatText-regular.fntdata"/><Relationship Id="rId21" Type="http://schemas.openxmlformats.org/officeDocument/2006/relationships/slide" Target="slides/slide16.xml"/><Relationship Id="rId65" Type="http://schemas.openxmlformats.org/officeDocument/2006/relationships/font" Target="fonts/BarlowMedium-boldItalic.fntdata"/><Relationship Id="rId24" Type="http://schemas.openxmlformats.org/officeDocument/2006/relationships/slide" Target="slides/slide19.xml"/><Relationship Id="rId68" Type="http://schemas.openxmlformats.org/officeDocument/2006/relationships/font" Target="fonts/RedHatText-italic.fntdata"/><Relationship Id="rId23" Type="http://schemas.openxmlformats.org/officeDocument/2006/relationships/slide" Target="slides/slide18.xml"/><Relationship Id="rId67" Type="http://schemas.openxmlformats.org/officeDocument/2006/relationships/font" Target="fonts/RedHatText-bold.fntdata"/><Relationship Id="rId60" Type="http://schemas.openxmlformats.org/officeDocument/2006/relationships/font" Target="fonts/Lato-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edHatText-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Lato-bold.fntdata"/><Relationship Id="rId14" Type="http://schemas.openxmlformats.org/officeDocument/2006/relationships/slide" Target="slides/slide9.xml"/><Relationship Id="rId58" Type="http://schemas.openxmlformats.org/officeDocument/2006/relationships/font" Target="fonts/La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e.libretexts.or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34" name="Google Shape;13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a62dcfba0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ea62dcfba0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3ea62dcfba0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a62dcfba0_0_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ea62dcfba0_0_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ea62dcfba0_0_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ea62dcfba0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50">
                <a:solidFill>
                  <a:srgbClr val="696969"/>
                </a:solidFill>
                <a:highlight>
                  <a:srgbClr val="FFFFFF"/>
                </a:highlight>
                <a:latin typeface="Roboto"/>
                <a:ea typeface="Roboto"/>
                <a:cs typeface="Roboto"/>
                <a:sym typeface="Roboto"/>
              </a:rPr>
              <a:t>CM</a:t>
            </a:r>
            <a:endParaRPr sz="1150">
              <a:solidFill>
                <a:srgbClr val="696969"/>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150">
              <a:solidFill>
                <a:srgbClr val="696969"/>
              </a:solidFill>
              <a:highlight>
                <a:srgbClr val="FFFFFF"/>
              </a:highlight>
              <a:latin typeface="Roboto"/>
              <a:ea typeface="Roboto"/>
              <a:cs typeface="Roboto"/>
              <a:sym typeface="Roboto"/>
            </a:endParaRPr>
          </a:p>
          <a:p>
            <a:pPr indent="0" lvl="0" marL="0" rtl="0" algn="l">
              <a:spcBef>
                <a:spcPts val="0"/>
              </a:spcBef>
              <a:spcAft>
                <a:spcPts val="0"/>
              </a:spcAft>
              <a:buNone/>
            </a:pPr>
            <a:r>
              <a:rPr lang="en-US" sz="1150">
                <a:solidFill>
                  <a:srgbClr val="696969"/>
                </a:solidFill>
                <a:highlight>
                  <a:srgbClr val="FFFFFF"/>
                </a:highlight>
                <a:latin typeface="Roboto"/>
                <a:ea typeface="Roboto"/>
                <a:cs typeface="Roboto"/>
                <a:sym typeface="Roboto"/>
              </a:rPr>
              <a:t>The Rewind feature provides the instructor with an animation showing how the assignment was written, offering instructors with a finer-scale view of the student’s writing process. If instructors wish to advance the frame, they can click on the forward button. Instructors can click repeatedly on the forward button to move quickly through the animation. By default, the rewind shows the state of the assignment every 30 seconds when the student is writing.</a:t>
            </a:r>
            <a:endParaRPr/>
          </a:p>
        </p:txBody>
      </p:sp>
      <p:sp>
        <p:nvSpPr>
          <p:cNvPr id="225" name="Google Shape;225;g3ea62dcfba0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ea62dcfba0_0_5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3ea62dcfba0_0_5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a62dcfba0_0_2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a62dcfba0_0_2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3ea62dcfba0_0_2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ea62dcfba0_0_1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ea62dcfba0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3ea62dcfba0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e8228a2981_0_14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e8228a2981_0_1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3e8228a2981_0_1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ea62dcfba0_0_2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3ea62dcfba0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3ea62dcfba0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ea62dcfba0_0_2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ea62dcfba0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ea62dcfba0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a62dcfba0_0_2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ea62dcfba0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ea62dcfba0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ea62dcfba0_0_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3ea62dcfba0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g3ea62dcfba0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ea62dcfba0_0_2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ea62dcfba0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ea62dcfba0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ea62dcfba0_0_2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ea62dcfba0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g3ea62dcfba0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a62dcfba0_0_2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3ea62dcfba0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3ea62dcfba0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ea62dcfba0_0_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3ea62dcfba0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3ea62dcfba0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e868990ad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e868990ad4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e8228a2981_0_1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3e8228a2981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https://one.libretexts.org/</a:t>
            </a:r>
            <a:r>
              <a:rPr lang="en-US"/>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e8228a2981_0_1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e8228a2981_0_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e8228a2981_0_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e8228a2981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3e8228a2981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e8228a2981_0_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3e8228a2981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3e8228a2981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e841e7d911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e841e7d91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47" name="Google Shape;147;g3e841e7d91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e8228a2981_0_5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3e8228a2981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3e8228a2981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e8228a2981_0_5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e8228a2981_0_5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e8228a2981_0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e8228a2981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3e8228a2981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e8228a2981_0_5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e8228a2981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3e8228a2981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e8228a2981_0_5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e8228a2981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Edit Properties and Primary Content. 1. Change the title. 2. Add a description, if desired. 3. Don’t change Question Type. 4. Public - yes or no. 5. Automatically goes to Cloned Questions folder - but you can change this. 6. Change author to yourself. 7. Modify license if needed.</a:t>
            </a:r>
            <a:endParaRPr/>
          </a:p>
        </p:txBody>
      </p:sp>
      <p:sp>
        <p:nvSpPr>
          <p:cNvPr id="392" name="Google Shape;392;g3e8228a2981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8228a2981_0_5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e8228a2981_0_5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Under Primary Content choose Native &gt; Select Choice</a:t>
            </a:r>
            <a:endParaRPr/>
          </a:p>
        </p:txBody>
      </p:sp>
      <p:sp>
        <p:nvSpPr>
          <p:cNvPr id="400" name="Google Shape;400;g3e8228a2981_0_5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ea62dcfba0_0_2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3ea62dcfba0_0_2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ea62dcfba0_0_2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3ea62dcfba0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3ea62dcfba0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ea62dcfba0_0_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3ea62dcfba0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g3ea62dcfba0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ea62dcfba0_0_3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ea62dcfba0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ea62dcfba0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ea62dcfba0_0_5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ea62dcfba0_0_5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3ea62dcfba0_0_5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eea0b50d5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eea0b50d5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3eea0b50d5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e8228a2981_0_1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g3e8228a2981_0_14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e868990ad4_1_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3e868990ad4_1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g3e868990ad4_1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e8228a298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g3e8228a2981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78" name="Google Shape;17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ecbb7f96ac_0_7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ecbb7f96ac_0_7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3ecbb7f96ac_0_7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a62dcfba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DL</a:t>
            </a:r>
            <a:endParaRPr/>
          </a:p>
        </p:txBody>
      </p:sp>
      <p:sp>
        <p:nvSpPr>
          <p:cNvPr id="193" name="Google Shape;193;g3ea62dcfba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7" name="Google Shape;67;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68" name="Google Shape;68;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70" name="Google Shape;70;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72" name="Shape 72"/>
        <p:cNvGrpSpPr/>
        <p:nvPr/>
      </p:nvGrpSpPr>
      <p:grpSpPr>
        <a:xfrm>
          <a:off x="0" y="0"/>
          <a:ext cx="0" cy="0"/>
          <a:chOff x="0" y="0"/>
          <a:chExt cx="0" cy="0"/>
        </a:xfrm>
      </p:grpSpPr>
      <p:sp>
        <p:nvSpPr>
          <p:cNvPr id="73" name="Google Shape;73;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4" name="Google Shape;74;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75" name="Google Shape;75;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7" name="Google Shape;77;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8" name="Google Shape;78;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80" name="Shape 80"/>
        <p:cNvGrpSpPr/>
        <p:nvPr/>
      </p:nvGrpSpPr>
      <p:grpSpPr>
        <a:xfrm>
          <a:off x="0" y="0"/>
          <a:ext cx="0" cy="0"/>
          <a:chOff x="0" y="0"/>
          <a:chExt cx="0" cy="0"/>
        </a:xfrm>
      </p:grpSpPr>
      <p:sp>
        <p:nvSpPr>
          <p:cNvPr id="81" name="Google Shape;81;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82" name="Google Shape;82;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83" name="Google Shape;83;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85" name="Google Shape;85;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6" name="Google Shape;86;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87" name="Google Shape;87;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8" name="Google Shape;88;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90" name="Shape 90"/>
        <p:cNvGrpSpPr/>
        <p:nvPr/>
      </p:nvGrpSpPr>
      <p:grpSpPr>
        <a:xfrm>
          <a:off x="0" y="0"/>
          <a:ext cx="0" cy="0"/>
          <a:chOff x="0" y="0"/>
          <a:chExt cx="0" cy="0"/>
        </a:xfrm>
      </p:grpSpPr>
      <p:sp>
        <p:nvSpPr>
          <p:cNvPr id="91" name="Google Shape;91;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92" name="Google Shape;92;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93" name="Google Shape;93;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96" name="Shape 96"/>
        <p:cNvGrpSpPr/>
        <p:nvPr/>
      </p:nvGrpSpPr>
      <p:grpSpPr>
        <a:xfrm>
          <a:off x="0" y="0"/>
          <a:ext cx="0" cy="0"/>
          <a:chOff x="0" y="0"/>
          <a:chExt cx="0" cy="0"/>
        </a:xfrm>
      </p:grpSpPr>
      <p:sp>
        <p:nvSpPr>
          <p:cNvPr id="97" name="Google Shape;97;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98" name="Google Shape;98;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99" name="Google Shape;99;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1" name="Google Shape;101;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102" name="Google Shape;102;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104" name="Shape 104"/>
        <p:cNvGrpSpPr/>
        <p:nvPr/>
      </p:nvGrpSpPr>
      <p:grpSpPr>
        <a:xfrm>
          <a:off x="0" y="0"/>
          <a:ext cx="0" cy="0"/>
          <a:chOff x="0" y="0"/>
          <a:chExt cx="0" cy="0"/>
        </a:xfrm>
      </p:grpSpPr>
      <p:sp>
        <p:nvSpPr>
          <p:cNvPr id="105" name="Google Shape;105;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06" name="Google Shape;106;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107" name="Google Shape;107;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2"/>
          <p:cNvSpPr/>
          <p:nvPr>
            <p:ph idx="2" type="pic"/>
          </p:nvPr>
        </p:nvSpPr>
        <p:spPr>
          <a:xfrm>
            <a:off x="5449305" y="797578"/>
            <a:ext cx="2841836" cy="5248677"/>
          </a:xfrm>
          <a:prstGeom prst="rect">
            <a:avLst/>
          </a:prstGeom>
          <a:solidFill>
            <a:srgbClr val="D8D8D8"/>
          </a:solidFill>
          <a:ln>
            <a:noFill/>
          </a:ln>
        </p:spPr>
      </p:sp>
      <p:sp>
        <p:nvSpPr>
          <p:cNvPr id="109" name="Google Shape;109;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110" name="Google Shape;110;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1" name="Google Shape;111;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112" name="Shape 112"/>
        <p:cNvGrpSpPr/>
        <p:nvPr/>
      </p:nvGrpSpPr>
      <p:grpSpPr>
        <a:xfrm>
          <a:off x="0" y="0"/>
          <a:ext cx="0" cy="0"/>
          <a:chOff x="0" y="0"/>
          <a:chExt cx="0" cy="0"/>
        </a:xfrm>
      </p:grpSpPr>
      <p:cxnSp>
        <p:nvCxnSpPr>
          <p:cNvPr id="113" name="Google Shape;113;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114" name="Google Shape;114;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15" name="Google Shape;115;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16" name="Google Shape;116;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8" name="Google Shape;118;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19" name="Shape 119"/>
        <p:cNvGrpSpPr/>
        <p:nvPr/>
      </p:nvGrpSpPr>
      <p:grpSpPr>
        <a:xfrm>
          <a:off x="0" y="0"/>
          <a:ext cx="0" cy="0"/>
          <a:chOff x="0" y="0"/>
          <a:chExt cx="0" cy="0"/>
        </a:xfrm>
      </p:grpSpPr>
      <p:cxnSp>
        <p:nvCxnSpPr>
          <p:cNvPr id="120" name="Google Shape;120;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21" name="Google Shape;121;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22" name="Google Shape;122;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23" name="Google Shape;123;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24" name="Google Shape;124;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25" name="Google Shape;125;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7" name="Google Shape;127;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C">
  <p:cSld name="TITLE_AND_BODY_2_1_1_1_1">
    <p:spTree>
      <p:nvGrpSpPr>
        <p:cNvPr id="128" name="Shape 128"/>
        <p:cNvGrpSpPr/>
        <p:nvPr/>
      </p:nvGrpSpPr>
      <p:grpSpPr>
        <a:xfrm>
          <a:off x="0" y="0"/>
          <a:ext cx="0" cy="0"/>
          <a:chOff x="0" y="0"/>
          <a:chExt cx="0" cy="0"/>
        </a:xfrm>
      </p:grpSpPr>
      <p:sp>
        <p:nvSpPr>
          <p:cNvPr id="129" name="Google Shape;129;g3ecbb7f96ac_0_710"/>
          <p:cNvSpPr/>
          <p:nvPr>
            <p:ph idx="2" type="pic"/>
          </p:nvPr>
        </p:nvSpPr>
        <p:spPr>
          <a:xfrm>
            <a:off x="228600" y="304800"/>
            <a:ext cx="4690800" cy="4690800"/>
          </a:xfrm>
          <a:prstGeom prst="roundRect">
            <a:avLst>
              <a:gd fmla="val 50000" name="adj"/>
            </a:avLst>
          </a:prstGeom>
          <a:noFill/>
          <a:ln>
            <a:noFill/>
          </a:ln>
        </p:spPr>
      </p:sp>
      <p:sp>
        <p:nvSpPr>
          <p:cNvPr id="130" name="Google Shape;130;g3ecbb7f96ac_0_710"/>
          <p:cNvSpPr txBox="1"/>
          <p:nvPr>
            <p:ph type="title"/>
          </p:nvPr>
        </p:nvSpPr>
        <p:spPr>
          <a:xfrm>
            <a:off x="5362500" y="853433"/>
            <a:ext cx="3467100" cy="1060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3ecbb7f96ac_0_710"/>
          <p:cNvSpPr txBox="1"/>
          <p:nvPr>
            <p:ph idx="1" type="body"/>
          </p:nvPr>
        </p:nvSpPr>
        <p:spPr>
          <a:xfrm>
            <a:off x="5279300" y="2535931"/>
            <a:ext cx="3550200" cy="3596700"/>
          </a:xfrm>
          <a:prstGeom prst="rect">
            <a:avLst/>
          </a:prstGeom>
          <a:noFill/>
          <a:ln>
            <a:noFill/>
          </a:ln>
        </p:spPr>
        <p:txBody>
          <a:bodyPr anchorCtr="0" anchor="ctr" bIns="0" lIns="0" spcFirstLastPara="1" rIns="0" wrap="square" tIns="0">
            <a:normAutofit/>
          </a:bodyPr>
          <a:lstStyle>
            <a:lvl1pPr indent="-330200" lvl="0" marL="457200" algn="l">
              <a:lnSpc>
                <a:spcPct val="120000"/>
              </a:lnSpc>
              <a:spcBef>
                <a:spcPts val="750"/>
              </a:spcBef>
              <a:spcAft>
                <a:spcPts val="0"/>
              </a:spcAft>
              <a:buSzPts val="1600"/>
              <a:buChar char="•"/>
              <a:defRPr/>
            </a:lvl1pPr>
            <a:lvl2pPr indent="-317500" lvl="1" marL="914400" algn="l">
              <a:lnSpc>
                <a:spcPct val="120000"/>
              </a:lnSpc>
              <a:spcBef>
                <a:spcPts val="375"/>
              </a:spcBef>
              <a:spcAft>
                <a:spcPts val="0"/>
              </a:spcAft>
              <a:buSzPts val="1400"/>
              <a:buChar char="•"/>
              <a:defRPr/>
            </a:lvl2pPr>
            <a:lvl3pPr indent="-304800" lvl="2" marL="1371600" algn="l">
              <a:lnSpc>
                <a:spcPct val="120000"/>
              </a:lnSpc>
              <a:spcBef>
                <a:spcPts val="375"/>
              </a:spcBef>
              <a:spcAft>
                <a:spcPts val="0"/>
              </a:spcAft>
              <a:buSzPts val="1200"/>
              <a:buChar char="•"/>
              <a:defRPr/>
            </a:lvl3pPr>
            <a:lvl4pPr indent="-295275" lvl="3" marL="1828800" algn="l">
              <a:lnSpc>
                <a:spcPct val="120000"/>
              </a:lnSpc>
              <a:spcBef>
                <a:spcPts val="375"/>
              </a:spcBef>
              <a:spcAft>
                <a:spcPts val="0"/>
              </a:spcAft>
              <a:buSzPts val="1050"/>
              <a:buChar char="•"/>
              <a:defRPr/>
            </a:lvl4pPr>
            <a:lvl5pPr indent="-285750" lvl="4" marL="2286000" algn="l">
              <a:lnSpc>
                <a:spcPct val="120000"/>
              </a:lnSpc>
              <a:spcBef>
                <a:spcPts val="375"/>
              </a:spcBef>
              <a:spcAft>
                <a:spcPts val="0"/>
              </a:spcAft>
              <a:buSzPts val="900"/>
              <a:buChar char="•"/>
              <a:defRPr/>
            </a:lvl5pPr>
            <a:lvl6pPr indent="-285750" lvl="5" marL="2743200" algn="l">
              <a:lnSpc>
                <a:spcPct val="120000"/>
              </a:lnSpc>
              <a:spcBef>
                <a:spcPts val="375"/>
              </a:spcBef>
              <a:spcAft>
                <a:spcPts val="0"/>
              </a:spcAft>
              <a:buSzPts val="900"/>
              <a:buChar char="•"/>
              <a:defRPr/>
            </a:lvl6pPr>
            <a:lvl7pPr indent="-285750" lvl="6" marL="3200400" algn="l">
              <a:lnSpc>
                <a:spcPct val="120000"/>
              </a:lnSpc>
              <a:spcBef>
                <a:spcPts val="375"/>
              </a:spcBef>
              <a:spcAft>
                <a:spcPts val="0"/>
              </a:spcAft>
              <a:buSzPts val="900"/>
              <a:buChar char="•"/>
              <a:defRPr/>
            </a:lvl7pPr>
            <a:lvl8pPr indent="-285750" lvl="7" marL="3657600" algn="l">
              <a:lnSpc>
                <a:spcPct val="120000"/>
              </a:lnSpc>
              <a:spcBef>
                <a:spcPts val="375"/>
              </a:spcBef>
              <a:spcAft>
                <a:spcPts val="0"/>
              </a:spcAft>
              <a:buSzPts val="900"/>
              <a:buChar char="•"/>
              <a:defRPr/>
            </a:lvl8pPr>
            <a:lvl9pPr indent="-285750" lvl="8" marL="4114800" algn="l">
              <a:lnSpc>
                <a:spcPct val="120000"/>
              </a:lnSpc>
              <a:spcBef>
                <a:spcPts val="375"/>
              </a:spcBef>
              <a:spcAft>
                <a:spcPts val="0"/>
              </a:spcAft>
              <a:buSzPts val="9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38" name="Shape 38"/>
        <p:cNvGrpSpPr/>
        <p:nvPr/>
      </p:nvGrpSpPr>
      <p:grpSpPr>
        <a:xfrm>
          <a:off x="0" y="0"/>
          <a:ext cx="0" cy="0"/>
          <a:chOff x="0" y="0"/>
          <a:chExt cx="0" cy="0"/>
        </a:xfrm>
      </p:grpSpPr>
      <p:sp>
        <p:nvSpPr>
          <p:cNvPr id="39" name="Google Shape;39;g3e8228a2981_0_934"/>
          <p:cNvSpPr txBox="1"/>
          <p:nvPr>
            <p:ph type="ctrTitle"/>
          </p:nvPr>
        </p:nvSpPr>
        <p:spPr>
          <a:xfrm>
            <a:off x="645225" y="3683633"/>
            <a:ext cx="6736500" cy="1546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40" name="Google Shape;40;g3e8228a2981_0_934"/>
          <p:cNvSpPr/>
          <p:nvPr/>
        </p:nvSpPr>
        <p:spPr>
          <a:xfrm>
            <a:off x="5938246" y="3377551"/>
            <a:ext cx="7218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3e8228a2981_0_934"/>
          <p:cNvSpPr/>
          <p:nvPr/>
        </p:nvSpPr>
        <p:spPr>
          <a:xfrm>
            <a:off x="6659861" y="3377551"/>
            <a:ext cx="7218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3e8228a2981_0_934"/>
          <p:cNvSpPr/>
          <p:nvPr/>
        </p:nvSpPr>
        <p:spPr>
          <a:xfrm>
            <a:off x="-1" y="3377551"/>
            <a:ext cx="7218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3e8228a2981_0_934"/>
          <p:cNvSpPr/>
          <p:nvPr/>
        </p:nvSpPr>
        <p:spPr>
          <a:xfrm>
            <a:off x="721425" y="3377551"/>
            <a:ext cx="52167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g3e8228a2981_0_940"/>
          <p:cNvSpPr/>
          <p:nvPr/>
        </p:nvSpPr>
        <p:spPr>
          <a:xfrm>
            <a:off x="7356366" y="6755100"/>
            <a:ext cx="8937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g3e8228a2981_0_940"/>
          <p:cNvSpPr/>
          <p:nvPr/>
        </p:nvSpPr>
        <p:spPr>
          <a:xfrm>
            <a:off x="8250312" y="6755100"/>
            <a:ext cx="8937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g3e8228a2981_0_940"/>
          <p:cNvSpPr/>
          <p:nvPr/>
        </p:nvSpPr>
        <p:spPr>
          <a:xfrm>
            <a:off x="0" y="6755100"/>
            <a:ext cx="8937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3e8228a2981_0_940"/>
          <p:cNvSpPr/>
          <p:nvPr/>
        </p:nvSpPr>
        <p:spPr>
          <a:xfrm>
            <a:off x="893710" y="6755100"/>
            <a:ext cx="64626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3e8228a2981_0_940"/>
          <p:cNvSpPr txBox="1"/>
          <p:nvPr>
            <p:ph idx="12" type="sldNum"/>
          </p:nvPr>
        </p:nvSpPr>
        <p:spPr>
          <a:xfrm>
            <a:off x="8480575" y="6262577"/>
            <a:ext cx="548700" cy="417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2">
    <p:spTree>
      <p:nvGrpSpPr>
        <p:cNvPr id="50" name="Shape 50"/>
        <p:cNvGrpSpPr/>
        <p:nvPr/>
      </p:nvGrpSpPr>
      <p:grpSpPr>
        <a:xfrm>
          <a:off x="0" y="0"/>
          <a:ext cx="0" cy="0"/>
          <a:chOff x="0" y="0"/>
          <a:chExt cx="0" cy="0"/>
        </a:xfrm>
      </p:grpSpPr>
      <p:sp>
        <p:nvSpPr>
          <p:cNvPr id="51" name="Google Shape;51;g3e8228a2981_0_1409"/>
          <p:cNvSpPr txBox="1"/>
          <p:nvPr>
            <p:ph type="ctrTitle"/>
          </p:nvPr>
        </p:nvSpPr>
        <p:spPr>
          <a:xfrm>
            <a:off x="645225" y="3683633"/>
            <a:ext cx="6736500" cy="1546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52" name="Google Shape;52;g3e8228a2981_0_1409"/>
          <p:cNvSpPr/>
          <p:nvPr/>
        </p:nvSpPr>
        <p:spPr>
          <a:xfrm>
            <a:off x="5938246" y="3377551"/>
            <a:ext cx="721800" cy="10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3e8228a2981_0_1409"/>
          <p:cNvSpPr/>
          <p:nvPr/>
        </p:nvSpPr>
        <p:spPr>
          <a:xfrm>
            <a:off x="6659861" y="3377551"/>
            <a:ext cx="721800" cy="102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3e8228a2981_0_1409"/>
          <p:cNvSpPr/>
          <p:nvPr/>
        </p:nvSpPr>
        <p:spPr>
          <a:xfrm>
            <a:off x="-1" y="3377551"/>
            <a:ext cx="721800" cy="102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g3e8228a2981_0_1409"/>
          <p:cNvSpPr/>
          <p:nvPr/>
        </p:nvSpPr>
        <p:spPr>
          <a:xfrm>
            <a:off x="721425" y="3377551"/>
            <a:ext cx="5216700" cy="102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56" name="Shape 56"/>
        <p:cNvGrpSpPr/>
        <p:nvPr/>
      </p:nvGrpSpPr>
      <p:grpSpPr>
        <a:xfrm>
          <a:off x="0" y="0"/>
          <a:ext cx="0" cy="0"/>
          <a:chOff x="0" y="0"/>
          <a:chExt cx="0" cy="0"/>
        </a:xfrm>
      </p:grpSpPr>
      <p:sp>
        <p:nvSpPr>
          <p:cNvPr id="57" name="Google Shape;57;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8" name="Google Shape;58;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 name="Shape 59"/>
        <p:cNvGrpSpPr/>
        <p:nvPr/>
      </p:nvGrpSpPr>
      <p:grpSpPr>
        <a:xfrm>
          <a:off x="0" y="0"/>
          <a:ext cx="0" cy="0"/>
          <a:chOff x="0" y="0"/>
          <a:chExt cx="0" cy="0"/>
        </a:xfrm>
      </p:grpSpPr>
      <p:sp>
        <p:nvSpPr>
          <p:cNvPr id="60" name="Google Shape;60;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2" name="Google Shape;62;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64" name="Google Shape;64;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hkG8kFaNYPb7mBf0GcamiKmm98kTclNJ/view" TargetMode="Externa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unsplash.com/@iam_os?utm_source=unsplash&amp;utm_medium=referral&amp;utm_content=creditCopyText" TargetMode="External"/><Relationship Id="rId4" Type="http://schemas.openxmlformats.org/officeDocument/2006/relationships/hyperlink" Target="https://unsplash.com/@iam_os?utm_source=unsplash&amp;utm_medium=referral&amp;utm_content=creditCopyText" TargetMode="External"/><Relationship Id="rId5" Type="http://schemas.openxmlformats.org/officeDocument/2006/relationships/hyperlink" Target="https://unsplash.com/photos/white-kitten-in-brown-cardboard-box-pMidin9x1nE?utm_source=unsplash&amp;utm_medium=referral&amp;utm_content=creditCopyText" TargetMode="External"/><Relationship Id="rId6" Type="http://schemas.openxmlformats.org/officeDocument/2006/relationships/hyperlink" Target="https://unsplash.com/photos/white-kitten-in-brown-cardboard-box-pMidin9x1nE?utm_source=unsplash&amp;utm_medium=referral&amp;utm_content=creditCopyText" TargetMode="External"/><Relationship Id="rId7"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ccnull.de/foto/faultier-haengt-an-einem-ast-in-isolierter-studioaufnahme/1103642" TargetMode="External"/><Relationship Id="rId4" Type="http://schemas.openxmlformats.org/officeDocument/2006/relationships/hyperlink" Target="https://creativecommons.org/licenses/by/2.0/deed.en" TargetMode="External"/><Relationship Id="rId5"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hyperlink" Target="https://one.libretexts.org/" TargetMode="External"/><Relationship Id="rId5" Type="http://schemas.openxmlformats.org/officeDocument/2006/relationships/hyperlink" Target="https://one.libretexts.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jpg"/><Relationship Id="rId4" Type="http://schemas.openxmlformats.org/officeDocument/2006/relationships/hyperlink" Target="https://www.publicdomainpictures.net/it/view-image.php?image=753586&amp;picture=un-bradipo-e-sdraiato-su-una-sdraio" TargetMode="External"/><Relationship Id="rId5" Type="http://schemas.openxmlformats.org/officeDocument/2006/relationships/hyperlink" Target="https://creativecommons.org/publicdomain/zero/1.0/deed.e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hyperlink" Target="https://www.pexels.com/photo/two-giant-pandas-enjoying-bamboo-meal-29619540/" TargetMode="External"/><Relationship Id="rId5" Type="http://schemas.openxmlformats.org/officeDocument/2006/relationships/hyperlink" Target="https://www.pexels.com/licens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hyperlink" Target="https://libretexts.org/" TargetMode="External"/><Relationship Id="rId5" Type="http://schemas.openxmlformats.org/officeDocument/2006/relationships/hyperlink" Target="https://creativecommons.org/publicdomain/zero/1.0/deed.e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asccc-oeri.org/webinars-and-event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hyperlink" Target="about:blank" TargetMode="External"/><Relationship Id="rId9" Type="http://schemas.openxmlformats.org/officeDocument/2006/relationships/hyperlink" Target="https://www.publicdomainpictures.net/en/view-image.php?image=537111&amp;picture=hedgehog-holiday-funny" TargetMode="External"/><Relationship Id="rId5" Type="http://schemas.openxmlformats.org/officeDocument/2006/relationships/hyperlink" Target="mailto:kaurshagun@fhda.edu" TargetMode="External"/><Relationship Id="rId6" Type="http://schemas.openxmlformats.org/officeDocument/2006/relationships/hyperlink" Target="mailto:oeri@asccc.org" TargetMode="External"/><Relationship Id="rId7" Type="http://schemas.openxmlformats.org/officeDocument/2006/relationships/hyperlink" Target="https://www.publicdomainpictures.net/en/view-image.php?image=537111&amp;picture=hedgehog-holiday-funny" TargetMode="External"/><Relationship Id="rId8" Type="http://schemas.openxmlformats.org/officeDocument/2006/relationships/hyperlink" Target="https://creativecommons.org/publicdomain/zero/1.0/deed.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one.libretexts.org/register"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libretexts.org/"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37" name="Google Shape;137;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lang="en-US" sz="2000"/>
              <a:t>On behalf of the ASCCC OERI, we are pleased to have you here with us for “Beyond the Final Draft: Process-Based Assessment with Forge”</a:t>
            </a:r>
            <a:endParaRPr sz="2000">
              <a:latin typeface="arial"/>
              <a:ea typeface="arial"/>
              <a:cs typeface="arial"/>
              <a:sym typeface="arial"/>
            </a:endParaRPr>
          </a:p>
          <a:p>
            <a:pPr indent="-355600" lvl="0" marL="457200" rtl="0" algn="l">
              <a:spcBef>
                <a:spcPts val="750"/>
              </a:spcBef>
              <a:spcAft>
                <a:spcPts val="0"/>
              </a:spcAft>
              <a:buSzPts val="2000"/>
              <a:buChar char="•"/>
            </a:pPr>
            <a:r>
              <a:rPr lang="en-US" sz="2000"/>
              <a:t>If you are not already muted, please mute yourself upon arrival.</a:t>
            </a:r>
            <a:endParaRPr/>
          </a:p>
          <a:p>
            <a:pPr indent="-355600" lvl="0" marL="457200" rtl="0" algn="l">
              <a:spcBef>
                <a:spcPts val="750"/>
              </a:spcBef>
              <a:spcAft>
                <a:spcPts val="0"/>
              </a:spcAft>
              <a:buSzPts val="2000"/>
              <a:buChar char="•"/>
            </a:pPr>
            <a:r>
              <a:rPr lang="en-US" sz="2000"/>
              <a:t>Please note that you are encouraged to use the Zoom “chat” feature for questions and comments.</a:t>
            </a:r>
            <a:endParaRPr/>
          </a:p>
          <a:p>
            <a:pPr indent="-355600" lvl="0" marL="457200" rtl="0" algn="l">
              <a:spcBef>
                <a:spcPts val="750"/>
              </a:spcBef>
              <a:spcAft>
                <a:spcPts val="0"/>
              </a:spcAft>
              <a:buSzPts val="2000"/>
              <a:buChar char="•"/>
            </a:pPr>
            <a:r>
              <a:rPr lang="en-US" sz="2000"/>
              <a:t>You’re invited to introduce yourself in the chat – please provide your name, college, discipline/role.</a:t>
            </a:r>
            <a:endParaRPr/>
          </a:p>
          <a:p>
            <a:pPr indent="-355600" lvl="0" marL="457200" rtl="0" algn="l">
              <a:spcBef>
                <a:spcPts val="750"/>
              </a:spcBef>
              <a:spcAft>
                <a:spcPts val="0"/>
              </a:spcAft>
              <a:buSzPts val="2000"/>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ea62dcfba0_0_19"/>
          <p:cNvSpPr txBox="1"/>
          <p:nvPr/>
        </p:nvSpPr>
        <p:spPr>
          <a:xfrm>
            <a:off x="654600" y="516025"/>
            <a:ext cx="7834800" cy="111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lt1"/>
                </a:solidFill>
              </a:rPr>
              <a:t>Student View</a:t>
            </a:r>
            <a:endParaRPr sz="3800">
              <a:solidFill>
                <a:schemeClr val="lt1"/>
              </a:solidFill>
            </a:endParaRPr>
          </a:p>
        </p:txBody>
      </p:sp>
      <p:pic>
        <p:nvPicPr>
          <p:cNvPr descr="screenshot of The Forge student view with the assignment summary" id="203" name="Google Shape;203;g3ea62dcfba0_0_19"/>
          <p:cNvPicPr preferRelativeResize="0"/>
          <p:nvPr/>
        </p:nvPicPr>
        <p:blipFill>
          <a:blip r:embed="rId3">
            <a:alphaModFix/>
          </a:blip>
          <a:stretch>
            <a:fillRect/>
          </a:stretch>
        </p:blipFill>
        <p:spPr>
          <a:xfrm>
            <a:off x="714448" y="2148673"/>
            <a:ext cx="7715098" cy="4238027"/>
          </a:xfrm>
          <a:prstGeom prst="rect">
            <a:avLst/>
          </a:prstGeom>
          <a:noFill/>
          <a:ln>
            <a:noFill/>
          </a:ln>
        </p:spPr>
      </p:pic>
      <p:sp>
        <p:nvSpPr>
          <p:cNvPr id="204" name="Google Shape;204;g3ea62dcfba0_0_19"/>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4300">
                <a:solidFill>
                  <a:srgbClr val="191919"/>
                </a:solidFill>
              </a:rPr>
              <a:t>Student View</a:t>
            </a:r>
            <a:endParaRPr sz="4300">
              <a:solidFill>
                <a:srgbClr val="19191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ea62dcfba0_0_40"/>
          <p:cNvSpPr txBox="1"/>
          <p:nvPr>
            <p:ph idx="12" type="sldNum"/>
          </p:nvPr>
        </p:nvSpPr>
        <p:spPr>
          <a:xfrm>
            <a:off x="1088686" y="6211950"/>
            <a:ext cx="511200" cy="3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050"/>
              <a:buFont typeface="Arial"/>
              <a:buNone/>
            </a:pPr>
            <a:fld id="{00000000-1234-1234-1234-123412341234}" type="slidenum">
              <a:rPr lang="en-US"/>
              <a:t>‹#›</a:t>
            </a:fld>
            <a:endParaRPr/>
          </a:p>
        </p:txBody>
      </p:sp>
      <p:pic>
        <p:nvPicPr>
          <p:cNvPr descr="screenshot of analytics with word count on the y axis and time count on the x axis " id="210" name="Google Shape;210;g3ea62dcfba0_0_40"/>
          <p:cNvPicPr preferRelativeResize="0"/>
          <p:nvPr/>
        </p:nvPicPr>
        <p:blipFill rotWithShape="1">
          <a:blip r:embed="rId3">
            <a:alphaModFix/>
          </a:blip>
          <a:srcRect b="0" l="0" r="51823" t="0"/>
          <a:stretch/>
        </p:blipFill>
        <p:spPr>
          <a:xfrm>
            <a:off x="1254950" y="1986200"/>
            <a:ext cx="3089800" cy="3659575"/>
          </a:xfrm>
          <a:prstGeom prst="rect">
            <a:avLst/>
          </a:prstGeom>
          <a:noFill/>
          <a:ln cap="flat" cmpd="sng" w="9525">
            <a:solidFill>
              <a:srgbClr val="000000"/>
            </a:solidFill>
            <a:prstDash val="solid"/>
            <a:round/>
            <a:headEnd len="sm" w="sm" type="none"/>
            <a:tailEnd len="sm" w="sm" type="none"/>
          </a:ln>
        </p:spPr>
      </p:pic>
      <p:pic>
        <p:nvPicPr>
          <p:cNvPr descr="Screenshot Comparison of two line graphs in The Forge: the left shows large green circles indicating &quot;Copy/Paste Chunks&quot; of text, while the right shows a dense trail of small dots representing authentic &quot;Later Editing&quot; and revisions." id="211" name="Google Shape;211;g3ea62dcfba0_0_40"/>
          <p:cNvPicPr preferRelativeResize="0"/>
          <p:nvPr/>
        </p:nvPicPr>
        <p:blipFill rotWithShape="1">
          <a:blip r:embed="rId3">
            <a:alphaModFix/>
          </a:blip>
          <a:srcRect b="0" l="50855" r="0" t="0"/>
          <a:stretch/>
        </p:blipFill>
        <p:spPr>
          <a:xfrm>
            <a:off x="5074725" y="1986200"/>
            <a:ext cx="3089800" cy="3569400"/>
          </a:xfrm>
          <a:prstGeom prst="rect">
            <a:avLst/>
          </a:prstGeom>
          <a:noFill/>
          <a:ln cap="flat" cmpd="sng" w="9525">
            <a:solidFill>
              <a:srgbClr val="000000"/>
            </a:solidFill>
            <a:prstDash val="solid"/>
            <a:round/>
            <a:headEnd len="sm" w="sm" type="none"/>
            <a:tailEnd len="sm" w="sm" type="none"/>
          </a:ln>
        </p:spPr>
      </p:pic>
      <p:cxnSp>
        <p:nvCxnSpPr>
          <p:cNvPr id="212" name="Google Shape;212;g3ea62dcfba0_0_40"/>
          <p:cNvCxnSpPr/>
          <p:nvPr/>
        </p:nvCxnSpPr>
        <p:spPr>
          <a:xfrm>
            <a:off x="1345950" y="5691667"/>
            <a:ext cx="2526300" cy="0"/>
          </a:xfrm>
          <a:prstGeom prst="straightConnector1">
            <a:avLst/>
          </a:prstGeom>
          <a:noFill/>
          <a:ln cap="flat" cmpd="sng" w="28575">
            <a:solidFill>
              <a:schemeClr val="dk2"/>
            </a:solidFill>
            <a:prstDash val="solid"/>
            <a:round/>
            <a:headEnd len="med" w="med" type="none"/>
            <a:tailEnd len="med" w="med" type="triangle"/>
          </a:ln>
        </p:spPr>
      </p:cxnSp>
      <p:sp>
        <p:nvSpPr>
          <p:cNvPr id="213" name="Google Shape;213;g3ea62dcfba0_0_40"/>
          <p:cNvSpPr txBox="1"/>
          <p:nvPr/>
        </p:nvSpPr>
        <p:spPr>
          <a:xfrm>
            <a:off x="2107150" y="5691667"/>
            <a:ext cx="1100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Open Sans"/>
                <a:ea typeface="Open Sans"/>
                <a:cs typeface="Open Sans"/>
                <a:sym typeface="Open Sans"/>
              </a:rPr>
              <a:t>Time</a:t>
            </a:r>
            <a:endParaRPr/>
          </a:p>
        </p:txBody>
      </p:sp>
      <p:cxnSp>
        <p:nvCxnSpPr>
          <p:cNvPr id="214" name="Google Shape;214;g3ea62dcfba0_0_40"/>
          <p:cNvCxnSpPr/>
          <p:nvPr/>
        </p:nvCxnSpPr>
        <p:spPr>
          <a:xfrm>
            <a:off x="1099475" y="2193833"/>
            <a:ext cx="0" cy="3044100"/>
          </a:xfrm>
          <a:prstGeom prst="straightConnector1">
            <a:avLst/>
          </a:prstGeom>
          <a:noFill/>
          <a:ln cap="flat" cmpd="sng" w="28575">
            <a:solidFill>
              <a:schemeClr val="dk2"/>
            </a:solidFill>
            <a:prstDash val="solid"/>
            <a:round/>
            <a:headEnd len="med" w="med" type="none"/>
            <a:tailEnd len="med" w="med" type="triangle"/>
          </a:ln>
        </p:spPr>
      </p:cxnSp>
      <p:sp>
        <p:nvSpPr>
          <p:cNvPr id="215" name="Google Shape;215;g3ea62dcfba0_0_40"/>
          <p:cNvSpPr txBox="1"/>
          <p:nvPr/>
        </p:nvSpPr>
        <p:spPr>
          <a:xfrm rot="-5400000">
            <a:off x="-433775" y="3250800"/>
            <a:ext cx="2651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Open Sans"/>
                <a:ea typeface="Open Sans"/>
                <a:cs typeface="Open Sans"/>
                <a:sym typeface="Open Sans"/>
              </a:rPr>
              <a:t>Word Count</a:t>
            </a:r>
            <a:endParaRPr>
              <a:latin typeface="Open Sans"/>
              <a:ea typeface="Open Sans"/>
              <a:cs typeface="Open Sans"/>
              <a:sym typeface="Open Sans"/>
            </a:endParaRPr>
          </a:p>
        </p:txBody>
      </p:sp>
      <p:sp>
        <p:nvSpPr>
          <p:cNvPr id="216" name="Google Shape;216;g3ea62dcfba0_0_40"/>
          <p:cNvSpPr txBox="1"/>
          <p:nvPr/>
        </p:nvSpPr>
        <p:spPr>
          <a:xfrm>
            <a:off x="2398274" y="1157915"/>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FF9900"/>
                </a:solidFill>
                <a:latin typeface="Open Sans"/>
                <a:ea typeface="Open Sans"/>
                <a:cs typeface="Open Sans"/>
                <a:sym typeface="Open Sans"/>
              </a:rPr>
              <a:t>Copy/Paste Chunks</a:t>
            </a:r>
            <a:endParaRPr>
              <a:solidFill>
                <a:srgbClr val="FF9900"/>
              </a:solidFill>
              <a:latin typeface="Open Sans"/>
              <a:ea typeface="Open Sans"/>
              <a:cs typeface="Open Sans"/>
              <a:sym typeface="Open Sans"/>
            </a:endParaRPr>
          </a:p>
        </p:txBody>
      </p:sp>
      <p:sp>
        <p:nvSpPr>
          <p:cNvPr id="217" name="Google Shape;217;g3ea62dcfba0_0_40"/>
          <p:cNvSpPr txBox="1"/>
          <p:nvPr/>
        </p:nvSpPr>
        <p:spPr>
          <a:xfrm>
            <a:off x="6360925" y="1164350"/>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FF9900"/>
                </a:solidFill>
                <a:latin typeface="Open Sans"/>
                <a:ea typeface="Open Sans"/>
                <a:cs typeface="Open Sans"/>
                <a:sym typeface="Open Sans"/>
              </a:rPr>
              <a:t>Later Editing</a:t>
            </a:r>
            <a:endParaRPr>
              <a:solidFill>
                <a:srgbClr val="FF9900"/>
              </a:solidFill>
              <a:latin typeface="Open Sans"/>
              <a:ea typeface="Open Sans"/>
              <a:cs typeface="Open Sans"/>
              <a:sym typeface="Open Sans"/>
            </a:endParaRPr>
          </a:p>
        </p:txBody>
      </p:sp>
      <p:cxnSp>
        <p:nvCxnSpPr>
          <p:cNvPr id="218" name="Google Shape;218;g3ea62dcfba0_0_40"/>
          <p:cNvCxnSpPr/>
          <p:nvPr/>
        </p:nvCxnSpPr>
        <p:spPr>
          <a:xfrm flipH="1">
            <a:off x="2893325" y="1641342"/>
            <a:ext cx="456900" cy="1055100"/>
          </a:xfrm>
          <a:prstGeom prst="straightConnector1">
            <a:avLst/>
          </a:prstGeom>
          <a:noFill/>
          <a:ln cap="flat" cmpd="sng" w="19050">
            <a:solidFill>
              <a:srgbClr val="FF9900"/>
            </a:solidFill>
            <a:prstDash val="solid"/>
            <a:round/>
            <a:headEnd len="med" w="med" type="none"/>
            <a:tailEnd len="med" w="med" type="triangle"/>
          </a:ln>
        </p:spPr>
      </p:cxnSp>
      <p:cxnSp>
        <p:nvCxnSpPr>
          <p:cNvPr id="219" name="Google Shape;219;g3ea62dcfba0_0_40"/>
          <p:cNvCxnSpPr/>
          <p:nvPr/>
        </p:nvCxnSpPr>
        <p:spPr>
          <a:xfrm flipH="1">
            <a:off x="6749825" y="1677433"/>
            <a:ext cx="124500" cy="515100"/>
          </a:xfrm>
          <a:prstGeom prst="straightConnector1">
            <a:avLst/>
          </a:prstGeom>
          <a:noFill/>
          <a:ln cap="flat" cmpd="sng" w="19050">
            <a:solidFill>
              <a:srgbClr val="FF9900"/>
            </a:solidFill>
            <a:prstDash val="solid"/>
            <a:round/>
            <a:headEnd len="med" w="med" type="none"/>
            <a:tailEnd len="med" w="med" type="triangle"/>
          </a:ln>
        </p:spPr>
      </p:cxnSp>
      <p:cxnSp>
        <p:nvCxnSpPr>
          <p:cNvPr id="220" name="Google Shape;220;g3ea62dcfba0_0_40"/>
          <p:cNvCxnSpPr/>
          <p:nvPr/>
        </p:nvCxnSpPr>
        <p:spPr>
          <a:xfrm>
            <a:off x="7009000" y="1581008"/>
            <a:ext cx="436800" cy="1420500"/>
          </a:xfrm>
          <a:prstGeom prst="straightConnector1">
            <a:avLst/>
          </a:prstGeom>
          <a:noFill/>
          <a:ln cap="flat" cmpd="sng" w="19050">
            <a:solidFill>
              <a:srgbClr val="FF9900"/>
            </a:solidFill>
            <a:prstDash val="solid"/>
            <a:round/>
            <a:headEnd len="med" w="med" type="none"/>
            <a:tailEnd len="med" w="med" type="triangle"/>
          </a:ln>
        </p:spPr>
      </p:cxnSp>
      <p:sp>
        <p:nvSpPr>
          <p:cNvPr id="221" name="Google Shape;221;g3ea62dcfba0_0_40"/>
          <p:cNvSpPr txBox="1"/>
          <p:nvPr>
            <p:ph idx="4294967295" type="title"/>
          </p:nvPr>
        </p:nvSpPr>
        <p:spPr>
          <a:xfrm>
            <a:off x="578250" y="321300"/>
            <a:ext cx="7987500" cy="8985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sz="3000">
                <a:solidFill>
                  <a:srgbClr val="002F6D"/>
                </a:solidFill>
              </a:rPr>
              <a:t>Forge: Long-form writing Analytics &amp; Assessment</a:t>
            </a:r>
            <a:endParaRPr sz="3000">
              <a:solidFill>
                <a:srgbClr val="002F6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3ea62dcfba0_0_29"/>
          <p:cNvSpPr txBox="1"/>
          <p:nvPr/>
        </p:nvSpPr>
        <p:spPr>
          <a:xfrm>
            <a:off x="959850" y="719567"/>
            <a:ext cx="72243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3500">
                <a:solidFill>
                  <a:schemeClr val="lt1"/>
                </a:solidFill>
              </a:rPr>
              <a:t>Analytics: “Rewinding” Documents</a:t>
            </a:r>
            <a:endParaRPr sz="3450">
              <a:solidFill>
                <a:schemeClr val="lt1"/>
              </a:solidFill>
              <a:highlight>
                <a:srgbClr val="FFFFFF"/>
              </a:highlight>
            </a:endParaRPr>
          </a:p>
          <a:p>
            <a:pPr indent="0" lvl="0" marL="0" rtl="0" algn="l">
              <a:spcBef>
                <a:spcPts val="0"/>
              </a:spcBef>
              <a:spcAft>
                <a:spcPts val="0"/>
              </a:spcAft>
              <a:buNone/>
            </a:pPr>
            <a:r>
              <a:t/>
            </a:r>
            <a:endParaRPr b="1" sz="3000">
              <a:solidFill>
                <a:schemeClr val="dk1"/>
              </a:solidFill>
              <a:latin typeface="Red Hat Text"/>
              <a:ea typeface="Red Hat Text"/>
              <a:cs typeface="Red Hat Text"/>
              <a:sym typeface="Red Hat Text"/>
            </a:endParaRPr>
          </a:p>
        </p:txBody>
      </p:sp>
      <p:pic>
        <p:nvPicPr>
          <p:cNvPr id="228" name="Google Shape;228;g3ea62dcfba0_0_29" title="Forge rewind.mp4">
            <a:hlinkClick r:id="rId3"/>
          </p:cNvPr>
          <p:cNvPicPr preferRelativeResize="0"/>
          <p:nvPr/>
        </p:nvPicPr>
        <p:blipFill>
          <a:blip r:embed="rId4">
            <a:alphaModFix/>
          </a:blip>
          <a:stretch>
            <a:fillRect/>
          </a:stretch>
        </p:blipFill>
        <p:spPr>
          <a:xfrm>
            <a:off x="728875" y="2108375"/>
            <a:ext cx="8130225" cy="4587575"/>
          </a:xfrm>
          <a:prstGeom prst="rect">
            <a:avLst/>
          </a:prstGeom>
          <a:noFill/>
          <a:ln>
            <a:noFill/>
          </a:ln>
        </p:spPr>
      </p:pic>
      <p:sp>
        <p:nvSpPr>
          <p:cNvPr id="229" name="Google Shape;229;g3ea62dcfba0_0_29"/>
          <p:cNvSpPr txBox="1"/>
          <p:nvPr>
            <p:ph type="title"/>
          </p:nvPr>
        </p:nvSpPr>
        <p:spPr>
          <a:xfrm>
            <a:off x="1139561" y="417870"/>
            <a:ext cx="7202400" cy="8985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Clr>
                <a:srgbClr val="00417E"/>
              </a:buClr>
              <a:buSzPts val="1100"/>
              <a:buFont typeface="Arial"/>
              <a:buNone/>
            </a:pPr>
            <a:r>
              <a:rPr lang="en-US" sz="3400">
                <a:solidFill>
                  <a:srgbClr val="191919"/>
                </a:solidFill>
              </a:rPr>
              <a:t>Analytics: “Rewinding” Documents</a:t>
            </a:r>
            <a:endParaRPr sz="3100">
              <a:solidFill>
                <a:srgbClr val="19191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ea62dcfba0_0_543"/>
          <p:cNvSpPr txBox="1"/>
          <p:nvPr/>
        </p:nvSpPr>
        <p:spPr>
          <a:xfrm>
            <a:off x="454800" y="806875"/>
            <a:ext cx="8130000" cy="585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t/>
            </a:r>
            <a:endParaRPr sz="3800">
              <a:solidFill>
                <a:schemeClr val="dk2"/>
              </a:solidFill>
              <a:latin typeface="Barlow"/>
              <a:ea typeface="Barlow"/>
              <a:cs typeface="Barlow"/>
              <a:sym typeface="Barlow"/>
            </a:endParaRPr>
          </a:p>
        </p:txBody>
      </p:sp>
      <p:sp>
        <p:nvSpPr>
          <p:cNvPr id="235" name="Google Shape;235;g3ea62dcfba0_0_543"/>
          <p:cNvSpPr txBox="1"/>
          <p:nvPr/>
        </p:nvSpPr>
        <p:spPr>
          <a:xfrm>
            <a:off x="335550" y="853075"/>
            <a:ext cx="8472900" cy="7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4400">
                <a:solidFill>
                  <a:schemeClr val="dk2"/>
                </a:solidFill>
                <a:latin typeface="Barlow Medium"/>
                <a:ea typeface="Barlow Medium"/>
                <a:cs typeface="Barlow Medium"/>
                <a:sym typeface="Barlow Medium"/>
              </a:rPr>
              <a:t>Let’s Unbox Forge</a:t>
            </a:r>
            <a:endParaRPr sz="3400">
              <a:solidFill>
                <a:schemeClr val="dk1"/>
              </a:solidFill>
              <a:latin typeface="Calibri"/>
              <a:ea typeface="Calibri"/>
              <a:cs typeface="Calibri"/>
              <a:sym typeface="Calibri"/>
            </a:endParaRPr>
          </a:p>
        </p:txBody>
      </p:sp>
      <p:sp>
        <p:nvSpPr>
          <p:cNvPr id="236" name="Google Shape;236;g3ea62dcfba0_0_543"/>
          <p:cNvSpPr txBox="1"/>
          <p:nvPr/>
        </p:nvSpPr>
        <p:spPr>
          <a:xfrm>
            <a:off x="3513750" y="6252150"/>
            <a:ext cx="32610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dk1"/>
                </a:solidFill>
              </a:rPr>
              <a:t>Photo by</a:t>
            </a:r>
            <a:r>
              <a:rPr lang="en-US" sz="1100">
                <a:solidFill>
                  <a:schemeClr val="dk1"/>
                </a:solidFill>
                <a:uFill>
                  <a:noFill/>
                </a:uFill>
                <a:hlinkClick r:id="rId3">
                  <a:extLst>
                    <a:ext uri="{A12FA001-AC4F-418D-AE19-62706E023703}">
                      <ahyp:hlinkClr val="tx"/>
                    </a:ext>
                  </a:extLst>
                </a:hlinkClick>
              </a:rPr>
              <a:t> </a:t>
            </a:r>
            <a:r>
              <a:rPr lang="en-US" sz="1100" u="sng">
                <a:solidFill>
                  <a:schemeClr val="hlink"/>
                </a:solidFill>
                <a:hlinkClick r:id="rId4"/>
              </a:rPr>
              <a:t>iam_os</a:t>
            </a:r>
            <a:r>
              <a:rPr lang="en-US" sz="1100">
                <a:solidFill>
                  <a:schemeClr val="dk1"/>
                </a:solidFill>
              </a:rPr>
              <a:t> on</a:t>
            </a:r>
            <a:r>
              <a:rPr lang="en-US" sz="1100">
                <a:solidFill>
                  <a:schemeClr val="dk1"/>
                </a:solidFill>
                <a:uFill>
                  <a:noFill/>
                </a:uFill>
                <a:hlinkClick r:id="rId5">
                  <a:extLst>
                    <a:ext uri="{A12FA001-AC4F-418D-AE19-62706E023703}">
                      <ahyp:hlinkClr val="tx"/>
                    </a:ext>
                  </a:extLst>
                </a:hlinkClick>
              </a:rPr>
              <a:t> </a:t>
            </a:r>
            <a:r>
              <a:rPr lang="en-US" sz="1100" u="sng">
                <a:solidFill>
                  <a:schemeClr val="hlink"/>
                </a:solidFill>
                <a:hlinkClick r:id="rId6"/>
              </a:rPr>
              <a:t>Unsplash</a:t>
            </a:r>
            <a:r>
              <a:rPr lang="en-US" sz="1100">
                <a:solidFill>
                  <a:schemeClr val="dk1"/>
                </a:solidFill>
              </a:rPr>
              <a:t> </a:t>
            </a:r>
            <a:endParaRPr sz="3000">
              <a:solidFill>
                <a:schemeClr val="dk1"/>
              </a:solidFill>
              <a:latin typeface="Calibri"/>
              <a:ea typeface="Calibri"/>
              <a:cs typeface="Calibri"/>
              <a:sym typeface="Calibri"/>
            </a:endParaRPr>
          </a:p>
        </p:txBody>
      </p:sp>
      <p:pic>
        <p:nvPicPr>
          <p:cNvPr descr="white kitten in browncardboard box" id="237" name="Google Shape;237;g3ea62dcfba0_0_543" title="iam_os-pMidin9x1nE-unsplash.jpg"/>
          <p:cNvPicPr preferRelativeResize="0"/>
          <p:nvPr/>
        </p:nvPicPr>
        <p:blipFill>
          <a:blip r:embed="rId7">
            <a:alphaModFix/>
          </a:blip>
          <a:stretch>
            <a:fillRect/>
          </a:stretch>
        </p:blipFill>
        <p:spPr>
          <a:xfrm>
            <a:off x="2509226" y="2004475"/>
            <a:ext cx="4125547" cy="4125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ea62dcfba0_0_257"/>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400"/>
              <a:t>Type of Forge Assignments</a:t>
            </a:r>
            <a:endParaRPr sz="3400"/>
          </a:p>
        </p:txBody>
      </p:sp>
      <p:sp>
        <p:nvSpPr>
          <p:cNvPr id="244" name="Google Shape;244;g3ea62dcfba0_0_257"/>
          <p:cNvSpPr txBox="1"/>
          <p:nvPr>
            <p:ph idx="1" type="body"/>
          </p:nvPr>
        </p:nvSpPr>
        <p:spPr>
          <a:xfrm>
            <a:off x="1088686" y="2585532"/>
            <a:ext cx="7202400" cy="4039800"/>
          </a:xfrm>
          <a:prstGeom prst="rect">
            <a:avLst/>
          </a:prstGeom>
        </p:spPr>
        <p:txBody>
          <a:bodyPr anchorCtr="0" anchor="t" bIns="45700" lIns="91425" spcFirstLastPara="1" rIns="91425" wrap="square" tIns="45700">
            <a:normAutofit/>
          </a:bodyPr>
          <a:lstStyle/>
          <a:p>
            <a:pPr indent="-406400" lvl="0" marL="457200" rtl="0" algn="l">
              <a:spcBef>
                <a:spcPts val="750"/>
              </a:spcBef>
              <a:spcAft>
                <a:spcPts val="0"/>
              </a:spcAft>
              <a:buSzPts val="2800"/>
              <a:buChar char="•"/>
            </a:pPr>
            <a:r>
              <a:rPr lang="en-US" sz="2800"/>
              <a:t>Document</a:t>
            </a:r>
            <a:endParaRPr sz="2800"/>
          </a:p>
          <a:p>
            <a:pPr indent="-406400" lvl="0" marL="457200" rtl="0" algn="l">
              <a:spcBef>
                <a:spcPts val="0"/>
              </a:spcBef>
              <a:spcAft>
                <a:spcPts val="0"/>
              </a:spcAft>
              <a:buSzPts val="2800"/>
              <a:buChar char="•"/>
            </a:pPr>
            <a:r>
              <a:rPr lang="en-US" sz="2800"/>
              <a:t>Spreadsheet</a:t>
            </a:r>
            <a:endParaRPr sz="2800"/>
          </a:p>
          <a:p>
            <a:pPr indent="-406400" lvl="0" marL="457200" rtl="0" algn="l">
              <a:spcBef>
                <a:spcPts val="0"/>
              </a:spcBef>
              <a:spcAft>
                <a:spcPts val="0"/>
              </a:spcAft>
              <a:buSzPts val="2800"/>
              <a:buChar char="•"/>
            </a:pPr>
            <a:r>
              <a:rPr lang="en-US" sz="2800"/>
              <a:t>Presentation</a:t>
            </a:r>
            <a:endParaRPr sz="2800"/>
          </a:p>
          <a:p>
            <a:pPr indent="-406400" lvl="0" marL="457200" rtl="0" algn="l">
              <a:spcBef>
                <a:spcPts val="0"/>
              </a:spcBef>
              <a:spcAft>
                <a:spcPts val="0"/>
              </a:spcAft>
              <a:buSzPts val="2800"/>
              <a:buChar char="•"/>
            </a:pPr>
            <a:r>
              <a:rPr lang="en-US" sz="2800"/>
              <a:t>Draw</a:t>
            </a:r>
            <a:endParaRPr sz="2800"/>
          </a:p>
          <a:p>
            <a:pPr indent="-406400" lvl="0" marL="457200" rtl="0" algn="l">
              <a:spcBef>
                <a:spcPts val="0"/>
              </a:spcBef>
              <a:spcAft>
                <a:spcPts val="0"/>
              </a:spcAft>
              <a:buSzPts val="2800"/>
              <a:buChar char="•"/>
            </a:pPr>
            <a:r>
              <a:rPr lang="en-US" sz="2800"/>
              <a:t>Image</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ea62dcfba0_0_171"/>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Exploring Forge - Document</a:t>
            </a:r>
            <a:endParaRPr sz="3400"/>
          </a:p>
        </p:txBody>
      </p:sp>
      <p:sp>
        <p:nvSpPr>
          <p:cNvPr id="251" name="Google Shape;251;g3ea62dcfba0_0_171"/>
          <p:cNvSpPr txBox="1"/>
          <p:nvPr/>
        </p:nvSpPr>
        <p:spPr>
          <a:xfrm>
            <a:off x="539275" y="2401325"/>
            <a:ext cx="7938000" cy="2770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Char char="●"/>
            </a:pPr>
            <a:r>
              <a:rPr lang="en-US" sz="2400"/>
              <a:t>Selecting Document as the main file type will open a word processing file for students to complete their work. </a:t>
            </a:r>
            <a:endParaRPr sz="2400"/>
          </a:p>
          <a:p>
            <a:pPr indent="0" lvl="0" marL="457200" rtl="0" algn="l">
              <a:spcBef>
                <a:spcPts val="0"/>
              </a:spcBef>
              <a:spcAft>
                <a:spcPts val="0"/>
              </a:spcAft>
              <a:buNone/>
            </a:pPr>
            <a:r>
              <a:t/>
            </a:r>
            <a:endParaRPr sz="2400"/>
          </a:p>
          <a:p>
            <a:pPr indent="-292100" lvl="0" marL="457200" rtl="0" algn="l">
              <a:spcBef>
                <a:spcPts val="0"/>
              </a:spcBef>
              <a:spcAft>
                <a:spcPts val="0"/>
              </a:spcAft>
              <a:buSzPts val="1000"/>
              <a:buChar char="●"/>
            </a:pPr>
            <a:r>
              <a:rPr lang="en-US" sz="2400"/>
              <a:t>Best suited for written assignments such as essays, reports, lab write-ups, or any task that requires a typed, narrative response.</a:t>
            </a:r>
            <a:endParaRPr sz="2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e8228a2981_0_1418"/>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Forge: Document Assignment</a:t>
            </a:r>
            <a:endParaRPr sz="3400"/>
          </a:p>
        </p:txBody>
      </p:sp>
      <p:pic>
        <p:nvPicPr>
          <p:cNvPr id="258" name="Google Shape;258;g3e8228a2981_0_1418"/>
          <p:cNvPicPr preferRelativeResize="0"/>
          <p:nvPr/>
        </p:nvPicPr>
        <p:blipFill>
          <a:blip r:embed="rId3">
            <a:alphaModFix/>
          </a:blip>
          <a:stretch>
            <a:fillRect/>
          </a:stretch>
        </p:blipFill>
        <p:spPr>
          <a:xfrm>
            <a:off x="91350" y="2325827"/>
            <a:ext cx="8839204" cy="40872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ea62dcfba0_0_210"/>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Exploring Forge - Spreadsheet</a:t>
            </a:r>
            <a:endParaRPr sz="3400"/>
          </a:p>
        </p:txBody>
      </p:sp>
      <p:sp>
        <p:nvSpPr>
          <p:cNvPr id="265" name="Google Shape;265;g3ea62dcfba0_0_210"/>
          <p:cNvSpPr txBox="1"/>
          <p:nvPr/>
        </p:nvSpPr>
        <p:spPr>
          <a:xfrm>
            <a:off x="539275" y="2401325"/>
            <a:ext cx="79380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US" sz="2400"/>
              <a:t>Selecting Spreadsheet as the main file type will open a spreadsheet file for students to complete their work. </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Best suited for assignments involving data entry, calculations, budgeting, or any task that requires the organization of numerical information.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ea62dcfba0_0_216"/>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Forge: Spreadsheet Assignment</a:t>
            </a:r>
            <a:endParaRPr sz="3400"/>
          </a:p>
        </p:txBody>
      </p:sp>
      <p:pic>
        <p:nvPicPr>
          <p:cNvPr descr="The Forge student view showing a spreadsheet assignment with student scores and calculated statistics." id="272" name="Google Shape;272;g3ea62dcfba0_0_216"/>
          <p:cNvPicPr preferRelativeResize="0"/>
          <p:nvPr/>
        </p:nvPicPr>
        <p:blipFill>
          <a:blip r:embed="rId3">
            <a:alphaModFix/>
          </a:blip>
          <a:stretch>
            <a:fillRect/>
          </a:stretch>
        </p:blipFill>
        <p:spPr>
          <a:xfrm>
            <a:off x="152400" y="2234252"/>
            <a:ext cx="8839204" cy="33103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ea62dcfba0_0_224"/>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Exploring Forge - Presentation</a:t>
            </a:r>
            <a:endParaRPr sz="3400"/>
          </a:p>
        </p:txBody>
      </p:sp>
      <p:sp>
        <p:nvSpPr>
          <p:cNvPr id="279" name="Google Shape;279;g3ea62dcfba0_0_224"/>
          <p:cNvSpPr txBox="1"/>
          <p:nvPr/>
        </p:nvSpPr>
        <p:spPr>
          <a:xfrm>
            <a:off x="539275" y="2401325"/>
            <a:ext cx="79380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US" sz="2400"/>
              <a:t>Selecting Presentation as the main file type will open a slide deck file for students to complete their work. </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Best suited for assignments requiring students to present information visually, such as slideshows, pitches, or multimedia presentations.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txBox="1"/>
          <p:nvPr>
            <p:ph type="ctrTitle"/>
          </p:nvPr>
        </p:nvSpPr>
        <p:spPr>
          <a:xfrm>
            <a:off x="1333049" y="2714471"/>
            <a:ext cx="6477900" cy="1769400"/>
          </a:xfrm>
          <a:prstGeom prst="rect">
            <a:avLst/>
          </a:prstGeom>
          <a:noFill/>
          <a:ln>
            <a:noFill/>
          </a:ln>
        </p:spPr>
        <p:txBody>
          <a:bodyPr anchorCtr="0" anchor="b" bIns="0" lIns="91425" spcFirstLastPara="1" rIns="91425" wrap="square" tIns="45700">
            <a:normAutofit/>
          </a:bodyPr>
          <a:lstStyle/>
          <a:p>
            <a:pPr indent="0" lvl="0" marL="0" rtl="0" algn="l">
              <a:spcBef>
                <a:spcPts val="0"/>
              </a:spcBef>
              <a:spcAft>
                <a:spcPts val="0"/>
              </a:spcAft>
              <a:buSzPts val="3600"/>
              <a:buNone/>
            </a:pPr>
            <a:r>
              <a:rPr lang="en-US"/>
              <a:t>Level 3: </a:t>
            </a:r>
            <a:r>
              <a:rPr lang="en-US"/>
              <a:t>Beyond the Final Draft: Process-Based Assessment with Forge</a:t>
            </a:r>
            <a:endParaRPr/>
          </a:p>
        </p:txBody>
      </p:sp>
      <p:sp>
        <p:nvSpPr>
          <p:cNvPr id="143" name="Google Shape;143;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600"/>
              <a:buNone/>
            </a:pPr>
            <a:r>
              <a:rPr lang="en-US" cap="none"/>
              <a:t>June </a:t>
            </a:r>
            <a:r>
              <a:rPr lang="en-US"/>
              <a:t>9</a:t>
            </a:r>
            <a:r>
              <a:rPr lang="en-US"/>
              <a:t>th</a:t>
            </a:r>
            <a:r>
              <a:rPr lang="en-US" cap="none"/>
              <a:t>, 2</a:t>
            </a:r>
            <a:r>
              <a:rPr lang="en-US"/>
              <a:t>02</a:t>
            </a:r>
            <a:r>
              <a:rPr lang="en-US" cap="none"/>
              <a:t>6. </a:t>
            </a:r>
            <a:r>
              <a:rPr lang="en-US"/>
              <a:t>9</a:t>
            </a:r>
            <a:r>
              <a:rPr lang="en-US" cap="none"/>
              <a:t>:00 </a:t>
            </a:r>
            <a:r>
              <a:rPr lang="en-US"/>
              <a:t>a</a:t>
            </a:r>
            <a:r>
              <a:rPr lang="en-US" cap="none"/>
              <a:t>m – 1</a:t>
            </a:r>
            <a:r>
              <a:rPr lang="en-US"/>
              <a:t>0</a:t>
            </a:r>
            <a:r>
              <a:rPr lang="en-US" cap="none"/>
              <a:t>:30 </a:t>
            </a:r>
            <a:r>
              <a:rPr lang="en-US"/>
              <a:t>a</a:t>
            </a:r>
            <a:r>
              <a:rPr lang="en-US" cap="none"/>
              <a:t>m</a:t>
            </a:r>
            <a:endParaRPr/>
          </a:p>
          <a:p>
            <a:pPr indent="0" lvl="0" marL="0" rtl="0" algn="l">
              <a:lnSpc>
                <a:spcPct val="120000"/>
              </a:lnSpc>
              <a:spcBef>
                <a:spcPts val="750"/>
              </a:spcBef>
              <a:spcAft>
                <a:spcPts val="0"/>
              </a:spcAft>
              <a:buSzPts val="1600"/>
              <a:buNone/>
            </a:pPr>
            <a:r>
              <a:rPr lang="en-US"/>
              <a:t>This work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3ea62dcfba0_0_230"/>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Forge: Presentation Assignment</a:t>
            </a:r>
            <a:endParaRPr sz="3400"/>
          </a:p>
        </p:txBody>
      </p:sp>
      <p:pic>
        <p:nvPicPr>
          <p:cNvPr descr="The Forge student view showing a presentation assignment on the effects of sleep deprivation, open in a slide editor." id="286" name="Google Shape;286;g3ea62dcfba0_0_230"/>
          <p:cNvPicPr preferRelativeResize="0"/>
          <p:nvPr/>
        </p:nvPicPr>
        <p:blipFill>
          <a:blip r:embed="rId3">
            <a:alphaModFix/>
          </a:blip>
          <a:stretch>
            <a:fillRect/>
          </a:stretch>
        </p:blipFill>
        <p:spPr>
          <a:xfrm>
            <a:off x="152400" y="2193552"/>
            <a:ext cx="8800645" cy="4512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ea62dcfba0_0_238"/>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Exploring Forge - Draw</a:t>
            </a:r>
            <a:endParaRPr sz="3400"/>
          </a:p>
        </p:txBody>
      </p:sp>
      <p:sp>
        <p:nvSpPr>
          <p:cNvPr id="293" name="Google Shape;293;g3ea62dcfba0_0_238"/>
          <p:cNvSpPr txBox="1"/>
          <p:nvPr/>
        </p:nvSpPr>
        <p:spPr>
          <a:xfrm>
            <a:off x="539275" y="2401325"/>
            <a:ext cx="79380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US" sz="2400"/>
              <a:t>Selecting Draw as the main file type will open a drawing canvas for students to complete their work. </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Best suited for assignments requiring diagrams, sketches, concept maps, or other visual representations.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ea62dcfba0_0_244"/>
          <p:cNvSpPr txBox="1"/>
          <p:nvPr>
            <p:ph idx="4294967295" type="title"/>
          </p:nvPr>
        </p:nvSpPr>
        <p:spPr>
          <a:xfrm>
            <a:off x="1203636" y="951302"/>
            <a:ext cx="7202400" cy="947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82353"/>
              <a:buNone/>
            </a:pPr>
            <a:r>
              <a:rPr lang="en-US" sz="3400"/>
              <a:t>Forge: Draw Assignment for an </a:t>
            </a:r>
            <a:endParaRPr sz="3400"/>
          </a:p>
          <a:p>
            <a:pPr indent="0" lvl="0" marL="0" rtl="0" algn="l">
              <a:lnSpc>
                <a:spcPct val="90000"/>
              </a:lnSpc>
              <a:spcBef>
                <a:spcPts val="0"/>
              </a:spcBef>
              <a:spcAft>
                <a:spcPts val="0"/>
              </a:spcAft>
              <a:buSzPct val="82353"/>
              <a:buNone/>
            </a:pPr>
            <a:r>
              <a:rPr lang="en-US" sz="3400"/>
              <a:t>Art Fundamentals Class</a:t>
            </a:r>
            <a:endParaRPr sz="3400"/>
          </a:p>
        </p:txBody>
      </p:sp>
      <p:pic>
        <p:nvPicPr>
          <p:cNvPr descr="The Forge student view showing a Draw assignment with a simple landscape scene of a tree and sun." id="300" name="Google Shape;300;g3ea62dcfba0_0_244"/>
          <p:cNvPicPr preferRelativeResize="0"/>
          <p:nvPr/>
        </p:nvPicPr>
        <p:blipFill>
          <a:blip r:embed="rId3">
            <a:alphaModFix/>
          </a:blip>
          <a:stretch>
            <a:fillRect/>
          </a:stretch>
        </p:blipFill>
        <p:spPr>
          <a:xfrm>
            <a:off x="152400" y="2193552"/>
            <a:ext cx="8839204" cy="41261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ea62dcfba0_0_265"/>
          <p:cNvSpPr txBox="1"/>
          <p:nvPr>
            <p:ph idx="4294967295" type="title"/>
          </p:nvPr>
        </p:nvSpPr>
        <p:spPr>
          <a:xfrm>
            <a:off x="1274861" y="1093752"/>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400"/>
              <a:t>Exploring Forge - Image</a:t>
            </a:r>
            <a:endParaRPr sz="3400"/>
          </a:p>
        </p:txBody>
      </p:sp>
      <p:sp>
        <p:nvSpPr>
          <p:cNvPr id="307" name="Google Shape;307;g3ea62dcfba0_0_265"/>
          <p:cNvSpPr txBox="1"/>
          <p:nvPr/>
        </p:nvSpPr>
        <p:spPr>
          <a:xfrm>
            <a:off x="539275" y="2401325"/>
            <a:ext cx="7938000" cy="2154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US" sz="2400"/>
              <a:t>Image is similar to the Draw file type  and will allow students to upload an image file. </a:t>
            </a:r>
            <a:endParaRPr sz="2400"/>
          </a:p>
          <a:p>
            <a:pPr indent="0" lvl="0" marL="457200" rtl="0" algn="l">
              <a:spcBef>
                <a:spcPts val="0"/>
              </a:spcBef>
              <a:spcAft>
                <a:spcPts val="0"/>
              </a:spcAft>
              <a:buNone/>
            </a:pPr>
            <a:r>
              <a:t/>
            </a:r>
            <a:endParaRPr sz="2400"/>
          </a:p>
          <a:p>
            <a:pPr indent="-406400" lvl="0" marL="457200" rtl="0" algn="l">
              <a:spcBef>
                <a:spcPts val="0"/>
              </a:spcBef>
              <a:spcAft>
                <a:spcPts val="0"/>
              </a:spcAft>
              <a:buSzPts val="2800"/>
              <a:buChar char="●"/>
            </a:pPr>
            <a:r>
              <a:rPr lang="en-US" sz="2400"/>
              <a:t>Best suited for assignments requiring a photograph, scan, or other visual submission.</a:t>
            </a:r>
            <a:r>
              <a:rPr lang="en-US" sz="2800"/>
              <a:t> </a:t>
            </a:r>
            <a:endParaRPr sz="2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ea62dcfba0_0_271"/>
          <p:cNvSpPr txBox="1"/>
          <p:nvPr>
            <p:ph idx="4294967295" type="title"/>
          </p:nvPr>
        </p:nvSpPr>
        <p:spPr>
          <a:xfrm>
            <a:off x="1295211" y="829202"/>
            <a:ext cx="7202400" cy="947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82353"/>
              <a:buNone/>
            </a:pPr>
            <a:r>
              <a:rPr lang="en-US" sz="3400"/>
              <a:t>Forge: Image Assignment for a Photography Class</a:t>
            </a:r>
            <a:r>
              <a:rPr lang="en-US" sz="1100">
                <a:solidFill>
                  <a:srgbClr val="000000"/>
                </a:solidFill>
              </a:rPr>
              <a:t> </a:t>
            </a:r>
            <a:endParaRPr sz="3400"/>
          </a:p>
        </p:txBody>
      </p:sp>
      <p:pic>
        <p:nvPicPr>
          <p:cNvPr descr="The Forge student view showing a Draw assignment with a photograph of a historic bridge and city." id="314" name="Google Shape;314;g3ea62dcfba0_0_271"/>
          <p:cNvPicPr preferRelativeResize="0"/>
          <p:nvPr/>
        </p:nvPicPr>
        <p:blipFill>
          <a:blip r:embed="rId3">
            <a:alphaModFix/>
          </a:blip>
          <a:stretch>
            <a:fillRect/>
          </a:stretch>
        </p:blipFill>
        <p:spPr>
          <a:xfrm>
            <a:off x="152400" y="2193552"/>
            <a:ext cx="8839204" cy="40268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3e868990ad4_1_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None/>
            </a:pPr>
            <a:r>
              <a:rPr lang="en-US" sz="3344">
                <a:solidFill>
                  <a:srgbClr val="000000"/>
                </a:solidFill>
              </a:rPr>
              <a:t>Can you see yourself using </a:t>
            </a:r>
            <a:endParaRPr sz="3344">
              <a:solidFill>
                <a:srgbClr val="000000"/>
              </a:solidFill>
            </a:endParaRPr>
          </a:p>
          <a:p>
            <a:pPr indent="0" lvl="0" marL="0" rtl="0" algn="ctr">
              <a:lnSpc>
                <a:spcPct val="100000"/>
              </a:lnSpc>
              <a:spcBef>
                <a:spcPts val="0"/>
              </a:spcBef>
              <a:spcAft>
                <a:spcPts val="0"/>
              </a:spcAft>
              <a:buNone/>
            </a:pPr>
            <a:r>
              <a:rPr lang="en-US" sz="3344">
                <a:solidFill>
                  <a:srgbClr val="000000"/>
                </a:solidFill>
              </a:rPr>
              <a:t>Forge in your classes?</a:t>
            </a:r>
            <a:r>
              <a:rPr lang="en-US" sz="2900">
                <a:solidFill>
                  <a:srgbClr val="000000"/>
                </a:solidFill>
              </a:rPr>
              <a:t> </a:t>
            </a:r>
            <a:endParaRPr sz="3600"/>
          </a:p>
        </p:txBody>
      </p:sp>
      <p:sp>
        <p:nvSpPr>
          <p:cNvPr id="320" name="Google Shape;320;g3e868990ad4_1_0"/>
          <p:cNvSpPr txBox="1"/>
          <p:nvPr/>
        </p:nvSpPr>
        <p:spPr>
          <a:xfrm>
            <a:off x="3256699" y="5791643"/>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Sloth</a:t>
            </a:r>
            <a:r>
              <a:rPr b="0" i="0" lang="en-US" sz="1200" u="none" cap="none" strike="noStrike">
                <a:solidFill>
                  <a:srgbClr val="000000"/>
                </a:solidFill>
                <a:latin typeface="Arial"/>
                <a:ea typeface="Arial"/>
                <a:cs typeface="Arial"/>
                <a:sym typeface="Arial"/>
              </a:rPr>
              <a:t> by Marco Verch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 BY 2.0</a:t>
            </a:r>
            <a:endParaRPr b="0" i="0" sz="1200" u="none" cap="none" strike="noStrike">
              <a:solidFill>
                <a:srgbClr val="000000"/>
              </a:solidFill>
              <a:latin typeface="Arial"/>
              <a:ea typeface="Arial"/>
              <a:cs typeface="Arial"/>
              <a:sym typeface="Arial"/>
            </a:endParaRPr>
          </a:p>
        </p:txBody>
      </p:sp>
      <p:pic>
        <p:nvPicPr>
          <p:cNvPr descr="Smiling sloth with large eyes hanging from a tree branch, looking directly at the camera." id="321" name="Google Shape;321;g3e868990ad4_1_0"/>
          <p:cNvPicPr preferRelativeResize="0"/>
          <p:nvPr/>
        </p:nvPicPr>
        <p:blipFill rotWithShape="1">
          <a:blip r:embed="rId5">
            <a:alphaModFix/>
          </a:blip>
          <a:srcRect b="0" l="0" r="0" t="0"/>
          <a:stretch/>
        </p:blipFill>
        <p:spPr>
          <a:xfrm>
            <a:off x="1792275" y="2037925"/>
            <a:ext cx="6099126" cy="3418824"/>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e8228a2981_0_158"/>
          <p:cNvSpPr txBox="1"/>
          <p:nvPr>
            <p:ph type="title"/>
          </p:nvPr>
        </p:nvSpPr>
        <p:spPr>
          <a:xfrm>
            <a:off x="1461401" y="528750"/>
            <a:ext cx="6548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Log into LibreOne</a:t>
            </a:r>
            <a:endParaRPr sz="3600"/>
          </a:p>
        </p:txBody>
      </p:sp>
      <p:pic>
        <p:nvPicPr>
          <p:cNvPr descr="Screenshot of the LibreTexts login interface featuring the &quot;Login with LibreOne&quot; portal. It shows fields for Email and Password, along with social login options for Google Workspace and Microsoft Active Directory." id="327" name="Google Shape;327;g3e8228a2981_0_158"/>
          <p:cNvPicPr preferRelativeResize="0"/>
          <p:nvPr/>
        </p:nvPicPr>
        <p:blipFill rotWithShape="1">
          <a:blip r:embed="rId3">
            <a:alphaModFix/>
          </a:blip>
          <a:srcRect b="0" l="0" r="0" t="0"/>
          <a:stretch/>
        </p:blipFill>
        <p:spPr>
          <a:xfrm>
            <a:off x="1333650" y="1866375"/>
            <a:ext cx="6676149" cy="4048476"/>
          </a:xfrm>
          <a:prstGeom prst="rect">
            <a:avLst/>
          </a:prstGeom>
          <a:noFill/>
          <a:ln>
            <a:noFill/>
          </a:ln>
        </p:spPr>
      </p:pic>
      <p:sp>
        <p:nvSpPr>
          <p:cNvPr id="328" name="Google Shape;328;g3e8228a2981_0_158"/>
          <p:cNvSpPr txBox="1"/>
          <p:nvPr/>
        </p:nvSpPr>
        <p:spPr>
          <a:xfrm>
            <a:off x="468050" y="6043575"/>
            <a:ext cx="8384400" cy="66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sng" cap="none" strike="noStrike">
                <a:solidFill>
                  <a:schemeClr val="hlink"/>
                </a:solidFill>
                <a:latin typeface="Arial"/>
                <a:ea typeface="Arial"/>
                <a:cs typeface="Arial"/>
                <a:sym typeface="Arial"/>
                <a:hlinkClick r:id="rId4"/>
              </a:rPr>
              <a:t>LibreOne link</a:t>
            </a:r>
            <a:r>
              <a:rPr b="0" i="0" lang="en-US" sz="2200" u="none" cap="none" strike="noStrike">
                <a:solidFill>
                  <a:schemeClr val="dk1"/>
                </a:solidFill>
                <a:latin typeface="Arial"/>
                <a:ea typeface="Arial"/>
                <a:cs typeface="Arial"/>
                <a:sym typeface="Arial"/>
              </a:rPr>
              <a:t> (</a:t>
            </a:r>
            <a:r>
              <a:rPr b="0" i="0" lang="en-US" sz="2200" u="sng" cap="none" strike="noStrike">
                <a:solidFill>
                  <a:schemeClr val="dk1"/>
                </a:solidFill>
                <a:latin typeface="Arial"/>
                <a:ea typeface="Arial"/>
                <a:cs typeface="Arial"/>
                <a:sym typeface="Arial"/>
                <a:hlinkClick r:id="rId5">
                  <a:extLst>
                    <a:ext uri="{A12FA001-AC4F-418D-AE19-62706E023703}">
                      <ahyp:hlinkClr val="tx"/>
                    </a:ext>
                  </a:extLst>
                </a:hlinkClick>
              </a:rPr>
              <a:t>https://one.libretexts.org/</a:t>
            </a:r>
            <a:r>
              <a:rPr b="0" i="0" lang="en-US" sz="2200" u="none" cap="none" strike="noStrike">
                <a:solidFill>
                  <a:schemeClr val="dk1"/>
                </a:solidFill>
                <a:latin typeface="Arial"/>
                <a:ea typeface="Arial"/>
                <a:cs typeface="Arial"/>
                <a:sym typeface="Arial"/>
              </a:rPr>
              <a:t>)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Once you have the account, start with “Consult Insight” for training videos and instructions.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3e8228a2981_0_164"/>
          <p:cNvSpPr txBox="1"/>
          <p:nvPr>
            <p:ph type="title"/>
          </p:nvPr>
        </p:nvSpPr>
        <p:spPr>
          <a:xfrm>
            <a:off x="1070011" y="461953"/>
            <a:ext cx="7202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Finding ADAPT</a:t>
            </a:r>
            <a:r>
              <a:rPr b="1" lang="en-US" sz="3800">
                <a:solidFill>
                  <a:schemeClr val="dk1"/>
                </a:solidFill>
              </a:rPr>
              <a:t>T</a:t>
            </a:r>
            <a:endParaRPr/>
          </a:p>
        </p:txBody>
      </p:sp>
      <p:pic>
        <p:nvPicPr>
          <p:cNvPr descr="screenshot of LibreVerse with the ADAPT tile box in a red frame " id="334" name="Google Shape;334;g3e8228a2981_0_164"/>
          <p:cNvPicPr preferRelativeResize="0"/>
          <p:nvPr/>
        </p:nvPicPr>
        <p:blipFill rotWithShape="1">
          <a:blip r:embed="rId3">
            <a:alphaModFix/>
          </a:blip>
          <a:srcRect b="0" l="0" r="0" t="0"/>
          <a:stretch/>
        </p:blipFill>
        <p:spPr>
          <a:xfrm>
            <a:off x="152400" y="2351978"/>
            <a:ext cx="8839200" cy="34403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e8228a2981_0_169"/>
          <p:cNvSpPr txBox="1"/>
          <p:nvPr>
            <p:ph type="title"/>
          </p:nvPr>
        </p:nvSpPr>
        <p:spPr>
          <a:xfrm>
            <a:off x="1181436" y="606453"/>
            <a:ext cx="7202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Import OERI ADAPT Demo Course</a:t>
            </a:r>
            <a:endParaRPr sz="3600"/>
          </a:p>
        </p:txBody>
      </p:sp>
      <p:pic>
        <p:nvPicPr>
          <p:cNvPr descr="Dashboard with Public Courses highlighted around a red box" id="341" name="Google Shape;341;g3e8228a2981_0_169"/>
          <p:cNvPicPr preferRelativeResize="0"/>
          <p:nvPr/>
        </p:nvPicPr>
        <p:blipFill rotWithShape="1">
          <a:blip r:embed="rId3">
            <a:alphaModFix/>
          </a:blip>
          <a:srcRect b="0" l="0" r="0" t="0"/>
          <a:stretch/>
        </p:blipFill>
        <p:spPr>
          <a:xfrm>
            <a:off x="873375" y="1824325"/>
            <a:ext cx="1874175" cy="2556825"/>
          </a:xfrm>
          <a:prstGeom prst="rect">
            <a:avLst/>
          </a:prstGeom>
          <a:noFill/>
          <a:ln>
            <a:noFill/>
          </a:ln>
        </p:spPr>
      </p:pic>
      <p:sp>
        <p:nvSpPr>
          <p:cNvPr id="342" name="Google Shape;342;g3e8228a2981_0_169"/>
          <p:cNvSpPr txBox="1"/>
          <p:nvPr/>
        </p:nvSpPr>
        <p:spPr>
          <a:xfrm>
            <a:off x="3657925" y="2531350"/>
            <a:ext cx="5400600" cy="6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D372F"/>
                </a:solidFill>
                <a:latin typeface="Arial"/>
                <a:ea typeface="Arial"/>
                <a:cs typeface="Arial"/>
                <a:sym typeface="Arial"/>
              </a:rPr>
              <a:t>First, find the Dashboard and select Public Courses.</a:t>
            </a:r>
            <a:endParaRPr b="0" i="0" sz="1800" u="none" cap="none" strike="noStrike">
              <a:solidFill>
                <a:srgbClr val="3D372F"/>
              </a:solidFill>
              <a:latin typeface="Arial"/>
              <a:ea typeface="Arial"/>
              <a:cs typeface="Arial"/>
              <a:sym typeface="Arial"/>
            </a:endParaRPr>
          </a:p>
        </p:txBody>
      </p:sp>
      <p:pic>
        <p:nvPicPr>
          <p:cNvPr descr="Public Courses interface highlighting the 'Summer 2026 Forge Demo' entry and its import icon." id="343" name="Google Shape;343;g3e8228a2981_0_169"/>
          <p:cNvPicPr preferRelativeResize="0"/>
          <p:nvPr/>
        </p:nvPicPr>
        <p:blipFill>
          <a:blip r:embed="rId4">
            <a:alphaModFix/>
          </a:blip>
          <a:stretch>
            <a:fillRect/>
          </a:stretch>
        </p:blipFill>
        <p:spPr>
          <a:xfrm>
            <a:off x="1181425" y="4381150"/>
            <a:ext cx="4161825" cy="2244900"/>
          </a:xfrm>
          <a:prstGeom prst="rect">
            <a:avLst/>
          </a:prstGeom>
          <a:noFill/>
          <a:ln>
            <a:noFill/>
          </a:ln>
        </p:spPr>
      </p:pic>
      <p:sp>
        <p:nvSpPr>
          <p:cNvPr id="344" name="Google Shape;344;g3e8228a2981_0_169"/>
          <p:cNvSpPr txBox="1"/>
          <p:nvPr/>
        </p:nvSpPr>
        <p:spPr>
          <a:xfrm>
            <a:off x="3825375" y="4706754"/>
            <a:ext cx="4725900" cy="11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D372F"/>
                </a:solidFill>
                <a:latin typeface="Arial"/>
                <a:ea typeface="Arial"/>
                <a:cs typeface="Arial"/>
                <a:sym typeface="Arial"/>
              </a:rPr>
              <a:t>Next, under Title, type </a:t>
            </a:r>
            <a:r>
              <a:rPr b="1" i="0" lang="en-US" sz="1800" u="none" cap="none" strike="noStrike">
                <a:solidFill>
                  <a:srgbClr val="3D372F"/>
                </a:solidFill>
                <a:latin typeface="Arial"/>
                <a:ea typeface="Arial"/>
                <a:cs typeface="Arial"/>
                <a:sym typeface="Arial"/>
              </a:rPr>
              <a:t>Summer 2026 </a:t>
            </a:r>
            <a:r>
              <a:rPr b="1" lang="en-US" sz="1800">
                <a:solidFill>
                  <a:srgbClr val="3D372F"/>
                </a:solidFill>
              </a:rPr>
              <a:t>Forge Demo</a:t>
            </a:r>
            <a:r>
              <a:rPr b="0" i="0" lang="en-US" sz="1800" u="none" cap="none" strike="noStrike">
                <a:solidFill>
                  <a:srgbClr val="3D372F"/>
                </a:solidFill>
                <a:latin typeface="Arial"/>
                <a:ea typeface="Arial"/>
                <a:cs typeface="Arial"/>
                <a:sym typeface="Arial"/>
              </a:rPr>
              <a:t> and then select the import (down arrow).</a:t>
            </a:r>
            <a:endParaRPr b="0" i="0" sz="1800" u="none" cap="none" strike="noStrike">
              <a:solidFill>
                <a:srgbClr val="3D372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e8228a2981_0_179"/>
          <p:cNvSpPr txBox="1"/>
          <p:nvPr>
            <p:ph type="title"/>
          </p:nvPr>
        </p:nvSpPr>
        <p:spPr>
          <a:xfrm>
            <a:off x="1088686" y="808303"/>
            <a:ext cx="7202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Importing a Public Course - Step-by-Step</a:t>
            </a:r>
            <a:endParaRPr sz="3600"/>
          </a:p>
        </p:txBody>
      </p:sp>
      <p:sp>
        <p:nvSpPr>
          <p:cNvPr id="351" name="Google Shape;351;g3e8228a2981_0_179"/>
          <p:cNvSpPr txBox="1"/>
          <p:nvPr>
            <p:ph idx="1" type="body"/>
          </p:nvPr>
        </p:nvSpPr>
        <p:spPr>
          <a:xfrm>
            <a:off x="1088675" y="2015725"/>
            <a:ext cx="7384500" cy="4039200"/>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AutoNum type="arabicPeriod"/>
            </a:pPr>
            <a:r>
              <a:rPr lang="en-US"/>
              <a:t>Log into LibreTexts. </a:t>
            </a:r>
            <a:endParaRPr/>
          </a:p>
          <a:p>
            <a:pPr indent="-330200" lvl="0" marL="457200" rtl="0" algn="l">
              <a:lnSpc>
                <a:spcPct val="120000"/>
              </a:lnSpc>
              <a:spcBef>
                <a:spcPts val="0"/>
              </a:spcBef>
              <a:spcAft>
                <a:spcPts val="0"/>
              </a:spcAft>
              <a:buSzPts val="1600"/>
              <a:buAutoNum type="arabicPeriod"/>
            </a:pPr>
            <a:r>
              <a:rPr lang="en-US"/>
              <a:t>Navigate to ADAPT.</a:t>
            </a:r>
            <a:endParaRPr/>
          </a:p>
          <a:p>
            <a:pPr indent="-330200" lvl="0" marL="457200" rtl="0" algn="l">
              <a:lnSpc>
                <a:spcPct val="120000"/>
              </a:lnSpc>
              <a:spcBef>
                <a:spcPts val="0"/>
              </a:spcBef>
              <a:spcAft>
                <a:spcPts val="0"/>
              </a:spcAft>
              <a:buSzPts val="1600"/>
              <a:buAutoNum type="arabicPeriod"/>
            </a:pPr>
            <a:r>
              <a:rPr lang="en-US"/>
              <a:t>If you are logged in as an Instructor, your Dashboard will be in the upper right of your screen no matter where in ADAPT you are.</a:t>
            </a:r>
            <a:endParaRPr/>
          </a:p>
          <a:p>
            <a:pPr indent="-330200" lvl="0" marL="457200" rtl="0" algn="l">
              <a:lnSpc>
                <a:spcPct val="120000"/>
              </a:lnSpc>
              <a:spcBef>
                <a:spcPts val="0"/>
              </a:spcBef>
              <a:spcAft>
                <a:spcPts val="0"/>
              </a:spcAft>
              <a:buSzPts val="1600"/>
              <a:buAutoNum type="arabicPeriod"/>
            </a:pPr>
            <a:r>
              <a:rPr lang="en-US"/>
              <a:t>Select “Public Courses.”</a:t>
            </a:r>
            <a:endParaRPr/>
          </a:p>
          <a:p>
            <a:pPr indent="-330200" lvl="0" marL="457200" rtl="0" algn="l">
              <a:lnSpc>
                <a:spcPct val="120000"/>
              </a:lnSpc>
              <a:spcBef>
                <a:spcPts val="0"/>
              </a:spcBef>
              <a:spcAft>
                <a:spcPts val="0"/>
              </a:spcAft>
              <a:buSzPts val="1600"/>
              <a:buAutoNum type="arabicPeriod"/>
            </a:pPr>
            <a:r>
              <a:rPr lang="en-US"/>
              <a:t>Leave the “Discipline” field as it as and then enter “</a:t>
            </a:r>
            <a:r>
              <a:rPr b="1" lang="en-US"/>
              <a:t>Summer 2026 Forge Demo</a:t>
            </a:r>
            <a:r>
              <a:rPr lang="en-US"/>
              <a:t>” in the “Title” field.</a:t>
            </a:r>
            <a:endParaRPr/>
          </a:p>
          <a:p>
            <a:pPr indent="-330200" lvl="0" marL="457200" rtl="0" algn="l">
              <a:lnSpc>
                <a:spcPct val="120000"/>
              </a:lnSpc>
              <a:spcBef>
                <a:spcPts val="0"/>
              </a:spcBef>
              <a:spcAft>
                <a:spcPts val="0"/>
              </a:spcAft>
              <a:buSzPts val="1600"/>
              <a:buAutoNum type="arabicPeriod"/>
            </a:pPr>
            <a:r>
              <a:rPr lang="en-US"/>
              <a:t>Select “Update.”</a:t>
            </a:r>
            <a:endParaRPr/>
          </a:p>
          <a:p>
            <a:pPr indent="-330200" lvl="0" marL="457200" rtl="0" algn="l">
              <a:lnSpc>
                <a:spcPct val="120000"/>
              </a:lnSpc>
              <a:spcBef>
                <a:spcPts val="0"/>
              </a:spcBef>
              <a:spcAft>
                <a:spcPts val="0"/>
              </a:spcAft>
              <a:buSzPts val="1600"/>
              <a:buAutoNum type="arabicPeriod"/>
            </a:pPr>
            <a:r>
              <a:rPr lang="en-US"/>
              <a:t>You should now have the </a:t>
            </a:r>
            <a:r>
              <a:rPr b="1" lang="en-US"/>
              <a:t>Summer 2026 Forge Demo </a:t>
            </a:r>
            <a:r>
              <a:rPr lang="en-US"/>
              <a:t>Course available for you to import into your courses.</a:t>
            </a:r>
            <a:endParaRPr/>
          </a:p>
          <a:p>
            <a:pPr indent="-330200" lvl="0" marL="457200" rtl="0" algn="l">
              <a:lnSpc>
                <a:spcPct val="120000"/>
              </a:lnSpc>
              <a:spcBef>
                <a:spcPts val="0"/>
              </a:spcBef>
              <a:spcAft>
                <a:spcPts val="0"/>
              </a:spcAft>
              <a:buSzPts val="1600"/>
              <a:buAutoNum type="arabicPeriod"/>
            </a:pPr>
            <a:r>
              <a:rPr lang="en-US"/>
              <a:t>Select the down arrow under actions (on the far right) to import the course.</a:t>
            </a:r>
            <a:endParaRPr/>
          </a:p>
        </p:txBody>
      </p:sp>
      <p:pic>
        <p:nvPicPr>
          <p:cNvPr descr="Table row showing 'Summer 2026 Forge Demo' by Cristina Moon at Chabot College with import icon." id="352" name="Google Shape;352;g3e8228a2981_0_179"/>
          <p:cNvPicPr preferRelativeResize="0"/>
          <p:nvPr/>
        </p:nvPicPr>
        <p:blipFill>
          <a:blip r:embed="rId3">
            <a:alphaModFix/>
          </a:blip>
          <a:stretch>
            <a:fillRect/>
          </a:stretch>
        </p:blipFill>
        <p:spPr>
          <a:xfrm>
            <a:off x="125488" y="5646400"/>
            <a:ext cx="8893024" cy="1006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e841e7d911_0_1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Presenters</a:t>
            </a:r>
            <a:endParaRPr sz="3600"/>
          </a:p>
        </p:txBody>
      </p:sp>
      <p:sp>
        <p:nvSpPr>
          <p:cNvPr id="150" name="Google Shape;150;g3e841e7d911_0_10"/>
          <p:cNvSpPr txBox="1"/>
          <p:nvPr>
            <p:ph idx="1" type="body"/>
          </p:nvPr>
        </p:nvSpPr>
        <p:spPr>
          <a:xfrm>
            <a:off x="978325" y="2082575"/>
            <a:ext cx="7423800" cy="2006400"/>
          </a:xfrm>
          <a:prstGeom prst="rect">
            <a:avLst/>
          </a:prstGeom>
          <a:noFill/>
          <a:ln>
            <a:noFill/>
          </a:ln>
        </p:spPr>
        <p:txBody>
          <a:bodyPr anchorCtr="0" anchor="t" bIns="45700" lIns="91425" spcFirstLastPara="1" rIns="91425" wrap="square" tIns="45700">
            <a:normAutofit/>
          </a:bodyPr>
          <a:lstStyle/>
          <a:p>
            <a:pPr indent="-361950" lvl="0" marL="457200" rtl="0" algn="l">
              <a:lnSpc>
                <a:spcPct val="120000"/>
              </a:lnSpc>
              <a:spcBef>
                <a:spcPts val="750"/>
              </a:spcBef>
              <a:spcAft>
                <a:spcPts val="0"/>
              </a:spcAft>
              <a:buSzPts val="2100"/>
              <a:buChar char="•"/>
            </a:pPr>
            <a:r>
              <a:rPr lang="en-US" sz="2100"/>
              <a:t>Cristina Moon, ASCCC OERI ADAPT lead</a:t>
            </a:r>
            <a:endParaRPr sz="2100"/>
          </a:p>
          <a:p>
            <a:pPr indent="-349250" lvl="1" marL="914400" rtl="0" algn="l">
              <a:lnSpc>
                <a:spcPct val="120000"/>
              </a:lnSpc>
              <a:spcBef>
                <a:spcPts val="375"/>
              </a:spcBef>
              <a:spcAft>
                <a:spcPts val="0"/>
              </a:spcAft>
              <a:buSzPts val="1900"/>
              <a:buChar char="•"/>
            </a:pPr>
            <a:r>
              <a:rPr lang="en-US" sz="2100"/>
              <a:t>Spanish, Chabot College</a:t>
            </a:r>
            <a:endParaRPr sz="2100"/>
          </a:p>
          <a:p>
            <a:pPr indent="-361950" lvl="0" marL="457200" rtl="0" algn="l">
              <a:lnSpc>
                <a:spcPct val="120000"/>
              </a:lnSpc>
              <a:spcBef>
                <a:spcPts val="750"/>
              </a:spcBef>
              <a:spcAft>
                <a:spcPts val="0"/>
              </a:spcAft>
              <a:buSzPts val="2100"/>
              <a:buChar char="•"/>
            </a:pPr>
            <a:r>
              <a:rPr lang="en-US" sz="2100"/>
              <a:t>Shagun Kaur, ASCCC OERI LibreTexts Lead</a:t>
            </a:r>
            <a:endParaRPr sz="2100"/>
          </a:p>
          <a:p>
            <a:pPr indent="-349250" lvl="1" marL="914400" rtl="0" algn="l">
              <a:lnSpc>
                <a:spcPct val="120000"/>
              </a:lnSpc>
              <a:spcBef>
                <a:spcPts val="375"/>
              </a:spcBef>
              <a:spcAft>
                <a:spcPts val="0"/>
              </a:spcAft>
              <a:buSzPts val="1900"/>
              <a:buChar char="•"/>
            </a:pPr>
            <a:r>
              <a:rPr lang="en-US" sz="2100"/>
              <a:t>Communication Studies, De Anza</a:t>
            </a:r>
            <a:endParaRPr sz="2300"/>
          </a:p>
        </p:txBody>
      </p:sp>
      <p:pic>
        <p:nvPicPr>
          <p:cNvPr descr="A person smashing their face into a book in what might be viewed as an expression of exasperation. " id="151" name="Google Shape;151;g3e841e7d911_0_10" title="Decorative"/>
          <p:cNvPicPr preferRelativeResize="0"/>
          <p:nvPr/>
        </p:nvPicPr>
        <p:blipFill rotWithShape="1">
          <a:blip r:embed="rId3">
            <a:alphaModFix/>
          </a:blip>
          <a:srcRect b="0" l="0" r="0" t="0"/>
          <a:stretch/>
        </p:blipFill>
        <p:spPr>
          <a:xfrm>
            <a:off x="2980753" y="4088984"/>
            <a:ext cx="2969396" cy="1689280"/>
          </a:xfrm>
          <a:prstGeom prst="rect">
            <a:avLst/>
          </a:prstGeom>
          <a:noFill/>
          <a:ln>
            <a:noFill/>
          </a:ln>
        </p:spPr>
      </p:pic>
      <p:sp>
        <p:nvSpPr>
          <p:cNvPr id="152" name="Google Shape;152;g3e841e7d911_0_10" title="Decorative image"/>
          <p:cNvSpPr/>
          <p:nvPr/>
        </p:nvSpPr>
        <p:spPr>
          <a:xfrm>
            <a:off x="2812510" y="5935394"/>
            <a:ext cx="35190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4"/>
          <p:cNvSpPr txBox="1"/>
          <p:nvPr>
            <p:ph type="title"/>
          </p:nvPr>
        </p:nvSpPr>
        <p:spPr>
          <a:xfrm>
            <a:off x="1726861" y="89977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Clone or Breathe</a:t>
            </a:r>
            <a:endParaRPr/>
          </a:p>
        </p:txBody>
      </p:sp>
      <p:pic>
        <p:nvPicPr>
          <p:cNvPr descr="Sloth relaxing on a beach chair under palm trees, holding a tropical drink beside the ocean on a sunny day." id="358" name="Google Shape;358;p34"/>
          <p:cNvPicPr preferRelativeResize="0"/>
          <p:nvPr/>
        </p:nvPicPr>
        <p:blipFill rotWithShape="1">
          <a:blip r:embed="rId3">
            <a:alphaModFix/>
          </a:blip>
          <a:srcRect b="0" l="0" r="0" t="0"/>
          <a:stretch/>
        </p:blipFill>
        <p:spPr>
          <a:xfrm>
            <a:off x="2034023" y="2184064"/>
            <a:ext cx="4843800" cy="3370975"/>
          </a:xfrm>
          <a:prstGeom prst="rect">
            <a:avLst/>
          </a:prstGeom>
          <a:noFill/>
          <a:ln>
            <a:noFill/>
          </a:ln>
        </p:spPr>
      </p:pic>
      <p:sp>
        <p:nvSpPr>
          <p:cNvPr id="359" name="Google Shape;359;p34"/>
          <p:cNvSpPr txBox="1"/>
          <p:nvPr/>
        </p:nvSpPr>
        <p:spPr>
          <a:xfrm>
            <a:off x="2196894" y="5634854"/>
            <a:ext cx="4262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Sloth</a:t>
            </a:r>
            <a:r>
              <a:rPr b="0" i="0" lang="en-US" sz="1200" u="none" cap="none" strike="noStrike">
                <a:solidFill>
                  <a:srgbClr val="002060"/>
                </a:solidFill>
                <a:latin typeface="Arial"/>
                <a:ea typeface="Arial"/>
                <a:cs typeface="Arial"/>
                <a:sym typeface="Arial"/>
              </a:rPr>
              <a:t> by Mancia Freddy is licensed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 CC0 1.0 Public Domain</a:t>
            </a:r>
            <a:r>
              <a:rPr b="0" i="0" lang="en-US" sz="1200" u="none" cap="none" strike="noStrike">
                <a:solidFill>
                  <a:srgbClr val="000000"/>
                </a:solidFill>
                <a:latin typeface="Arial"/>
                <a:ea typeface="Arial"/>
                <a:cs typeface="Arial"/>
                <a:sym typeface="Arial"/>
              </a:rPr>
              <a:t>. </a:t>
            </a:r>
            <a:endParaRPr b="0" i="0" sz="1200" u="none" cap="none" strike="noStrike">
              <a:solidFill>
                <a:srgbClr val="00206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e8228a2981_0_525"/>
          <p:cNvSpPr txBox="1"/>
          <p:nvPr>
            <p:ph idx="4294967295" type="title"/>
          </p:nvPr>
        </p:nvSpPr>
        <p:spPr>
          <a:xfrm>
            <a:off x="866275" y="444750"/>
            <a:ext cx="7345200" cy="1143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800"/>
              <a:buNone/>
            </a:pPr>
            <a:r>
              <a:rPr lang="en-US" sz="3600"/>
              <a:t>Summer 2026 OERI ADAPT Course Assignments</a:t>
            </a:r>
            <a:endParaRPr sz="3600"/>
          </a:p>
        </p:txBody>
      </p:sp>
      <p:pic>
        <p:nvPicPr>
          <p:cNvPr id="366" name="Google Shape;366;g3e8228a2981_0_525"/>
          <p:cNvPicPr preferRelativeResize="0"/>
          <p:nvPr/>
        </p:nvPicPr>
        <p:blipFill>
          <a:blip r:embed="rId3">
            <a:alphaModFix/>
          </a:blip>
          <a:stretch>
            <a:fillRect/>
          </a:stretch>
        </p:blipFill>
        <p:spPr>
          <a:xfrm>
            <a:off x="1017300" y="1892850"/>
            <a:ext cx="7333585" cy="49651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3e8228a2981_0_537"/>
          <p:cNvSpPr txBox="1"/>
          <p:nvPr>
            <p:ph idx="4294967295" type="title"/>
          </p:nvPr>
        </p:nvSpPr>
        <p:spPr>
          <a:xfrm>
            <a:off x="753675" y="515975"/>
            <a:ext cx="7731900" cy="1143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t>Clone (Copy) </a:t>
            </a:r>
            <a:endParaRPr sz="3600"/>
          </a:p>
          <a:p>
            <a:pPr indent="0" lvl="0" marL="0" rtl="0" algn="ctr">
              <a:lnSpc>
                <a:spcPct val="90000"/>
              </a:lnSpc>
              <a:spcBef>
                <a:spcPts val="0"/>
              </a:spcBef>
              <a:spcAft>
                <a:spcPts val="0"/>
              </a:spcAft>
              <a:buSzPts val="3200"/>
              <a:buNone/>
            </a:pPr>
            <a:r>
              <a:rPr lang="en-US" sz="3600"/>
              <a:t>Forge Document Example</a:t>
            </a:r>
            <a:endParaRPr sz="3600"/>
          </a:p>
        </p:txBody>
      </p:sp>
      <p:sp>
        <p:nvSpPr>
          <p:cNvPr id="372" name="Google Shape;372;g3e8228a2981_0_537"/>
          <p:cNvSpPr txBox="1"/>
          <p:nvPr/>
        </p:nvSpPr>
        <p:spPr>
          <a:xfrm>
            <a:off x="987700" y="2023250"/>
            <a:ext cx="7824000" cy="73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i="0" lang="en-US" sz="2600" u="none" cap="none" strike="noStrike">
                <a:solidFill>
                  <a:srgbClr val="000000"/>
                </a:solidFill>
              </a:rPr>
              <a:t>Select the clone icon under the Actions heading.</a:t>
            </a:r>
            <a:endParaRPr i="0" sz="2600" u="none" cap="none" strike="noStrike">
              <a:solidFill>
                <a:srgbClr val="000000"/>
              </a:solidFill>
            </a:endParaRPr>
          </a:p>
          <a:p>
            <a:pPr indent="0" lvl="0" marL="0" marR="0" rtl="0" algn="l">
              <a:lnSpc>
                <a:spcPct val="100000"/>
              </a:lnSpc>
              <a:spcBef>
                <a:spcPts val="0"/>
              </a:spcBef>
              <a:spcAft>
                <a:spcPts val="0"/>
              </a:spcAft>
              <a:buClr>
                <a:srgbClr val="000000"/>
              </a:buClr>
              <a:buSzPts val="2300"/>
              <a:buFont typeface="Arial"/>
              <a:buNone/>
            </a:pPr>
            <a:r>
              <a:t/>
            </a:r>
            <a:endParaRPr i="0" sz="2100" u="none" cap="none" strike="noStrike">
              <a:solidFill>
                <a:srgbClr val="000000"/>
              </a:solidFill>
            </a:endParaRPr>
          </a:p>
          <a:p>
            <a:pPr indent="0" lvl="0" marL="0" marR="0" rtl="0" algn="l">
              <a:lnSpc>
                <a:spcPct val="100000"/>
              </a:lnSpc>
              <a:spcBef>
                <a:spcPts val="0"/>
              </a:spcBef>
              <a:spcAft>
                <a:spcPts val="0"/>
              </a:spcAft>
              <a:buClr>
                <a:srgbClr val="000000"/>
              </a:buClr>
              <a:buSzPts val="2300"/>
              <a:buFont typeface="Arial"/>
              <a:buNone/>
            </a:pPr>
            <a:r>
              <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t/>
            </a:r>
            <a:endParaRPr b="0" i="0" sz="19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pic>
        <p:nvPicPr>
          <p:cNvPr id="373" name="Google Shape;373;g3e8228a2981_0_537"/>
          <p:cNvPicPr preferRelativeResize="0"/>
          <p:nvPr/>
        </p:nvPicPr>
        <p:blipFill>
          <a:blip r:embed="rId3">
            <a:alphaModFix/>
          </a:blip>
          <a:stretch>
            <a:fillRect/>
          </a:stretch>
        </p:blipFill>
        <p:spPr>
          <a:xfrm>
            <a:off x="152400" y="2909750"/>
            <a:ext cx="8839202" cy="32300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3e8228a2981_0_544"/>
          <p:cNvSpPr txBox="1"/>
          <p:nvPr>
            <p:ph idx="4294967295" type="title"/>
          </p:nvPr>
        </p:nvSpPr>
        <p:spPr>
          <a:xfrm>
            <a:off x="1507786" y="886577"/>
            <a:ext cx="7202400" cy="94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3600"/>
              <a:t>After Cloning</a:t>
            </a:r>
            <a:endParaRPr sz="3600"/>
          </a:p>
        </p:txBody>
      </p:sp>
      <p:pic>
        <p:nvPicPr>
          <p:cNvPr descr="Clone Forge dialog showing options to clone a question to a folder and optionally add it to a course and assignment." id="380" name="Google Shape;380;g3e8228a2981_0_544"/>
          <p:cNvPicPr preferRelativeResize="0"/>
          <p:nvPr/>
        </p:nvPicPr>
        <p:blipFill>
          <a:blip r:embed="rId3">
            <a:alphaModFix/>
          </a:blip>
          <a:stretch>
            <a:fillRect/>
          </a:stretch>
        </p:blipFill>
        <p:spPr>
          <a:xfrm>
            <a:off x="1149550" y="1986377"/>
            <a:ext cx="7044208" cy="47192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3e8228a2981_0_550"/>
          <p:cNvSpPr txBox="1"/>
          <p:nvPr>
            <p:ph idx="4294967295" type="title"/>
          </p:nvPr>
        </p:nvSpPr>
        <p:spPr>
          <a:xfrm>
            <a:off x="970811" y="924677"/>
            <a:ext cx="7202400" cy="9474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86420"/>
              <a:buNone/>
            </a:pPr>
            <a:r>
              <a:rPr lang="en-US" sz="3600"/>
              <a:t>To Access Your Copy, Select Its Title</a:t>
            </a:r>
            <a:endParaRPr sz="3600"/>
          </a:p>
        </p:txBody>
      </p:sp>
      <p:sp>
        <p:nvSpPr>
          <p:cNvPr id="387" name="Google Shape;387;g3e8228a2981_0_550"/>
          <p:cNvSpPr txBox="1"/>
          <p:nvPr/>
        </p:nvSpPr>
        <p:spPr>
          <a:xfrm>
            <a:off x="893700" y="2063750"/>
            <a:ext cx="7315500" cy="2586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3D372F"/>
              </a:buClr>
              <a:buSzPts val="2000"/>
              <a:buFont typeface="Arial"/>
              <a:buChar char="●"/>
            </a:pPr>
            <a:r>
              <a:rPr b="0" i="0" lang="en-US" sz="2000" u="none" cap="none" strike="noStrike">
                <a:solidFill>
                  <a:srgbClr val="3D372F"/>
                </a:solidFill>
                <a:latin typeface="Arial"/>
                <a:ea typeface="Arial"/>
                <a:cs typeface="Arial"/>
                <a:sym typeface="Arial"/>
              </a:rPr>
              <a:t>Modify the title of your cloned question by selecting the pencil icon at the end of the title either before or after accessing all elements of your copy.</a:t>
            </a:r>
            <a:endParaRPr b="0" i="0" sz="2000" u="none" cap="none" strike="noStrike">
              <a:solidFill>
                <a:srgbClr val="3D372F"/>
              </a:solidFill>
              <a:latin typeface="Arial"/>
              <a:ea typeface="Arial"/>
              <a:cs typeface="Arial"/>
              <a:sym typeface="Arial"/>
            </a:endParaRPr>
          </a:p>
          <a:p>
            <a:pPr indent="-355600" lvl="0" marL="457200" marR="0" rtl="0" algn="l">
              <a:lnSpc>
                <a:spcPct val="100000"/>
              </a:lnSpc>
              <a:spcBef>
                <a:spcPts val="0"/>
              </a:spcBef>
              <a:spcAft>
                <a:spcPts val="0"/>
              </a:spcAft>
              <a:buClr>
                <a:srgbClr val="3D372F"/>
              </a:buClr>
              <a:buSzPts val="2000"/>
              <a:buFont typeface="Arial"/>
              <a:buChar char="●"/>
            </a:pPr>
            <a:r>
              <a:rPr b="0" i="0" lang="en-US" sz="2000" u="none" cap="none" strike="noStrike">
                <a:solidFill>
                  <a:srgbClr val="3D372F"/>
                </a:solidFill>
                <a:latin typeface="Arial"/>
                <a:ea typeface="Arial"/>
                <a:cs typeface="Arial"/>
                <a:sym typeface="Arial"/>
              </a:rPr>
              <a:t>Upon accessing your question for editing, you will make edits in just two sections:</a:t>
            </a:r>
            <a:endParaRPr b="0" i="0" sz="2000" u="none" cap="none" strike="noStrike">
              <a:solidFill>
                <a:srgbClr val="3D372F"/>
              </a:solidFill>
              <a:latin typeface="Arial"/>
              <a:ea typeface="Arial"/>
              <a:cs typeface="Arial"/>
              <a:sym typeface="Arial"/>
            </a:endParaRPr>
          </a:p>
          <a:p>
            <a:pPr indent="-355600" lvl="1" marL="914400" marR="0" rtl="0" algn="l">
              <a:lnSpc>
                <a:spcPct val="100000"/>
              </a:lnSpc>
              <a:spcBef>
                <a:spcPts val="0"/>
              </a:spcBef>
              <a:spcAft>
                <a:spcPts val="0"/>
              </a:spcAft>
              <a:buClr>
                <a:srgbClr val="3D372F"/>
              </a:buClr>
              <a:buSzPts val="2000"/>
              <a:buFont typeface="Arial"/>
              <a:buChar char="○"/>
            </a:pPr>
            <a:r>
              <a:rPr b="0" i="0" lang="en-US" sz="2000" u="none" cap="none" strike="noStrike">
                <a:solidFill>
                  <a:srgbClr val="3D372F"/>
                </a:solidFill>
                <a:latin typeface="Arial"/>
                <a:ea typeface="Arial"/>
                <a:cs typeface="Arial"/>
                <a:sym typeface="Arial"/>
              </a:rPr>
              <a:t>Properties</a:t>
            </a:r>
            <a:endParaRPr b="0" i="0" sz="2000" u="none" cap="none" strike="noStrike">
              <a:solidFill>
                <a:srgbClr val="3D372F"/>
              </a:solidFill>
              <a:latin typeface="Arial"/>
              <a:ea typeface="Arial"/>
              <a:cs typeface="Arial"/>
              <a:sym typeface="Arial"/>
            </a:endParaRPr>
          </a:p>
          <a:p>
            <a:pPr indent="-355600" lvl="1" marL="914400" marR="0" rtl="0" algn="l">
              <a:lnSpc>
                <a:spcPct val="100000"/>
              </a:lnSpc>
              <a:spcBef>
                <a:spcPts val="0"/>
              </a:spcBef>
              <a:spcAft>
                <a:spcPts val="0"/>
              </a:spcAft>
              <a:buClr>
                <a:srgbClr val="3D372F"/>
              </a:buClr>
              <a:buSzPts val="2000"/>
              <a:buFont typeface="Arial"/>
              <a:buChar char="○"/>
            </a:pPr>
            <a:r>
              <a:rPr b="0" i="0" lang="en-US" sz="2000" u="none" cap="none" strike="noStrike">
                <a:solidFill>
                  <a:srgbClr val="3D372F"/>
                </a:solidFill>
                <a:latin typeface="Arial"/>
                <a:ea typeface="Arial"/>
                <a:cs typeface="Arial"/>
                <a:sym typeface="Arial"/>
              </a:rPr>
              <a:t>Primary Content</a:t>
            </a:r>
            <a:endParaRPr b="0" i="0" sz="2000" u="none" cap="none" strike="noStrike">
              <a:solidFill>
                <a:srgbClr val="3D372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D372F"/>
              </a:solidFill>
              <a:latin typeface="Arial"/>
              <a:ea typeface="Arial"/>
              <a:cs typeface="Arial"/>
              <a:sym typeface="Arial"/>
            </a:endParaRPr>
          </a:p>
        </p:txBody>
      </p:sp>
      <p:pic>
        <p:nvPicPr>
          <p:cNvPr id="388" name="Google Shape;388;g3e8228a2981_0_550"/>
          <p:cNvPicPr preferRelativeResize="0"/>
          <p:nvPr/>
        </p:nvPicPr>
        <p:blipFill>
          <a:blip r:embed="rId3">
            <a:alphaModFix/>
          </a:blip>
          <a:stretch>
            <a:fillRect/>
          </a:stretch>
        </p:blipFill>
        <p:spPr>
          <a:xfrm>
            <a:off x="1404150" y="4496900"/>
            <a:ext cx="6606249" cy="2114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3e8228a2981_0_557"/>
          <p:cNvSpPr txBox="1"/>
          <p:nvPr>
            <p:ph idx="4294967295" type="title"/>
          </p:nvPr>
        </p:nvSpPr>
        <p:spPr>
          <a:xfrm>
            <a:off x="789450" y="765775"/>
            <a:ext cx="7565100" cy="1127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800"/>
              <a:buNone/>
            </a:pPr>
            <a:r>
              <a:rPr lang="en-US" sz="3000"/>
              <a:t>Edit the Properties of Your Cloned Question</a:t>
            </a:r>
            <a:endParaRPr sz="3000"/>
          </a:p>
        </p:txBody>
      </p:sp>
      <p:sp>
        <p:nvSpPr>
          <p:cNvPr id="395" name="Google Shape;395;g3e8228a2981_0_557"/>
          <p:cNvSpPr txBox="1"/>
          <p:nvPr/>
        </p:nvSpPr>
        <p:spPr>
          <a:xfrm>
            <a:off x="4953000" y="2186225"/>
            <a:ext cx="3692100" cy="366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100"/>
              </a:spcBef>
              <a:spcAft>
                <a:spcPts val="0"/>
              </a:spcAft>
              <a:buClr>
                <a:srgbClr val="000000"/>
              </a:buClr>
              <a:buSzPts val="1700"/>
              <a:buFont typeface="Arial"/>
              <a:buNone/>
            </a:pPr>
            <a:r>
              <a:rPr b="0" i="0" lang="en-US" sz="1700" u="none" cap="none" strike="noStrike">
                <a:solidFill>
                  <a:srgbClr val="273540"/>
                </a:solidFill>
                <a:highlight>
                  <a:srgbClr val="FFFFFF"/>
                </a:highlight>
                <a:latin typeface="Arial"/>
                <a:ea typeface="Arial"/>
                <a:cs typeface="Arial"/>
                <a:sym typeface="Arial"/>
              </a:rPr>
              <a:t>Under the first tab, </a:t>
            </a:r>
            <a:r>
              <a:rPr b="1" i="0" lang="en-US" sz="1700" u="none" cap="none" strike="noStrike">
                <a:solidFill>
                  <a:srgbClr val="273540"/>
                </a:solidFill>
                <a:highlight>
                  <a:srgbClr val="FFFFFF"/>
                </a:highlight>
                <a:latin typeface="Arial"/>
                <a:ea typeface="Arial"/>
                <a:cs typeface="Arial"/>
                <a:sym typeface="Arial"/>
              </a:rPr>
              <a:t>Properties</a:t>
            </a:r>
            <a:r>
              <a:rPr b="0" i="0" lang="en-US" sz="1700" u="none" cap="none" strike="noStrike">
                <a:solidFill>
                  <a:srgbClr val="273540"/>
                </a:solidFill>
                <a:highlight>
                  <a:srgbClr val="FFFFFF"/>
                </a:highlight>
                <a:latin typeface="Arial"/>
                <a:ea typeface="Arial"/>
                <a:cs typeface="Arial"/>
                <a:sym typeface="Arial"/>
              </a:rPr>
              <a:t>:</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110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Change the title.</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Add a description, if desired.</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Don’t change Question Type.</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Public - yes or no.</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Automatically goes to Cloned Questions folder - but you can change this.</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Change author to yourself.</a:t>
            </a:r>
            <a:endParaRPr b="0" i="0" sz="1700" u="none" cap="none" strike="noStrike">
              <a:solidFill>
                <a:srgbClr val="273540"/>
              </a:solidFill>
              <a:highlight>
                <a:srgbClr val="FFFFFF"/>
              </a:highlight>
              <a:latin typeface="Arial"/>
              <a:ea typeface="Arial"/>
              <a:cs typeface="Arial"/>
              <a:sym typeface="Arial"/>
            </a:endParaRPr>
          </a:p>
          <a:p>
            <a:pPr indent="-355600" lvl="0" marL="457200" marR="0" rtl="0" algn="l">
              <a:lnSpc>
                <a:spcPct val="115000"/>
              </a:lnSpc>
              <a:spcBef>
                <a:spcPts val="0"/>
              </a:spcBef>
              <a:spcAft>
                <a:spcPts val="0"/>
              </a:spcAft>
              <a:buClr>
                <a:srgbClr val="273540"/>
              </a:buClr>
              <a:buSzPts val="2000"/>
              <a:buFont typeface="Arial"/>
              <a:buChar char="●"/>
            </a:pPr>
            <a:r>
              <a:rPr b="0" i="0" lang="en-US" sz="1700" u="none" cap="none" strike="noStrike">
                <a:solidFill>
                  <a:srgbClr val="273540"/>
                </a:solidFill>
                <a:highlight>
                  <a:srgbClr val="FFFFFF"/>
                </a:highlight>
                <a:latin typeface="Arial"/>
                <a:ea typeface="Arial"/>
                <a:cs typeface="Arial"/>
                <a:sym typeface="Arial"/>
              </a:rPr>
              <a:t>Modify license if needed.</a:t>
            </a:r>
            <a:endParaRPr b="0" i="0" sz="1700" u="none" cap="none" strike="noStrike">
              <a:solidFill>
                <a:srgbClr val="273540"/>
              </a:solidFill>
              <a:highlight>
                <a:srgbClr val="FFFFFF"/>
              </a:highlight>
              <a:latin typeface="Arial"/>
              <a:ea typeface="Arial"/>
              <a:cs typeface="Arial"/>
              <a:sym typeface="Arial"/>
            </a:endParaRPr>
          </a:p>
        </p:txBody>
      </p:sp>
      <p:pic>
        <p:nvPicPr>
          <p:cNvPr id="396" name="Google Shape;396;g3e8228a2981_0_557"/>
          <p:cNvPicPr preferRelativeResize="0"/>
          <p:nvPr/>
        </p:nvPicPr>
        <p:blipFill>
          <a:blip r:embed="rId3">
            <a:alphaModFix/>
          </a:blip>
          <a:stretch>
            <a:fillRect/>
          </a:stretch>
        </p:blipFill>
        <p:spPr>
          <a:xfrm>
            <a:off x="407000" y="1937650"/>
            <a:ext cx="4415976" cy="4797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3e8228a2981_0_563"/>
          <p:cNvSpPr txBox="1"/>
          <p:nvPr>
            <p:ph idx="4294967295" type="title"/>
          </p:nvPr>
        </p:nvSpPr>
        <p:spPr>
          <a:xfrm>
            <a:off x="970811" y="239828"/>
            <a:ext cx="7202400" cy="893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lang="en-US" sz="3200"/>
              <a:t>Primary Content</a:t>
            </a:r>
            <a:endParaRPr sz="3200"/>
          </a:p>
        </p:txBody>
      </p:sp>
      <p:pic>
        <p:nvPicPr>
          <p:cNvPr descr="Screenshot of the ADAPT &quot;Primary Content&quot; editor. The &quot;Native&quot; and &quot;Select Choice&quot; options are selected." id="403" name="Google Shape;403;g3e8228a2981_0_563"/>
          <p:cNvPicPr preferRelativeResize="0"/>
          <p:nvPr/>
        </p:nvPicPr>
        <p:blipFill rotWithShape="1">
          <a:blip r:embed="rId3">
            <a:alphaModFix/>
          </a:blip>
          <a:srcRect b="0" l="0" r="0" t="0"/>
          <a:stretch/>
        </p:blipFill>
        <p:spPr>
          <a:xfrm>
            <a:off x="405500" y="1281088"/>
            <a:ext cx="5289827" cy="1211000"/>
          </a:xfrm>
          <a:prstGeom prst="rect">
            <a:avLst/>
          </a:prstGeom>
          <a:noFill/>
          <a:ln>
            <a:noFill/>
          </a:ln>
        </p:spPr>
      </p:pic>
      <p:sp>
        <p:nvSpPr>
          <p:cNvPr id="404" name="Google Shape;404;g3e8228a2981_0_563"/>
          <p:cNvSpPr txBox="1"/>
          <p:nvPr/>
        </p:nvSpPr>
        <p:spPr>
          <a:xfrm>
            <a:off x="5974775" y="1558750"/>
            <a:ext cx="28848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2000" u="none" cap="none" strike="noStrike">
                <a:solidFill>
                  <a:srgbClr val="000000"/>
                </a:solidFill>
                <a:latin typeface="Arial"/>
                <a:ea typeface="Arial"/>
                <a:cs typeface="Arial"/>
                <a:sym typeface="Arial"/>
              </a:rPr>
              <a:t>Under the Primary Content tab, you can view and edit the question content.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2000" u="none" cap="none" strike="noStrike">
                <a:solidFill>
                  <a:srgbClr val="000000"/>
                </a:solidFill>
                <a:latin typeface="Arial"/>
                <a:ea typeface="Arial"/>
                <a:cs typeface="Arial"/>
                <a:sym typeface="Arial"/>
              </a:rPr>
              <a:t>If you are unsure how to create or edit a specific question type, refer to the instructions found in the blue box.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sz="2000"/>
          </a:p>
          <a:p>
            <a:pPr indent="0" lvl="0" marL="0" marR="0" rtl="0" algn="l">
              <a:lnSpc>
                <a:spcPct val="100000"/>
              </a:lnSpc>
              <a:spcBef>
                <a:spcPts val="0"/>
              </a:spcBef>
              <a:spcAft>
                <a:spcPts val="0"/>
              </a:spcAft>
              <a:buClr>
                <a:srgbClr val="000000"/>
              </a:buClr>
              <a:buSzPts val="1700"/>
              <a:buFont typeface="Arial"/>
              <a:buNone/>
            </a:pPr>
            <a:r>
              <a:rPr lang="en-US" sz="2000"/>
              <a:t>Now, it’s your turn to try.</a:t>
            </a:r>
            <a:endParaRPr sz="2000"/>
          </a:p>
        </p:txBody>
      </p:sp>
      <p:pic>
        <p:nvPicPr>
          <p:cNvPr descr="Forge question editor showing a prompt titled &quot;The 3-Minute Opinion Flip&quot; with debate topic options for students to choose from." id="405" name="Google Shape;405;g3e8228a2981_0_563"/>
          <p:cNvPicPr preferRelativeResize="0"/>
          <p:nvPr/>
        </p:nvPicPr>
        <p:blipFill>
          <a:blip r:embed="rId4">
            <a:alphaModFix/>
          </a:blip>
          <a:stretch>
            <a:fillRect/>
          </a:stretch>
        </p:blipFill>
        <p:spPr>
          <a:xfrm>
            <a:off x="405500" y="2420651"/>
            <a:ext cx="5190802" cy="42638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9"/>
          <p:cNvSpPr txBox="1"/>
          <p:nvPr>
            <p:ph type="title"/>
          </p:nvPr>
        </p:nvSpPr>
        <p:spPr>
          <a:xfrm>
            <a:off x="2910077" y="880725"/>
            <a:ext cx="6095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Play</a:t>
            </a:r>
            <a:endParaRPr/>
          </a:p>
        </p:txBody>
      </p:sp>
      <p:pic>
        <p:nvPicPr>
          <p:cNvPr descr="Two giant pandas sit together eating bamboo in an outdoor enclosure beside a building wall." id="411" name="Google Shape;411;p39"/>
          <p:cNvPicPr preferRelativeResize="0"/>
          <p:nvPr/>
        </p:nvPicPr>
        <p:blipFill rotWithShape="1">
          <a:blip r:embed="rId3">
            <a:alphaModFix/>
          </a:blip>
          <a:srcRect b="0" l="0" r="0" t="0"/>
          <a:stretch/>
        </p:blipFill>
        <p:spPr>
          <a:xfrm>
            <a:off x="1993803" y="1978334"/>
            <a:ext cx="5282726" cy="3521817"/>
          </a:xfrm>
          <a:prstGeom prst="rect">
            <a:avLst/>
          </a:prstGeom>
          <a:noFill/>
          <a:ln>
            <a:noFill/>
          </a:ln>
        </p:spPr>
      </p:pic>
      <p:sp>
        <p:nvSpPr>
          <p:cNvPr id="412" name="Google Shape;412;p39"/>
          <p:cNvSpPr txBox="1"/>
          <p:nvPr/>
        </p:nvSpPr>
        <p:spPr>
          <a:xfrm>
            <a:off x="2701959" y="5500151"/>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Two Pandas </a:t>
            </a:r>
            <a:r>
              <a:rPr b="0" i="0" lang="en-US" sz="1200" u="none" cap="none" strike="noStrike">
                <a:solidFill>
                  <a:srgbClr val="000000"/>
                </a:solidFill>
                <a:latin typeface="Arial"/>
                <a:ea typeface="Arial"/>
                <a:cs typeface="Arial"/>
                <a:sym typeface="Arial"/>
              </a:rPr>
              <a:t>by Lily Lili under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Pexels</a:t>
            </a:r>
            <a:r>
              <a:rPr b="0" i="0" lang="en-US" sz="1200" u="none" cap="none" strike="noStrike">
                <a:solidFill>
                  <a:srgbClr val="000000"/>
                </a:solidFill>
                <a:latin typeface="Arial"/>
                <a:ea typeface="Arial"/>
                <a:cs typeface="Arial"/>
                <a:sym typeface="Arial"/>
              </a:rPr>
              <a:t> license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ea62dcfba0_0_293"/>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solidFill>
                  <a:srgbClr val="161616"/>
                </a:solidFill>
              </a:rPr>
              <a:t>Forge Assignment Settings</a:t>
            </a:r>
            <a:endParaRPr sz="3600">
              <a:solidFill>
                <a:srgbClr val="161616"/>
              </a:solidFill>
            </a:endParaRPr>
          </a:p>
        </p:txBody>
      </p:sp>
      <p:sp>
        <p:nvSpPr>
          <p:cNvPr id="418" name="Google Shape;418;g3ea62dcfba0_0_293"/>
          <p:cNvSpPr txBox="1"/>
          <p:nvPr/>
        </p:nvSpPr>
        <p:spPr>
          <a:xfrm>
            <a:off x="578100" y="1935900"/>
            <a:ext cx="79878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i="0" lang="en-US" sz="1700" u="none" cap="none" strike="noStrike">
                <a:solidFill>
                  <a:srgbClr val="3D372F"/>
                </a:solidFill>
              </a:rPr>
              <a:t>After creating or cloning a Forge question, you will see a message indicating that students will not be able to respond until the instructor completes the settings.</a:t>
            </a:r>
            <a:endParaRPr i="0" sz="1700" u="none" cap="none" strike="noStrike">
              <a:solidFill>
                <a:srgbClr val="3D372F"/>
              </a:solidFill>
            </a:endParaRPr>
          </a:p>
          <a:p>
            <a:pPr indent="0" lvl="0" marL="0" marR="0" rtl="0" algn="l">
              <a:lnSpc>
                <a:spcPct val="100000"/>
              </a:lnSpc>
              <a:spcBef>
                <a:spcPts val="0"/>
              </a:spcBef>
              <a:spcAft>
                <a:spcPts val="0"/>
              </a:spcAft>
              <a:buClr>
                <a:srgbClr val="000000"/>
              </a:buClr>
              <a:buSzPts val="1700"/>
              <a:buFont typeface="Arial"/>
              <a:buNone/>
            </a:pPr>
            <a:r>
              <a:t/>
            </a:r>
            <a:endParaRPr sz="1700">
              <a:solidFill>
                <a:srgbClr val="3D372F"/>
              </a:solidFill>
            </a:endParaRPr>
          </a:p>
          <a:p>
            <a:pPr indent="0" lvl="0" marL="0" rtl="0" algn="l">
              <a:spcBef>
                <a:spcPts val="0"/>
              </a:spcBef>
              <a:spcAft>
                <a:spcPts val="0"/>
              </a:spcAft>
              <a:buClr>
                <a:srgbClr val="000000"/>
              </a:buClr>
              <a:buSzPts val="1700"/>
              <a:buFont typeface="Arial"/>
              <a:buNone/>
            </a:pPr>
            <a:r>
              <a:rPr lang="en-US" sz="1700">
                <a:solidFill>
                  <a:srgbClr val="3D372F"/>
                </a:solidFill>
              </a:rPr>
              <a:t>Find the Forge Settings on the left corner of the screen.</a:t>
            </a:r>
            <a:endParaRPr sz="1700">
              <a:solidFill>
                <a:srgbClr val="3D372F"/>
              </a:solidFill>
            </a:endParaRPr>
          </a:p>
          <a:p>
            <a:pPr indent="0" lvl="0" marL="0" marR="0" rtl="0" algn="l">
              <a:lnSpc>
                <a:spcPct val="100000"/>
              </a:lnSpc>
              <a:spcBef>
                <a:spcPts val="0"/>
              </a:spcBef>
              <a:spcAft>
                <a:spcPts val="0"/>
              </a:spcAft>
              <a:buClr>
                <a:srgbClr val="000000"/>
              </a:buClr>
              <a:buSzPts val="1700"/>
              <a:buFont typeface="Arial"/>
              <a:buNone/>
            </a:pPr>
            <a:r>
              <a:t/>
            </a:r>
            <a:endParaRPr sz="1700">
              <a:solidFill>
                <a:srgbClr val="3D372F"/>
              </a:solidFill>
            </a:endParaRPr>
          </a:p>
          <a:p>
            <a:pPr indent="0" lvl="0" marL="0" marR="0" rtl="0" algn="l">
              <a:lnSpc>
                <a:spcPct val="100000"/>
              </a:lnSpc>
              <a:spcBef>
                <a:spcPts val="0"/>
              </a:spcBef>
              <a:spcAft>
                <a:spcPts val="0"/>
              </a:spcAft>
              <a:buClr>
                <a:srgbClr val="000000"/>
              </a:buClr>
              <a:buSzPts val="1700"/>
              <a:buFont typeface="Arial"/>
              <a:buNone/>
            </a:pPr>
            <a:r>
              <a:t/>
            </a:r>
            <a:endParaRPr sz="1700">
              <a:solidFill>
                <a:srgbClr val="3D372F"/>
              </a:solidFill>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3D372F"/>
              </a:solidFill>
            </a:endParaRPr>
          </a:p>
        </p:txBody>
      </p:sp>
      <p:pic>
        <p:nvPicPr>
          <p:cNvPr descr="Forge question view showing &quot;The 3-Minute Opinion Flip&quot; prompt with the Forge Settings button highlighted in a red box." id="419" name="Google Shape;419;g3ea62dcfba0_0_293"/>
          <p:cNvPicPr preferRelativeResize="0"/>
          <p:nvPr/>
        </p:nvPicPr>
        <p:blipFill>
          <a:blip r:embed="rId3">
            <a:alphaModFix/>
          </a:blip>
          <a:stretch>
            <a:fillRect/>
          </a:stretch>
        </p:blipFill>
        <p:spPr>
          <a:xfrm>
            <a:off x="1230975" y="3428975"/>
            <a:ext cx="5534638" cy="3297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3ea62dcfba0_0_299"/>
          <p:cNvSpPr txBox="1"/>
          <p:nvPr>
            <p:ph idx="4294967295" type="title"/>
          </p:nvPr>
        </p:nvSpPr>
        <p:spPr>
          <a:xfrm>
            <a:off x="1109036" y="-5"/>
            <a:ext cx="7202400" cy="898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600">
                <a:solidFill>
                  <a:srgbClr val="161616"/>
                </a:solidFill>
              </a:rPr>
              <a:t>Forge Settings Step 1: Drafts</a:t>
            </a:r>
            <a:endParaRPr sz="3600">
              <a:solidFill>
                <a:srgbClr val="161616"/>
              </a:solidFill>
            </a:endParaRPr>
          </a:p>
        </p:txBody>
      </p:sp>
      <p:sp>
        <p:nvSpPr>
          <p:cNvPr id="426" name="Google Shape;426;g3ea62dcfba0_0_299"/>
          <p:cNvSpPr txBox="1"/>
          <p:nvPr/>
        </p:nvSpPr>
        <p:spPr>
          <a:xfrm>
            <a:off x="4945100" y="2116425"/>
            <a:ext cx="3937800" cy="44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3D372F"/>
                </a:solidFill>
              </a:rPr>
              <a:t>If you are planning to have drafts, select + Add Draft. </a:t>
            </a:r>
            <a:endParaRPr i="0" sz="2000" u="none" cap="none" strike="noStrike">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3D372F"/>
                </a:solidFill>
              </a:rPr>
              <a:t>This will open Draft 1. </a:t>
            </a:r>
            <a:endParaRPr i="0" sz="2000" u="none" cap="none" strike="noStrike">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3D372F"/>
                </a:solidFill>
              </a:rPr>
              <a:t>Complet</a:t>
            </a:r>
            <a:r>
              <a:rPr lang="en-US" sz="2000">
                <a:solidFill>
                  <a:srgbClr val="3D372F"/>
                </a:solidFill>
              </a:rPr>
              <a:t>e: t</a:t>
            </a:r>
            <a:r>
              <a:rPr i="0" lang="en-US" sz="2000" u="none" cap="none" strike="noStrike">
                <a:solidFill>
                  <a:srgbClr val="3D372F"/>
                </a:solidFill>
              </a:rPr>
              <a:t>itle, late policy, and available dates. </a:t>
            </a:r>
            <a:endParaRPr i="0" sz="2000" u="none" cap="none" strike="noStrike">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3D372F"/>
              </a:solidFill>
            </a:endParaRPr>
          </a:p>
          <a:p>
            <a:pPr indent="0" lvl="0" marL="0" marR="0" rtl="0" algn="l">
              <a:lnSpc>
                <a:spcPct val="100000"/>
              </a:lnSpc>
              <a:spcBef>
                <a:spcPts val="0"/>
              </a:spcBef>
              <a:spcAft>
                <a:spcPts val="0"/>
              </a:spcAft>
              <a:buClr>
                <a:srgbClr val="000000"/>
              </a:buClr>
              <a:buSzPts val="2000"/>
              <a:buFont typeface="Arial"/>
              <a:buNone/>
            </a:pPr>
            <a:r>
              <a:rPr lang="en-US" sz="2000"/>
              <a:t>If you need to give an extension to a specific student, you can select "+ Add Extension" and find the name of the student </a:t>
            </a:r>
            <a:endParaRPr sz="2000">
              <a:solidFill>
                <a:srgbClr val="3D372F"/>
              </a:solidFil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D372F"/>
              </a:solidFill>
              <a:latin typeface="Arial"/>
              <a:ea typeface="Arial"/>
              <a:cs typeface="Arial"/>
              <a:sym typeface="Arial"/>
            </a:endParaRPr>
          </a:p>
        </p:txBody>
      </p:sp>
      <p:pic>
        <p:nvPicPr>
          <p:cNvPr id="427" name="Google Shape;427;g3ea62dcfba0_0_299"/>
          <p:cNvPicPr preferRelativeResize="0"/>
          <p:nvPr/>
        </p:nvPicPr>
        <p:blipFill rotWithShape="1">
          <a:blip r:embed="rId3">
            <a:alphaModFix/>
          </a:blip>
          <a:srcRect b="0" l="0" r="0" t="0"/>
          <a:stretch/>
        </p:blipFill>
        <p:spPr>
          <a:xfrm>
            <a:off x="1718775" y="1162142"/>
            <a:ext cx="3093250" cy="56016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Webinar Description</a:t>
            </a:r>
            <a:endParaRPr/>
          </a:p>
        </p:txBody>
      </p:sp>
      <p:sp>
        <p:nvSpPr>
          <p:cNvPr id="158" name="Google Shape;158;p27"/>
          <p:cNvSpPr txBox="1"/>
          <p:nvPr>
            <p:ph idx="1" type="body"/>
          </p:nvPr>
        </p:nvSpPr>
        <p:spPr>
          <a:xfrm>
            <a:off x="1088675" y="2015725"/>
            <a:ext cx="7202400" cy="4252200"/>
          </a:xfrm>
          <a:prstGeom prst="rect">
            <a:avLst/>
          </a:prstGeom>
          <a:noFill/>
          <a:ln>
            <a:noFill/>
          </a:ln>
        </p:spPr>
        <p:txBody>
          <a:bodyPr anchorCtr="0" anchor="t" bIns="45700" lIns="91425" spcFirstLastPara="1" rIns="91425" wrap="square" tIns="45700">
            <a:normAutofit/>
          </a:bodyPr>
          <a:lstStyle/>
          <a:p>
            <a:pPr indent="0" lvl="0" marL="0" rtl="0" algn="l">
              <a:spcBef>
                <a:spcPts val="750"/>
              </a:spcBef>
              <a:spcAft>
                <a:spcPts val="0"/>
              </a:spcAft>
              <a:buSzPts val="1600"/>
              <a:buNone/>
            </a:pPr>
            <a:r>
              <a:rPr lang="en-US" sz="2000"/>
              <a:t>In this session, participants will explore Forge, a new question type in ADAPT that makes the student writing process visible and verifiable in real time. This integrity-enhanced word processor and collaborative workspace allows faculty to move beyond the final product to see how students draft, revise, and develop their work. By providing actionable insights into the writing journey, The Forge directly addresses the challenges of generative AI and promotes authentic student authorship. </a:t>
            </a:r>
            <a:endParaRPr sz="2726"/>
          </a:p>
          <a:p>
            <a:pPr indent="0" lvl="0" marL="127000" rtl="0" algn="l">
              <a:lnSpc>
                <a:spcPct val="120000"/>
              </a:lnSpc>
              <a:spcBef>
                <a:spcPts val="750"/>
              </a:spcBef>
              <a:spcAft>
                <a:spcPts val="0"/>
              </a:spcAft>
              <a:buSzPts val="1600"/>
              <a:buNone/>
            </a:pPr>
            <a:br>
              <a:rPr lang="en-US"/>
            </a:b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g3ea62dcfba0_0_306"/>
          <p:cNvPicPr preferRelativeResize="0"/>
          <p:nvPr/>
        </p:nvPicPr>
        <p:blipFill rotWithShape="1">
          <a:blip r:embed="rId3">
            <a:alphaModFix/>
          </a:blip>
          <a:srcRect b="0" l="0" r="0" t="0"/>
          <a:stretch/>
        </p:blipFill>
        <p:spPr>
          <a:xfrm>
            <a:off x="2006675" y="4353974"/>
            <a:ext cx="4789324" cy="2371975"/>
          </a:xfrm>
          <a:prstGeom prst="rect">
            <a:avLst/>
          </a:prstGeom>
          <a:noFill/>
          <a:ln>
            <a:noFill/>
          </a:ln>
        </p:spPr>
      </p:pic>
      <p:sp>
        <p:nvSpPr>
          <p:cNvPr id="434" name="Google Shape;434;g3ea62dcfba0_0_306"/>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200"/>
              <a:buNone/>
            </a:pPr>
            <a:r>
              <a:rPr lang="en-US" sz="3800">
                <a:solidFill>
                  <a:srgbClr val="161616"/>
                </a:solidFill>
              </a:rPr>
              <a:t>Forge Settings Step 2: Submission</a:t>
            </a:r>
            <a:endParaRPr sz="3800">
              <a:solidFill>
                <a:srgbClr val="161616"/>
              </a:solidFill>
            </a:endParaRPr>
          </a:p>
        </p:txBody>
      </p:sp>
      <p:sp>
        <p:nvSpPr>
          <p:cNvPr id="435" name="Google Shape;435;g3ea62dcfba0_0_306"/>
          <p:cNvSpPr txBox="1"/>
          <p:nvPr/>
        </p:nvSpPr>
        <p:spPr>
          <a:xfrm>
            <a:off x="507875" y="1966800"/>
            <a:ext cx="8364000" cy="215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lang="en-US" sz="1300"/>
              <a:t>Submission</a:t>
            </a:r>
            <a:endParaRPr sz="1300"/>
          </a:p>
          <a:p>
            <a:pPr indent="-304800" lvl="0" marL="457200" rtl="0" algn="l">
              <a:lnSpc>
                <a:spcPct val="115000"/>
              </a:lnSpc>
              <a:spcBef>
                <a:spcPts val="1500"/>
              </a:spcBef>
              <a:spcAft>
                <a:spcPts val="0"/>
              </a:spcAft>
              <a:buSzPts val="1200"/>
              <a:buChar char="●"/>
            </a:pPr>
            <a:r>
              <a:rPr lang="en-US" sz="1300"/>
              <a:t>Auto-submit at deadline -Automatically submits student work when the assignment deadline is reached.</a:t>
            </a:r>
            <a:endParaRPr sz="1300"/>
          </a:p>
          <a:p>
            <a:pPr indent="-304800" lvl="0" marL="457200" rtl="0" algn="l">
              <a:lnSpc>
                <a:spcPct val="115000"/>
              </a:lnSpc>
              <a:spcBef>
                <a:spcPts val="0"/>
              </a:spcBef>
              <a:spcAft>
                <a:spcPts val="0"/>
              </a:spcAft>
              <a:buSzPts val="1200"/>
              <a:buChar char="●"/>
            </a:pPr>
            <a:r>
              <a:rPr lang="en-US" sz="1300"/>
              <a:t>Prevent submissions after due date - Students are unable to submit work after the due date has passed.</a:t>
            </a:r>
            <a:endParaRPr sz="1300"/>
          </a:p>
          <a:p>
            <a:pPr indent="-304800" lvl="0" marL="457200" rtl="0" algn="l">
              <a:lnSpc>
                <a:spcPct val="115000"/>
              </a:lnSpc>
              <a:spcBef>
                <a:spcPts val="0"/>
              </a:spcBef>
              <a:spcAft>
                <a:spcPts val="0"/>
              </a:spcAft>
              <a:buSzPts val="1200"/>
              <a:buChar char="●"/>
            </a:pPr>
            <a:r>
              <a:rPr lang="en-US" sz="1300"/>
              <a:t>Auto-accept AI feedback - Automatically accepts AI-generated feedback without requiring instructor review.</a:t>
            </a:r>
            <a:endParaRPr sz="1300"/>
          </a:p>
          <a:p>
            <a:pPr indent="0" lvl="0" marL="0" rtl="0" algn="l">
              <a:lnSpc>
                <a:spcPct val="115000"/>
              </a:lnSpc>
              <a:spcBef>
                <a:spcPts val="1500"/>
              </a:spcBef>
              <a:spcAft>
                <a:spcPts val="1500"/>
              </a:spcAft>
              <a:buNone/>
            </a:pPr>
            <a:r>
              <a:rPr lang="en-US" sz="1300"/>
              <a:t>If you are having drafts, it is recommended to select auto-submit at deadline. This will close the draft at the due date and it will automatically push students to the next draft or final version.</a:t>
            </a:r>
            <a:endParaRPr sz="1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ea62dcfba0_0_312"/>
          <p:cNvSpPr txBox="1"/>
          <p:nvPr>
            <p:ph type="title"/>
          </p:nvPr>
        </p:nvSpPr>
        <p:spPr>
          <a:xfrm>
            <a:off x="1088686" y="804520"/>
            <a:ext cx="7202400" cy="898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200"/>
              <a:buNone/>
            </a:pPr>
            <a:r>
              <a:rPr lang="en-US" sz="3400">
                <a:solidFill>
                  <a:srgbClr val="161616"/>
                </a:solidFill>
              </a:rPr>
              <a:t>Forge Settings Step 3: Analytics</a:t>
            </a:r>
            <a:endParaRPr sz="3400">
              <a:solidFill>
                <a:srgbClr val="161616"/>
              </a:solidFill>
            </a:endParaRPr>
          </a:p>
        </p:txBody>
      </p:sp>
      <p:pic>
        <p:nvPicPr>
          <p:cNvPr id="442" name="Google Shape;442;g3ea62dcfba0_0_312"/>
          <p:cNvPicPr preferRelativeResize="0"/>
          <p:nvPr/>
        </p:nvPicPr>
        <p:blipFill rotWithShape="1">
          <a:blip r:embed="rId3">
            <a:alphaModFix/>
          </a:blip>
          <a:srcRect b="0" l="0" r="0" t="0"/>
          <a:stretch/>
        </p:blipFill>
        <p:spPr>
          <a:xfrm>
            <a:off x="3680900" y="2441850"/>
            <a:ext cx="5382676" cy="2730351"/>
          </a:xfrm>
          <a:prstGeom prst="rect">
            <a:avLst/>
          </a:prstGeom>
          <a:noFill/>
          <a:ln>
            <a:noFill/>
          </a:ln>
        </p:spPr>
      </p:pic>
      <p:sp>
        <p:nvSpPr>
          <p:cNvPr id="443" name="Google Shape;443;g3ea62dcfba0_0_312"/>
          <p:cNvSpPr txBox="1"/>
          <p:nvPr/>
        </p:nvSpPr>
        <p:spPr>
          <a:xfrm>
            <a:off x="385600" y="2441850"/>
            <a:ext cx="3217800" cy="321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lang="en-US" sz="1900"/>
              <a:t>You will find 3 options for students to see the analytics:</a:t>
            </a:r>
            <a:endParaRPr sz="1900"/>
          </a:p>
          <a:p>
            <a:pPr indent="-342900" lvl="0" marL="457200" rtl="0" algn="l">
              <a:lnSpc>
                <a:spcPct val="115000"/>
              </a:lnSpc>
              <a:spcBef>
                <a:spcPts val="1500"/>
              </a:spcBef>
              <a:spcAft>
                <a:spcPts val="0"/>
              </a:spcAft>
              <a:buSzPts val="1800"/>
              <a:buChar char="●"/>
            </a:pPr>
            <a:r>
              <a:rPr lang="en-US" sz="1900"/>
              <a:t>Never</a:t>
            </a:r>
            <a:endParaRPr sz="1900"/>
          </a:p>
          <a:p>
            <a:pPr indent="-342900" lvl="0" marL="457200" rtl="0" algn="l">
              <a:lnSpc>
                <a:spcPct val="115000"/>
              </a:lnSpc>
              <a:spcBef>
                <a:spcPts val="0"/>
              </a:spcBef>
              <a:spcAft>
                <a:spcPts val="0"/>
              </a:spcAft>
              <a:buSzPts val="1800"/>
              <a:buChar char="●"/>
            </a:pPr>
            <a:r>
              <a:rPr lang="en-US" sz="1900"/>
              <a:t>After grade is released</a:t>
            </a:r>
            <a:endParaRPr sz="1900"/>
          </a:p>
          <a:p>
            <a:pPr indent="-342900" lvl="0" marL="457200" rtl="0" algn="l">
              <a:lnSpc>
                <a:spcPct val="115000"/>
              </a:lnSpc>
              <a:spcBef>
                <a:spcPts val="0"/>
              </a:spcBef>
              <a:spcAft>
                <a:spcPts val="0"/>
              </a:spcAft>
              <a:buSzPts val="1800"/>
              <a:buChar char="●"/>
            </a:pPr>
            <a:r>
              <a:rPr lang="en-US" sz="1900"/>
              <a:t>Always</a:t>
            </a:r>
            <a:endParaRPr sz="1900"/>
          </a:p>
          <a:p>
            <a:pPr indent="0" lvl="0" marL="0" rtl="0" algn="l">
              <a:lnSpc>
                <a:spcPct val="115000"/>
              </a:lnSpc>
              <a:spcBef>
                <a:spcPts val="1500"/>
              </a:spcBef>
              <a:spcAft>
                <a:spcPts val="1500"/>
              </a:spcAft>
              <a:buNone/>
            </a:pPr>
            <a:r>
              <a:rPr lang="en-US" sz="1900"/>
              <a:t>Make your selection and then select Save.</a:t>
            </a:r>
            <a:endParaRPr sz="19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3ea62dcfba0_0_535"/>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Forge Settings Step 4: Files</a:t>
            </a:r>
            <a:endParaRPr/>
          </a:p>
        </p:txBody>
      </p:sp>
      <p:sp>
        <p:nvSpPr>
          <p:cNvPr id="450" name="Google Shape;450;g3ea62dcfba0_0_535"/>
          <p:cNvSpPr txBox="1"/>
          <p:nvPr>
            <p:ph idx="1" type="body"/>
          </p:nvPr>
        </p:nvSpPr>
        <p:spPr>
          <a:xfrm>
            <a:off x="1088675" y="2015725"/>
            <a:ext cx="3367200" cy="42804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US" sz="1900">
                <a:solidFill>
                  <a:srgbClr val="000000"/>
                </a:solidFill>
              </a:rPr>
              <a:t>Under the Main File Type, you can choose what the main file type will be Document, Spreadsheet, Presentation, Draw, and Image. </a:t>
            </a:r>
            <a:endParaRPr sz="1900">
              <a:solidFill>
                <a:srgbClr val="000000"/>
              </a:solidFill>
            </a:endParaRPr>
          </a:p>
          <a:p>
            <a:pPr indent="0" lvl="0" marL="0" rtl="0" algn="l">
              <a:spcBef>
                <a:spcPts val="750"/>
              </a:spcBef>
              <a:spcAft>
                <a:spcPts val="0"/>
              </a:spcAft>
              <a:buNone/>
            </a:pPr>
            <a:r>
              <a:rPr lang="en-US" sz="1900">
                <a:solidFill>
                  <a:srgbClr val="000000"/>
                </a:solidFill>
              </a:rPr>
              <a:t>In addition, you can allow students to submit different file type documents. </a:t>
            </a:r>
            <a:endParaRPr sz="1900">
              <a:solidFill>
                <a:srgbClr val="000000"/>
              </a:solidFill>
            </a:endParaRPr>
          </a:p>
          <a:p>
            <a:pPr indent="0" lvl="0" marL="0" rtl="0" algn="l">
              <a:spcBef>
                <a:spcPts val="750"/>
              </a:spcBef>
              <a:spcAft>
                <a:spcPts val="0"/>
              </a:spcAft>
              <a:buNone/>
            </a:pPr>
            <a:r>
              <a:rPr lang="en-US" sz="1900">
                <a:solidFill>
                  <a:srgbClr val="000000"/>
                </a:solidFill>
              </a:rPr>
              <a:t>Be sure to save your selection.</a:t>
            </a:r>
            <a:r>
              <a:rPr lang="en-US" sz="1700">
                <a:solidFill>
                  <a:srgbClr val="000000"/>
                </a:solidFill>
              </a:rPr>
              <a:t> </a:t>
            </a:r>
            <a:endParaRPr sz="2200"/>
          </a:p>
        </p:txBody>
      </p:sp>
      <p:pic>
        <p:nvPicPr>
          <p:cNvPr descr="Forge Settings dialog showing the Files tab with the Main File Type dropdown open, displaying options: Document, Spreadsheet, Presentation, Draw, and Image." id="451" name="Google Shape;451;g3ea62dcfba0_0_535"/>
          <p:cNvPicPr preferRelativeResize="0"/>
          <p:nvPr/>
        </p:nvPicPr>
        <p:blipFill>
          <a:blip r:embed="rId3">
            <a:alphaModFix/>
          </a:blip>
          <a:stretch>
            <a:fillRect/>
          </a:stretch>
        </p:blipFill>
        <p:spPr>
          <a:xfrm>
            <a:off x="4675774" y="2376350"/>
            <a:ext cx="3893600" cy="3183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3eea0b50d51_0_0"/>
          <p:cNvSpPr txBox="1"/>
          <p:nvPr>
            <p:ph type="title"/>
          </p:nvPr>
        </p:nvSpPr>
        <p:spPr>
          <a:xfrm>
            <a:off x="1088686" y="804520"/>
            <a:ext cx="7202400" cy="898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Grading</a:t>
            </a:r>
            <a:endParaRPr/>
          </a:p>
        </p:txBody>
      </p:sp>
      <p:sp>
        <p:nvSpPr>
          <p:cNvPr id="458" name="Google Shape;458;g3eea0b50d51_0_0"/>
          <p:cNvSpPr txBox="1"/>
          <p:nvPr>
            <p:ph idx="1" type="body"/>
          </p:nvPr>
        </p:nvSpPr>
        <p:spPr>
          <a:xfrm>
            <a:off x="543575" y="1703025"/>
            <a:ext cx="8292600" cy="40398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t/>
            </a:r>
            <a:endParaRPr/>
          </a:p>
          <a:p>
            <a:pPr indent="-349250" lvl="0" marL="457200" rtl="0" algn="l">
              <a:spcBef>
                <a:spcPts val="750"/>
              </a:spcBef>
              <a:spcAft>
                <a:spcPts val="0"/>
              </a:spcAft>
              <a:buSzPts val="1900"/>
              <a:buChar char="•"/>
            </a:pPr>
            <a:r>
              <a:rPr lang="en-US" sz="1900"/>
              <a:t>The Forge assignment will appear as one assignment which means it will appear as a column in the gradebook.</a:t>
            </a:r>
            <a:endParaRPr sz="1900"/>
          </a:p>
          <a:p>
            <a:pPr indent="-349250" lvl="0" marL="457200" rtl="0" algn="l">
              <a:spcBef>
                <a:spcPts val="0"/>
              </a:spcBef>
              <a:spcAft>
                <a:spcPts val="0"/>
              </a:spcAft>
              <a:buSzPts val="1900"/>
              <a:buChar char="•"/>
            </a:pPr>
            <a:r>
              <a:rPr lang="en-US" sz="1900"/>
              <a:t>I recommend using Canvas w/rubric to grade.</a:t>
            </a:r>
            <a:endParaRPr sz="1900"/>
          </a:p>
          <a:p>
            <a:pPr indent="-349250" lvl="0" marL="457200" rtl="0" algn="l">
              <a:spcBef>
                <a:spcPts val="0"/>
              </a:spcBef>
              <a:spcAft>
                <a:spcPts val="0"/>
              </a:spcAft>
              <a:buSzPts val="1900"/>
              <a:buChar char="•"/>
            </a:pPr>
            <a:r>
              <a:rPr lang="en-US" sz="1900"/>
              <a:t>If you have drafts, then adjust the rubric to include the drafts in each category/criteria.</a:t>
            </a:r>
            <a:endParaRPr sz="1900"/>
          </a:p>
          <a:p>
            <a:pPr indent="-349250" lvl="0" marL="457200" rtl="0" algn="l">
              <a:spcBef>
                <a:spcPts val="0"/>
              </a:spcBef>
              <a:spcAft>
                <a:spcPts val="0"/>
              </a:spcAft>
              <a:buSzPts val="1900"/>
              <a:buChar char="•"/>
            </a:pPr>
            <a:r>
              <a:rPr lang="en-US" sz="1900"/>
              <a:t>For comments, you can leave them in Forge (in the document and also as feedback).</a:t>
            </a:r>
            <a:endParaRPr sz="1900"/>
          </a:p>
          <a:p>
            <a:pPr indent="0" lvl="0" marL="0" rtl="0" algn="l">
              <a:spcBef>
                <a:spcPts val="750"/>
              </a:spcBef>
              <a:spcAft>
                <a:spcPts val="0"/>
              </a:spcAft>
              <a:buNone/>
            </a:pPr>
            <a:r>
              <a:t/>
            </a:r>
            <a:endParaRPr sz="2100"/>
          </a:p>
        </p:txBody>
      </p:sp>
      <p:pic>
        <p:nvPicPr>
          <p:cNvPr descr="Forge Feedback Dialog showing instructor feedback on Draft 1 and the student's Final Submission text." id="459" name="Google Shape;459;g3eea0b50d51_0_0"/>
          <p:cNvPicPr preferRelativeResize="0"/>
          <p:nvPr/>
        </p:nvPicPr>
        <p:blipFill>
          <a:blip r:embed="rId3">
            <a:alphaModFix/>
          </a:blip>
          <a:stretch>
            <a:fillRect/>
          </a:stretch>
        </p:blipFill>
        <p:spPr>
          <a:xfrm>
            <a:off x="1040238" y="4673325"/>
            <a:ext cx="7063526" cy="1855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e8228a2981_0_1444"/>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465" name="Google Shape;465;g3e8228a2981_0_1444"/>
          <p:cNvSpPr txBox="1"/>
          <p:nvPr/>
        </p:nvSpPr>
        <p:spPr>
          <a:xfrm>
            <a:off x="3255584" y="5459815"/>
            <a:ext cx="374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Large tortoise resting on sandy ground with its head tucked beneath a weathered brown shell." id="466" name="Google Shape;466;g3e8228a2981_0_1444"/>
          <p:cNvPicPr preferRelativeResize="0"/>
          <p:nvPr/>
        </p:nvPicPr>
        <p:blipFill rotWithShape="1">
          <a:blip r:embed="rId5">
            <a:alphaModFix/>
          </a:blip>
          <a:srcRect b="0" l="0" r="0" t="0"/>
          <a:stretch/>
        </p:blipFill>
        <p:spPr>
          <a:xfrm>
            <a:off x="2498322" y="2085381"/>
            <a:ext cx="4383113" cy="32873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3e868990ad4_1_124"/>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600"/>
              <a:buNone/>
            </a:pPr>
            <a:r>
              <a:rPr lang="en-US"/>
              <a:t>Things to Remember</a:t>
            </a:r>
            <a:endParaRPr/>
          </a:p>
        </p:txBody>
      </p:sp>
      <p:sp>
        <p:nvSpPr>
          <p:cNvPr id="473" name="Google Shape;473;g3e868990ad4_1_124"/>
          <p:cNvSpPr txBox="1"/>
          <p:nvPr>
            <p:ph idx="1" type="body"/>
          </p:nvPr>
        </p:nvSpPr>
        <p:spPr>
          <a:xfrm>
            <a:off x="1088686" y="2015732"/>
            <a:ext cx="7202400" cy="4039800"/>
          </a:xfrm>
          <a:prstGeom prst="rect">
            <a:avLst/>
          </a:prstGeom>
          <a:noFill/>
          <a:ln>
            <a:noFill/>
          </a:ln>
        </p:spPr>
        <p:txBody>
          <a:bodyPr anchorCtr="0" anchor="t" bIns="45700" lIns="91425" spcFirstLastPara="1" rIns="91425" wrap="square" tIns="45700">
            <a:normAutofit/>
          </a:bodyPr>
          <a:lstStyle/>
          <a:p>
            <a:pPr indent="-361950" lvl="0" marL="457200" rtl="0" algn="l">
              <a:lnSpc>
                <a:spcPct val="120000"/>
              </a:lnSpc>
              <a:spcBef>
                <a:spcPts val="750"/>
              </a:spcBef>
              <a:spcAft>
                <a:spcPts val="0"/>
              </a:spcAft>
              <a:buSzPts val="2100"/>
              <a:buChar char="•"/>
            </a:pPr>
            <a:r>
              <a:rPr lang="en-US" sz="2100"/>
              <a:t>You can add any public question to your assignment in ADAPT.</a:t>
            </a:r>
            <a:endParaRPr sz="2100"/>
          </a:p>
          <a:p>
            <a:pPr indent="-361950" lvl="0" marL="457200" rtl="0" algn="l">
              <a:lnSpc>
                <a:spcPct val="120000"/>
              </a:lnSpc>
              <a:spcBef>
                <a:spcPts val="1000"/>
              </a:spcBef>
              <a:spcAft>
                <a:spcPts val="0"/>
              </a:spcAft>
              <a:buSzPts val="2100"/>
              <a:buChar char="•"/>
            </a:pPr>
            <a:r>
              <a:rPr lang="en-US" sz="2100"/>
              <a:t>However, only certain question types can be cloned, specifically: ADAPT native questions, WeBWorK questions, Forge questions, and Learning Trees,</a:t>
            </a:r>
            <a:endParaRPr sz="2100"/>
          </a:p>
          <a:p>
            <a:pPr indent="-361950" lvl="0" marL="457200" rtl="0" algn="l">
              <a:lnSpc>
                <a:spcPct val="120000"/>
              </a:lnSpc>
              <a:spcBef>
                <a:spcPts val="1000"/>
              </a:spcBef>
              <a:spcAft>
                <a:spcPts val="0"/>
              </a:spcAft>
              <a:buSzPts val="2100"/>
              <a:buChar char="•"/>
            </a:pPr>
            <a:r>
              <a:rPr lang="en-US" sz="2100"/>
              <a:t>Cloning a question creates a copy in your cloned folder that you can freely edit and later add to an assignment.</a:t>
            </a:r>
            <a:endParaRPr sz="2100"/>
          </a:p>
          <a:p>
            <a:pPr indent="0" lvl="0" marL="0" rtl="0" algn="l">
              <a:lnSpc>
                <a:spcPct val="120000"/>
              </a:lnSpc>
              <a:spcBef>
                <a:spcPts val="1000"/>
              </a:spcBef>
              <a:spcAft>
                <a:spcPts val="0"/>
              </a:spcAft>
              <a:buSzPts val="16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Did you find some good stuff?</a:t>
            </a:r>
            <a:endParaRPr/>
          </a:p>
        </p:txBody>
      </p:sp>
      <p:pic>
        <p:nvPicPr>
          <p:cNvPr descr="Cartoon astronaut discovers an OER treasure chest beside a LibreTexts rocket on a colorful moon.&#10;" id="479" name="Google Shape;479;p44"/>
          <p:cNvPicPr preferRelativeResize="0"/>
          <p:nvPr/>
        </p:nvPicPr>
        <p:blipFill rotWithShape="1">
          <a:blip r:embed="rId3">
            <a:alphaModFix/>
          </a:blip>
          <a:srcRect b="0" l="0" r="0" t="0"/>
          <a:stretch/>
        </p:blipFill>
        <p:spPr>
          <a:xfrm>
            <a:off x="2164944" y="1947277"/>
            <a:ext cx="4366485" cy="3494433"/>
          </a:xfrm>
          <a:prstGeom prst="rect">
            <a:avLst/>
          </a:prstGeom>
          <a:noFill/>
          <a:ln>
            <a:noFill/>
          </a:ln>
        </p:spPr>
      </p:pic>
      <p:sp>
        <p:nvSpPr>
          <p:cNvPr id="480" name="Google Shape;480;p44"/>
          <p:cNvSpPr txBox="1"/>
          <p:nvPr/>
        </p:nvSpPr>
        <p:spPr>
          <a:xfrm>
            <a:off x="1536604" y="5514827"/>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3e8228a2981_0_27"/>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Next in the Series and Coming Up</a:t>
            </a:r>
            <a:endParaRPr/>
          </a:p>
        </p:txBody>
      </p:sp>
      <p:graphicFrame>
        <p:nvGraphicFramePr>
          <p:cNvPr id="486" name="Google Shape;486;g3e8228a2981_0_27"/>
          <p:cNvGraphicFramePr/>
          <p:nvPr/>
        </p:nvGraphicFramePr>
        <p:xfrm>
          <a:off x="526721" y="3648403"/>
          <a:ext cx="3000000" cy="3000000"/>
        </p:xfrm>
        <a:graphic>
          <a:graphicData uri="http://schemas.openxmlformats.org/drawingml/2006/table">
            <a:tbl>
              <a:tblPr>
                <a:noFill/>
                <a:tableStyleId>{B3904DF8-EE62-4A68-99B5-43CEDA0B69D3}</a:tableStyleId>
              </a:tblPr>
              <a:tblGrid>
                <a:gridCol w="1216925"/>
                <a:gridCol w="3675325"/>
                <a:gridCol w="3442550"/>
              </a:tblGrid>
              <a:tr h="12152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LibreTexts</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Level 4</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Designing with Media: Images and Video in LibreTexts </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Wednesday, June 10, 10:30-12:00 pm</a:t>
                      </a:r>
                      <a:endParaRPr sz="16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87" name="Google Shape;487;g3e8228a2981_0_27"/>
          <p:cNvGraphicFramePr/>
          <p:nvPr/>
        </p:nvGraphicFramePr>
        <p:xfrm>
          <a:off x="526725" y="2164488"/>
          <a:ext cx="3000000" cy="3000000"/>
        </p:xfrm>
        <a:graphic>
          <a:graphicData uri="http://schemas.openxmlformats.org/drawingml/2006/table">
            <a:tbl>
              <a:tblPr>
                <a:noFill/>
                <a:tableStyleId>{36A0C986-0F77-4773-B793-71F7B8192EBC}</a:tableStyleId>
              </a:tblPr>
              <a:tblGrid>
                <a:gridCol w="1216925"/>
                <a:gridCol w="3675325"/>
                <a:gridCol w="3442550"/>
              </a:tblGrid>
              <a:tr h="1145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ADAPT</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rPr lang="en-US" sz="1600" u="none" cap="none" strike="noStrike"/>
                        <a:t>Level 4</a:t>
                      </a:r>
                      <a:endParaRPr sz="1600" u="none" cap="none" strike="noStrike"/>
                    </a:p>
                  </a:txBody>
                  <a:tcPr marT="63500" marB="63500" marR="63500" marL="63500"/>
                </a:tc>
                <a:tc>
                  <a:txBody>
                    <a:bodyPr/>
                    <a:lstStyle/>
                    <a:p>
                      <a:pPr indent="0" lvl="0" marL="0" marR="0" rtl="0" algn="l">
                        <a:lnSpc>
                          <a:spcPct val="115000"/>
                        </a:lnSpc>
                        <a:spcBef>
                          <a:spcPts val="0"/>
                        </a:spcBef>
                        <a:spcAft>
                          <a:spcPts val="0"/>
                        </a:spcAft>
                        <a:buClr>
                          <a:srgbClr val="000000"/>
                        </a:buClr>
                        <a:buSzPts val="1600"/>
                        <a:buFont typeface="Arial"/>
                        <a:buNone/>
                      </a:pPr>
                      <a:r>
                        <a:rPr lang="en-US" sz="1600" u="none" cap="none" strike="noStrike"/>
                        <a:t>Collaborative Learning: Multimodal Engagement with Discuss-It </a:t>
                      </a:r>
                      <a:endParaRPr sz="16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Thursday, June 11, 10:00-11:30 am</a:t>
                      </a:r>
                      <a:endParaRPr sz="1600" u="none" cap="none" strike="noStrike"/>
                    </a:p>
                  </a:txBody>
                  <a:tcPr marT="63500" marB="63500" marR="63500" marL="63500"/>
                </a:tc>
              </a:tr>
            </a:tbl>
          </a:graphicData>
        </a:graphic>
      </p:graphicFrame>
      <p:sp>
        <p:nvSpPr>
          <p:cNvPr id="488" name="Google Shape;488;g3e8228a2981_0_27"/>
          <p:cNvSpPr txBox="1"/>
          <p:nvPr/>
        </p:nvSpPr>
        <p:spPr>
          <a:xfrm>
            <a:off x="457475" y="6196625"/>
            <a:ext cx="8464800" cy="4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81612"/>
                </a:solidFill>
                <a:latin typeface="Arial"/>
                <a:ea typeface="Arial"/>
                <a:cs typeface="Arial"/>
                <a:sym typeface="Arial"/>
              </a:rPr>
              <a:t>To register and find the recorded archived of webinars, please visit the </a:t>
            </a:r>
            <a:r>
              <a:rPr b="0" i="0" lang="en-US" sz="1600" u="sng" cap="none" strike="noStrike">
                <a:solidFill>
                  <a:schemeClr val="hlink"/>
                </a:solidFill>
                <a:latin typeface="Arial"/>
                <a:ea typeface="Arial"/>
                <a:cs typeface="Arial"/>
                <a:sym typeface="Arial"/>
                <a:hlinkClick r:id="rId3"/>
              </a:rPr>
              <a:t>ASCCC OERI</a:t>
            </a:r>
            <a:r>
              <a:rPr b="0" i="0" lang="en-US" sz="1600" u="none" cap="none" strike="noStrike">
                <a:solidFill>
                  <a:srgbClr val="181612"/>
                </a:solidFill>
                <a:latin typeface="Arial"/>
                <a:ea typeface="Arial"/>
                <a:cs typeface="Arial"/>
                <a:sym typeface="Arial"/>
              </a:rPr>
              <a:t>.</a:t>
            </a:r>
            <a:endParaRPr b="0" i="0" sz="1600" u="none" cap="none" strike="noStrike">
              <a:solidFill>
                <a:srgbClr val="181612"/>
              </a:solidFill>
              <a:latin typeface="Arial"/>
              <a:ea typeface="Arial"/>
              <a:cs typeface="Arial"/>
              <a:sym typeface="Arial"/>
            </a:endParaRPr>
          </a:p>
        </p:txBody>
      </p:sp>
      <p:sp>
        <p:nvSpPr>
          <p:cNvPr id="489" name="Google Shape;489;g3e8228a2981_0_27"/>
          <p:cNvSpPr txBox="1"/>
          <p:nvPr/>
        </p:nvSpPr>
        <p:spPr>
          <a:xfrm>
            <a:off x="659550" y="5201588"/>
            <a:ext cx="7824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181612"/>
                </a:solidFill>
              </a:rPr>
              <a:t>Open Office Hour: </a:t>
            </a:r>
            <a:r>
              <a:rPr lang="en-US" sz="2000"/>
              <a:t>Friday, June 12th, 2:00-3:00 pm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Contact Us</a:t>
            </a:r>
            <a:endParaRPr/>
          </a:p>
        </p:txBody>
      </p:sp>
      <p:pic>
        <p:nvPicPr>
          <p:cNvPr descr="Hedgehog, Holiday, Funny" id="495" name="Google Shape;495;p50"/>
          <p:cNvPicPr preferRelativeResize="0"/>
          <p:nvPr/>
        </p:nvPicPr>
        <p:blipFill rotWithShape="1">
          <a:blip r:embed="rId3">
            <a:alphaModFix/>
          </a:blip>
          <a:srcRect b="0" l="0" r="0" t="0"/>
          <a:stretch/>
        </p:blipFill>
        <p:spPr>
          <a:xfrm>
            <a:off x="3026802" y="2008951"/>
            <a:ext cx="3765884" cy="2059468"/>
          </a:xfrm>
          <a:prstGeom prst="rect">
            <a:avLst/>
          </a:prstGeom>
          <a:noFill/>
          <a:ln>
            <a:noFill/>
          </a:ln>
        </p:spPr>
      </p:pic>
      <p:sp>
        <p:nvSpPr>
          <p:cNvPr id="496" name="Google Shape;496;p50"/>
          <p:cNvSpPr txBox="1"/>
          <p:nvPr/>
        </p:nvSpPr>
        <p:spPr>
          <a:xfrm>
            <a:off x="1406993" y="4856704"/>
            <a:ext cx="7005600" cy="1139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Shagun Kaur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6">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0"/>
          <p:cNvSpPr txBox="1"/>
          <p:nvPr/>
        </p:nvSpPr>
        <p:spPr>
          <a:xfrm>
            <a:off x="2846329" y="4193865"/>
            <a:ext cx="39463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Holiday Hedgehog </a:t>
            </a:r>
            <a:r>
              <a:rPr b="0" i="0" lang="en-US" sz="1200" u="none" cap="none" strike="noStrike">
                <a:solidFill>
                  <a:srgbClr val="000000"/>
                </a:solidFill>
                <a:latin typeface="Arial"/>
                <a:ea typeface="Arial"/>
                <a:cs typeface="Arial"/>
                <a:sym typeface="Arial"/>
              </a:rPr>
              <a:t>is licensed </a:t>
            </a:r>
            <a:r>
              <a:rPr b="0" i="0" lang="en-US" sz="1200" u="sng" cap="none" strike="noStrike">
                <a:solidFill>
                  <a:srgbClr val="000000"/>
                </a:solidFill>
                <a:latin typeface="Arial"/>
                <a:ea typeface="Arial"/>
                <a:cs typeface="Arial"/>
                <a:sym typeface="Arial"/>
                <a:hlinkClick r:id="rId8">
                  <a:extLst>
                    <a:ext uri="{A12FA001-AC4F-418D-AE19-62706E023703}">
                      <ahyp:hlinkClr val="tx"/>
                    </a:ext>
                  </a:extLst>
                </a:hlinkClick>
              </a:rPr>
              <a:t>CC0 1.0 Public Domain</a:t>
            </a:r>
            <a:r>
              <a:rPr b="0" i="0" lang="en-US" sz="1200" u="sng" cap="none" strike="noStrike">
                <a:solidFill>
                  <a:srgbClr val="000000"/>
                </a:solidFill>
                <a:latin typeface="Arial"/>
                <a:ea typeface="Arial"/>
                <a:cs typeface="Arial"/>
                <a:sym typeface="Arial"/>
                <a:hlinkClick r:id="rId9">
                  <a:extLst>
                    <a:ext uri="{A12FA001-AC4F-418D-AE19-62706E023703}">
                      <ahyp:hlinkClr val="tx"/>
                    </a:ext>
                  </a:extLst>
                </a:hlinkClick>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0247"/>
              <a:buFont typeface="Arial"/>
              <a:buNone/>
            </a:pPr>
            <a:r>
              <a:rPr lang="en-US" sz="3600"/>
              <a:t>Registration for a LibreTexts Account</a:t>
            </a:r>
            <a:endParaRPr/>
          </a:p>
        </p:txBody>
      </p:sp>
      <p:sp>
        <p:nvSpPr>
          <p:cNvPr id="164" name="Google Shape;164;p30"/>
          <p:cNvSpPr txBox="1"/>
          <p:nvPr>
            <p:ph idx="1" type="body"/>
          </p:nvPr>
        </p:nvSpPr>
        <p:spPr>
          <a:xfrm>
            <a:off x="1006050" y="2046272"/>
            <a:ext cx="7131900" cy="1472700"/>
          </a:xfrm>
          <a:prstGeom prst="rect">
            <a:avLst/>
          </a:prstGeom>
          <a:noFill/>
          <a:ln>
            <a:noFill/>
          </a:ln>
        </p:spPr>
        <p:txBody>
          <a:bodyPr anchorCtr="0" anchor="t" bIns="45700" lIns="91425" spcFirstLastPara="1" rIns="91425" wrap="square" tIns="45700">
            <a:noAutofit/>
          </a:bodyPr>
          <a:lstStyle/>
          <a:p>
            <a:pPr indent="-342900" lvl="0" marL="457200" rtl="0" algn="l">
              <a:lnSpc>
                <a:spcPct val="120000"/>
              </a:lnSpc>
              <a:spcBef>
                <a:spcPts val="750"/>
              </a:spcBef>
              <a:spcAft>
                <a:spcPts val="0"/>
              </a:spcAft>
              <a:buSzPts val="1800"/>
              <a:buChar char="•"/>
            </a:pPr>
            <a:r>
              <a:rPr lang="en-US" sz="1800"/>
              <a:t>If you don't already have one, </a:t>
            </a:r>
            <a:r>
              <a:rPr lang="en-US" sz="1800" u="sng">
                <a:solidFill>
                  <a:schemeClr val="hlink"/>
                </a:solidFill>
                <a:hlinkClick r:id="rId3"/>
              </a:rPr>
              <a:t>register for a LibreOne account</a:t>
            </a:r>
            <a:r>
              <a:rPr lang="en-US" sz="1800"/>
              <a:t>. </a:t>
            </a:r>
            <a:endParaRPr sz="1800"/>
          </a:p>
          <a:p>
            <a:pPr indent="-342900" lvl="0" marL="457200" rtl="0" algn="l">
              <a:lnSpc>
                <a:spcPct val="120000"/>
              </a:lnSpc>
              <a:spcBef>
                <a:spcPts val="750"/>
              </a:spcBef>
              <a:spcAft>
                <a:spcPts val="0"/>
              </a:spcAft>
              <a:buSzPts val="1800"/>
              <a:buChar char="•"/>
            </a:pPr>
            <a:r>
              <a:rPr lang="en-US" sz="1800"/>
              <a:t>Verify your Instructor status to unlock full LibreTexts functionality.</a:t>
            </a:r>
            <a:endParaRPr sz="1800"/>
          </a:p>
        </p:txBody>
      </p:sp>
      <p:pic>
        <p:nvPicPr>
          <p:cNvPr descr="LibreOne login page with email and password fields, plus Google Workspace and Microsoft login options." id="165" name="Google Shape;165;p30"/>
          <p:cNvPicPr preferRelativeResize="0"/>
          <p:nvPr/>
        </p:nvPicPr>
        <p:blipFill rotWithShape="1">
          <a:blip r:embed="rId4">
            <a:alphaModFix/>
          </a:blip>
          <a:srcRect b="0" l="0" r="0" t="0"/>
          <a:stretch/>
        </p:blipFill>
        <p:spPr>
          <a:xfrm>
            <a:off x="2180359" y="4227935"/>
            <a:ext cx="5202410" cy="23719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Logging in to your Account</a:t>
            </a:r>
            <a:endParaRPr/>
          </a:p>
        </p:txBody>
      </p:sp>
      <p:sp>
        <p:nvSpPr>
          <p:cNvPr id="171" name="Google Shape;171;p31"/>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6550" lvl="0" marL="457200" rtl="0" algn="l">
              <a:lnSpc>
                <a:spcPct val="120000"/>
              </a:lnSpc>
              <a:spcBef>
                <a:spcPts val="750"/>
              </a:spcBef>
              <a:spcAft>
                <a:spcPts val="0"/>
              </a:spcAft>
              <a:buSzPts val="1700"/>
              <a:buChar char="•"/>
            </a:pPr>
            <a:r>
              <a:rPr lang="en-US" sz="1700"/>
              <a:t>Navigate to </a:t>
            </a:r>
            <a:r>
              <a:rPr lang="en-US" sz="1700" u="sng">
                <a:solidFill>
                  <a:schemeClr val="hlink"/>
                </a:solidFill>
                <a:hlinkClick r:id="rId3"/>
              </a:rPr>
              <a:t>LibreTexts.org</a:t>
            </a:r>
            <a:r>
              <a:rPr lang="en-US" sz="1700"/>
              <a:t> and click on the “rocket ship” icon</a:t>
            </a:r>
            <a:endParaRPr sz="1700"/>
          </a:p>
        </p:txBody>
      </p:sp>
      <p:pic>
        <p:nvPicPr>
          <p:cNvPr descr="LibreTexts website homepage with navigation menu, search icon, and highlighted Conductor access button." id="172" name="Google Shape;172;p31"/>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73" name="Google Shape;173;p31"/>
          <p:cNvSpPr txBox="1"/>
          <p:nvPr/>
        </p:nvSpPr>
        <p:spPr>
          <a:xfrm>
            <a:off x="1347537" y="4606376"/>
            <a:ext cx="67995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It will prompt you to sign in if you are not already logged in</a:t>
            </a:r>
            <a:endParaRPr b="0" i="0" sz="1600" u="none" cap="none" strike="noStrike">
              <a:solidFill>
                <a:srgbClr val="000000"/>
              </a:solidFill>
              <a:latin typeface="Arial"/>
              <a:ea typeface="Arial"/>
              <a:cs typeface="Arial"/>
              <a:sym typeface="Arial"/>
            </a:endParaRPr>
          </a:p>
        </p:txBody>
      </p:sp>
      <p:pic>
        <p:nvPicPr>
          <p:cNvPr descr="LibreTexts applications page showing Academy, ADAPT, Commons, Conductor, Connections, and Forge tools." id="174" name="Google Shape;174;p31"/>
          <p:cNvPicPr preferRelativeResize="0"/>
          <p:nvPr/>
        </p:nvPicPr>
        <p:blipFill rotWithShape="1">
          <a:blip r:embed="rId5">
            <a:alphaModFix/>
          </a:blip>
          <a:srcRect b="0" l="0" r="0" t="0"/>
          <a:stretch/>
        </p:blipFill>
        <p:spPr>
          <a:xfrm>
            <a:off x="1550368" y="5202851"/>
            <a:ext cx="6740782" cy="1372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ph idx="1" type="body"/>
          </p:nvPr>
        </p:nvSpPr>
        <p:spPr>
          <a:xfrm>
            <a:off x="1141270" y="2113525"/>
            <a:ext cx="6797100" cy="3264300"/>
          </a:xfrm>
          <a:prstGeom prst="rect">
            <a:avLst/>
          </a:prstGeom>
          <a:noFill/>
          <a:ln>
            <a:noFill/>
          </a:ln>
        </p:spPr>
        <p:txBody>
          <a:bodyPr anchorCtr="0" anchor="t" bIns="45700" lIns="91425" spcFirstLastPara="1" rIns="91425" wrap="square" tIns="45700">
            <a:noAutofit/>
          </a:bodyPr>
          <a:lstStyle/>
          <a:p>
            <a:pPr indent="-400050" lvl="0" marL="457200" rtl="0" algn="l">
              <a:spcBef>
                <a:spcPts val="750"/>
              </a:spcBef>
              <a:spcAft>
                <a:spcPts val="0"/>
              </a:spcAft>
              <a:buSzPts val="2700"/>
              <a:buChar char="•"/>
            </a:pPr>
            <a:r>
              <a:rPr lang="en-US" sz="2300">
                <a:solidFill>
                  <a:srgbClr val="181612"/>
                </a:solidFill>
              </a:rPr>
              <a:t>What is Forge?</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Forge Features and Tools</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Clone Forge ADAPT Demo course</a:t>
            </a:r>
            <a:endParaRPr sz="2300">
              <a:solidFill>
                <a:srgbClr val="181612"/>
              </a:solidFill>
            </a:endParaRPr>
          </a:p>
          <a:p>
            <a:pPr indent="-400050" lvl="0" marL="457200" rtl="0" algn="l">
              <a:spcBef>
                <a:spcPts val="750"/>
              </a:spcBef>
              <a:spcAft>
                <a:spcPts val="0"/>
              </a:spcAft>
              <a:buSzPts val="2700"/>
              <a:buChar char="•"/>
            </a:pPr>
            <a:r>
              <a:rPr lang="en-US" sz="2300">
                <a:solidFill>
                  <a:srgbClr val="181612"/>
                </a:solidFill>
              </a:rPr>
              <a:t>Clone Forge questions</a:t>
            </a:r>
            <a:endParaRPr sz="2300">
              <a:solidFill>
                <a:srgbClr val="181612"/>
              </a:solidFill>
            </a:endParaRPr>
          </a:p>
          <a:p>
            <a:pPr indent="-400050" lvl="0" marL="457200" rtl="0" algn="l">
              <a:lnSpc>
                <a:spcPct val="120000"/>
              </a:lnSpc>
              <a:spcBef>
                <a:spcPts val="750"/>
              </a:spcBef>
              <a:spcAft>
                <a:spcPts val="0"/>
              </a:spcAft>
              <a:buSzPts val="2700"/>
              <a:buChar char="•"/>
            </a:pPr>
            <a:r>
              <a:rPr lang="en-US" sz="2300">
                <a:solidFill>
                  <a:srgbClr val="181612"/>
                </a:solidFill>
              </a:rPr>
              <a:t>Forge Assignment Settings</a:t>
            </a:r>
            <a:endParaRPr sz="2300">
              <a:solidFill>
                <a:srgbClr val="181612"/>
              </a:solidFill>
            </a:endParaRPr>
          </a:p>
          <a:p>
            <a:pPr indent="0" lvl="0" marL="457200" rtl="0" algn="l">
              <a:lnSpc>
                <a:spcPct val="120000"/>
              </a:lnSpc>
              <a:spcBef>
                <a:spcPts val="750"/>
              </a:spcBef>
              <a:spcAft>
                <a:spcPts val="0"/>
              </a:spcAft>
              <a:buNone/>
            </a:pPr>
            <a:r>
              <a:t/>
            </a:r>
            <a:endParaRPr sz="2300">
              <a:solidFill>
                <a:srgbClr val="181612"/>
              </a:solidFill>
            </a:endParaRPr>
          </a:p>
          <a:p>
            <a:pPr indent="0" lvl="0" marL="457200" rtl="0" algn="l">
              <a:lnSpc>
                <a:spcPct val="120000"/>
              </a:lnSpc>
              <a:spcBef>
                <a:spcPts val="750"/>
              </a:spcBef>
              <a:spcAft>
                <a:spcPts val="0"/>
              </a:spcAft>
              <a:buNone/>
            </a:pPr>
            <a:r>
              <a:t/>
            </a:r>
            <a:endParaRPr sz="2300">
              <a:solidFill>
                <a:srgbClr val="181612"/>
              </a:solidFill>
            </a:endParaRPr>
          </a:p>
          <a:p>
            <a:pPr indent="0" lvl="0" marL="0" rtl="0" algn="l">
              <a:lnSpc>
                <a:spcPct val="120000"/>
              </a:lnSpc>
              <a:spcBef>
                <a:spcPts val="750"/>
              </a:spcBef>
              <a:spcAft>
                <a:spcPts val="0"/>
              </a:spcAft>
              <a:buSzPts val="2400"/>
              <a:buNone/>
            </a:pPr>
            <a:r>
              <a:t/>
            </a:r>
            <a:endParaRPr sz="2300">
              <a:solidFill>
                <a:srgbClr val="181612"/>
              </a:solidFill>
            </a:endParaRPr>
          </a:p>
          <a:p>
            <a:pPr indent="0" lvl="0" marL="0" rtl="0" algn="l">
              <a:lnSpc>
                <a:spcPct val="120000"/>
              </a:lnSpc>
              <a:spcBef>
                <a:spcPts val="750"/>
              </a:spcBef>
              <a:spcAft>
                <a:spcPts val="0"/>
              </a:spcAft>
              <a:buSzPts val="2400"/>
              <a:buNone/>
            </a:pPr>
            <a:r>
              <a:t/>
            </a:r>
            <a:endParaRPr sz="2300">
              <a:solidFill>
                <a:srgbClr val="181612"/>
              </a:solidFill>
            </a:endParaRPr>
          </a:p>
          <a:p>
            <a:pPr indent="-228600" lvl="0" marL="457200" rtl="0" algn="l">
              <a:lnSpc>
                <a:spcPct val="120000"/>
              </a:lnSpc>
              <a:spcBef>
                <a:spcPts val="750"/>
              </a:spcBef>
              <a:spcAft>
                <a:spcPts val="0"/>
              </a:spcAft>
              <a:buSzPts val="2400"/>
              <a:buNone/>
            </a:pPr>
            <a:r>
              <a:t/>
            </a:r>
            <a:endParaRPr/>
          </a:p>
        </p:txBody>
      </p:sp>
      <p:sp>
        <p:nvSpPr>
          <p:cNvPr id="181" name="Google Shape;181;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600">
                <a:latin typeface="Arial"/>
                <a:ea typeface="Arial"/>
                <a:cs typeface="Arial"/>
                <a:sym typeface="Arial"/>
              </a:rPr>
              <a:t>Overview</a:t>
            </a:r>
            <a:endParaRPr sz="3600">
              <a:latin typeface="Arial"/>
              <a:ea typeface="Arial"/>
              <a:cs typeface="Arial"/>
              <a:sym typeface="Arial"/>
            </a:endParaRPr>
          </a:p>
        </p:txBody>
      </p:sp>
      <p:pic>
        <p:nvPicPr>
          <p:cNvPr descr="ADAPT logo showing an open laptop atop stacked books inside a blue hexagon beside the ADAPT to succeed" id="182" name="Google Shape;182;p8"/>
          <p:cNvPicPr preferRelativeResize="0"/>
          <p:nvPr/>
        </p:nvPicPr>
        <p:blipFill rotWithShape="1">
          <a:blip r:embed="rId3">
            <a:alphaModFix/>
          </a:blip>
          <a:srcRect b="0" l="0" r="0" t="0"/>
          <a:stretch/>
        </p:blipFill>
        <p:spPr>
          <a:xfrm>
            <a:off x="6053950" y="0"/>
            <a:ext cx="3009323" cy="1273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ecbb7f96ac_0_714"/>
          <p:cNvSpPr txBox="1"/>
          <p:nvPr>
            <p:ph type="title"/>
          </p:nvPr>
        </p:nvSpPr>
        <p:spPr>
          <a:xfrm>
            <a:off x="802961" y="720395"/>
            <a:ext cx="7202400" cy="898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990"/>
              <a:buNone/>
            </a:pPr>
            <a:r>
              <a:rPr lang="en-US" sz="3940"/>
              <a:t>What is Forge</a:t>
            </a:r>
            <a:endParaRPr sz="3940"/>
          </a:p>
        </p:txBody>
      </p:sp>
      <p:sp>
        <p:nvSpPr>
          <p:cNvPr id="189" name="Google Shape;189;g3ecbb7f96ac_0_714"/>
          <p:cNvSpPr txBox="1"/>
          <p:nvPr>
            <p:ph idx="1" type="body"/>
          </p:nvPr>
        </p:nvSpPr>
        <p:spPr>
          <a:xfrm>
            <a:off x="802950" y="1618900"/>
            <a:ext cx="7538100" cy="45675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0000"/>
              </a:lnSpc>
              <a:spcBef>
                <a:spcPts val="750"/>
              </a:spcBef>
              <a:spcAft>
                <a:spcPts val="0"/>
              </a:spcAft>
              <a:buSzPts val="1882"/>
              <a:buNone/>
            </a:pPr>
            <a:r>
              <a:t/>
            </a:r>
            <a:endParaRPr sz="2600">
              <a:solidFill>
                <a:srgbClr val="181612"/>
              </a:solidFill>
            </a:endParaRPr>
          </a:p>
          <a:p>
            <a:pPr indent="-361983" lvl="0" marL="457200" rtl="0" algn="l">
              <a:lnSpc>
                <a:spcPct val="120000"/>
              </a:lnSpc>
              <a:spcBef>
                <a:spcPts val="750"/>
              </a:spcBef>
              <a:spcAft>
                <a:spcPts val="0"/>
              </a:spcAft>
              <a:buSzPts val="2100"/>
              <a:buChar char="•"/>
            </a:pPr>
            <a:r>
              <a:rPr lang="en-US" sz="2100"/>
              <a:t>Powerful question type in Forge that has the clone capability of the ADAPT native questions.</a:t>
            </a:r>
            <a:endParaRPr sz="2100"/>
          </a:p>
          <a:p>
            <a:pPr indent="-361983" lvl="0" marL="457200" rtl="0" algn="l">
              <a:lnSpc>
                <a:spcPct val="120000"/>
              </a:lnSpc>
              <a:spcBef>
                <a:spcPts val="1000"/>
              </a:spcBef>
              <a:spcAft>
                <a:spcPts val="0"/>
              </a:spcAft>
              <a:buSzPts val="2100"/>
              <a:buChar char="•"/>
            </a:pPr>
            <a:r>
              <a:rPr lang="en-US" sz="2100"/>
              <a:t>A writing and learning </a:t>
            </a:r>
            <a:r>
              <a:rPr lang="en-US" sz="2100"/>
              <a:t>environment</a:t>
            </a:r>
            <a:r>
              <a:rPr lang="en-US" sz="2100"/>
              <a:t> build with iteration, reflection, and visible thinking </a:t>
            </a:r>
            <a:r>
              <a:rPr lang="en-US" sz="2100"/>
              <a:t>rather</a:t>
            </a:r>
            <a:r>
              <a:rPr lang="en-US" sz="2100"/>
              <a:t> than single-use submissions.</a:t>
            </a:r>
            <a:endParaRPr sz="2100"/>
          </a:p>
          <a:p>
            <a:pPr indent="-361983" lvl="0" marL="457200" rtl="0" algn="l">
              <a:lnSpc>
                <a:spcPct val="120000"/>
              </a:lnSpc>
              <a:spcBef>
                <a:spcPts val="1000"/>
              </a:spcBef>
              <a:spcAft>
                <a:spcPts val="0"/>
              </a:spcAft>
              <a:buSzPts val="2100"/>
              <a:buChar char="•"/>
            </a:pPr>
            <a:r>
              <a:rPr lang="en-US" sz="2100"/>
              <a:t>Supports drafting, peer edits, and labor-based grading. Delivers detailed, granular writing analytics.</a:t>
            </a:r>
            <a:endParaRPr sz="2100"/>
          </a:p>
          <a:p>
            <a:pPr indent="-361983" lvl="0" marL="457200" rtl="0" algn="l">
              <a:lnSpc>
                <a:spcPct val="120000"/>
              </a:lnSpc>
              <a:spcBef>
                <a:spcPts val="1000"/>
              </a:spcBef>
              <a:spcAft>
                <a:spcPts val="1000"/>
              </a:spcAft>
              <a:buSzPts val="2100"/>
              <a:buChar char="•"/>
            </a:pPr>
            <a:r>
              <a:rPr lang="en-US" sz="2100"/>
              <a:t>Privacy by design: No student data sold. No external AI database submissions. Self-hosted and GDPR compliance.</a:t>
            </a:r>
            <a:endParaRPr sz="2100"/>
          </a:p>
        </p:txBody>
      </p:sp>
      <p:pic>
        <p:nvPicPr>
          <p:cNvPr descr="Forge logo with a hexagon icon containing stacked pages and the tagline &quot;the future&quot; in red script." id="190" name="Google Shape;190;g3ecbb7f96ac_0_714"/>
          <p:cNvPicPr preferRelativeResize="0"/>
          <p:nvPr/>
        </p:nvPicPr>
        <p:blipFill>
          <a:blip r:embed="rId3">
            <a:alphaModFix/>
          </a:blip>
          <a:stretch>
            <a:fillRect/>
          </a:stretch>
        </p:blipFill>
        <p:spPr>
          <a:xfrm>
            <a:off x="7087600" y="-2"/>
            <a:ext cx="2010743" cy="89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ea62dcfba0_0_0"/>
          <p:cNvSpPr txBox="1"/>
          <p:nvPr/>
        </p:nvSpPr>
        <p:spPr>
          <a:xfrm>
            <a:off x="629175" y="799225"/>
            <a:ext cx="8130000" cy="5541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lt1"/>
              </a:buClr>
              <a:buSzPts val="3200"/>
              <a:buFont typeface="Arial"/>
              <a:buNone/>
            </a:pPr>
            <a:r>
              <a:rPr lang="en-US" sz="4000">
                <a:solidFill>
                  <a:schemeClr val="dk2"/>
                </a:solidFill>
                <a:latin typeface="Barlow"/>
                <a:ea typeface="Barlow"/>
                <a:cs typeface="Barlow"/>
                <a:sym typeface="Barlow"/>
              </a:rPr>
              <a:t>Value the Writing Process</a:t>
            </a:r>
            <a:endParaRPr sz="3800">
              <a:solidFill>
                <a:schemeClr val="dk2"/>
              </a:solidFill>
              <a:latin typeface="Barlow"/>
              <a:ea typeface="Barlow"/>
              <a:cs typeface="Barlow"/>
              <a:sym typeface="Barlow"/>
            </a:endParaRPr>
          </a:p>
        </p:txBody>
      </p:sp>
      <p:sp>
        <p:nvSpPr>
          <p:cNvPr id="196" name="Google Shape;196;g3ea62dcfba0_0_0"/>
          <p:cNvSpPr txBox="1"/>
          <p:nvPr/>
        </p:nvSpPr>
        <p:spPr>
          <a:xfrm>
            <a:off x="369050" y="1990950"/>
            <a:ext cx="8548500" cy="4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t>Why It Matters</a:t>
            </a:r>
            <a:endParaRPr sz="2000"/>
          </a:p>
          <a:p>
            <a:pPr indent="-355600" lvl="0" marL="457200" rtl="0" algn="l">
              <a:spcBef>
                <a:spcPts val="0"/>
              </a:spcBef>
              <a:spcAft>
                <a:spcPts val="0"/>
              </a:spcAft>
              <a:buSzPts val="2000"/>
              <a:buChar char="●"/>
            </a:pPr>
            <a:r>
              <a:rPr lang="en-US" sz="2000"/>
              <a:t>Shifts from product to process</a:t>
            </a:r>
            <a:endParaRPr sz="2000"/>
          </a:p>
          <a:p>
            <a:pPr indent="-355600" lvl="0" marL="457200" rtl="0" algn="l">
              <a:spcBef>
                <a:spcPts val="0"/>
              </a:spcBef>
              <a:spcAft>
                <a:spcPts val="0"/>
              </a:spcAft>
              <a:buSzPts val="2000"/>
              <a:buChar char="●"/>
            </a:pPr>
            <a:r>
              <a:rPr lang="en-US" sz="2000"/>
              <a:t>Builds authentic learning and academic integrity</a:t>
            </a:r>
            <a:endParaRPr sz="2000"/>
          </a:p>
          <a:p>
            <a:pPr indent="-355600" lvl="0" marL="457200" rtl="0" algn="l">
              <a:spcBef>
                <a:spcPts val="0"/>
              </a:spcBef>
              <a:spcAft>
                <a:spcPts val="0"/>
              </a:spcAft>
              <a:buSzPts val="2000"/>
              <a:buChar char="●"/>
            </a:pPr>
            <a:r>
              <a:rPr lang="en-US" sz="2000"/>
              <a:t>Centers student voice and development over compliance</a:t>
            </a:r>
            <a:endParaRPr sz="2000"/>
          </a:p>
          <a:p>
            <a:pPr indent="0" lvl="0" marL="457200" rtl="0" algn="l">
              <a:spcBef>
                <a:spcPts val="0"/>
              </a:spcBef>
              <a:spcAft>
                <a:spcPts val="0"/>
              </a:spcAft>
              <a:buNone/>
            </a:pPr>
            <a:r>
              <a:t/>
            </a:r>
            <a:endParaRPr sz="2000"/>
          </a:p>
          <a:p>
            <a:pPr indent="0" lvl="0" marL="0" rtl="0" algn="l">
              <a:spcBef>
                <a:spcPts val="0"/>
              </a:spcBef>
              <a:spcAft>
                <a:spcPts val="0"/>
              </a:spcAft>
              <a:buNone/>
            </a:pPr>
            <a:r>
              <a:rPr lang="en-US" sz="2000"/>
              <a:t>Across Disciplines</a:t>
            </a:r>
            <a:endParaRPr sz="2000"/>
          </a:p>
          <a:p>
            <a:pPr indent="-355600" lvl="0" marL="457200" rtl="0" algn="l">
              <a:spcBef>
                <a:spcPts val="0"/>
              </a:spcBef>
              <a:spcAft>
                <a:spcPts val="0"/>
              </a:spcAft>
              <a:buSzPts val="2000"/>
              <a:buChar char="●"/>
            </a:pPr>
            <a:r>
              <a:rPr lang="en-US" sz="2000"/>
              <a:t>Writing, analysis, and presentations in humanities and social sciences</a:t>
            </a:r>
            <a:endParaRPr sz="2000"/>
          </a:p>
          <a:p>
            <a:pPr indent="-355600" lvl="0" marL="457200" rtl="0" algn="l">
              <a:spcBef>
                <a:spcPts val="0"/>
              </a:spcBef>
              <a:spcAft>
                <a:spcPts val="0"/>
              </a:spcAft>
              <a:buSzPts val="2000"/>
              <a:buChar char="●"/>
            </a:pPr>
            <a:r>
              <a:rPr lang="en-US" sz="2000"/>
              <a:t>Data, modeling, and problem-solving in STEM</a:t>
            </a:r>
            <a:endParaRPr sz="2000"/>
          </a:p>
          <a:p>
            <a:pPr indent="-355600" lvl="0" marL="457200" rtl="0" algn="l">
              <a:spcBef>
                <a:spcPts val="0"/>
              </a:spcBef>
              <a:spcAft>
                <a:spcPts val="0"/>
              </a:spcAft>
              <a:buSzPts val="2000"/>
              <a:buChar char="●"/>
            </a:pPr>
            <a:r>
              <a:rPr lang="en-US" sz="2000"/>
              <a:t>Visual design, projects, and applied work in career and creative fields</a:t>
            </a:r>
            <a:endParaRPr sz="2000"/>
          </a:p>
          <a:p>
            <a:pPr indent="0" lvl="0" marL="457200" rtl="0" algn="l">
              <a:spcBef>
                <a:spcPts val="0"/>
              </a:spcBef>
              <a:spcAft>
                <a:spcPts val="0"/>
              </a:spcAft>
              <a:buNone/>
            </a:pPr>
            <a:r>
              <a:t/>
            </a:r>
            <a:endParaRPr sz="2000"/>
          </a:p>
          <a:p>
            <a:pPr indent="0" lvl="0" marL="0" rtl="0" algn="l">
              <a:spcBef>
                <a:spcPts val="0"/>
              </a:spcBef>
              <a:spcAft>
                <a:spcPts val="0"/>
              </a:spcAft>
              <a:buNone/>
            </a:pPr>
            <a:r>
              <a:rPr lang="en-US" sz="2000"/>
              <a:t>Bottom Line</a:t>
            </a:r>
            <a:endParaRPr sz="2000"/>
          </a:p>
          <a:p>
            <a:pPr indent="0" lvl="0" marL="0" rtl="0" algn="l">
              <a:spcBef>
                <a:spcPts val="0"/>
              </a:spcBef>
              <a:spcAft>
                <a:spcPts val="0"/>
              </a:spcAft>
              <a:buNone/>
            </a:pPr>
            <a:r>
              <a:rPr lang="en-US" sz="2000"/>
              <a:t>A platform designed by educators to support how students actually learn to write</a:t>
            </a:r>
            <a:endParaRPr sz="2500">
              <a:solidFill>
                <a:schemeClr val="dk1"/>
              </a:solidFill>
              <a:latin typeface="Barlow"/>
              <a:ea typeface="Barlow"/>
              <a:cs typeface="Barlow"/>
              <a:sym typeface="Barlow"/>
            </a:endParaRPr>
          </a:p>
          <a:p>
            <a:pPr indent="0" lvl="0" marL="0" rtl="0" algn="l">
              <a:lnSpc>
                <a:spcPct val="115000"/>
              </a:lnSpc>
              <a:spcBef>
                <a:spcPts val="1300"/>
              </a:spcBef>
              <a:spcAft>
                <a:spcPts val="0"/>
              </a:spcAft>
              <a:buNone/>
            </a:pPr>
            <a:r>
              <a:t/>
            </a:r>
            <a:endParaRPr sz="1900">
              <a:solidFill>
                <a:schemeClr val="dk1"/>
              </a:solidFill>
              <a:latin typeface="Barlow"/>
              <a:ea typeface="Barlow"/>
              <a:cs typeface="Barlow"/>
              <a:sym typeface="Barlow"/>
            </a:endParaRPr>
          </a:p>
          <a:p>
            <a:pPr indent="0" lvl="0" marL="0" rtl="0" algn="l">
              <a:lnSpc>
                <a:spcPct val="115000"/>
              </a:lnSpc>
              <a:spcBef>
                <a:spcPts val="1300"/>
              </a:spcBef>
              <a:spcAft>
                <a:spcPts val="0"/>
              </a:spcAft>
              <a:buClr>
                <a:schemeClr val="dk1"/>
              </a:buClr>
              <a:buSzPts val="1100"/>
              <a:buFont typeface="Arial"/>
              <a:buNone/>
            </a:pPr>
            <a:r>
              <a:t/>
            </a:r>
            <a:endParaRPr b="1" sz="1900">
              <a:solidFill>
                <a:schemeClr val="dk1"/>
              </a:solidFill>
              <a:latin typeface="Barlow"/>
              <a:ea typeface="Barlow"/>
              <a:cs typeface="Barlow"/>
              <a:sym typeface="Barlow"/>
            </a:endParaRPr>
          </a:p>
          <a:p>
            <a:pPr indent="0" lvl="0" marL="0" rtl="0" algn="l">
              <a:lnSpc>
                <a:spcPct val="115000"/>
              </a:lnSpc>
              <a:spcBef>
                <a:spcPts val="1300"/>
              </a:spcBef>
              <a:spcAft>
                <a:spcPts val="1300"/>
              </a:spcAft>
              <a:buClr>
                <a:schemeClr val="dk1"/>
              </a:buClr>
              <a:buSzPts val="1100"/>
              <a:buFont typeface="Arial"/>
              <a:buNone/>
            </a:pPr>
            <a:r>
              <a:t/>
            </a:r>
            <a:endParaRPr b="1" sz="1900">
              <a:solidFill>
                <a:schemeClr val="dk1"/>
              </a:solidFill>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