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9144000"/>
  <p:notesSz cx="6858000" cy="9144000"/>
  <p:embeddedFontLst>
    <p:embeddedFont>
      <p:font typeface="Roboto"/>
      <p:regular r:id="rId43"/>
      <p:bold r:id="rId44"/>
      <p:italic r:id="rId45"/>
      <p:boldItalic r:id="rId46"/>
    </p:embeddedFont>
    <p:embeddedFont>
      <p:font typeface="Lato"/>
      <p:regular r:id="rId47"/>
      <p:bold r:id="rId48"/>
      <p:italic r:id="rId49"/>
      <p:boldItalic r:id="rId50"/>
    </p:embeddedFont>
    <p:embeddedFont>
      <p:font typeface="Red Hat Tex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gMSBr/LMziGG5qoWPWOfVmOt3R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edHatText-regular.fntdata"/><Relationship Id="rId50" Type="http://schemas.openxmlformats.org/officeDocument/2006/relationships/font" Target="fonts/Lato-boldItalic.fntdata"/><Relationship Id="rId53" Type="http://schemas.openxmlformats.org/officeDocument/2006/relationships/font" Target="fonts/RedHatText-italic.fntdata"/><Relationship Id="rId52" Type="http://schemas.openxmlformats.org/officeDocument/2006/relationships/font" Target="fonts/RedHatText-bold.fntdata"/><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font" Target="fonts/RedHatText-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dapt.libretexts.org/students/assignments/94618/init-formativ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e.libretexts.or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sz="1700">
              <a:solidFill>
                <a:srgbClr val="FF0000"/>
              </a:solidFill>
            </a:endParaRPr>
          </a:p>
        </p:txBody>
      </p:sp>
      <p:sp>
        <p:nvSpPr>
          <p:cNvPr id="134" name="Google Shape;13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eeb8f5a2f6_0_3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eeb8f5a2f6_0_3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3eeb8f5a2f6_0_3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eeb8f5a2f6_0_3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a:t>
            </a:r>
            <a:r>
              <a:rPr lang="en-US" u="sng">
                <a:solidFill>
                  <a:schemeClr val="hlink"/>
                </a:solidFill>
                <a:hlinkClick r:id="rId2"/>
              </a:rPr>
              <a:t>https://adapt.libretexts.org/students/assignments/94618/init-formative</a:t>
            </a:r>
            <a:r>
              <a:rPr lang="en-US"/>
              <a:t> </a:t>
            </a:r>
            <a:endParaRPr/>
          </a:p>
        </p:txBody>
      </p:sp>
      <p:sp>
        <p:nvSpPr>
          <p:cNvPr id="206" name="Google Shape;206;g3eeb8f5a2f6_0_326: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e868990ad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3e868990ad4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e8228a2981_0_1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3e8228a2981_0_1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https://one.libretexts.org/</a:t>
            </a:r>
            <a:r>
              <a:rPr lang="en-U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e8228a2981_0_1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3e8228a2981_0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e8228a2981_0_1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3e8228a2981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3e8228a2981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e8228a2981_0_1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3e8228a2981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3e8228a2981_0_1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e8228a2981_0_5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3e8228a2981_0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3e8228a2981_0_5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e8228a2981_0_5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e8228a2981_0_5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e8228a2981_0_5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3e8228a2981_0_5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3e8228a2981_0_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e8228a2981_0_5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e8228a2981_0_5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3e8228a2981_0_5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e8228a2981_0_5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e8228a2981_0_5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Edit Properties and Primary Content. 1. Change the title. 2. Add a description, if desired. 3. Don’t change Question Type. 4. Public - yes or no. 5. Automatically goes to Cloned Questions folder - but you can change this. 6. Change author to yourself. 7. Modify license if needed.</a:t>
            </a:r>
            <a:endParaRPr/>
          </a:p>
        </p:txBody>
      </p:sp>
      <p:sp>
        <p:nvSpPr>
          <p:cNvPr id="288" name="Google Shape;288;g3e8228a2981_0_5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e8228a2981_0_5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e8228a2981_0_5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Under Primary Content choose Native &gt; Select Choice</a:t>
            </a:r>
            <a:endParaRPr/>
          </a:p>
        </p:txBody>
      </p:sp>
      <p:sp>
        <p:nvSpPr>
          <p:cNvPr id="296" name="Google Shape;296;g3e8228a2981_0_5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eeb8f5a2f6_0_4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eeb8f5a2f6_0_4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3eeb8f5a2f6_0_4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ea62dcfba0_0_29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ea62dcfba0_0_2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ea62dcfba0_0_2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3ea62dcfba0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3ea62dcfba0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ea62dcfba0_0_3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3ea62dcfba0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3ea62dcfba0_0_3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eeb8f5a2f6_0_4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3eeb8f5a2f6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g3eeb8f5a2f6_0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e841e7d911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3e841e7d911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147" name="Google Shape;147;g3e841e7d911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e8228a2981_0_14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3e8228a2981_0_14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eeb8f5a2f6_0_47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3eeb8f5a2f6_0_4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eeb8f5a2f6_0_5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eeb8f5a2f6_0_5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3eeb8f5a2f6_0_5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eeb8f5a2f6_0_5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eeb8f5a2f6_0_5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3eeb8f5a2f6_0_5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e868990ad4_1_1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3e868990ad4_1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g3e868990ad4_1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eeb8f5a2f6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g3eeb8f5a2f6_0_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ead5f8420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3ead5f84202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78" name="Google Shape;1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eeb8f5a2f6_0_2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CM</a:t>
            </a:r>
            <a:endParaRPr/>
          </a:p>
          <a:p>
            <a:pPr indent="0" lvl="0" marL="0" rtl="0" algn="l">
              <a:spcBef>
                <a:spcPts val="0"/>
              </a:spcBef>
              <a:spcAft>
                <a:spcPts val="0"/>
              </a:spcAft>
              <a:buNone/>
            </a:pPr>
            <a:r>
              <a:t/>
            </a:r>
            <a:endParaRPr/>
          </a:p>
        </p:txBody>
      </p:sp>
      <p:sp>
        <p:nvSpPr>
          <p:cNvPr id="185" name="Google Shape;185;g3eeb8f5a2f6_0_218:notes"/>
          <p:cNvSpPr/>
          <p:nvPr>
            <p:ph idx="2" type="sldImg"/>
          </p:nvPr>
        </p:nvSpPr>
        <p:spPr>
          <a:xfrm>
            <a:off x="1143200"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eeb8f5a2f6_0_6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eeb8f5a2f6_0_6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3eeb8f5a2f6_0_6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ntent" type="obj">
  <p:cSld name="OBJECT">
    <p:spTree>
      <p:nvGrpSpPr>
        <p:cNvPr id="14" name="Shape 14"/>
        <p:cNvGrpSpPr/>
        <p:nvPr/>
      </p:nvGrpSpPr>
      <p:grpSpPr>
        <a:xfrm>
          <a:off x="0" y="0"/>
          <a:ext cx="0" cy="0"/>
          <a:chOff x="0" y="0"/>
          <a:chExt cx="0" cy="0"/>
        </a:xfrm>
      </p:grpSpPr>
      <p:sp>
        <p:nvSpPr>
          <p:cNvPr id="15" name="Google Shape;15;p12"/>
          <p:cNvSpPr/>
          <p:nvPr/>
        </p:nvSpPr>
        <p:spPr>
          <a:xfrm>
            <a:off x="892142" y="-21176"/>
            <a:ext cx="7606015" cy="18787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6" name="Google Shape;16;p12"/>
          <p:cNvCxnSpPr/>
          <p:nvPr/>
        </p:nvCxnSpPr>
        <p:spPr>
          <a:xfrm>
            <a:off x="892142" y="1859611"/>
            <a:ext cx="7606015" cy="0"/>
          </a:xfrm>
          <a:prstGeom prst="straightConnector1">
            <a:avLst/>
          </a:prstGeom>
          <a:noFill/>
          <a:ln cap="flat" cmpd="sng" w="31750">
            <a:solidFill>
              <a:schemeClr val="accent1"/>
            </a:solidFill>
            <a:prstDash val="solid"/>
            <a:round/>
            <a:headEnd len="sm" w="sm" type="none"/>
            <a:tailEnd len="sm" w="sm" type="none"/>
          </a:ln>
        </p:spPr>
      </p:cxnSp>
      <p:sp>
        <p:nvSpPr>
          <p:cNvPr id="17" name="Google Shape;17;p12"/>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 type="body"/>
          </p:nvPr>
        </p:nvSpPr>
        <p:spPr>
          <a:xfrm>
            <a:off x="1088686" y="2015735"/>
            <a:ext cx="7202456" cy="403907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9" name="Google Shape;19;p1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17"/>
          <p:cNvSpPr/>
          <p:nvPr/>
        </p:nvSpPr>
        <p:spPr>
          <a:xfrm>
            <a:off x="897905" y="0"/>
            <a:ext cx="6839998" cy="380377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67" name="Google Shape;67;p17"/>
          <p:cNvCxnSpPr/>
          <p:nvPr/>
        </p:nvCxnSpPr>
        <p:spPr>
          <a:xfrm>
            <a:off x="892142" y="3816299"/>
            <a:ext cx="6845761" cy="0"/>
          </a:xfrm>
          <a:prstGeom prst="straightConnector1">
            <a:avLst/>
          </a:prstGeom>
          <a:noFill/>
          <a:ln cap="flat" cmpd="sng" w="31750">
            <a:solidFill>
              <a:schemeClr val="accent1"/>
            </a:solidFill>
            <a:prstDash val="solid"/>
            <a:round/>
            <a:headEnd len="sm" w="sm" type="none"/>
            <a:tailEnd len="sm" w="sm" type="none"/>
          </a:ln>
        </p:spPr>
      </p:cxnSp>
      <p:sp>
        <p:nvSpPr>
          <p:cNvPr id="68" name="Google Shape;68;p17"/>
          <p:cNvSpPr txBox="1"/>
          <p:nvPr>
            <p:ph type="title"/>
          </p:nvPr>
        </p:nvSpPr>
        <p:spPr>
          <a:xfrm>
            <a:off x="1090680" y="2168168"/>
            <a:ext cx="6482366" cy="14759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7"/>
          <p:cNvSpPr txBox="1"/>
          <p:nvPr>
            <p:ph idx="1" type="body"/>
          </p:nvPr>
        </p:nvSpPr>
        <p:spPr>
          <a:xfrm>
            <a:off x="1090680" y="3806198"/>
            <a:ext cx="6472835"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600"/>
              <a:buNone/>
              <a:defRPr sz="1600">
                <a:solidFill>
                  <a:srgbClr val="222222"/>
                </a:solidFill>
              </a:defRPr>
            </a:lvl1pPr>
            <a:lvl2pPr indent="-228600" lvl="1" marL="914400" algn="l">
              <a:lnSpc>
                <a:spcPct val="120000"/>
              </a:lnSpc>
              <a:spcBef>
                <a:spcPts val="375"/>
              </a:spcBef>
              <a:spcAft>
                <a:spcPts val="0"/>
              </a:spcAft>
              <a:buSzPts val="1350"/>
              <a:buNone/>
              <a:defRPr sz="1350">
                <a:solidFill>
                  <a:srgbClr val="8891AA"/>
                </a:solidFill>
              </a:defRPr>
            </a:lvl2pPr>
            <a:lvl3pPr indent="-228600" lvl="2" marL="1371600" algn="l">
              <a:lnSpc>
                <a:spcPct val="120000"/>
              </a:lnSpc>
              <a:spcBef>
                <a:spcPts val="375"/>
              </a:spcBef>
              <a:spcAft>
                <a:spcPts val="0"/>
              </a:spcAft>
              <a:buSzPts val="1350"/>
              <a:buNone/>
              <a:defRPr sz="1350">
                <a:solidFill>
                  <a:srgbClr val="8891AA"/>
                </a:solidFill>
              </a:defRPr>
            </a:lvl3pPr>
            <a:lvl4pPr indent="-228600" lvl="3" marL="1828800" algn="l">
              <a:lnSpc>
                <a:spcPct val="120000"/>
              </a:lnSpc>
              <a:spcBef>
                <a:spcPts val="375"/>
              </a:spcBef>
              <a:spcAft>
                <a:spcPts val="0"/>
              </a:spcAft>
              <a:buSzPts val="1200"/>
              <a:buNone/>
              <a:defRPr sz="1200">
                <a:solidFill>
                  <a:srgbClr val="8891AA"/>
                </a:solidFill>
              </a:defRPr>
            </a:lvl4pPr>
            <a:lvl5pPr indent="-228600" lvl="4" marL="2286000" algn="l">
              <a:lnSpc>
                <a:spcPct val="120000"/>
              </a:lnSpc>
              <a:spcBef>
                <a:spcPts val="375"/>
              </a:spcBef>
              <a:spcAft>
                <a:spcPts val="0"/>
              </a:spcAft>
              <a:buSzPts val="1200"/>
              <a:buNone/>
              <a:defRPr sz="1200">
                <a:solidFill>
                  <a:srgbClr val="8891AA"/>
                </a:solidFill>
              </a:defRPr>
            </a:lvl5pPr>
            <a:lvl6pPr indent="-228600" lvl="5" marL="2743200" algn="l">
              <a:lnSpc>
                <a:spcPct val="120000"/>
              </a:lnSpc>
              <a:spcBef>
                <a:spcPts val="375"/>
              </a:spcBef>
              <a:spcAft>
                <a:spcPts val="0"/>
              </a:spcAft>
              <a:buSzPts val="1200"/>
              <a:buNone/>
              <a:defRPr sz="1200">
                <a:solidFill>
                  <a:srgbClr val="8891AA"/>
                </a:solidFill>
              </a:defRPr>
            </a:lvl6pPr>
            <a:lvl7pPr indent="-228600" lvl="6" marL="3200400" algn="l">
              <a:lnSpc>
                <a:spcPct val="120000"/>
              </a:lnSpc>
              <a:spcBef>
                <a:spcPts val="375"/>
              </a:spcBef>
              <a:spcAft>
                <a:spcPts val="0"/>
              </a:spcAft>
              <a:buSzPts val="1200"/>
              <a:buNone/>
              <a:defRPr sz="1200">
                <a:solidFill>
                  <a:srgbClr val="8891AA"/>
                </a:solidFill>
              </a:defRPr>
            </a:lvl7pPr>
            <a:lvl8pPr indent="-228600" lvl="7" marL="3657600" algn="l">
              <a:lnSpc>
                <a:spcPct val="120000"/>
              </a:lnSpc>
              <a:spcBef>
                <a:spcPts val="375"/>
              </a:spcBef>
              <a:spcAft>
                <a:spcPts val="0"/>
              </a:spcAft>
              <a:buSzPts val="1200"/>
              <a:buNone/>
              <a:defRPr sz="1200">
                <a:solidFill>
                  <a:srgbClr val="8891AA"/>
                </a:solidFill>
              </a:defRPr>
            </a:lvl8pPr>
            <a:lvl9pPr indent="-228600" lvl="8" marL="4114800" algn="l">
              <a:lnSpc>
                <a:spcPct val="120000"/>
              </a:lnSpc>
              <a:spcBef>
                <a:spcPts val="375"/>
              </a:spcBef>
              <a:spcAft>
                <a:spcPts val="0"/>
              </a:spcAft>
              <a:buSzPts val="1200"/>
              <a:buNone/>
              <a:defRPr sz="1200">
                <a:solidFill>
                  <a:srgbClr val="8891AA"/>
                </a:solidFill>
              </a:defRPr>
            </a:lvl9pPr>
          </a:lstStyle>
          <a:p/>
        </p:txBody>
      </p:sp>
      <p:sp>
        <p:nvSpPr>
          <p:cNvPr id="70" name="Google Shape;70;p17"/>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7"/>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2 columns" type="twoObj">
  <p:cSld name="TWO_OBJECTS">
    <p:spTree>
      <p:nvGrpSpPr>
        <p:cNvPr id="72" name="Shape 72"/>
        <p:cNvGrpSpPr/>
        <p:nvPr/>
      </p:nvGrpSpPr>
      <p:grpSpPr>
        <a:xfrm>
          <a:off x="0" y="0"/>
          <a:ext cx="0" cy="0"/>
          <a:chOff x="0" y="0"/>
          <a:chExt cx="0" cy="0"/>
        </a:xfrm>
      </p:grpSpPr>
      <p:sp>
        <p:nvSpPr>
          <p:cNvPr id="73" name="Google Shape;73;p18"/>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74" name="Google Shape;74;p18"/>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75" name="Google Shape;75;p18"/>
          <p:cNvSpPr txBox="1"/>
          <p:nvPr>
            <p:ph type="title"/>
          </p:nvPr>
        </p:nvSpPr>
        <p:spPr>
          <a:xfrm>
            <a:off x="1086913" y="804890"/>
            <a:ext cx="7204226" cy="90345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a:off x="1085498" y="2010878"/>
            <a:ext cx="3483864" cy="404980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7" name="Google Shape;77;p18"/>
          <p:cNvSpPr txBox="1"/>
          <p:nvPr>
            <p:ph idx="2" type="body"/>
          </p:nvPr>
        </p:nvSpPr>
        <p:spPr>
          <a:xfrm>
            <a:off x="4810328" y="2017345"/>
            <a:ext cx="3483864" cy="4043339"/>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8" name="Google Shape;78;p18"/>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Comparison" type="twoTxTwoObj">
  <p:cSld name="TWO_OBJECTS_WITH_TEXT">
    <p:spTree>
      <p:nvGrpSpPr>
        <p:cNvPr id="80" name="Shape 80"/>
        <p:cNvGrpSpPr/>
        <p:nvPr/>
      </p:nvGrpSpPr>
      <p:grpSpPr>
        <a:xfrm>
          <a:off x="0" y="0"/>
          <a:ext cx="0" cy="0"/>
          <a:chOff x="0" y="0"/>
          <a:chExt cx="0" cy="0"/>
        </a:xfrm>
      </p:grpSpPr>
      <p:sp>
        <p:nvSpPr>
          <p:cNvPr id="81" name="Google Shape;81;p19"/>
          <p:cNvSpPr/>
          <p:nvPr/>
        </p:nvSpPr>
        <p:spPr>
          <a:xfrm>
            <a:off x="897905" y="0"/>
            <a:ext cx="7557940" cy="1844314"/>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82" name="Google Shape;82;p19"/>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83" name="Google Shape;83;p19"/>
          <p:cNvSpPr txBox="1"/>
          <p:nvPr>
            <p:ph type="title"/>
          </p:nvPr>
        </p:nvSpPr>
        <p:spPr>
          <a:xfrm>
            <a:off x="1085394" y="804167"/>
            <a:ext cx="7205746" cy="87952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9"/>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85" name="Google Shape;85;p19"/>
          <p:cNvSpPr txBox="1"/>
          <p:nvPr>
            <p:ph idx="2" type="body"/>
          </p:nvPr>
        </p:nvSpPr>
        <p:spPr>
          <a:xfrm>
            <a:off x="1085393" y="2824270"/>
            <a:ext cx="3483864" cy="323054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181612"/>
                </a:solidFill>
              </a:defRPr>
            </a:lvl1pPr>
            <a:lvl2pPr indent="-317500" lvl="1" marL="914400" algn="l">
              <a:lnSpc>
                <a:spcPct val="120000"/>
              </a:lnSpc>
              <a:spcBef>
                <a:spcPts val="375"/>
              </a:spcBef>
              <a:spcAft>
                <a:spcPts val="0"/>
              </a:spcAft>
              <a:buSzPts val="1400"/>
              <a:buChar char="•"/>
              <a:defRPr>
                <a:solidFill>
                  <a:srgbClr val="181612"/>
                </a:solidFill>
              </a:defRPr>
            </a:lvl2pPr>
            <a:lvl3pPr indent="-304800" lvl="2" marL="1371600" algn="l">
              <a:lnSpc>
                <a:spcPct val="120000"/>
              </a:lnSpc>
              <a:spcBef>
                <a:spcPts val="375"/>
              </a:spcBef>
              <a:spcAft>
                <a:spcPts val="0"/>
              </a:spcAft>
              <a:buSzPts val="1200"/>
              <a:buChar char="•"/>
              <a:defRPr>
                <a:solidFill>
                  <a:srgbClr val="181612"/>
                </a:solidFill>
              </a:defRPr>
            </a:lvl3pPr>
            <a:lvl4pPr indent="-295275" lvl="3" marL="1828800" algn="l">
              <a:lnSpc>
                <a:spcPct val="120000"/>
              </a:lnSpc>
              <a:spcBef>
                <a:spcPts val="375"/>
              </a:spcBef>
              <a:spcAft>
                <a:spcPts val="0"/>
              </a:spcAft>
              <a:buSzPts val="1050"/>
              <a:buChar char="•"/>
              <a:defRPr>
                <a:solidFill>
                  <a:srgbClr val="181612"/>
                </a:solidFill>
              </a:defRPr>
            </a:lvl4pPr>
            <a:lvl5pPr indent="-285750" lvl="4" marL="2286000" algn="l">
              <a:lnSpc>
                <a:spcPct val="120000"/>
              </a:lnSpc>
              <a:spcBef>
                <a:spcPts val="375"/>
              </a:spcBef>
              <a:spcAft>
                <a:spcPts val="0"/>
              </a:spcAft>
              <a:buSzPts val="900"/>
              <a:buChar char="•"/>
              <a:defRPr>
                <a:solidFill>
                  <a:srgbClr val="18161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86" name="Google Shape;86;p19"/>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87" name="Google Shape;87;p19"/>
          <p:cNvSpPr txBox="1"/>
          <p:nvPr>
            <p:ph idx="4" type="body"/>
          </p:nvPr>
        </p:nvSpPr>
        <p:spPr>
          <a:xfrm>
            <a:off x="4809272" y="2821494"/>
            <a:ext cx="3483864" cy="3233321"/>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222222"/>
                </a:solidFill>
              </a:defRPr>
            </a:lvl1pPr>
            <a:lvl2pPr indent="-317500" lvl="1" marL="914400" algn="l">
              <a:lnSpc>
                <a:spcPct val="120000"/>
              </a:lnSpc>
              <a:spcBef>
                <a:spcPts val="375"/>
              </a:spcBef>
              <a:spcAft>
                <a:spcPts val="0"/>
              </a:spcAft>
              <a:buSzPts val="1400"/>
              <a:buChar char="•"/>
              <a:defRPr>
                <a:solidFill>
                  <a:srgbClr val="222222"/>
                </a:solidFill>
              </a:defRPr>
            </a:lvl2pPr>
            <a:lvl3pPr indent="-304800" lvl="2" marL="1371600" algn="l">
              <a:lnSpc>
                <a:spcPct val="120000"/>
              </a:lnSpc>
              <a:spcBef>
                <a:spcPts val="375"/>
              </a:spcBef>
              <a:spcAft>
                <a:spcPts val="0"/>
              </a:spcAft>
              <a:buSzPts val="1200"/>
              <a:buChar char="•"/>
              <a:defRPr>
                <a:solidFill>
                  <a:srgbClr val="222222"/>
                </a:solidFill>
              </a:defRPr>
            </a:lvl3pPr>
            <a:lvl4pPr indent="-295275" lvl="3" marL="1828800" algn="l">
              <a:lnSpc>
                <a:spcPct val="120000"/>
              </a:lnSpc>
              <a:spcBef>
                <a:spcPts val="375"/>
              </a:spcBef>
              <a:spcAft>
                <a:spcPts val="0"/>
              </a:spcAft>
              <a:buSzPts val="1050"/>
              <a:buChar char="•"/>
              <a:defRPr>
                <a:solidFill>
                  <a:srgbClr val="222222"/>
                </a:solidFill>
              </a:defRPr>
            </a:lvl4pPr>
            <a:lvl5pPr indent="-285750" lvl="4" marL="2286000" algn="l">
              <a:lnSpc>
                <a:spcPct val="120000"/>
              </a:lnSpc>
              <a:spcBef>
                <a:spcPts val="375"/>
              </a:spcBef>
              <a:spcAft>
                <a:spcPts val="0"/>
              </a:spcAft>
              <a:buSzPts val="900"/>
              <a:buChar char="•"/>
              <a:defRPr>
                <a:solidFill>
                  <a:srgbClr val="22222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88" name="Google Shape;88;p19"/>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9"/>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itle only" type="titleOnly">
  <p:cSld name="TITLE_ONLY">
    <p:spTree>
      <p:nvGrpSpPr>
        <p:cNvPr id="90" name="Shape 90"/>
        <p:cNvGrpSpPr/>
        <p:nvPr/>
      </p:nvGrpSpPr>
      <p:grpSpPr>
        <a:xfrm>
          <a:off x="0" y="0"/>
          <a:ext cx="0" cy="0"/>
          <a:chOff x="0" y="0"/>
          <a:chExt cx="0" cy="0"/>
        </a:xfrm>
      </p:grpSpPr>
      <p:sp>
        <p:nvSpPr>
          <p:cNvPr id="91" name="Google Shape;91;p20"/>
          <p:cNvSpPr/>
          <p:nvPr/>
        </p:nvSpPr>
        <p:spPr>
          <a:xfrm>
            <a:off x="897905" y="0"/>
            <a:ext cx="7557940" cy="184708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92" name="Google Shape;92;p20"/>
          <p:cNvCxnSpPr/>
          <p:nvPr/>
        </p:nvCxnSpPr>
        <p:spPr>
          <a:xfrm flipH="1" rot="10800000">
            <a:off x="892142" y="1847089"/>
            <a:ext cx="7563703" cy="12523"/>
          </a:xfrm>
          <a:prstGeom prst="straightConnector1">
            <a:avLst/>
          </a:prstGeom>
          <a:noFill/>
          <a:ln cap="flat" cmpd="sng" w="31750">
            <a:solidFill>
              <a:schemeClr val="accent1"/>
            </a:solidFill>
            <a:prstDash val="solid"/>
            <a:round/>
            <a:headEnd len="sm" w="sm" type="none"/>
            <a:tailEnd len="sm" w="sm" type="none"/>
          </a:ln>
        </p:spPr>
      </p:cxnSp>
      <p:sp>
        <p:nvSpPr>
          <p:cNvPr id="93" name="Google Shape;93;p20"/>
          <p:cNvSpPr txBox="1"/>
          <p:nvPr>
            <p:ph type="title"/>
          </p:nvPr>
        </p:nvSpPr>
        <p:spPr>
          <a:xfrm>
            <a:off x="1088686" y="810377"/>
            <a:ext cx="7202456" cy="94730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content" type="objTx">
  <p:cSld name="OBJECT_WITH_CAPTION_TEXT">
    <p:spTree>
      <p:nvGrpSpPr>
        <p:cNvPr id="96" name="Shape 96"/>
        <p:cNvGrpSpPr/>
        <p:nvPr/>
      </p:nvGrpSpPr>
      <p:grpSpPr>
        <a:xfrm>
          <a:off x="0" y="0"/>
          <a:ext cx="0" cy="0"/>
          <a:chOff x="0" y="0"/>
          <a:chExt cx="0" cy="0"/>
        </a:xfrm>
      </p:grpSpPr>
      <p:sp>
        <p:nvSpPr>
          <p:cNvPr id="97" name="Google Shape;97;p21"/>
          <p:cNvSpPr/>
          <p:nvPr/>
        </p:nvSpPr>
        <p:spPr>
          <a:xfrm>
            <a:off x="0" y="798973"/>
            <a:ext cx="3648174"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98" name="Google Shape;98;p21"/>
          <p:cNvCxnSpPr/>
          <p:nvPr/>
        </p:nvCxnSpPr>
        <p:spPr>
          <a:xfrm flipH="1" rot="10800000">
            <a:off x="2" y="3119532"/>
            <a:ext cx="3644507" cy="6261"/>
          </a:xfrm>
          <a:prstGeom prst="straightConnector1">
            <a:avLst/>
          </a:prstGeom>
          <a:noFill/>
          <a:ln cap="flat" cmpd="sng" w="31750">
            <a:solidFill>
              <a:schemeClr val="accent1"/>
            </a:solidFill>
            <a:prstDash val="solid"/>
            <a:round/>
            <a:headEnd len="sm" w="sm" type="none"/>
            <a:tailEnd len="sm" w="sm" type="none"/>
          </a:ln>
        </p:spPr>
      </p:cxnSp>
      <p:sp>
        <p:nvSpPr>
          <p:cNvPr id="99" name="Google Shape;99;p21"/>
          <p:cNvSpPr txBox="1"/>
          <p:nvPr>
            <p:ph type="title"/>
          </p:nvPr>
        </p:nvSpPr>
        <p:spPr>
          <a:xfrm>
            <a:off x="1083504" y="798973"/>
            <a:ext cx="245626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1"/>
          <p:cNvSpPr txBox="1"/>
          <p:nvPr>
            <p:ph idx="1" type="body"/>
          </p:nvPr>
        </p:nvSpPr>
        <p:spPr>
          <a:xfrm>
            <a:off x="3782786" y="798976"/>
            <a:ext cx="4509353" cy="5255837"/>
          </a:xfrm>
          <a:prstGeom prst="rect">
            <a:avLst/>
          </a:prstGeom>
          <a:noFill/>
          <a:ln>
            <a:noFill/>
          </a:ln>
        </p:spPr>
        <p:txBody>
          <a:bodyPr anchorCtr="0" anchor="ctr"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01" name="Google Shape;101;p21"/>
          <p:cNvSpPr txBox="1"/>
          <p:nvPr>
            <p:ph idx="2" type="body"/>
          </p:nvPr>
        </p:nvSpPr>
        <p:spPr>
          <a:xfrm>
            <a:off x="1083504" y="3205494"/>
            <a:ext cx="2456260" cy="284931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02" name="Google Shape;102;p21"/>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1"/>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ide Header with picture" type="picTx">
  <p:cSld name="PICTURE_WITH_CAPTION_TEXT">
    <p:spTree>
      <p:nvGrpSpPr>
        <p:cNvPr id="104" name="Shape 104"/>
        <p:cNvGrpSpPr/>
        <p:nvPr/>
      </p:nvGrpSpPr>
      <p:grpSpPr>
        <a:xfrm>
          <a:off x="0" y="0"/>
          <a:ext cx="0" cy="0"/>
          <a:chOff x="0" y="0"/>
          <a:chExt cx="0" cy="0"/>
        </a:xfrm>
      </p:grpSpPr>
      <p:sp>
        <p:nvSpPr>
          <p:cNvPr id="105" name="Google Shape;105;p22"/>
          <p:cNvSpPr/>
          <p:nvPr/>
        </p:nvSpPr>
        <p:spPr>
          <a:xfrm>
            <a:off x="-1" y="798973"/>
            <a:ext cx="5231050" cy="2326818"/>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cxnSp>
        <p:nvCxnSpPr>
          <p:cNvPr id="106" name="Google Shape;106;p22"/>
          <p:cNvCxnSpPr/>
          <p:nvPr/>
        </p:nvCxnSpPr>
        <p:spPr>
          <a:xfrm flipH="1" rot="10800000">
            <a:off x="1" y="3116401"/>
            <a:ext cx="5225792" cy="9393"/>
          </a:xfrm>
          <a:prstGeom prst="straightConnector1">
            <a:avLst/>
          </a:prstGeom>
          <a:noFill/>
          <a:ln cap="flat" cmpd="sng" w="31750">
            <a:solidFill>
              <a:schemeClr val="accent1"/>
            </a:solidFill>
            <a:prstDash val="solid"/>
            <a:round/>
            <a:headEnd len="sm" w="sm" type="none"/>
            <a:tailEnd len="sm" w="sm" type="none"/>
          </a:ln>
        </p:spPr>
      </p:cxnSp>
      <p:sp>
        <p:nvSpPr>
          <p:cNvPr id="107" name="Google Shape;107;p22"/>
          <p:cNvSpPr txBox="1"/>
          <p:nvPr>
            <p:ph type="title"/>
          </p:nvPr>
        </p:nvSpPr>
        <p:spPr>
          <a:xfrm>
            <a:off x="1088405" y="1129513"/>
            <a:ext cx="4149246"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2"/>
          <p:cNvSpPr/>
          <p:nvPr>
            <p:ph idx="2" type="pic"/>
          </p:nvPr>
        </p:nvSpPr>
        <p:spPr>
          <a:xfrm>
            <a:off x="5449305" y="797578"/>
            <a:ext cx="2841836" cy="5248677"/>
          </a:xfrm>
          <a:prstGeom prst="rect">
            <a:avLst/>
          </a:prstGeom>
          <a:solidFill>
            <a:srgbClr val="D8D8D8"/>
          </a:solidFill>
          <a:ln>
            <a:noFill/>
          </a:ln>
        </p:spPr>
      </p:sp>
      <p:sp>
        <p:nvSpPr>
          <p:cNvPr id="109" name="Google Shape;109;p22"/>
          <p:cNvSpPr txBox="1"/>
          <p:nvPr>
            <p:ph idx="1" type="body"/>
          </p:nvPr>
        </p:nvSpPr>
        <p:spPr>
          <a:xfrm>
            <a:off x="1087748" y="3145994"/>
            <a:ext cx="4143303" cy="290026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600"/>
              <a:buNone/>
              <a:defRPr sz="1600">
                <a:solidFill>
                  <a:schemeClr val="dk2"/>
                </a:solidFill>
              </a:defRPr>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110" name="Google Shape;110;p22"/>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1" name="Google Shape;111;p22"/>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columns">
  <p:cSld name="Title with 2 columns">
    <p:spTree>
      <p:nvGrpSpPr>
        <p:cNvPr id="112" name="Shape 112"/>
        <p:cNvGrpSpPr/>
        <p:nvPr/>
      </p:nvGrpSpPr>
      <p:grpSpPr>
        <a:xfrm>
          <a:off x="0" y="0"/>
          <a:ext cx="0" cy="0"/>
          <a:chOff x="0" y="0"/>
          <a:chExt cx="0" cy="0"/>
        </a:xfrm>
      </p:grpSpPr>
      <p:cxnSp>
        <p:nvCxnSpPr>
          <p:cNvPr id="113" name="Google Shape;113;p25"/>
          <p:cNvCxnSpPr/>
          <p:nvPr/>
        </p:nvCxnSpPr>
        <p:spPr>
          <a:xfrm>
            <a:off x="1085500" y="1847088"/>
            <a:ext cx="7205642" cy="0"/>
          </a:xfrm>
          <a:prstGeom prst="straightConnector1">
            <a:avLst/>
          </a:prstGeom>
          <a:noFill/>
          <a:ln cap="flat" cmpd="sng" w="31750">
            <a:solidFill>
              <a:schemeClr val="accent1"/>
            </a:solidFill>
            <a:prstDash val="solid"/>
            <a:round/>
            <a:headEnd len="sm" w="sm" type="none"/>
            <a:tailEnd len="sm" w="sm" type="none"/>
          </a:ln>
        </p:spPr>
      </p:cxnSp>
      <p:sp>
        <p:nvSpPr>
          <p:cNvPr id="114" name="Google Shape;114;p25"/>
          <p:cNvSpPr txBox="1"/>
          <p:nvPr>
            <p:ph idx="1" type="body"/>
          </p:nvPr>
        </p:nvSpPr>
        <p:spPr>
          <a:xfrm>
            <a:off x="1085498" y="2010878"/>
            <a:ext cx="3260991" cy="4057114"/>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15" name="Google Shape;115;p25"/>
          <p:cNvSpPr txBox="1"/>
          <p:nvPr>
            <p:ph idx="2" type="body"/>
          </p:nvPr>
        </p:nvSpPr>
        <p:spPr>
          <a:xfrm>
            <a:off x="4810328" y="2017342"/>
            <a:ext cx="3483864" cy="4050650"/>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16" name="Google Shape;116;p2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8" name="Google Shape;118;p2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mparison">
  <p:cSld name="Title with Comparison">
    <p:spTree>
      <p:nvGrpSpPr>
        <p:cNvPr id="119" name="Shape 119"/>
        <p:cNvGrpSpPr/>
        <p:nvPr/>
      </p:nvGrpSpPr>
      <p:grpSpPr>
        <a:xfrm>
          <a:off x="0" y="0"/>
          <a:ext cx="0" cy="0"/>
          <a:chOff x="0" y="0"/>
          <a:chExt cx="0" cy="0"/>
        </a:xfrm>
      </p:grpSpPr>
      <p:cxnSp>
        <p:nvCxnSpPr>
          <p:cNvPr id="120" name="Google Shape;120;p26"/>
          <p:cNvCxnSpPr/>
          <p:nvPr/>
        </p:nvCxnSpPr>
        <p:spPr>
          <a:xfrm>
            <a:off x="1085395" y="1847088"/>
            <a:ext cx="7205747" cy="0"/>
          </a:xfrm>
          <a:prstGeom prst="straightConnector1">
            <a:avLst/>
          </a:prstGeom>
          <a:noFill/>
          <a:ln cap="flat" cmpd="sng" w="31750">
            <a:solidFill>
              <a:schemeClr val="accent1"/>
            </a:solidFill>
            <a:prstDash val="solid"/>
            <a:round/>
            <a:headEnd len="sm" w="sm" type="none"/>
            <a:tailEnd len="sm" w="sm" type="none"/>
          </a:ln>
        </p:spPr>
      </p:cxnSp>
      <p:sp>
        <p:nvSpPr>
          <p:cNvPr id="121" name="Google Shape;121;p26"/>
          <p:cNvSpPr txBox="1"/>
          <p:nvPr>
            <p:ph idx="1" type="body"/>
          </p:nvPr>
        </p:nvSpPr>
        <p:spPr>
          <a:xfrm>
            <a:off x="1085393" y="2019552"/>
            <a:ext cx="3483864"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22" name="Google Shape;122;p26"/>
          <p:cNvSpPr txBox="1"/>
          <p:nvPr>
            <p:ph idx="2" type="body"/>
          </p:nvPr>
        </p:nvSpPr>
        <p:spPr>
          <a:xfrm>
            <a:off x="1085393" y="2824272"/>
            <a:ext cx="3483864" cy="3218185"/>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rgbClr val="222222"/>
                </a:solidFill>
              </a:defRPr>
            </a:lvl1pPr>
            <a:lvl2pPr indent="-317500" lvl="1" marL="914400" algn="l">
              <a:lnSpc>
                <a:spcPct val="120000"/>
              </a:lnSpc>
              <a:spcBef>
                <a:spcPts val="375"/>
              </a:spcBef>
              <a:spcAft>
                <a:spcPts val="0"/>
              </a:spcAft>
              <a:buSzPts val="1400"/>
              <a:buChar char="•"/>
              <a:defRPr>
                <a:solidFill>
                  <a:srgbClr val="222222"/>
                </a:solidFill>
              </a:defRPr>
            </a:lvl2pPr>
            <a:lvl3pPr indent="-304800" lvl="2" marL="1371600" algn="l">
              <a:lnSpc>
                <a:spcPct val="120000"/>
              </a:lnSpc>
              <a:spcBef>
                <a:spcPts val="375"/>
              </a:spcBef>
              <a:spcAft>
                <a:spcPts val="0"/>
              </a:spcAft>
              <a:buSzPts val="1200"/>
              <a:buChar char="•"/>
              <a:defRPr>
                <a:solidFill>
                  <a:srgbClr val="222222"/>
                </a:solidFill>
              </a:defRPr>
            </a:lvl3pPr>
            <a:lvl4pPr indent="-295275" lvl="3" marL="1828800" algn="l">
              <a:lnSpc>
                <a:spcPct val="120000"/>
              </a:lnSpc>
              <a:spcBef>
                <a:spcPts val="375"/>
              </a:spcBef>
              <a:spcAft>
                <a:spcPts val="0"/>
              </a:spcAft>
              <a:buSzPts val="1050"/>
              <a:buChar char="•"/>
              <a:defRPr>
                <a:solidFill>
                  <a:srgbClr val="222222"/>
                </a:solidFill>
              </a:defRPr>
            </a:lvl4pPr>
            <a:lvl5pPr indent="-285750" lvl="4" marL="2286000" algn="l">
              <a:lnSpc>
                <a:spcPct val="120000"/>
              </a:lnSpc>
              <a:spcBef>
                <a:spcPts val="375"/>
              </a:spcBef>
              <a:spcAft>
                <a:spcPts val="0"/>
              </a:spcAft>
              <a:buSzPts val="900"/>
              <a:buChar char="•"/>
              <a:defRPr>
                <a:solidFill>
                  <a:srgbClr val="22222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23" name="Google Shape;123;p26"/>
          <p:cNvSpPr txBox="1"/>
          <p:nvPr>
            <p:ph idx="3" type="body"/>
          </p:nvPr>
        </p:nvSpPr>
        <p:spPr>
          <a:xfrm>
            <a:off x="4809272" y="2023006"/>
            <a:ext cx="3483864"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000"/>
              <a:buNone/>
              <a:defRPr b="0" sz="2000" cap="none">
                <a:solidFill>
                  <a:schemeClr val="dk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124" name="Google Shape;124;p26"/>
          <p:cNvSpPr txBox="1"/>
          <p:nvPr>
            <p:ph idx="4" type="body"/>
          </p:nvPr>
        </p:nvSpPr>
        <p:spPr>
          <a:xfrm>
            <a:off x="4809272" y="2821494"/>
            <a:ext cx="3483864" cy="3220963"/>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125" name="Google Shape;125;p26"/>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7" name="Google Shape;127;p26"/>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C">
  <p:cSld name="TITLE_AND_BODY_2_1_1_1_1">
    <p:spTree>
      <p:nvGrpSpPr>
        <p:cNvPr id="128" name="Shape 128"/>
        <p:cNvGrpSpPr/>
        <p:nvPr/>
      </p:nvGrpSpPr>
      <p:grpSpPr>
        <a:xfrm>
          <a:off x="0" y="0"/>
          <a:ext cx="0" cy="0"/>
          <a:chOff x="0" y="0"/>
          <a:chExt cx="0" cy="0"/>
        </a:xfrm>
      </p:grpSpPr>
      <p:sp>
        <p:nvSpPr>
          <p:cNvPr id="129" name="Google Shape;129;g3ecbb7f96ac_0_710"/>
          <p:cNvSpPr/>
          <p:nvPr>
            <p:ph idx="2" type="pic"/>
          </p:nvPr>
        </p:nvSpPr>
        <p:spPr>
          <a:xfrm>
            <a:off x="228600" y="304800"/>
            <a:ext cx="4690800" cy="4690800"/>
          </a:xfrm>
          <a:prstGeom prst="roundRect">
            <a:avLst>
              <a:gd fmla="val 50000" name="adj"/>
            </a:avLst>
          </a:prstGeom>
          <a:noFill/>
          <a:ln>
            <a:noFill/>
          </a:ln>
        </p:spPr>
      </p:sp>
      <p:sp>
        <p:nvSpPr>
          <p:cNvPr id="130" name="Google Shape;130;g3ecbb7f96ac_0_710"/>
          <p:cNvSpPr txBox="1"/>
          <p:nvPr>
            <p:ph type="title"/>
          </p:nvPr>
        </p:nvSpPr>
        <p:spPr>
          <a:xfrm>
            <a:off x="5362500" y="853433"/>
            <a:ext cx="3467100" cy="1060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ecbb7f96ac_0_710"/>
          <p:cNvSpPr txBox="1"/>
          <p:nvPr>
            <p:ph idx="1" type="body"/>
          </p:nvPr>
        </p:nvSpPr>
        <p:spPr>
          <a:xfrm>
            <a:off x="5279300" y="2535931"/>
            <a:ext cx="3550200" cy="3596700"/>
          </a:xfrm>
          <a:prstGeom prst="rect">
            <a:avLst/>
          </a:prstGeom>
          <a:noFill/>
          <a:ln>
            <a:noFill/>
          </a:ln>
        </p:spPr>
        <p:txBody>
          <a:bodyPr anchorCtr="0" anchor="ctr" bIns="0" lIns="0" spcFirstLastPara="1" rIns="0" wrap="square" tIns="0">
            <a:normAutofit/>
          </a:bodyPr>
          <a:lstStyle>
            <a:lvl1pPr indent="-330200" lvl="0" marL="457200" algn="l">
              <a:lnSpc>
                <a:spcPct val="120000"/>
              </a:lnSpc>
              <a:spcBef>
                <a:spcPts val="750"/>
              </a:spcBef>
              <a:spcAft>
                <a:spcPts val="0"/>
              </a:spcAft>
              <a:buSzPts val="1600"/>
              <a:buChar char="•"/>
              <a:defRPr/>
            </a:lvl1pPr>
            <a:lvl2pPr indent="-317500" lvl="1" marL="914400" algn="l">
              <a:lnSpc>
                <a:spcPct val="120000"/>
              </a:lnSpc>
              <a:spcBef>
                <a:spcPts val="375"/>
              </a:spcBef>
              <a:spcAft>
                <a:spcPts val="0"/>
              </a:spcAft>
              <a:buSzPts val="1400"/>
              <a:buChar char="•"/>
              <a:defRPr/>
            </a:lvl2pPr>
            <a:lvl3pPr indent="-304800" lvl="2" marL="1371600" algn="l">
              <a:lnSpc>
                <a:spcPct val="120000"/>
              </a:lnSpc>
              <a:spcBef>
                <a:spcPts val="375"/>
              </a:spcBef>
              <a:spcAft>
                <a:spcPts val="0"/>
              </a:spcAft>
              <a:buSzPts val="1200"/>
              <a:buChar char="•"/>
              <a:defRPr/>
            </a:lvl3pPr>
            <a:lvl4pPr indent="-295275" lvl="3" marL="1828800" algn="l">
              <a:lnSpc>
                <a:spcPct val="120000"/>
              </a:lnSpc>
              <a:spcBef>
                <a:spcPts val="375"/>
              </a:spcBef>
              <a:spcAft>
                <a:spcPts val="0"/>
              </a:spcAft>
              <a:buSzPts val="1050"/>
              <a:buChar char="•"/>
              <a:defRPr/>
            </a:lvl4pPr>
            <a:lvl5pPr indent="-285750" lvl="4" marL="2286000" algn="l">
              <a:lnSpc>
                <a:spcPct val="120000"/>
              </a:lnSpc>
              <a:spcBef>
                <a:spcPts val="375"/>
              </a:spcBef>
              <a:spcAft>
                <a:spcPts val="0"/>
              </a:spcAft>
              <a:buSzPts val="900"/>
              <a:buChar char="•"/>
              <a:defRPr/>
            </a:lvl5pPr>
            <a:lvl6pPr indent="-285750" lvl="5" marL="2743200" algn="l">
              <a:lnSpc>
                <a:spcPct val="120000"/>
              </a:lnSpc>
              <a:spcBef>
                <a:spcPts val="375"/>
              </a:spcBef>
              <a:spcAft>
                <a:spcPts val="0"/>
              </a:spcAft>
              <a:buSzPts val="900"/>
              <a:buChar char="•"/>
              <a:defRPr/>
            </a:lvl6pPr>
            <a:lvl7pPr indent="-285750" lvl="6" marL="3200400" algn="l">
              <a:lnSpc>
                <a:spcPct val="120000"/>
              </a:lnSpc>
              <a:spcBef>
                <a:spcPts val="375"/>
              </a:spcBef>
              <a:spcAft>
                <a:spcPts val="0"/>
              </a:spcAft>
              <a:buSzPts val="900"/>
              <a:buChar char="•"/>
              <a:defRPr/>
            </a:lvl7pPr>
            <a:lvl8pPr indent="-285750" lvl="7" marL="3657600" algn="l">
              <a:lnSpc>
                <a:spcPct val="120000"/>
              </a:lnSpc>
              <a:spcBef>
                <a:spcPts val="375"/>
              </a:spcBef>
              <a:spcAft>
                <a:spcPts val="0"/>
              </a:spcAft>
              <a:buSzPts val="900"/>
              <a:buChar char="•"/>
              <a:defRPr/>
            </a:lvl8pPr>
            <a:lvl9pPr indent="-285750" lvl="8" marL="4114800" algn="l">
              <a:lnSpc>
                <a:spcPct val="120000"/>
              </a:lnSpc>
              <a:spcBef>
                <a:spcPts val="375"/>
              </a:spcBef>
              <a:spcAft>
                <a:spcPts val="0"/>
              </a:spcAft>
              <a:buSzPts val="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3"/>
          <p:cNvSpPr/>
          <p:nvPr/>
        </p:nvSpPr>
        <p:spPr>
          <a:xfrm>
            <a:off x="0" y="1527142"/>
            <a:ext cx="9144000" cy="3657856"/>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23" name="Google Shape;23;p13"/>
          <p:cNvSpPr txBox="1"/>
          <p:nvPr>
            <p:ph type="ctrTitle"/>
          </p:nvPr>
        </p:nvSpPr>
        <p:spPr>
          <a:xfrm>
            <a:off x="1813336" y="3233396"/>
            <a:ext cx="6477803" cy="1769453"/>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 type="subTitle"/>
          </p:nvPr>
        </p:nvSpPr>
        <p:spPr>
          <a:xfrm>
            <a:off x="1813335" y="5190324"/>
            <a:ext cx="6477804"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600"/>
              <a:buNone/>
              <a:defRPr b="0" sz="160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cxnSp>
        <p:nvCxnSpPr>
          <p:cNvPr id="25" name="Google Shape;25;p13"/>
          <p:cNvCxnSpPr/>
          <p:nvPr/>
        </p:nvCxnSpPr>
        <p:spPr>
          <a:xfrm>
            <a:off x="0" y="5187659"/>
            <a:ext cx="9144000" cy="0"/>
          </a:xfrm>
          <a:prstGeom prst="straightConnector1">
            <a:avLst/>
          </a:prstGeom>
          <a:noFill/>
          <a:ln cap="flat" cmpd="sng" w="31750">
            <a:solidFill>
              <a:schemeClr val="accent1"/>
            </a:solidFill>
            <a:prstDash val="solid"/>
            <a:round/>
            <a:headEnd len="sm" w="sm" type="none"/>
            <a:tailEnd len="sm" w="sm" type="none"/>
          </a:ln>
        </p:spPr>
      </p:cxnSp>
      <p:pic>
        <p:nvPicPr>
          <p:cNvPr id="26" name="Google Shape;26;p13"/>
          <p:cNvPicPr preferRelativeResize="0"/>
          <p:nvPr/>
        </p:nvPicPr>
        <p:blipFill rotWithShape="1">
          <a:blip r:embed="rId2">
            <a:alphaModFix/>
          </a:blip>
          <a:srcRect b="0" l="0" r="0" t="0"/>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7" name="Shape 27"/>
        <p:cNvGrpSpPr/>
        <p:nvPr/>
      </p:nvGrpSpPr>
      <p:grpSpPr>
        <a:xfrm>
          <a:off x="0" y="0"/>
          <a:ext cx="0" cy="0"/>
          <a:chOff x="0" y="0"/>
          <a:chExt cx="0" cy="0"/>
        </a:xfrm>
      </p:grpSpPr>
      <p:sp>
        <p:nvSpPr>
          <p:cNvPr id="28" name="Google Shape;28;p15"/>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0" name="Google Shape;30;p15"/>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31" name="Google Shape;31;p15"/>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2" name="Google Shape;32;p15"/>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2">
    <p:spTree>
      <p:nvGrpSpPr>
        <p:cNvPr id="33" name="Shape 33"/>
        <p:cNvGrpSpPr/>
        <p:nvPr/>
      </p:nvGrpSpPr>
      <p:grpSpPr>
        <a:xfrm>
          <a:off x="0" y="0"/>
          <a:ext cx="0" cy="0"/>
          <a:chOff x="0" y="0"/>
          <a:chExt cx="0" cy="0"/>
        </a:xfrm>
      </p:grpSpPr>
      <p:sp>
        <p:nvSpPr>
          <p:cNvPr id="34" name="Google Shape;34;p16"/>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750"/>
              </a:spcBef>
              <a:spcAft>
                <a:spcPts val="0"/>
              </a:spcAft>
              <a:buSzPts val="2400"/>
              <a:buChar char="•"/>
              <a:defRPr>
                <a:solidFill>
                  <a:schemeClr val="dk2"/>
                </a:solidFill>
              </a:defRPr>
            </a:lvl1pPr>
            <a:lvl2pPr indent="-381000" lvl="1" marL="914400" algn="l">
              <a:lnSpc>
                <a:spcPct val="120000"/>
              </a:lnSpc>
              <a:spcBef>
                <a:spcPts val="375"/>
              </a:spcBef>
              <a:spcAft>
                <a:spcPts val="0"/>
              </a:spcAft>
              <a:buSzPts val="2400"/>
              <a:buChar char="•"/>
              <a:defRPr>
                <a:solidFill>
                  <a:schemeClr val="dk2"/>
                </a:solidFill>
              </a:defRPr>
            </a:lvl2pPr>
            <a:lvl3pPr indent="-381000" lvl="2" marL="1371600" algn="l">
              <a:lnSpc>
                <a:spcPct val="120000"/>
              </a:lnSpc>
              <a:spcBef>
                <a:spcPts val="375"/>
              </a:spcBef>
              <a:spcAft>
                <a:spcPts val="0"/>
              </a:spcAft>
              <a:buSzPts val="2400"/>
              <a:buChar char="•"/>
              <a:defRPr>
                <a:solidFill>
                  <a:schemeClr val="dk2"/>
                </a:solidFill>
              </a:defRPr>
            </a:lvl3pPr>
            <a:lvl4pPr indent="-381000" lvl="3" marL="1828800" algn="l">
              <a:lnSpc>
                <a:spcPct val="120000"/>
              </a:lnSpc>
              <a:spcBef>
                <a:spcPts val="375"/>
              </a:spcBef>
              <a:spcAft>
                <a:spcPts val="0"/>
              </a:spcAft>
              <a:buSzPts val="2400"/>
              <a:buChar char="•"/>
              <a:defRPr>
                <a:solidFill>
                  <a:schemeClr val="dk2"/>
                </a:solidFill>
              </a:defRPr>
            </a:lvl4pPr>
            <a:lvl5pPr indent="-381000" lvl="4" marL="2286000" algn="l">
              <a:lnSpc>
                <a:spcPct val="120000"/>
              </a:lnSpc>
              <a:spcBef>
                <a:spcPts val="375"/>
              </a:spcBef>
              <a:spcAft>
                <a:spcPts val="0"/>
              </a:spcAft>
              <a:buSzPts val="24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5" name="Google Shape;35;p16"/>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36" name="Google Shape;36;p16"/>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7" name="Google Shape;37;p16"/>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lack">
  <p:cSld name="section slide black">
    <p:spTree>
      <p:nvGrpSpPr>
        <p:cNvPr id="38" name="Shape 38"/>
        <p:cNvGrpSpPr/>
        <p:nvPr/>
      </p:nvGrpSpPr>
      <p:grpSpPr>
        <a:xfrm>
          <a:off x="0" y="0"/>
          <a:ext cx="0" cy="0"/>
          <a:chOff x="0" y="0"/>
          <a:chExt cx="0" cy="0"/>
        </a:xfrm>
      </p:grpSpPr>
      <p:sp>
        <p:nvSpPr>
          <p:cNvPr id="39" name="Google Shape;39;p23"/>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0" name="Google Shape;40;p23"/>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g3e8228a2981_0_940"/>
          <p:cNvSpPr/>
          <p:nvPr/>
        </p:nvSpPr>
        <p:spPr>
          <a:xfrm>
            <a:off x="7356366" y="6755100"/>
            <a:ext cx="893700" cy="102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3e8228a2981_0_940"/>
          <p:cNvSpPr/>
          <p:nvPr/>
        </p:nvSpPr>
        <p:spPr>
          <a:xfrm>
            <a:off x="8250312" y="6755100"/>
            <a:ext cx="893700" cy="102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g3e8228a2981_0_940"/>
          <p:cNvSpPr/>
          <p:nvPr/>
        </p:nvSpPr>
        <p:spPr>
          <a:xfrm>
            <a:off x="0" y="6755100"/>
            <a:ext cx="893700" cy="1029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3e8228a2981_0_940"/>
          <p:cNvSpPr/>
          <p:nvPr/>
        </p:nvSpPr>
        <p:spPr>
          <a:xfrm>
            <a:off x="893710" y="6755100"/>
            <a:ext cx="6462600" cy="102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3e8228a2981_0_940"/>
          <p:cNvSpPr txBox="1"/>
          <p:nvPr>
            <p:ph idx="12" type="sldNum"/>
          </p:nvPr>
        </p:nvSpPr>
        <p:spPr>
          <a:xfrm>
            <a:off x="8480575" y="6262577"/>
            <a:ext cx="548700" cy="4179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47" name="Shape 47"/>
        <p:cNvGrpSpPr/>
        <p:nvPr/>
      </p:nvGrpSpPr>
      <p:grpSpPr>
        <a:xfrm>
          <a:off x="0" y="0"/>
          <a:ext cx="0" cy="0"/>
          <a:chOff x="0" y="0"/>
          <a:chExt cx="0" cy="0"/>
        </a:xfrm>
      </p:grpSpPr>
      <p:sp>
        <p:nvSpPr>
          <p:cNvPr id="48" name="Google Shape;48;g3e8228a2981_0_934"/>
          <p:cNvSpPr txBox="1"/>
          <p:nvPr>
            <p:ph type="ctrTitle"/>
          </p:nvPr>
        </p:nvSpPr>
        <p:spPr>
          <a:xfrm>
            <a:off x="645225" y="3683633"/>
            <a:ext cx="6736500" cy="1546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p:txBody>
      </p:sp>
      <p:sp>
        <p:nvSpPr>
          <p:cNvPr id="49" name="Google Shape;49;g3e8228a2981_0_934"/>
          <p:cNvSpPr/>
          <p:nvPr/>
        </p:nvSpPr>
        <p:spPr>
          <a:xfrm>
            <a:off x="5938246" y="3377551"/>
            <a:ext cx="721800" cy="102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3e8228a2981_0_934"/>
          <p:cNvSpPr/>
          <p:nvPr/>
        </p:nvSpPr>
        <p:spPr>
          <a:xfrm>
            <a:off x="6659861" y="3377551"/>
            <a:ext cx="721800" cy="102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3e8228a2981_0_934"/>
          <p:cNvSpPr/>
          <p:nvPr/>
        </p:nvSpPr>
        <p:spPr>
          <a:xfrm>
            <a:off x="-1" y="3377551"/>
            <a:ext cx="721800" cy="1029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3e8228a2981_0_934"/>
          <p:cNvSpPr/>
          <p:nvPr/>
        </p:nvSpPr>
        <p:spPr>
          <a:xfrm>
            <a:off x="721425" y="3377551"/>
            <a:ext cx="5216700" cy="102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2">
    <p:spTree>
      <p:nvGrpSpPr>
        <p:cNvPr id="53" name="Shape 53"/>
        <p:cNvGrpSpPr/>
        <p:nvPr/>
      </p:nvGrpSpPr>
      <p:grpSpPr>
        <a:xfrm>
          <a:off x="0" y="0"/>
          <a:ext cx="0" cy="0"/>
          <a:chOff x="0" y="0"/>
          <a:chExt cx="0" cy="0"/>
        </a:xfrm>
      </p:grpSpPr>
      <p:sp>
        <p:nvSpPr>
          <p:cNvPr id="54" name="Google Shape;54;g3e8228a2981_0_1409"/>
          <p:cNvSpPr txBox="1"/>
          <p:nvPr>
            <p:ph type="ctrTitle"/>
          </p:nvPr>
        </p:nvSpPr>
        <p:spPr>
          <a:xfrm>
            <a:off x="645225" y="3683633"/>
            <a:ext cx="6736500" cy="1546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p:txBody>
      </p:sp>
      <p:sp>
        <p:nvSpPr>
          <p:cNvPr id="55" name="Google Shape;55;g3e8228a2981_0_1409"/>
          <p:cNvSpPr/>
          <p:nvPr/>
        </p:nvSpPr>
        <p:spPr>
          <a:xfrm>
            <a:off x="5938246" y="3377551"/>
            <a:ext cx="721800" cy="102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3e8228a2981_0_1409"/>
          <p:cNvSpPr/>
          <p:nvPr/>
        </p:nvSpPr>
        <p:spPr>
          <a:xfrm>
            <a:off x="6659861" y="3377551"/>
            <a:ext cx="721800" cy="1029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g3e8228a2981_0_1409"/>
          <p:cNvSpPr/>
          <p:nvPr/>
        </p:nvSpPr>
        <p:spPr>
          <a:xfrm>
            <a:off x="-1" y="3377551"/>
            <a:ext cx="721800" cy="1029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3e8228a2981_0_1409"/>
          <p:cNvSpPr/>
          <p:nvPr/>
        </p:nvSpPr>
        <p:spPr>
          <a:xfrm>
            <a:off x="721425" y="3377551"/>
            <a:ext cx="5216700" cy="102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 name="Shape 59"/>
        <p:cNvGrpSpPr/>
        <p:nvPr/>
      </p:nvGrpSpPr>
      <p:grpSpPr>
        <a:xfrm>
          <a:off x="0" y="0"/>
          <a:ext cx="0" cy="0"/>
          <a:chOff x="0" y="0"/>
          <a:chExt cx="0" cy="0"/>
        </a:xfrm>
      </p:grpSpPr>
      <p:sp>
        <p:nvSpPr>
          <p:cNvPr id="60" name="Google Shape;60;p24"/>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 type="body"/>
          </p:nvPr>
        </p:nvSpPr>
        <p:spPr>
          <a:xfrm>
            <a:off x="1088686" y="2015732"/>
            <a:ext cx="7202456" cy="4039916"/>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750"/>
              </a:spcBef>
              <a:spcAft>
                <a:spcPts val="0"/>
              </a:spcAft>
              <a:buSzPts val="1600"/>
              <a:buChar char="•"/>
              <a:defRPr>
                <a:solidFill>
                  <a:schemeClr val="dk2"/>
                </a:solidFill>
              </a:defRPr>
            </a:lvl1pPr>
            <a:lvl2pPr indent="-317500" lvl="1" marL="914400" algn="l">
              <a:lnSpc>
                <a:spcPct val="120000"/>
              </a:lnSpc>
              <a:spcBef>
                <a:spcPts val="375"/>
              </a:spcBef>
              <a:spcAft>
                <a:spcPts val="0"/>
              </a:spcAft>
              <a:buSzPts val="1400"/>
              <a:buChar char="•"/>
              <a:defRPr>
                <a:solidFill>
                  <a:schemeClr val="dk2"/>
                </a:solidFill>
              </a:defRPr>
            </a:lvl2pPr>
            <a:lvl3pPr indent="-304800" lvl="2" marL="1371600" algn="l">
              <a:lnSpc>
                <a:spcPct val="120000"/>
              </a:lnSpc>
              <a:spcBef>
                <a:spcPts val="375"/>
              </a:spcBef>
              <a:spcAft>
                <a:spcPts val="0"/>
              </a:spcAft>
              <a:buSzPts val="1200"/>
              <a:buChar char="•"/>
              <a:defRPr>
                <a:solidFill>
                  <a:schemeClr val="dk2"/>
                </a:solidFill>
              </a:defRPr>
            </a:lvl3pPr>
            <a:lvl4pPr indent="-295275" lvl="3" marL="1828800" algn="l">
              <a:lnSpc>
                <a:spcPct val="120000"/>
              </a:lnSpc>
              <a:spcBef>
                <a:spcPts val="375"/>
              </a:spcBef>
              <a:spcAft>
                <a:spcPts val="0"/>
              </a:spcAft>
              <a:buSzPts val="1050"/>
              <a:buChar char="•"/>
              <a:defRPr>
                <a:solidFill>
                  <a:schemeClr val="dk2"/>
                </a:solidFill>
              </a:defRPr>
            </a:lvl4pPr>
            <a:lvl5pPr indent="-285750" lvl="4" marL="2286000" algn="l">
              <a:lnSpc>
                <a:spcPct val="120000"/>
              </a:lnSpc>
              <a:spcBef>
                <a:spcPts val="375"/>
              </a:spcBef>
              <a:spcAft>
                <a:spcPts val="0"/>
              </a:spcAft>
              <a:buSzPts val="900"/>
              <a:buChar char="•"/>
              <a:defRPr>
                <a:solidFill>
                  <a:schemeClr val="dk2"/>
                </a:solidFill>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62" name="Google Shape;62;p24"/>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64" name="Google Shape;64;p24"/>
          <p:cNvCxnSpPr/>
          <p:nvPr/>
        </p:nvCxnSpPr>
        <p:spPr>
          <a:xfrm>
            <a:off x="1088686" y="1859432"/>
            <a:ext cx="720245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1088686" y="804522"/>
            <a:ext cx="7202456"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1088686" y="2015734"/>
            <a:ext cx="7202456" cy="3450613"/>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750"/>
              </a:spcBef>
              <a:spcAft>
                <a:spcPts val="0"/>
              </a:spcAft>
              <a:buClr>
                <a:schemeClr val="accent1"/>
              </a:buClr>
              <a:buSzPts val="1600"/>
              <a:buFont typeface="Arial"/>
              <a:buChar char="•"/>
              <a:defRPr b="0" i="0" sz="1600" u="none" cap="none" strike="noStrike">
                <a:solidFill>
                  <a:srgbClr val="181612"/>
                </a:solidFill>
                <a:latin typeface="Arial"/>
                <a:ea typeface="Arial"/>
                <a:cs typeface="Arial"/>
                <a:sym typeface="Arial"/>
              </a:defRPr>
            </a:lvl1pPr>
            <a:lvl2pPr indent="-317500" lvl="1" marL="914400" marR="0" rtl="0" algn="l">
              <a:lnSpc>
                <a:spcPct val="120000"/>
              </a:lnSpc>
              <a:spcBef>
                <a:spcPts val="375"/>
              </a:spcBef>
              <a:spcAft>
                <a:spcPts val="0"/>
              </a:spcAft>
              <a:buClr>
                <a:schemeClr val="accent1"/>
              </a:buClr>
              <a:buSzPts val="1400"/>
              <a:buFont typeface="Arial"/>
              <a:buChar char="•"/>
              <a:defRPr b="0" i="0" sz="1400" u="none" cap="none" strike="noStrike">
                <a:solidFill>
                  <a:srgbClr val="181612"/>
                </a:solidFill>
                <a:latin typeface="Arial"/>
                <a:ea typeface="Arial"/>
                <a:cs typeface="Arial"/>
                <a:sym typeface="Arial"/>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rgbClr val="181612"/>
                </a:solidFill>
                <a:latin typeface="Arial"/>
                <a:ea typeface="Arial"/>
                <a:cs typeface="Arial"/>
                <a:sym typeface="Arial"/>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rgbClr val="181612"/>
                </a:solidFill>
                <a:latin typeface="Arial"/>
                <a:ea typeface="Arial"/>
                <a:cs typeface="Arial"/>
                <a:sym typeface="Arial"/>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rgbClr val="181612"/>
                </a:solidFill>
                <a:latin typeface="Arial"/>
                <a:ea typeface="Arial"/>
                <a:cs typeface="Arial"/>
                <a:sym typeface="Arial"/>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12" name="Google Shape;12;p10"/>
          <p:cNvSpPr txBox="1"/>
          <p:nvPr>
            <p:ph idx="10" type="dt"/>
          </p:nvPr>
        </p:nvSpPr>
        <p:spPr>
          <a:xfrm>
            <a:off x="7490462" y="6213011"/>
            <a:ext cx="800680" cy="3081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50" u="none" cap="none" strike="noStrike">
                <a:solidFill>
                  <a:srgbClr val="8891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0"/>
          <p:cNvSpPr txBox="1"/>
          <p:nvPr>
            <p:ph idx="12" type="sldNum"/>
          </p:nvPr>
        </p:nvSpPr>
        <p:spPr>
          <a:xfrm>
            <a:off x="1088686" y="6211950"/>
            <a:ext cx="511109" cy="309201"/>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sccc-oeri.org/webinars-and-event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tinyurl.com/LTADAP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unsplash.com/@tophuafu?utm_source=unsplash&amp;utm_medium=referral&amp;utm_content=creditCopyText" TargetMode="External"/><Relationship Id="rId4" Type="http://schemas.openxmlformats.org/officeDocument/2006/relationships/hyperlink" Target="https://unsplash.com/@tophuafu?utm_source=unsplash&amp;utm_medium=referral&amp;utm_content=creditCopyText" TargetMode="External"/><Relationship Id="rId5" Type="http://schemas.openxmlformats.org/officeDocument/2006/relationships/hyperlink" Target="https://unsplash.com/photos/a-close-up-of-a-dog-laying-on-the-floor--7-QGk-LZnA?utm_source=unsplash&amp;utm_medium=referral&amp;utm_content=creditCopyText" TargetMode="External"/><Relationship Id="rId6" Type="http://schemas.openxmlformats.org/officeDocument/2006/relationships/hyperlink" Target="https://unsplash.com/photos/a-close-up-of-a-dog-laying-on-the-floor--7-QGk-LZnA?utm_source=unsplash&amp;utm_medium=referral&amp;utm_content=creditCopyText" TargetMode="External"/><Relationship Id="rId7"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hyperlink" Target="https://one.libretexts.org/" TargetMode="External"/><Relationship Id="rId5" Type="http://schemas.openxmlformats.org/officeDocument/2006/relationships/hyperlink" Target="https://one.libretext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hyperlink" Target="https://www.publicdomainpictures.net/it/view-image.php?image=753586&amp;picture=un-bradipo-e-sdraiato-su-una-sdraio" TargetMode="External"/><Relationship Id="rId5" Type="http://schemas.openxmlformats.org/officeDocument/2006/relationships/hyperlink" Target="https://creativecommons.org/publicdomain/zero/1.0/deed.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3.png"/><Relationship Id="rId4" Type="http://schemas.openxmlformats.org/officeDocument/2006/relationships/hyperlink" Target="https://www.pexels.com/photo/two-giant-pandas-enjoying-bamboo-meal-29619540/" TargetMode="External"/><Relationship Id="rId5" Type="http://schemas.openxmlformats.org/officeDocument/2006/relationships/hyperlink" Target="https://www.pexels.com/licens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0.jpg"/><Relationship Id="rId4" Type="http://schemas.openxmlformats.org/officeDocument/2006/relationships/hyperlink" Target="https://unsplash.com/@siora18?utm_source=unsplash&amp;utm_medium=referral&amp;utm_content=creditCopyText" TargetMode="External"/><Relationship Id="rId5" Type="http://schemas.openxmlformats.org/officeDocument/2006/relationships/hyperlink" Target="https://unsplash.com/s/photos/reading?utm_source=unsplash&amp;utm_medium=referral&amp;utm_content=creditCopyTex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pixnio.com/fauna-animals/reptiles-and-amphibians/turtles-pictures/wildlife-tortoise-turtle-armor-reptile-big-reptile" TargetMode="External"/><Relationship Id="rId4" Type="http://schemas.openxmlformats.org/officeDocument/2006/relationships/hyperlink" Target="https://creativecommons.org/publicdomain/zero/1.0/deed.en" TargetMode="External"/><Relationship Id="rId5"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cccconfer.zoom.us/meeting/register/9wvlm5IOSpS0jEMMjhSPGA" TargetMode="External"/><Relationship Id="rId4" Type="http://schemas.openxmlformats.org/officeDocument/2006/relationships/hyperlink" Target="https://cccconfer.zoom.us/meeting/register/v93_H_IhT9iYHDMKPjinLA" TargetMode="External"/><Relationship Id="rId5" Type="http://schemas.openxmlformats.org/officeDocument/2006/relationships/hyperlink" Target="https://cccconfer.zoom.us/meeting/register/KEnrSSYuS3KTDbLZAx1BYg" TargetMode="External"/><Relationship Id="rId6" Type="http://schemas.openxmlformats.org/officeDocument/2006/relationships/hyperlink" Target="https://asccc-oeri.org/webinars-and-events/" TargetMode="External"/><Relationship Id="rId7" Type="http://schemas.openxmlformats.org/officeDocument/2006/relationships/hyperlink" Target="https://forms.gle/tBimqrmaAVW4VLSAA"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onlineteachingconference.org/" TargetMode="External"/><Relationship Id="rId4" Type="http://schemas.openxmlformats.org/officeDocument/2006/relationships/hyperlink" Target="https://cvent.me/0EZ0oR" TargetMode="External"/><Relationship Id="rId5" Type="http://schemas.openxmlformats.org/officeDocument/2006/relationships/hyperlink" Target="https://www.eventbrite.com/e/introduction-to-remixing-and-open-homework-systems-regional-meeting-south-tickets-1985074535372?utm-campaign=social&amp;utm-content=attendeeshare&amp;utm-medium=discovery&amp;utm-term=listing&amp;utm-source=cp&amp;aff=ebdsshcopyurl" TargetMode="External"/><Relationship Id="rId6" Type="http://schemas.openxmlformats.org/officeDocument/2006/relationships/hyperlink" Target="https://www.eventbrite.com/e/1990882817099?aff=oddtdtcreator" TargetMode="External"/><Relationship Id="rId7" Type="http://schemas.openxmlformats.org/officeDocument/2006/relationships/hyperlink" Target="https://asccc-oeri.org/webinars-and-events/" TargetMode="External"/><Relationship Id="rId8"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hyperlink" Target="about:blank" TargetMode="External"/><Relationship Id="rId9" Type="http://schemas.openxmlformats.org/officeDocument/2006/relationships/hyperlink" Target="https://www.publicdomainpictures.net/en/view-image.php?image=537111&amp;picture=hedgehog-holiday-funny" TargetMode="External"/><Relationship Id="rId5" Type="http://schemas.openxmlformats.org/officeDocument/2006/relationships/hyperlink" Target="mailto:kaurshagun@fhda.edu" TargetMode="External"/><Relationship Id="rId6" Type="http://schemas.openxmlformats.org/officeDocument/2006/relationships/hyperlink" Target="mailto:oeri@asccc.org" TargetMode="External"/><Relationship Id="rId7" Type="http://schemas.openxmlformats.org/officeDocument/2006/relationships/hyperlink" Target="https://www.publicdomainpictures.net/en/view-image.php?image=537111&amp;picture=hedgehog-holiday-funny" TargetMode="External"/><Relationship Id="rId8" Type="http://schemas.openxmlformats.org/officeDocument/2006/relationships/hyperlink" Target="https://creativecommons.org/publicdomain/zero/1.0/deed.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one.libretexts.org/register"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libretexts.org/" TargetMode="External"/><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txBox="1"/>
          <p:nvPr>
            <p:ph type="title"/>
          </p:nvPr>
        </p:nvSpPr>
        <p:spPr>
          <a:xfrm>
            <a:off x="1088686" y="808303"/>
            <a:ext cx="7202456" cy="89311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37" name="Google Shape;137;p3"/>
          <p:cNvSpPr txBox="1"/>
          <p:nvPr>
            <p:ph idx="1" type="body"/>
          </p:nvPr>
        </p:nvSpPr>
        <p:spPr>
          <a:xfrm>
            <a:off x="756271" y="2015736"/>
            <a:ext cx="7844589" cy="4033962"/>
          </a:xfrm>
          <a:prstGeom prst="rect">
            <a:avLst/>
          </a:prstGeom>
          <a:noFill/>
          <a:ln>
            <a:noFill/>
          </a:ln>
        </p:spPr>
        <p:txBody>
          <a:bodyPr anchorCtr="0" anchor="t" bIns="45700" lIns="91425" spcFirstLastPara="1" rIns="91425" wrap="square" tIns="45700">
            <a:noAutofit/>
          </a:bodyPr>
          <a:lstStyle/>
          <a:p>
            <a:pPr indent="-355600" lvl="0" marL="457200" rtl="0" algn="l">
              <a:lnSpc>
                <a:spcPct val="120000"/>
              </a:lnSpc>
              <a:spcBef>
                <a:spcPts val="750"/>
              </a:spcBef>
              <a:spcAft>
                <a:spcPts val="0"/>
              </a:spcAft>
              <a:buSzPts val="2000"/>
              <a:buChar char="•"/>
            </a:pPr>
            <a:r>
              <a:rPr lang="en-US" sz="2000"/>
              <a:t>On behalf of the ASCCC OERI, we are pleased to have you here with us fo</a:t>
            </a:r>
            <a:r>
              <a:rPr lang="en-US" sz="2000"/>
              <a:t>r “Collaborative Learning: Multimodal Engagement with Discuss-It”.</a:t>
            </a:r>
            <a:endParaRPr sz="2000">
              <a:solidFill>
                <a:srgbClr val="00427E"/>
              </a:solidFill>
              <a:highlight>
                <a:srgbClr val="FFFFFF"/>
              </a:highlight>
            </a:endParaRPr>
          </a:p>
          <a:p>
            <a:pPr indent="-355600" lvl="0" marL="457200" rtl="0" algn="l">
              <a:lnSpc>
                <a:spcPct val="120000"/>
              </a:lnSpc>
              <a:spcBef>
                <a:spcPts val="750"/>
              </a:spcBef>
              <a:spcAft>
                <a:spcPts val="0"/>
              </a:spcAft>
              <a:buSzPts val="2000"/>
              <a:buChar char="•"/>
            </a:pPr>
            <a:r>
              <a:rPr lang="en-US" sz="2000"/>
              <a:t>If you are not already muted, please mute yourself upon arrival.</a:t>
            </a:r>
            <a:endParaRPr/>
          </a:p>
          <a:p>
            <a:pPr indent="-355600" lvl="0" marL="457200" rtl="0" algn="l">
              <a:lnSpc>
                <a:spcPct val="120000"/>
              </a:lnSpc>
              <a:spcBef>
                <a:spcPts val="750"/>
              </a:spcBef>
              <a:spcAft>
                <a:spcPts val="0"/>
              </a:spcAft>
              <a:buSzPts val="2000"/>
              <a:buChar char="•"/>
            </a:pPr>
            <a:r>
              <a:rPr lang="en-US" sz="2000"/>
              <a:t>Please note that you are encouraged to use the Zoom “chat” feature for questions and comments.</a:t>
            </a:r>
            <a:endParaRPr/>
          </a:p>
          <a:p>
            <a:pPr indent="-355600" lvl="0" marL="457200" rtl="0" algn="l">
              <a:lnSpc>
                <a:spcPct val="120000"/>
              </a:lnSpc>
              <a:spcBef>
                <a:spcPts val="750"/>
              </a:spcBef>
              <a:spcAft>
                <a:spcPts val="0"/>
              </a:spcAft>
              <a:buSzPts val="2000"/>
              <a:buChar char="•"/>
            </a:pPr>
            <a:r>
              <a:rPr lang="en-US" sz="2000"/>
              <a:t>You’re invited to introduce yourself in the chat – please provide your name, college, discipline/role.</a:t>
            </a:r>
            <a:endParaRPr/>
          </a:p>
          <a:p>
            <a:pPr indent="-355600" lvl="0" marL="457200" rtl="0" algn="l">
              <a:lnSpc>
                <a:spcPct val="120000"/>
              </a:lnSpc>
              <a:spcBef>
                <a:spcPts val="750"/>
              </a:spcBef>
              <a:spcAft>
                <a:spcPts val="0"/>
              </a:spcAft>
              <a:buSzPts val="2000"/>
              <a:buChar char="•"/>
            </a:pPr>
            <a:r>
              <a:rPr lang="en-US" sz="2000"/>
              <a:t>This event will be recorded. Archives of all ASCCC OERI events are available at asccc-oeri.org &gt; </a:t>
            </a:r>
            <a:r>
              <a:rPr lang="en-US" sz="2000" u="sng">
                <a:solidFill>
                  <a:schemeClr val="hlink"/>
                </a:solidFill>
                <a:hlinkClick r:id="rId3"/>
              </a:rPr>
              <a:t>Webinars and Events</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eeb8f5a2f6_0_320"/>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Discuss-It Features</a:t>
            </a:r>
            <a:endParaRPr/>
          </a:p>
        </p:txBody>
      </p:sp>
      <p:sp>
        <p:nvSpPr>
          <p:cNvPr id="203" name="Google Shape;203;g3eeb8f5a2f6_0_320"/>
          <p:cNvSpPr txBox="1"/>
          <p:nvPr>
            <p:ph idx="1" type="body"/>
          </p:nvPr>
        </p:nvSpPr>
        <p:spPr>
          <a:xfrm>
            <a:off x="970800" y="2024850"/>
            <a:ext cx="7202400" cy="4548000"/>
          </a:xfrm>
          <a:prstGeom prst="rect">
            <a:avLst/>
          </a:prstGeom>
        </p:spPr>
        <p:txBody>
          <a:bodyPr anchorCtr="0" anchor="t" bIns="45700" lIns="91425" spcFirstLastPara="1" rIns="91425" wrap="square" tIns="45700">
            <a:normAutofit lnSpcReduction="10000"/>
          </a:bodyPr>
          <a:lstStyle/>
          <a:p>
            <a:pPr indent="-317500" lvl="0" marL="317500" rtl="0" algn="l">
              <a:spcBef>
                <a:spcPts val="750"/>
              </a:spcBef>
              <a:spcAft>
                <a:spcPts val="0"/>
              </a:spcAft>
              <a:buSzPts val="1600"/>
              <a:buChar char="•"/>
            </a:pPr>
            <a:r>
              <a:rPr lang="en-US"/>
              <a:t>Unlike other similar products like Voicethread, Discuss-It is free for CA.</a:t>
            </a:r>
            <a:endParaRPr/>
          </a:p>
          <a:p>
            <a:pPr indent="-317500" lvl="0" marL="317500" rtl="0" algn="l">
              <a:spcBef>
                <a:spcPts val="750"/>
              </a:spcBef>
              <a:spcAft>
                <a:spcPts val="0"/>
              </a:spcAft>
              <a:buSzPts val="1600"/>
              <a:buChar char="•"/>
            </a:pPr>
            <a:r>
              <a:rPr lang="en-US"/>
              <a:t>Ability to post video, audio, or text responses (warning if copy/paste occurs).</a:t>
            </a:r>
            <a:endParaRPr/>
          </a:p>
          <a:p>
            <a:pPr indent="-317500" lvl="0" marL="317500" rtl="0" algn="l">
              <a:spcBef>
                <a:spcPts val="750"/>
              </a:spcBef>
              <a:spcAft>
                <a:spcPts val="0"/>
              </a:spcAft>
              <a:buSzPts val="1600"/>
              <a:buChar char="•"/>
            </a:pPr>
            <a:r>
              <a:rPr lang="en-US"/>
              <a:t>Auto-Captioning: All audio and video responses are automatically captioned using OpenAI's Whisper speech-to-text technology.</a:t>
            </a:r>
            <a:endParaRPr/>
          </a:p>
          <a:p>
            <a:pPr indent="-317500" lvl="0" marL="317500" rtl="0" algn="l">
              <a:spcBef>
                <a:spcPts val="750"/>
              </a:spcBef>
              <a:spcAft>
                <a:spcPts val="0"/>
              </a:spcAft>
              <a:buSzPts val="1600"/>
              <a:buChar char="•"/>
            </a:pPr>
            <a:r>
              <a:rPr lang="en-US"/>
              <a:t>Auto-Transcription: Full transcripts with synchronized time-stamps are generated alongside captions, allowing instructors and students to easily navigate, select, and edit specific moments in the recording for maximum accuracy. </a:t>
            </a:r>
            <a:endParaRPr/>
          </a:p>
          <a:p>
            <a:pPr indent="-317500" lvl="0" marL="317500" rtl="0" algn="l">
              <a:spcBef>
                <a:spcPts val="750"/>
              </a:spcBef>
              <a:spcAft>
                <a:spcPts val="0"/>
              </a:spcAft>
              <a:buSzPts val="1600"/>
              <a:buChar char="•"/>
            </a:pPr>
            <a:r>
              <a:rPr lang="en-US"/>
              <a:t>Multi-Language Support: Whisper supports transcription in dozens of languages.</a:t>
            </a:r>
            <a:endParaRPr/>
          </a:p>
          <a:p>
            <a:pPr indent="-317500" lvl="0" marL="317500" rtl="0" algn="l">
              <a:spcBef>
                <a:spcPts val="750"/>
              </a:spcBef>
              <a:spcAft>
                <a:spcPts val="0"/>
              </a:spcAft>
              <a:buSzPts val="1600"/>
              <a:buChar char="•"/>
            </a:pPr>
            <a:r>
              <a:rPr lang="en-US"/>
              <a:t>Easy cloning (or copying) of all public questions. </a:t>
            </a:r>
            <a:endParaRPr/>
          </a:p>
          <a:p>
            <a:pPr indent="-317500" lvl="0" marL="317500" rtl="0" algn="l">
              <a:spcBef>
                <a:spcPts val="750"/>
              </a:spcBef>
              <a:spcAft>
                <a:spcPts val="0"/>
              </a:spcAft>
              <a:buSzPts val="1600"/>
              <a:buChar char="•"/>
            </a:pPr>
            <a:r>
              <a:rPr lang="en-US"/>
              <a:t>Canvas integration with automatic gradebook syncing.</a:t>
            </a:r>
            <a:endParaRPr/>
          </a:p>
          <a:p>
            <a:pPr indent="-317500" lvl="0" marL="317500" rtl="0" algn="l">
              <a:spcBef>
                <a:spcPts val="750"/>
              </a:spcBef>
              <a:spcAft>
                <a:spcPts val="0"/>
              </a:spcAft>
              <a:buSzPts val="1600"/>
              <a:buChar char="•"/>
            </a:pPr>
            <a:r>
              <a:rPr lang="en-US"/>
              <a:t>Rubric for grading.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eeb8f5a2f6_0_326"/>
          <p:cNvSpPr txBox="1"/>
          <p:nvPr/>
        </p:nvSpPr>
        <p:spPr>
          <a:xfrm>
            <a:off x="507000" y="540050"/>
            <a:ext cx="8130000" cy="11082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lt1"/>
              </a:buClr>
              <a:buSzPts val="3200"/>
              <a:buFont typeface="Arial"/>
              <a:buNone/>
            </a:pPr>
            <a:r>
              <a:rPr lang="en-US" sz="4000">
                <a:solidFill>
                  <a:schemeClr val="dk1"/>
                </a:solidFill>
              </a:rPr>
              <a:t>Let’s take a look at some </a:t>
            </a:r>
            <a:endParaRPr sz="4000">
              <a:solidFill>
                <a:schemeClr val="dk1"/>
              </a:solidFill>
            </a:endParaRPr>
          </a:p>
          <a:p>
            <a:pPr indent="0" lvl="0" marL="0" rtl="0" algn="ctr">
              <a:lnSpc>
                <a:spcPct val="90000"/>
              </a:lnSpc>
              <a:spcBef>
                <a:spcPts val="0"/>
              </a:spcBef>
              <a:spcAft>
                <a:spcPts val="0"/>
              </a:spcAft>
              <a:buClr>
                <a:schemeClr val="lt1"/>
              </a:buClr>
              <a:buSzPts val="3200"/>
              <a:buFont typeface="Arial"/>
              <a:buNone/>
            </a:pPr>
            <a:r>
              <a:rPr lang="en-US" sz="4000">
                <a:solidFill>
                  <a:schemeClr val="dk1"/>
                </a:solidFill>
              </a:rPr>
              <a:t>Discuss-It examples</a:t>
            </a:r>
            <a:endParaRPr sz="3800">
              <a:solidFill>
                <a:schemeClr val="dk1"/>
              </a:solidFill>
            </a:endParaRPr>
          </a:p>
        </p:txBody>
      </p:sp>
      <p:pic>
        <p:nvPicPr>
          <p:cNvPr descr="https://adapt.libretexts.org/students/assignments/94618/init-formative " id="209" name="Google Shape;209;g3eeb8f5a2f6_0_326"/>
          <p:cNvPicPr preferRelativeResize="0"/>
          <p:nvPr/>
        </p:nvPicPr>
        <p:blipFill rotWithShape="1">
          <a:blip r:embed="rId3">
            <a:alphaModFix/>
          </a:blip>
          <a:srcRect b="0" l="0" r="0" t="0"/>
          <a:stretch/>
        </p:blipFill>
        <p:spPr>
          <a:xfrm>
            <a:off x="2634950" y="2131175"/>
            <a:ext cx="3622725" cy="3604025"/>
          </a:xfrm>
          <a:prstGeom prst="rect">
            <a:avLst/>
          </a:prstGeom>
          <a:noFill/>
          <a:ln>
            <a:noFill/>
          </a:ln>
        </p:spPr>
      </p:pic>
      <p:sp>
        <p:nvSpPr>
          <p:cNvPr id="210" name="Google Shape;210;g3eeb8f5a2f6_0_326"/>
          <p:cNvSpPr txBox="1"/>
          <p:nvPr/>
        </p:nvSpPr>
        <p:spPr>
          <a:xfrm>
            <a:off x="1879500" y="6017067"/>
            <a:ext cx="5262900" cy="6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100" u="sng">
                <a:solidFill>
                  <a:schemeClr val="hlink"/>
                </a:solidFill>
                <a:hlinkClick r:id="rId4"/>
              </a:rPr>
              <a:t>tinyurl.com/LTADAPT</a:t>
            </a:r>
            <a:r>
              <a:rPr lang="en-US" sz="3100" u="sng">
                <a:solidFill>
                  <a:schemeClr val="hlink"/>
                </a:solidFill>
              </a:rPr>
              <a:t> </a:t>
            </a:r>
            <a:endParaRPr sz="5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e868990ad4_1_0"/>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86390"/>
              <a:buNone/>
            </a:pPr>
            <a:r>
              <a:rPr lang="en-US" sz="3344"/>
              <a:t>Can you see yourself using </a:t>
            </a:r>
            <a:endParaRPr sz="3344"/>
          </a:p>
          <a:p>
            <a:pPr indent="0" lvl="0" marL="0" rtl="0" algn="ctr">
              <a:lnSpc>
                <a:spcPct val="100000"/>
              </a:lnSpc>
              <a:spcBef>
                <a:spcPts val="0"/>
              </a:spcBef>
              <a:spcAft>
                <a:spcPts val="0"/>
              </a:spcAft>
              <a:buSzPct val="86390"/>
              <a:buNone/>
            </a:pPr>
            <a:r>
              <a:rPr lang="en-US" sz="3344"/>
              <a:t>Discuss-It in your classes?</a:t>
            </a:r>
            <a:r>
              <a:rPr lang="en-US" sz="2900">
                <a:solidFill>
                  <a:srgbClr val="000000"/>
                </a:solidFill>
              </a:rPr>
              <a:t> </a:t>
            </a:r>
            <a:endParaRPr sz="3600"/>
          </a:p>
        </p:txBody>
      </p:sp>
      <p:sp>
        <p:nvSpPr>
          <p:cNvPr id="216" name="Google Shape;216;g3e868990ad4_1_0"/>
          <p:cNvSpPr txBox="1"/>
          <p:nvPr/>
        </p:nvSpPr>
        <p:spPr>
          <a:xfrm>
            <a:off x="3256699" y="5791643"/>
            <a:ext cx="37401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US" sz="1100"/>
              <a:t>Photo by</a:t>
            </a:r>
            <a:r>
              <a:rPr lang="en-US" sz="1100">
                <a:uFill>
                  <a:noFill/>
                </a:uFill>
                <a:hlinkClick r:id="rId3"/>
              </a:rPr>
              <a:t> </a:t>
            </a:r>
            <a:r>
              <a:rPr lang="en-US" sz="1100" u="sng">
                <a:solidFill>
                  <a:schemeClr val="hlink"/>
                </a:solidFill>
                <a:hlinkClick r:id="rId4"/>
              </a:rPr>
              <a:t>panyawat auitpol</a:t>
            </a:r>
            <a:r>
              <a:rPr lang="en-US" sz="1100"/>
              <a:t> on</a:t>
            </a:r>
            <a:r>
              <a:rPr lang="en-US" sz="1100">
                <a:uFill>
                  <a:noFill/>
                </a:uFill>
                <a:hlinkClick r:id="rId5"/>
              </a:rPr>
              <a:t> </a:t>
            </a:r>
            <a:r>
              <a:rPr lang="en-US" sz="1100" u="sng">
                <a:solidFill>
                  <a:schemeClr val="hlink"/>
                </a:solidFill>
                <a:hlinkClick r:id="rId6"/>
              </a:rPr>
              <a:t>Unsplash</a:t>
            </a:r>
            <a:r>
              <a:rPr lang="en-US" sz="1100"/>
              <a:t> </a:t>
            </a:r>
            <a:endParaRPr b="0" i="0" sz="1200" u="none" cap="none" strike="noStrike">
              <a:solidFill>
                <a:srgbClr val="000000"/>
              </a:solidFill>
              <a:latin typeface="Arial"/>
              <a:ea typeface="Arial"/>
              <a:cs typeface="Arial"/>
              <a:sym typeface="Arial"/>
            </a:endParaRPr>
          </a:p>
        </p:txBody>
      </p:sp>
      <p:pic>
        <p:nvPicPr>
          <p:cNvPr descr="Golden retriever puppy lying down, resting its chin on its paws and gazing at the camera." id="217" name="Google Shape;217;g3e868990ad4_1_0" title="panyawat-auitpol--7-QGk-LZnA-unsplash.jpg"/>
          <p:cNvPicPr preferRelativeResize="0"/>
          <p:nvPr/>
        </p:nvPicPr>
        <p:blipFill>
          <a:blip r:embed="rId7">
            <a:alphaModFix/>
          </a:blip>
          <a:stretch>
            <a:fillRect/>
          </a:stretch>
        </p:blipFill>
        <p:spPr>
          <a:xfrm>
            <a:off x="2184475" y="2126149"/>
            <a:ext cx="5214950" cy="3476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e8228a2981_0_158"/>
          <p:cNvSpPr txBox="1"/>
          <p:nvPr>
            <p:ph type="title"/>
          </p:nvPr>
        </p:nvSpPr>
        <p:spPr>
          <a:xfrm>
            <a:off x="1461401" y="528750"/>
            <a:ext cx="6548400" cy="893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en-US" sz="3600"/>
              <a:t>Log into LibreOne</a:t>
            </a:r>
            <a:endParaRPr sz="3600"/>
          </a:p>
        </p:txBody>
      </p:sp>
      <p:pic>
        <p:nvPicPr>
          <p:cNvPr descr="Screenshot of the LibreTexts login interface featuring the &quot;Login with LibreOne&quot; portal. It shows fields for Email and Password, along with social login options for Google Workspace and Microsoft Active Directory." id="223" name="Google Shape;223;g3e8228a2981_0_158"/>
          <p:cNvPicPr preferRelativeResize="0"/>
          <p:nvPr/>
        </p:nvPicPr>
        <p:blipFill rotWithShape="1">
          <a:blip r:embed="rId3">
            <a:alphaModFix/>
          </a:blip>
          <a:srcRect b="0" l="0" r="0" t="0"/>
          <a:stretch/>
        </p:blipFill>
        <p:spPr>
          <a:xfrm>
            <a:off x="1333650" y="1866375"/>
            <a:ext cx="6676149" cy="4048476"/>
          </a:xfrm>
          <a:prstGeom prst="rect">
            <a:avLst/>
          </a:prstGeom>
          <a:noFill/>
          <a:ln>
            <a:noFill/>
          </a:ln>
        </p:spPr>
      </p:pic>
      <p:sp>
        <p:nvSpPr>
          <p:cNvPr id="224" name="Google Shape;224;g3e8228a2981_0_158"/>
          <p:cNvSpPr txBox="1"/>
          <p:nvPr/>
        </p:nvSpPr>
        <p:spPr>
          <a:xfrm>
            <a:off x="468050" y="6043575"/>
            <a:ext cx="83844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sng" cap="none" strike="noStrike">
                <a:solidFill>
                  <a:schemeClr val="hlink"/>
                </a:solidFill>
                <a:latin typeface="Arial"/>
                <a:ea typeface="Arial"/>
                <a:cs typeface="Arial"/>
                <a:sym typeface="Arial"/>
                <a:hlinkClick r:id="rId4"/>
              </a:rPr>
              <a:t>LibreOne link</a:t>
            </a:r>
            <a:r>
              <a:rPr b="0" i="0" lang="en-US" sz="2200" u="none" cap="none" strike="noStrike">
                <a:solidFill>
                  <a:schemeClr val="dk1"/>
                </a:solidFill>
                <a:latin typeface="Arial"/>
                <a:ea typeface="Arial"/>
                <a:cs typeface="Arial"/>
                <a:sym typeface="Arial"/>
              </a:rPr>
              <a:t> (</a:t>
            </a:r>
            <a:r>
              <a:rPr b="0" i="0" lang="en-US" sz="2200" u="sng" cap="none" strike="noStrike">
                <a:solidFill>
                  <a:schemeClr val="dk1"/>
                </a:solidFill>
                <a:latin typeface="Arial"/>
                <a:ea typeface="Arial"/>
                <a:cs typeface="Arial"/>
                <a:sym typeface="Arial"/>
                <a:hlinkClick r:id="rId5">
                  <a:extLst>
                    <a:ext uri="{A12FA001-AC4F-418D-AE19-62706E023703}">
                      <ahyp:hlinkClr val="tx"/>
                    </a:ext>
                  </a:extLst>
                </a:hlinkClick>
              </a:rPr>
              <a:t>https://one.libretexts.org/</a:t>
            </a:r>
            <a:r>
              <a:rPr b="0" i="0" lang="en-US" sz="2200" u="none" cap="none" strike="noStrike">
                <a:solidFill>
                  <a:schemeClr val="dk1"/>
                </a:solidFill>
                <a:latin typeface="Arial"/>
                <a:ea typeface="Arial"/>
                <a:cs typeface="Arial"/>
                <a:sym typeface="Arial"/>
              </a:rPr>
              <a:t>)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Once you have the account, start with “Consult Insight” for training videos and instructions.</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e8228a2981_0_164"/>
          <p:cNvSpPr txBox="1"/>
          <p:nvPr>
            <p:ph type="title"/>
          </p:nvPr>
        </p:nvSpPr>
        <p:spPr>
          <a:xfrm>
            <a:off x="1070011" y="461953"/>
            <a:ext cx="7202400" cy="893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en-US" sz="3600"/>
              <a:t>Finding ADAPT</a:t>
            </a:r>
            <a:r>
              <a:rPr b="1" lang="en-US" sz="3800">
                <a:solidFill>
                  <a:schemeClr val="dk1"/>
                </a:solidFill>
              </a:rPr>
              <a:t>T</a:t>
            </a:r>
            <a:endParaRPr/>
          </a:p>
        </p:txBody>
      </p:sp>
      <p:pic>
        <p:nvPicPr>
          <p:cNvPr descr="screenshot of LibreVerse with the ADAPT tile box in a red frame " id="230" name="Google Shape;230;g3e8228a2981_0_164"/>
          <p:cNvPicPr preferRelativeResize="0"/>
          <p:nvPr/>
        </p:nvPicPr>
        <p:blipFill rotWithShape="1">
          <a:blip r:embed="rId3">
            <a:alphaModFix/>
          </a:blip>
          <a:srcRect b="0" l="0" r="0" t="0"/>
          <a:stretch/>
        </p:blipFill>
        <p:spPr>
          <a:xfrm>
            <a:off x="152400" y="2351978"/>
            <a:ext cx="8839200" cy="34403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e8228a2981_0_169"/>
          <p:cNvSpPr txBox="1"/>
          <p:nvPr>
            <p:ph type="title"/>
          </p:nvPr>
        </p:nvSpPr>
        <p:spPr>
          <a:xfrm>
            <a:off x="1181436" y="606453"/>
            <a:ext cx="7202400" cy="893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en-US" sz="3600"/>
              <a:t>Import OERI ADAPT Demo Course</a:t>
            </a:r>
            <a:endParaRPr sz="3600"/>
          </a:p>
        </p:txBody>
      </p:sp>
      <p:pic>
        <p:nvPicPr>
          <p:cNvPr descr="Dashboard with Public Courses highlighted around a red box" id="237" name="Google Shape;237;g3e8228a2981_0_169"/>
          <p:cNvPicPr preferRelativeResize="0"/>
          <p:nvPr/>
        </p:nvPicPr>
        <p:blipFill rotWithShape="1">
          <a:blip r:embed="rId3">
            <a:alphaModFix/>
          </a:blip>
          <a:srcRect b="0" l="0" r="0" t="0"/>
          <a:stretch/>
        </p:blipFill>
        <p:spPr>
          <a:xfrm>
            <a:off x="873375" y="1824325"/>
            <a:ext cx="1874175" cy="2556825"/>
          </a:xfrm>
          <a:prstGeom prst="rect">
            <a:avLst/>
          </a:prstGeom>
          <a:noFill/>
          <a:ln>
            <a:noFill/>
          </a:ln>
        </p:spPr>
      </p:pic>
      <p:sp>
        <p:nvSpPr>
          <p:cNvPr id="238" name="Google Shape;238;g3e8228a2981_0_169"/>
          <p:cNvSpPr txBox="1"/>
          <p:nvPr/>
        </p:nvSpPr>
        <p:spPr>
          <a:xfrm>
            <a:off x="3657925" y="2531350"/>
            <a:ext cx="54006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D372F"/>
                </a:solidFill>
                <a:latin typeface="Arial"/>
                <a:ea typeface="Arial"/>
                <a:cs typeface="Arial"/>
                <a:sym typeface="Arial"/>
              </a:rPr>
              <a:t>First, find the Dashboard and select Public Courses.</a:t>
            </a:r>
            <a:endParaRPr b="0" i="0" sz="1800" u="none" cap="none" strike="noStrike">
              <a:solidFill>
                <a:srgbClr val="3D372F"/>
              </a:solidFill>
              <a:latin typeface="Arial"/>
              <a:ea typeface="Arial"/>
              <a:cs typeface="Arial"/>
              <a:sym typeface="Arial"/>
            </a:endParaRPr>
          </a:p>
        </p:txBody>
      </p:sp>
      <p:pic>
        <p:nvPicPr>
          <p:cNvPr descr="Public Courses search results showing three Professional Development courses by Cristina Moon at Chabot College, with Summer 2026 Discuss Demo highlighted in red." id="239" name="Google Shape;239;g3e8228a2981_0_169"/>
          <p:cNvPicPr preferRelativeResize="0"/>
          <p:nvPr/>
        </p:nvPicPr>
        <p:blipFill>
          <a:blip r:embed="rId4">
            <a:alphaModFix/>
          </a:blip>
          <a:stretch>
            <a:fillRect/>
          </a:stretch>
        </p:blipFill>
        <p:spPr>
          <a:xfrm>
            <a:off x="1082625" y="4381150"/>
            <a:ext cx="4432250" cy="2243049"/>
          </a:xfrm>
          <a:prstGeom prst="rect">
            <a:avLst/>
          </a:prstGeom>
          <a:noFill/>
          <a:ln>
            <a:noFill/>
          </a:ln>
        </p:spPr>
      </p:pic>
      <p:sp>
        <p:nvSpPr>
          <p:cNvPr id="240" name="Google Shape;240;g3e8228a2981_0_169"/>
          <p:cNvSpPr txBox="1"/>
          <p:nvPr/>
        </p:nvSpPr>
        <p:spPr>
          <a:xfrm>
            <a:off x="4120450" y="4441979"/>
            <a:ext cx="4725900" cy="11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D372F"/>
                </a:solidFill>
                <a:latin typeface="Arial"/>
                <a:ea typeface="Arial"/>
                <a:cs typeface="Arial"/>
                <a:sym typeface="Arial"/>
              </a:rPr>
              <a:t>Next, under Title, type </a:t>
            </a:r>
            <a:r>
              <a:rPr b="1" i="0" lang="en-US" sz="1800" u="none" cap="none" strike="noStrike">
                <a:solidFill>
                  <a:srgbClr val="3D372F"/>
                </a:solidFill>
                <a:latin typeface="Arial"/>
                <a:ea typeface="Arial"/>
                <a:cs typeface="Arial"/>
                <a:sym typeface="Arial"/>
              </a:rPr>
              <a:t>Summer 2026 </a:t>
            </a:r>
            <a:r>
              <a:rPr b="1" lang="en-US" sz="1800">
                <a:solidFill>
                  <a:srgbClr val="3D372F"/>
                </a:solidFill>
              </a:rPr>
              <a:t>Discuss-It</a:t>
            </a:r>
            <a:r>
              <a:rPr b="1" i="0" lang="en-US" sz="1800" u="none" cap="none" strike="noStrike">
                <a:solidFill>
                  <a:srgbClr val="3D372F"/>
                </a:solidFill>
                <a:latin typeface="Arial"/>
                <a:ea typeface="Arial"/>
                <a:cs typeface="Arial"/>
                <a:sym typeface="Arial"/>
              </a:rPr>
              <a:t> Demo</a:t>
            </a:r>
            <a:r>
              <a:rPr b="0" i="0" lang="en-US" sz="1800" u="none" cap="none" strike="noStrike">
                <a:solidFill>
                  <a:srgbClr val="3D372F"/>
                </a:solidFill>
                <a:latin typeface="Arial"/>
                <a:ea typeface="Arial"/>
                <a:cs typeface="Arial"/>
                <a:sym typeface="Arial"/>
              </a:rPr>
              <a:t> and then select the import (down arrow).</a:t>
            </a:r>
            <a:endParaRPr b="0" i="0" sz="1800" u="none" cap="none" strike="noStrike">
              <a:solidFill>
                <a:srgbClr val="3D372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e8228a2981_0_179"/>
          <p:cNvSpPr txBox="1"/>
          <p:nvPr>
            <p:ph type="title"/>
          </p:nvPr>
        </p:nvSpPr>
        <p:spPr>
          <a:xfrm>
            <a:off x="1088686" y="808303"/>
            <a:ext cx="7202400" cy="893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en-US" sz="3600"/>
              <a:t>Importing a Public Course - Step-by-Step</a:t>
            </a:r>
            <a:endParaRPr sz="3600"/>
          </a:p>
        </p:txBody>
      </p:sp>
      <p:sp>
        <p:nvSpPr>
          <p:cNvPr id="247" name="Google Shape;247;g3e8228a2981_0_179"/>
          <p:cNvSpPr txBox="1"/>
          <p:nvPr>
            <p:ph idx="1" type="body"/>
          </p:nvPr>
        </p:nvSpPr>
        <p:spPr>
          <a:xfrm>
            <a:off x="1088675" y="2015725"/>
            <a:ext cx="7384500" cy="4039200"/>
          </a:xfrm>
          <a:prstGeom prst="rect">
            <a:avLst/>
          </a:prstGeom>
          <a:noFill/>
          <a:ln>
            <a:noFill/>
          </a:ln>
        </p:spPr>
        <p:txBody>
          <a:bodyPr anchorCtr="0" anchor="t" bIns="45700" lIns="91425" spcFirstLastPara="1" rIns="91425" wrap="square" tIns="45700">
            <a:normAutofit/>
          </a:bodyPr>
          <a:lstStyle/>
          <a:p>
            <a:pPr indent="-330200" lvl="0" marL="457200" rtl="0" algn="l">
              <a:lnSpc>
                <a:spcPct val="120000"/>
              </a:lnSpc>
              <a:spcBef>
                <a:spcPts val="750"/>
              </a:spcBef>
              <a:spcAft>
                <a:spcPts val="0"/>
              </a:spcAft>
              <a:buSzPts val="1600"/>
              <a:buAutoNum type="arabicPeriod"/>
            </a:pPr>
            <a:r>
              <a:rPr lang="en-US"/>
              <a:t>Log into LibreTexts. </a:t>
            </a:r>
            <a:endParaRPr/>
          </a:p>
          <a:p>
            <a:pPr indent="-330200" lvl="0" marL="457200" rtl="0" algn="l">
              <a:lnSpc>
                <a:spcPct val="120000"/>
              </a:lnSpc>
              <a:spcBef>
                <a:spcPts val="0"/>
              </a:spcBef>
              <a:spcAft>
                <a:spcPts val="0"/>
              </a:spcAft>
              <a:buSzPts val="1600"/>
              <a:buAutoNum type="arabicPeriod"/>
            </a:pPr>
            <a:r>
              <a:rPr lang="en-US"/>
              <a:t>Navigate to ADAPT.</a:t>
            </a:r>
            <a:endParaRPr/>
          </a:p>
          <a:p>
            <a:pPr indent="-330200" lvl="0" marL="457200" rtl="0" algn="l">
              <a:lnSpc>
                <a:spcPct val="120000"/>
              </a:lnSpc>
              <a:spcBef>
                <a:spcPts val="0"/>
              </a:spcBef>
              <a:spcAft>
                <a:spcPts val="0"/>
              </a:spcAft>
              <a:buSzPts val="1600"/>
              <a:buAutoNum type="arabicPeriod"/>
            </a:pPr>
            <a:r>
              <a:rPr lang="en-US"/>
              <a:t>If you are logged in as an Instructor, your Dashboard will be in the upper right of your screen no matter where in ADAPT you are.</a:t>
            </a:r>
            <a:endParaRPr/>
          </a:p>
          <a:p>
            <a:pPr indent="-330200" lvl="0" marL="457200" rtl="0" algn="l">
              <a:lnSpc>
                <a:spcPct val="120000"/>
              </a:lnSpc>
              <a:spcBef>
                <a:spcPts val="0"/>
              </a:spcBef>
              <a:spcAft>
                <a:spcPts val="0"/>
              </a:spcAft>
              <a:buSzPts val="1600"/>
              <a:buAutoNum type="arabicPeriod"/>
            </a:pPr>
            <a:r>
              <a:rPr lang="en-US"/>
              <a:t>Select “Public Courses.”</a:t>
            </a:r>
            <a:endParaRPr/>
          </a:p>
          <a:p>
            <a:pPr indent="-330200" lvl="0" marL="457200" rtl="0" algn="l">
              <a:lnSpc>
                <a:spcPct val="120000"/>
              </a:lnSpc>
              <a:spcBef>
                <a:spcPts val="0"/>
              </a:spcBef>
              <a:spcAft>
                <a:spcPts val="0"/>
              </a:spcAft>
              <a:buSzPts val="1600"/>
              <a:buAutoNum type="arabicPeriod"/>
            </a:pPr>
            <a:r>
              <a:rPr lang="en-US"/>
              <a:t>Leave the “Discipline” field as it as and then enter “</a:t>
            </a:r>
            <a:r>
              <a:rPr b="1" lang="en-US"/>
              <a:t>Summer 2026 Discuss-It Demo</a:t>
            </a:r>
            <a:r>
              <a:rPr lang="en-US"/>
              <a:t>” in the “Title” field.</a:t>
            </a:r>
            <a:endParaRPr/>
          </a:p>
          <a:p>
            <a:pPr indent="-330200" lvl="0" marL="457200" rtl="0" algn="l">
              <a:lnSpc>
                <a:spcPct val="120000"/>
              </a:lnSpc>
              <a:spcBef>
                <a:spcPts val="0"/>
              </a:spcBef>
              <a:spcAft>
                <a:spcPts val="0"/>
              </a:spcAft>
              <a:buSzPts val="1600"/>
              <a:buAutoNum type="arabicPeriod"/>
            </a:pPr>
            <a:r>
              <a:rPr lang="en-US"/>
              <a:t>Select “Update.”</a:t>
            </a:r>
            <a:endParaRPr/>
          </a:p>
          <a:p>
            <a:pPr indent="-330200" lvl="0" marL="457200" rtl="0" algn="l">
              <a:lnSpc>
                <a:spcPct val="120000"/>
              </a:lnSpc>
              <a:spcBef>
                <a:spcPts val="0"/>
              </a:spcBef>
              <a:spcAft>
                <a:spcPts val="0"/>
              </a:spcAft>
              <a:buSzPts val="1600"/>
              <a:buAutoNum type="arabicPeriod"/>
            </a:pPr>
            <a:r>
              <a:rPr lang="en-US"/>
              <a:t>You should now have the </a:t>
            </a:r>
            <a:r>
              <a:rPr b="1" lang="en-US"/>
              <a:t>Summer 2026 Discuss-It Demo </a:t>
            </a:r>
            <a:r>
              <a:rPr lang="en-US"/>
              <a:t>Course available for you to import into your courses.</a:t>
            </a:r>
            <a:endParaRPr/>
          </a:p>
          <a:p>
            <a:pPr indent="-330200" lvl="0" marL="457200" rtl="0" algn="l">
              <a:lnSpc>
                <a:spcPct val="120000"/>
              </a:lnSpc>
              <a:spcBef>
                <a:spcPts val="0"/>
              </a:spcBef>
              <a:spcAft>
                <a:spcPts val="0"/>
              </a:spcAft>
              <a:buSzPts val="1600"/>
              <a:buAutoNum type="arabicPeriod"/>
            </a:pPr>
            <a:r>
              <a:rPr lang="en-US"/>
              <a:t>Select the down arrow under actions (on the far right) to import the course.</a:t>
            </a:r>
            <a:endParaRPr/>
          </a:p>
        </p:txBody>
      </p:sp>
      <p:pic>
        <p:nvPicPr>
          <p:cNvPr descr="Public Courses table showing Summer 2026 Discuss Demo course with a tooltip displaying &quot;Import Summer 2026 Discuss Demo&quot; over the download icon." id="248" name="Google Shape;248;g3e8228a2981_0_179"/>
          <p:cNvPicPr preferRelativeResize="0"/>
          <p:nvPr/>
        </p:nvPicPr>
        <p:blipFill>
          <a:blip r:embed="rId3">
            <a:alphaModFix/>
          </a:blip>
          <a:stretch>
            <a:fillRect/>
          </a:stretch>
        </p:blipFill>
        <p:spPr>
          <a:xfrm>
            <a:off x="349838" y="5563225"/>
            <a:ext cx="8444325" cy="89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2174254" y="604700"/>
            <a:ext cx="4795500" cy="8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Isn’t Cloning Easy?</a:t>
            </a:r>
            <a:endParaRPr/>
          </a:p>
        </p:txBody>
      </p:sp>
      <p:pic>
        <p:nvPicPr>
          <p:cNvPr descr="Sloth relaxing on a beach chair under palm trees, holding a tropical drink beside the ocean on a sunny day." id="254" name="Google Shape;254;p34"/>
          <p:cNvPicPr preferRelativeResize="0"/>
          <p:nvPr/>
        </p:nvPicPr>
        <p:blipFill rotWithShape="1">
          <a:blip r:embed="rId3">
            <a:alphaModFix/>
          </a:blip>
          <a:srcRect b="0" l="0" r="0" t="0"/>
          <a:stretch/>
        </p:blipFill>
        <p:spPr>
          <a:xfrm>
            <a:off x="2034023" y="2184064"/>
            <a:ext cx="4843800" cy="3370975"/>
          </a:xfrm>
          <a:prstGeom prst="rect">
            <a:avLst/>
          </a:prstGeom>
          <a:noFill/>
          <a:ln>
            <a:noFill/>
          </a:ln>
        </p:spPr>
      </p:pic>
      <p:sp>
        <p:nvSpPr>
          <p:cNvPr id="255" name="Google Shape;255;p34"/>
          <p:cNvSpPr txBox="1"/>
          <p:nvPr/>
        </p:nvSpPr>
        <p:spPr>
          <a:xfrm>
            <a:off x="2196894" y="5634854"/>
            <a:ext cx="4262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002060"/>
                </a:solidFill>
                <a:latin typeface="Arial"/>
                <a:ea typeface="Arial"/>
                <a:cs typeface="Arial"/>
                <a:sym typeface="Arial"/>
                <a:hlinkClick r:id="rId4">
                  <a:extLst>
                    <a:ext uri="{A12FA001-AC4F-418D-AE19-62706E023703}">
                      <ahyp:hlinkClr val="tx"/>
                    </a:ext>
                  </a:extLst>
                </a:hlinkClick>
              </a:rPr>
              <a:t>Sloth</a:t>
            </a:r>
            <a:r>
              <a:rPr b="0" i="0" lang="en-US" sz="1200" u="none" cap="none" strike="noStrike">
                <a:solidFill>
                  <a:srgbClr val="002060"/>
                </a:solidFill>
                <a:latin typeface="Arial"/>
                <a:ea typeface="Arial"/>
                <a:cs typeface="Arial"/>
                <a:sym typeface="Arial"/>
              </a:rPr>
              <a:t> by Mancia Freddy is licensed </a:t>
            </a:r>
            <a:r>
              <a:rPr b="0" i="0" lang="en-US" sz="1200" u="sng" cap="none" strike="noStrike">
                <a:solidFill>
                  <a:srgbClr val="000000"/>
                </a:solidFill>
                <a:latin typeface="Arial"/>
                <a:ea typeface="Arial"/>
                <a:cs typeface="Arial"/>
                <a:sym typeface="Arial"/>
                <a:hlinkClick r:id="rId5">
                  <a:extLst>
                    <a:ext uri="{A12FA001-AC4F-418D-AE19-62706E023703}">
                      <ahyp:hlinkClr val="tx"/>
                    </a:ext>
                  </a:extLst>
                </a:hlinkClick>
              </a:rPr>
              <a:t> CC0 1.0 Public Domain</a:t>
            </a:r>
            <a:r>
              <a:rPr b="0" i="0" lang="en-US" sz="1200" u="none" cap="none" strike="noStrike">
                <a:solidFill>
                  <a:srgbClr val="000000"/>
                </a:solidFill>
                <a:latin typeface="Arial"/>
                <a:ea typeface="Arial"/>
                <a:cs typeface="Arial"/>
                <a:sym typeface="Arial"/>
              </a:rPr>
              <a:t>. </a:t>
            </a:r>
            <a:endParaRPr b="0" i="0" sz="1200" u="none" cap="none" strike="noStrike">
              <a:solidFill>
                <a:srgbClr val="00206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e8228a2981_0_525"/>
          <p:cNvSpPr txBox="1"/>
          <p:nvPr>
            <p:ph idx="4294967295" type="title"/>
          </p:nvPr>
        </p:nvSpPr>
        <p:spPr>
          <a:xfrm>
            <a:off x="899400" y="892450"/>
            <a:ext cx="7345200" cy="1143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800"/>
              <a:buNone/>
            </a:pPr>
            <a:r>
              <a:rPr lang="en-US" sz="3600"/>
              <a:t>Imported Demo Course</a:t>
            </a:r>
            <a:endParaRPr sz="3600"/>
          </a:p>
        </p:txBody>
      </p:sp>
      <p:pic>
        <p:nvPicPr>
          <p:cNvPr descr="Summer 2026 Discuss Demo Assignments page showing two open Discuss-It assignments with release status, group, dates, and action buttons." id="262" name="Google Shape;262;g3e8228a2981_0_525"/>
          <p:cNvPicPr preferRelativeResize="0"/>
          <p:nvPr/>
        </p:nvPicPr>
        <p:blipFill>
          <a:blip r:embed="rId3">
            <a:alphaModFix/>
          </a:blip>
          <a:stretch>
            <a:fillRect/>
          </a:stretch>
        </p:blipFill>
        <p:spPr>
          <a:xfrm>
            <a:off x="152400" y="2188150"/>
            <a:ext cx="8839200" cy="38523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3e8228a2981_0_537"/>
          <p:cNvSpPr txBox="1"/>
          <p:nvPr>
            <p:ph idx="4294967295" type="title"/>
          </p:nvPr>
        </p:nvSpPr>
        <p:spPr>
          <a:xfrm>
            <a:off x="753675" y="515975"/>
            <a:ext cx="7731900" cy="1143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en-US" sz="3600"/>
              <a:t>Clone (Copy) </a:t>
            </a:r>
            <a:endParaRPr sz="3600"/>
          </a:p>
          <a:p>
            <a:pPr indent="0" lvl="0" marL="0" rtl="0" algn="ctr">
              <a:lnSpc>
                <a:spcPct val="90000"/>
              </a:lnSpc>
              <a:spcBef>
                <a:spcPts val="0"/>
              </a:spcBef>
              <a:spcAft>
                <a:spcPts val="0"/>
              </a:spcAft>
              <a:buSzPts val="3200"/>
              <a:buNone/>
            </a:pPr>
            <a:r>
              <a:rPr lang="en-US" sz="3600"/>
              <a:t>A Discuss-It Example</a:t>
            </a:r>
            <a:endParaRPr sz="3600"/>
          </a:p>
        </p:txBody>
      </p:sp>
      <p:sp>
        <p:nvSpPr>
          <p:cNvPr id="268" name="Google Shape;268;g3e8228a2981_0_537"/>
          <p:cNvSpPr txBox="1"/>
          <p:nvPr/>
        </p:nvSpPr>
        <p:spPr>
          <a:xfrm>
            <a:off x="671550" y="2023250"/>
            <a:ext cx="8323200" cy="73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US" sz="1900" u="none" cap="none" strike="noStrike">
                <a:solidFill>
                  <a:srgbClr val="000000"/>
                </a:solidFill>
                <a:latin typeface="Arial"/>
                <a:ea typeface="Arial"/>
                <a:cs typeface="Arial"/>
                <a:sym typeface="Arial"/>
              </a:rPr>
              <a:t>Select the clone icon that looks a double paper under the Actions heading.</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1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300"/>
              <a:buFont typeface="Arial"/>
              <a:buNone/>
            </a:pPr>
            <a:r>
              <a:t/>
            </a:r>
            <a:endParaRPr b="0" i="0" sz="1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300"/>
              <a:buFont typeface="Arial"/>
              <a:buNone/>
            </a:pPr>
            <a:r>
              <a:t/>
            </a:r>
            <a:endParaRPr b="0"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p:txBody>
      </p:sp>
      <p:pic>
        <p:nvPicPr>
          <p:cNvPr descr="Assignment question list showing three Discuss-It questions worth 10 points each, with the clone icon highlighted in red on the first question." id="269" name="Google Shape;269;g3e8228a2981_0_537"/>
          <p:cNvPicPr preferRelativeResize="0"/>
          <p:nvPr/>
        </p:nvPicPr>
        <p:blipFill>
          <a:blip r:embed="rId3">
            <a:alphaModFix/>
          </a:blip>
          <a:stretch>
            <a:fillRect/>
          </a:stretch>
        </p:blipFill>
        <p:spPr>
          <a:xfrm>
            <a:off x="1411000" y="2665775"/>
            <a:ext cx="6199888" cy="3795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type="ctrTitle"/>
          </p:nvPr>
        </p:nvSpPr>
        <p:spPr>
          <a:xfrm>
            <a:off x="1333049" y="2714471"/>
            <a:ext cx="6477900" cy="1769400"/>
          </a:xfrm>
          <a:prstGeom prst="rect">
            <a:avLst/>
          </a:prstGeom>
          <a:noFill/>
          <a:ln>
            <a:noFill/>
          </a:ln>
        </p:spPr>
        <p:txBody>
          <a:bodyPr anchorCtr="0" anchor="b" bIns="0" lIns="91425" spcFirstLastPara="1" rIns="91425" wrap="square" tIns="45700">
            <a:normAutofit fontScale="90000"/>
          </a:bodyPr>
          <a:lstStyle/>
          <a:p>
            <a:pPr indent="0" lvl="0" marL="0" rtl="0" algn="l">
              <a:spcBef>
                <a:spcPts val="0"/>
              </a:spcBef>
              <a:spcAft>
                <a:spcPts val="0"/>
              </a:spcAft>
              <a:buSzPct val="100000"/>
              <a:buNone/>
            </a:pPr>
            <a:r>
              <a:rPr lang="en-US"/>
              <a:t>Level 4: Collaborative Learning: Multimodal Engagement with Discuss-It</a:t>
            </a:r>
            <a:endParaRPr/>
          </a:p>
          <a:p>
            <a:pPr indent="0" lvl="0" marL="0" rtl="0" algn="l">
              <a:lnSpc>
                <a:spcPct val="90000"/>
              </a:lnSpc>
              <a:spcBef>
                <a:spcPts val="0"/>
              </a:spcBef>
              <a:spcAft>
                <a:spcPts val="0"/>
              </a:spcAft>
              <a:buSzPct val="100000"/>
              <a:buNone/>
            </a:pPr>
            <a:r>
              <a:t/>
            </a:r>
            <a:endParaRPr/>
          </a:p>
        </p:txBody>
      </p:sp>
      <p:sp>
        <p:nvSpPr>
          <p:cNvPr id="143" name="Google Shape;143;p4"/>
          <p:cNvSpPr txBox="1"/>
          <p:nvPr>
            <p:ph idx="1" type="subTitle"/>
          </p:nvPr>
        </p:nvSpPr>
        <p:spPr>
          <a:xfrm>
            <a:off x="141514" y="5190324"/>
            <a:ext cx="8149625" cy="977621"/>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600"/>
              <a:buNone/>
            </a:pPr>
            <a:r>
              <a:rPr lang="en-US" cap="none"/>
              <a:t>June </a:t>
            </a:r>
            <a:r>
              <a:rPr lang="en-US"/>
              <a:t>11</a:t>
            </a:r>
            <a:r>
              <a:rPr lang="en-US"/>
              <a:t>th</a:t>
            </a:r>
            <a:r>
              <a:rPr lang="en-US" cap="none"/>
              <a:t>, 2</a:t>
            </a:r>
            <a:r>
              <a:rPr lang="en-US"/>
              <a:t>02</a:t>
            </a:r>
            <a:r>
              <a:rPr lang="en-US" cap="none"/>
              <a:t>6. </a:t>
            </a:r>
            <a:r>
              <a:rPr lang="en-US"/>
              <a:t>10</a:t>
            </a:r>
            <a:r>
              <a:rPr lang="en-US" cap="none"/>
              <a:t>:00 </a:t>
            </a:r>
            <a:r>
              <a:rPr lang="en-US"/>
              <a:t>a</a:t>
            </a:r>
            <a:r>
              <a:rPr lang="en-US" cap="none"/>
              <a:t>m – 1</a:t>
            </a:r>
            <a:r>
              <a:rPr lang="en-US"/>
              <a:t>1</a:t>
            </a:r>
            <a:r>
              <a:rPr lang="en-US" cap="none"/>
              <a:t>:30 </a:t>
            </a:r>
            <a:r>
              <a:rPr lang="en-US"/>
              <a:t>a</a:t>
            </a:r>
            <a:r>
              <a:rPr lang="en-US" cap="none"/>
              <a:t>m</a:t>
            </a:r>
            <a:endParaRPr/>
          </a:p>
          <a:p>
            <a:pPr indent="0" lvl="0" marL="0" rtl="0" algn="l">
              <a:lnSpc>
                <a:spcPct val="120000"/>
              </a:lnSpc>
              <a:spcBef>
                <a:spcPts val="750"/>
              </a:spcBef>
              <a:spcAft>
                <a:spcPts val="0"/>
              </a:spcAft>
              <a:buSzPts val="1600"/>
              <a:buNone/>
            </a:pPr>
            <a:r>
              <a:rPr lang="en-US"/>
              <a:t>This work is licensed under a </a:t>
            </a:r>
            <a:r>
              <a:rPr lang="en-US" u="sng">
                <a:solidFill>
                  <a:schemeClr val="hlink"/>
                </a:solidFill>
                <a:hlinkClick r:id="rId3"/>
              </a:rPr>
              <a:t>Creative Commons Attribution 4.0 International License</a:t>
            </a:r>
            <a:r>
              <a:rPr lang="en-US"/>
              <a:t>.)</a:t>
            </a:r>
            <a:endParaRPr cap="none"/>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e8228a2981_0_544"/>
          <p:cNvSpPr txBox="1"/>
          <p:nvPr>
            <p:ph idx="4294967295" type="title"/>
          </p:nvPr>
        </p:nvSpPr>
        <p:spPr>
          <a:xfrm>
            <a:off x="1507786" y="886577"/>
            <a:ext cx="7202400" cy="947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US" sz="3600"/>
              <a:t>After Cloning</a:t>
            </a:r>
            <a:endParaRPr sz="3600"/>
          </a:p>
        </p:txBody>
      </p:sp>
      <p:pic>
        <p:nvPicPr>
          <p:cNvPr descr="Clone Icebreaker Demo dialog with options to clone the question to Cloned Questions and optionally add it to the Summer 2026 Discuss Demo assignment." id="276" name="Google Shape;276;g3e8228a2981_0_544"/>
          <p:cNvPicPr preferRelativeResize="0"/>
          <p:nvPr/>
        </p:nvPicPr>
        <p:blipFill>
          <a:blip r:embed="rId3">
            <a:alphaModFix/>
          </a:blip>
          <a:stretch>
            <a:fillRect/>
          </a:stretch>
        </p:blipFill>
        <p:spPr>
          <a:xfrm>
            <a:off x="1370550" y="2067775"/>
            <a:ext cx="6402900" cy="4282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e8228a2981_0_550"/>
          <p:cNvSpPr txBox="1"/>
          <p:nvPr>
            <p:ph idx="4294967295" type="title"/>
          </p:nvPr>
        </p:nvSpPr>
        <p:spPr>
          <a:xfrm>
            <a:off x="970811" y="924677"/>
            <a:ext cx="7202400" cy="9474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SzPct val="86420"/>
              <a:buNone/>
            </a:pPr>
            <a:r>
              <a:rPr lang="en-US" sz="3600"/>
              <a:t>To Access Your Copy, Select Its Title</a:t>
            </a:r>
            <a:endParaRPr sz="3600"/>
          </a:p>
        </p:txBody>
      </p:sp>
      <p:sp>
        <p:nvSpPr>
          <p:cNvPr id="283" name="Google Shape;283;g3e8228a2981_0_550"/>
          <p:cNvSpPr txBox="1"/>
          <p:nvPr/>
        </p:nvSpPr>
        <p:spPr>
          <a:xfrm>
            <a:off x="893700" y="2063750"/>
            <a:ext cx="7315500" cy="25860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3D372F"/>
              </a:buClr>
              <a:buSzPts val="2000"/>
              <a:buFont typeface="Arial"/>
              <a:buChar char="●"/>
            </a:pPr>
            <a:r>
              <a:rPr b="0" i="0" lang="en-US" sz="2000" u="none" cap="none" strike="noStrike">
                <a:solidFill>
                  <a:srgbClr val="3D372F"/>
                </a:solidFill>
                <a:latin typeface="Arial"/>
                <a:ea typeface="Arial"/>
                <a:cs typeface="Arial"/>
                <a:sym typeface="Arial"/>
              </a:rPr>
              <a:t>Modify the title of your cloned question by selecting the pencil icon at the end of the title either before or after accessing all elements of your copy.</a:t>
            </a:r>
            <a:endParaRPr b="0" i="0" sz="2000" u="none" cap="none" strike="noStrike">
              <a:solidFill>
                <a:srgbClr val="3D372F"/>
              </a:solidFill>
              <a:latin typeface="Arial"/>
              <a:ea typeface="Arial"/>
              <a:cs typeface="Arial"/>
              <a:sym typeface="Arial"/>
            </a:endParaRPr>
          </a:p>
          <a:p>
            <a:pPr indent="-355600" lvl="0" marL="457200" marR="0" rtl="0" algn="l">
              <a:lnSpc>
                <a:spcPct val="100000"/>
              </a:lnSpc>
              <a:spcBef>
                <a:spcPts val="0"/>
              </a:spcBef>
              <a:spcAft>
                <a:spcPts val="0"/>
              </a:spcAft>
              <a:buClr>
                <a:srgbClr val="3D372F"/>
              </a:buClr>
              <a:buSzPts val="2000"/>
              <a:buFont typeface="Arial"/>
              <a:buChar char="●"/>
            </a:pPr>
            <a:r>
              <a:rPr b="0" i="0" lang="en-US" sz="2000" u="none" cap="none" strike="noStrike">
                <a:solidFill>
                  <a:srgbClr val="3D372F"/>
                </a:solidFill>
                <a:latin typeface="Arial"/>
                <a:ea typeface="Arial"/>
                <a:cs typeface="Arial"/>
                <a:sym typeface="Arial"/>
              </a:rPr>
              <a:t>Upon accessing your question for editing, you will make edits in just two sections:</a:t>
            </a:r>
            <a:endParaRPr b="0" i="0" sz="2000" u="none" cap="none" strike="noStrike">
              <a:solidFill>
                <a:srgbClr val="3D372F"/>
              </a:solidFill>
              <a:latin typeface="Arial"/>
              <a:ea typeface="Arial"/>
              <a:cs typeface="Arial"/>
              <a:sym typeface="Arial"/>
            </a:endParaRPr>
          </a:p>
          <a:p>
            <a:pPr indent="-355600" lvl="1" marL="914400" marR="0" rtl="0" algn="l">
              <a:lnSpc>
                <a:spcPct val="100000"/>
              </a:lnSpc>
              <a:spcBef>
                <a:spcPts val="0"/>
              </a:spcBef>
              <a:spcAft>
                <a:spcPts val="0"/>
              </a:spcAft>
              <a:buClr>
                <a:srgbClr val="3D372F"/>
              </a:buClr>
              <a:buSzPts val="2000"/>
              <a:buFont typeface="Arial"/>
              <a:buChar char="○"/>
            </a:pPr>
            <a:r>
              <a:rPr b="0" i="0" lang="en-US" sz="2000" u="none" cap="none" strike="noStrike">
                <a:solidFill>
                  <a:srgbClr val="3D372F"/>
                </a:solidFill>
                <a:latin typeface="Arial"/>
                <a:ea typeface="Arial"/>
                <a:cs typeface="Arial"/>
                <a:sym typeface="Arial"/>
              </a:rPr>
              <a:t>Properties</a:t>
            </a:r>
            <a:endParaRPr b="0" i="0" sz="2000" u="none" cap="none" strike="noStrike">
              <a:solidFill>
                <a:srgbClr val="3D372F"/>
              </a:solidFill>
              <a:latin typeface="Arial"/>
              <a:ea typeface="Arial"/>
              <a:cs typeface="Arial"/>
              <a:sym typeface="Arial"/>
            </a:endParaRPr>
          </a:p>
          <a:p>
            <a:pPr indent="-355600" lvl="1" marL="914400" marR="0" rtl="0" algn="l">
              <a:lnSpc>
                <a:spcPct val="100000"/>
              </a:lnSpc>
              <a:spcBef>
                <a:spcPts val="0"/>
              </a:spcBef>
              <a:spcAft>
                <a:spcPts val="0"/>
              </a:spcAft>
              <a:buClr>
                <a:srgbClr val="3D372F"/>
              </a:buClr>
              <a:buSzPts val="2000"/>
              <a:buFont typeface="Arial"/>
              <a:buChar char="○"/>
            </a:pPr>
            <a:r>
              <a:rPr b="0" i="0" lang="en-US" sz="2000" u="none" cap="none" strike="noStrike">
                <a:solidFill>
                  <a:srgbClr val="3D372F"/>
                </a:solidFill>
                <a:latin typeface="Arial"/>
                <a:ea typeface="Arial"/>
                <a:cs typeface="Arial"/>
                <a:sym typeface="Arial"/>
              </a:rPr>
              <a:t>Primary Content</a:t>
            </a:r>
            <a:endParaRPr b="0" i="0" sz="2000" u="none" cap="none" strike="noStrike">
              <a:solidFill>
                <a:srgbClr val="3D372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3D372F"/>
              </a:solidFill>
              <a:latin typeface="Arial"/>
              <a:ea typeface="Arial"/>
              <a:cs typeface="Arial"/>
              <a:sym typeface="Arial"/>
            </a:endParaRPr>
          </a:p>
        </p:txBody>
      </p:sp>
      <p:pic>
        <p:nvPicPr>
          <p:cNvPr descr="Assignment question list showing the cloned question &quot;Icebreaker activity: Two Truths and a Lie copy&quot; with a new ADAPT ID assigned." id="284" name="Google Shape;284;g3e8228a2981_0_550"/>
          <p:cNvPicPr preferRelativeResize="0"/>
          <p:nvPr/>
        </p:nvPicPr>
        <p:blipFill>
          <a:blip r:embed="rId3">
            <a:alphaModFix/>
          </a:blip>
          <a:stretch>
            <a:fillRect/>
          </a:stretch>
        </p:blipFill>
        <p:spPr>
          <a:xfrm>
            <a:off x="1119050" y="4578300"/>
            <a:ext cx="6644301" cy="2025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e8228a2981_0_557"/>
          <p:cNvSpPr txBox="1"/>
          <p:nvPr>
            <p:ph idx="4294967295" type="title"/>
          </p:nvPr>
        </p:nvSpPr>
        <p:spPr>
          <a:xfrm>
            <a:off x="789450" y="765775"/>
            <a:ext cx="7565100" cy="1127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800"/>
              <a:buNone/>
            </a:pPr>
            <a:r>
              <a:rPr lang="en-US" sz="3000"/>
              <a:t>Edit the Properties of Your Cloned Question</a:t>
            </a:r>
            <a:endParaRPr sz="3000"/>
          </a:p>
        </p:txBody>
      </p:sp>
      <p:sp>
        <p:nvSpPr>
          <p:cNvPr id="291" name="Google Shape;291;g3e8228a2981_0_557"/>
          <p:cNvSpPr txBox="1"/>
          <p:nvPr/>
        </p:nvSpPr>
        <p:spPr>
          <a:xfrm>
            <a:off x="4953000" y="2186225"/>
            <a:ext cx="3692100" cy="3660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100"/>
              </a:spcBef>
              <a:spcAft>
                <a:spcPts val="0"/>
              </a:spcAft>
              <a:buClr>
                <a:srgbClr val="000000"/>
              </a:buClr>
              <a:buSzPts val="1700"/>
              <a:buFont typeface="Arial"/>
              <a:buNone/>
            </a:pPr>
            <a:r>
              <a:rPr b="0" i="0" lang="en-US" sz="1700" u="none" cap="none" strike="noStrike">
                <a:solidFill>
                  <a:srgbClr val="273540"/>
                </a:solidFill>
                <a:highlight>
                  <a:srgbClr val="FFFFFF"/>
                </a:highlight>
                <a:latin typeface="Arial"/>
                <a:ea typeface="Arial"/>
                <a:cs typeface="Arial"/>
                <a:sym typeface="Arial"/>
              </a:rPr>
              <a:t>Under the first tab, </a:t>
            </a:r>
            <a:r>
              <a:rPr b="1" i="0" lang="en-US" sz="1700" u="none" cap="none" strike="noStrike">
                <a:solidFill>
                  <a:srgbClr val="273540"/>
                </a:solidFill>
                <a:highlight>
                  <a:srgbClr val="FFFFFF"/>
                </a:highlight>
                <a:latin typeface="Arial"/>
                <a:ea typeface="Arial"/>
                <a:cs typeface="Arial"/>
                <a:sym typeface="Arial"/>
              </a:rPr>
              <a:t>Properties</a:t>
            </a:r>
            <a:r>
              <a:rPr b="0" i="0" lang="en-US" sz="1700" u="none" cap="none" strike="noStrike">
                <a:solidFill>
                  <a:srgbClr val="273540"/>
                </a:solidFill>
                <a:highlight>
                  <a:srgbClr val="FFFFFF"/>
                </a:highlight>
                <a:latin typeface="Arial"/>
                <a:ea typeface="Arial"/>
                <a:cs typeface="Arial"/>
                <a:sym typeface="Arial"/>
              </a:rPr>
              <a:t>:</a:t>
            </a:r>
            <a:endParaRPr b="0" i="0" sz="1700" u="none" cap="none" strike="noStrike">
              <a:solidFill>
                <a:srgbClr val="273540"/>
              </a:solidFill>
              <a:highlight>
                <a:srgbClr val="FFFFFF"/>
              </a:highlight>
              <a:latin typeface="Arial"/>
              <a:ea typeface="Arial"/>
              <a:cs typeface="Arial"/>
              <a:sym typeface="Arial"/>
            </a:endParaRPr>
          </a:p>
          <a:p>
            <a:pPr indent="-355600" lvl="0" marL="457200" marR="0" rtl="0" algn="l">
              <a:lnSpc>
                <a:spcPct val="115000"/>
              </a:lnSpc>
              <a:spcBef>
                <a:spcPts val="1100"/>
              </a:spcBef>
              <a:spcAft>
                <a:spcPts val="0"/>
              </a:spcAft>
              <a:buClr>
                <a:srgbClr val="273540"/>
              </a:buClr>
              <a:buSzPts val="2000"/>
              <a:buFont typeface="Arial"/>
              <a:buChar char="●"/>
            </a:pPr>
            <a:r>
              <a:rPr b="0" i="0" lang="en-US" sz="1700" u="none" cap="none" strike="noStrike">
                <a:solidFill>
                  <a:srgbClr val="273540"/>
                </a:solidFill>
                <a:highlight>
                  <a:srgbClr val="FFFFFF"/>
                </a:highlight>
                <a:latin typeface="Arial"/>
                <a:ea typeface="Arial"/>
                <a:cs typeface="Arial"/>
                <a:sym typeface="Arial"/>
              </a:rPr>
              <a:t>Change the title.</a:t>
            </a:r>
            <a:endParaRPr b="0" i="0" sz="1700" u="none" cap="none" strike="noStrike">
              <a:solidFill>
                <a:srgbClr val="273540"/>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273540"/>
              </a:buClr>
              <a:buSzPts val="2000"/>
              <a:buFont typeface="Arial"/>
              <a:buChar char="●"/>
            </a:pPr>
            <a:r>
              <a:rPr b="0" i="0" lang="en-US" sz="1700" u="none" cap="none" strike="noStrike">
                <a:solidFill>
                  <a:srgbClr val="273540"/>
                </a:solidFill>
                <a:highlight>
                  <a:srgbClr val="FFFFFF"/>
                </a:highlight>
                <a:latin typeface="Arial"/>
                <a:ea typeface="Arial"/>
                <a:cs typeface="Arial"/>
                <a:sym typeface="Arial"/>
              </a:rPr>
              <a:t>Add a description, if desired.</a:t>
            </a:r>
            <a:endParaRPr b="0" i="0" sz="1700" u="none" cap="none" strike="noStrike">
              <a:solidFill>
                <a:srgbClr val="273540"/>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273540"/>
              </a:buClr>
              <a:buSzPts val="2000"/>
              <a:buFont typeface="Arial"/>
              <a:buChar char="●"/>
            </a:pPr>
            <a:r>
              <a:rPr b="0" i="0" lang="en-US" sz="1700" u="none" cap="none" strike="noStrike">
                <a:solidFill>
                  <a:srgbClr val="273540"/>
                </a:solidFill>
                <a:highlight>
                  <a:srgbClr val="FFFFFF"/>
                </a:highlight>
                <a:latin typeface="Arial"/>
                <a:ea typeface="Arial"/>
                <a:cs typeface="Arial"/>
                <a:sym typeface="Arial"/>
              </a:rPr>
              <a:t>Don’t change Question Type.</a:t>
            </a:r>
            <a:endParaRPr b="0" i="0" sz="1700" u="none" cap="none" strike="noStrike">
              <a:solidFill>
                <a:srgbClr val="273540"/>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273540"/>
              </a:buClr>
              <a:buSzPts val="2000"/>
              <a:buFont typeface="Arial"/>
              <a:buChar char="●"/>
            </a:pPr>
            <a:r>
              <a:rPr b="0" i="0" lang="en-US" sz="1700" u="none" cap="none" strike="noStrike">
                <a:solidFill>
                  <a:srgbClr val="273540"/>
                </a:solidFill>
                <a:highlight>
                  <a:srgbClr val="FFFFFF"/>
                </a:highlight>
                <a:latin typeface="Arial"/>
                <a:ea typeface="Arial"/>
                <a:cs typeface="Arial"/>
                <a:sym typeface="Arial"/>
              </a:rPr>
              <a:t>Public - yes or no.</a:t>
            </a:r>
            <a:endParaRPr b="0" i="0" sz="1700" u="none" cap="none" strike="noStrike">
              <a:solidFill>
                <a:srgbClr val="273540"/>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273540"/>
              </a:buClr>
              <a:buSzPts val="2000"/>
              <a:buFont typeface="Arial"/>
              <a:buChar char="●"/>
            </a:pPr>
            <a:r>
              <a:rPr b="0" i="0" lang="en-US" sz="1700" u="none" cap="none" strike="noStrike">
                <a:solidFill>
                  <a:srgbClr val="273540"/>
                </a:solidFill>
                <a:highlight>
                  <a:srgbClr val="FFFFFF"/>
                </a:highlight>
                <a:latin typeface="Arial"/>
                <a:ea typeface="Arial"/>
                <a:cs typeface="Arial"/>
                <a:sym typeface="Arial"/>
              </a:rPr>
              <a:t>Automatically goes to Cloned Questions folder - but you can change this.</a:t>
            </a:r>
            <a:endParaRPr b="0" i="0" sz="1700" u="none" cap="none" strike="noStrike">
              <a:solidFill>
                <a:srgbClr val="273540"/>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273540"/>
              </a:buClr>
              <a:buSzPts val="2000"/>
              <a:buFont typeface="Arial"/>
              <a:buChar char="●"/>
            </a:pPr>
            <a:r>
              <a:rPr b="0" i="0" lang="en-US" sz="1700" u="none" cap="none" strike="noStrike">
                <a:solidFill>
                  <a:srgbClr val="273540"/>
                </a:solidFill>
                <a:highlight>
                  <a:srgbClr val="FFFFFF"/>
                </a:highlight>
                <a:latin typeface="Arial"/>
                <a:ea typeface="Arial"/>
                <a:cs typeface="Arial"/>
                <a:sym typeface="Arial"/>
              </a:rPr>
              <a:t>Change author to yourself.</a:t>
            </a:r>
            <a:endParaRPr b="0" i="0" sz="1700" u="none" cap="none" strike="noStrike">
              <a:solidFill>
                <a:srgbClr val="273540"/>
              </a:solidFill>
              <a:highlight>
                <a:srgbClr val="FFFFFF"/>
              </a:highlight>
              <a:latin typeface="Arial"/>
              <a:ea typeface="Arial"/>
              <a:cs typeface="Arial"/>
              <a:sym typeface="Arial"/>
            </a:endParaRPr>
          </a:p>
          <a:p>
            <a:pPr indent="-355600" lvl="0" marL="457200" marR="0" rtl="0" algn="l">
              <a:lnSpc>
                <a:spcPct val="115000"/>
              </a:lnSpc>
              <a:spcBef>
                <a:spcPts val="0"/>
              </a:spcBef>
              <a:spcAft>
                <a:spcPts val="0"/>
              </a:spcAft>
              <a:buClr>
                <a:srgbClr val="273540"/>
              </a:buClr>
              <a:buSzPts val="2000"/>
              <a:buFont typeface="Arial"/>
              <a:buChar char="●"/>
            </a:pPr>
            <a:r>
              <a:rPr b="0" i="0" lang="en-US" sz="1700" u="none" cap="none" strike="noStrike">
                <a:solidFill>
                  <a:srgbClr val="273540"/>
                </a:solidFill>
                <a:highlight>
                  <a:srgbClr val="FFFFFF"/>
                </a:highlight>
                <a:latin typeface="Arial"/>
                <a:ea typeface="Arial"/>
                <a:cs typeface="Arial"/>
                <a:sym typeface="Arial"/>
              </a:rPr>
              <a:t>Modify license if needed.</a:t>
            </a:r>
            <a:endParaRPr b="0" i="0" sz="1700" u="none" cap="none" strike="noStrike">
              <a:solidFill>
                <a:srgbClr val="273540"/>
              </a:solidFill>
              <a:highlight>
                <a:srgbClr val="FFFFFF"/>
              </a:highlight>
              <a:latin typeface="Arial"/>
              <a:ea typeface="Arial"/>
              <a:cs typeface="Arial"/>
              <a:sym typeface="Arial"/>
            </a:endParaRPr>
          </a:p>
        </p:txBody>
      </p:sp>
      <p:pic>
        <p:nvPicPr>
          <p:cNvPr descr="Edit Question Properties page for the cloned Icebreaker activity showing fields for title, question type, author, license, and clone history." id="292" name="Google Shape;292;g3e8228a2981_0_557"/>
          <p:cNvPicPr preferRelativeResize="0"/>
          <p:nvPr/>
        </p:nvPicPr>
        <p:blipFill>
          <a:blip r:embed="rId3">
            <a:alphaModFix/>
          </a:blip>
          <a:stretch>
            <a:fillRect/>
          </a:stretch>
        </p:blipFill>
        <p:spPr>
          <a:xfrm>
            <a:off x="564925" y="1893175"/>
            <a:ext cx="4147700" cy="48935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e8228a2981_0_563"/>
          <p:cNvSpPr txBox="1"/>
          <p:nvPr>
            <p:ph idx="4294967295" type="title"/>
          </p:nvPr>
        </p:nvSpPr>
        <p:spPr>
          <a:xfrm>
            <a:off x="970811" y="239828"/>
            <a:ext cx="7202400" cy="893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800"/>
              <a:buNone/>
            </a:pPr>
            <a:r>
              <a:rPr lang="en-US" sz="3200"/>
              <a:t>Primary Content</a:t>
            </a:r>
            <a:endParaRPr sz="3200"/>
          </a:p>
        </p:txBody>
      </p:sp>
      <p:pic>
        <p:nvPicPr>
          <p:cNvPr descr="Screenshot of the ADAPT &quot;Primary Content&quot; editor. The &quot;Native&quot; and &quot;Select Choice&quot; options are selected." id="299" name="Google Shape;299;g3e8228a2981_0_563"/>
          <p:cNvPicPr preferRelativeResize="0"/>
          <p:nvPr/>
        </p:nvPicPr>
        <p:blipFill rotWithShape="1">
          <a:blip r:embed="rId3">
            <a:alphaModFix/>
          </a:blip>
          <a:srcRect b="0" l="0" r="0" t="0"/>
          <a:stretch/>
        </p:blipFill>
        <p:spPr>
          <a:xfrm>
            <a:off x="405500" y="813038"/>
            <a:ext cx="5289827" cy="1211000"/>
          </a:xfrm>
          <a:prstGeom prst="rect">
            <a:avLst/>
          </a:prstGeom>
          <a:noFill/>
          <a:ln>
            <a:noFill/>
          </a:ln>
        </p:spPr>
      </p:pic>
      <p:sp>
        <p:nvSpPr>
          <p:cNvPr id="300" name="Google Shape;300;g3e8228a2981_0_563"/>
          <p:cNvSpPr txBox="1"/>
          <p:nvPr/>
        </p:nvSpPr>
        <p:spPr>
          <a:xfrm>
            <a:off x="5974775" y="1558750"/>
            <a:ext cx="28848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2000" u="none" cap="none" strike="noStrike">
                <a:solidFill>
                  <a:srgbClr val="000000"/>
                </a:solidFill>
                <a:latin typeface="Arial"/>
                <a:ea typeface="Arial"/>
                <a:cs typeface="Arial"/>
                <a:sym typeface="Arial"/>
              </a:rPr>
              <a:t>Under the Primary Content tab, you can view and edit the question content.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lang="en-US" sz="2000"/>
              <a:t>In Discuss-It, first you will see the Instructions area. </a:t>
            </a:r>
            <a:endParaRPr b="0" i="0" sz="2000" u="none" cap="none" strike="noStrike">
              <a:solidFill>
                <a:srgbClr val="000000"/>
              </a:solidFill>
              <a:latin typeface="Arial"/>
              <a:ea typeface="Arial"/>
              <a:cs typeface="Arial"/>
              <a:sym typeface="Arial"/>
            </a:endParaRPr>
          </a:p>
        </p:txBody>
      </p:sp>
      <p:pic>
        <p:nvPicPr>
          <p:cNvPr id="301" name="Google Shape;301;g3e8228a2981_0_563"/>
          <p:cNvPicPr preferRelativeResize="0"/>
          <p:nvPr/>
        </p:nvPicPr>
        <p:blipFill>
          <a:blip r:embed="rId4">
            <a:alphaModFix/>
          </a:blip>
          <a:stretch>
            <a:fillRect/>
          </a:stretch>
        </p:blipFill>
        <p:spPr>
          <a:xfrm>
            <a:off x="405500" y="1748727"/>
            <a:ext cx="5109401" cy="4956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eeb8f5a2f6_0_441"/>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Upload Media and Add Text</a:t>
            </a:r>
            <a:endParaRPr/>
          </a:p>
        </p:txBody>
      </p:sp>
      <p:sp>
        <p:nvSpPr>
          <p:cNvPr id="308" name="Google Shape;308;g3eeb8f5a2f6_0_441"/>
          <p:cNvSpPr txBox="1"/>
          <p:nvPr>
            <p:ph idx="1" type="body"/>
          </p:nvPr>
        </p:nvSpPr>
        <p:spPr>
          <a:xfrm>
            <a:off x="731700" y="1964975"/>
            <a:ext cx="7680600" cy="1868400"/>
          </a:xfrm>
          <a:prstGeom prst="rect">
            <a:avLst/>
          </a:prstGeom>
        </p:spPr>
        <p:txBody>
          <a:bodyPr anchorCtr="0" anchor="t" bIns="45700" lIns="91425" spcFirstLastPara="1" rIns="91425" wrap="square" tIns="45700">
            <a:normAutofit lnSpcReduction="10000"/>
          </a:bodyPr>
          <a:lstStyle/>
          <a:p>
            <a:pPr indent="0" lvl="0" marL="0" rtl="0" algn="l">
              <a:spcBef>
                <a:spcPts val="750"/>
              </a:spcBef>
              <a:spcAft>
                <a:spcPts val="0"/>
              </a:spcAft>
              <a:buNone/>
            </a:pPr>
            <a:r>
              <a:rPr lang="en-US"/>
              <a:t>Next, select Upload Media to add a video, image, or document. Note that you must include at least one media upload or text box before you can save the question. If you add more than one media item or text box, each one becomes a separate page or slide within the question, allowing you to organize content across multiple pages or create groups.</a:t>
            </a:r>
            <a:endParaRPr/>
          </a:p>
          <a:p>
            <a:pPr indent="0" lvl="0" marL="0" rtl="0" algn="l">
              <a:spcBef>
                <a:spcPts val="750"/>
              </a:spcBef>
              <a:spcAft>
                <a:spcPts val="0"/>
              </a:spcAft>
              <a:buNone/>
            </a:pPr>
            <a:r>
              <a:rPr lang="en-US"/>
              <a:t>Select Preview to review your question, and then save.</a:t>
            </a:r>
            <a:endParaRPr/>
          </a:p>
        </p:txBody>
      </p:sp>
      <p:pic>
        <p:nvPicPr>
          <p:cNvPr descr="Discuss-It primary content area showing an uploaded file named Two Truths and a Lie with Upload Media, Add Text, Preview, and Save buttons." id="309" name="Google Shape;309;g3eeb8f5a2f6_0_441"/>
          <p:cNvPicPr preferRelativeResize="0"/>
          <p:nvPr/>
        </p:nvPicPr>
        <p:blipFill>
          <a:blip r:embed="rId3">
            <a:alphaModFix/>
          </a:blip>
          <a:stretch>
            <a:fillRect/>
          </a:stretch>
        </p:blipFill>
        <p:spPr>
          <a:xfrm>
            <a:off x="789875" y="3884250"/>
            <a:ext cx="7564249" cy="2930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9"/>
          <p:cNvSpPr txBox="1"/>
          <p:nvPr>
            <p:ph type="title"/>
          </p:nvPr>
        </p:nvSpPr>
        <p:spPr>
          <a:xfrm>
            <a:off x="1200650" y="697575"/>
            <a:ext cx="6847800" cy="8985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72222"/>
              <a:buFont typeface="Arial"/>
              <a:buNone/>
            </a:pPr>
            <a:r>
              <a:rPr lang="en-US" sz="3600"/>
              <a:t>Your Turn to Clone and Edit a Discuss-It Question</a:t>
            </a:r>
            <a:endParaRPr/>
          </a:p>
        </p:txBody>
      </p:sp>
      <p:pic>
        <p:nvPicPr>
          <p:cNvPr descr="Two giant pandas sit together eating bamboo in an outdoor enclosure beside a building wall." id="315" name="Google Shape;315;p39"/>
          <p:cNvPicPr preferRelativeResize="0"/>
          <p:nvPr/>
        </p:nvPicPr>
        <p:blipFill rotWithShape="1">
          <a:blip r:embed="rId3">
            <a:alphaModFix/>
          </a:blip>
          <a:srcRect b="0" l="0" r="0" t="0"/>
          <a:stretch/>
        </p:blipFill>
        <p:spPr>
          <a:xfrm>
            <a:off x="1993803" y="1978334"/>
            <a:ext cx="5282726" cy="3521817"/>
          </a:xfrm>
          <a:prstGeom prst="rect">
            <a:avLst/>
          </a:prstGeom>
          <a:noFill/>
          <a:ln>
            <a:noFill/>
          </a:ln>
        </p:spPr>
      </p:pic>
      <p:sp>
        <p:nvSpPr>
          <p:cNvPr id="316" name="Google Shape;316;p39"/>
          <p:cNvSpPr txBox="1"/>
          <p:nvPr/>
        </p:nvSpPr>
        <p:spPr>
          <a:xfrm>
            <a:off x="2701959" y="5500151"/>
            <a:ext cx="3740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000000"/>
                </a:solidFill>
                <a:latin typeface="Arial"/>
                <a:ea typeface="Arial"/>
                <a:cs typeface="Arial"/>
                <a:sym typeface="Arial"/>
                <a:hlinkClick r:id="rId4">
                  <a:extLst>
                    <a:ext uri="{A12FA001-AC4F-418D-AE19-62706E023703}">
                      <ahyp:hlinkClr val="tx"/>
                    </a:ext>
                  </a:extLst>
                </a:hlinkClick>
              </a:rPr>
              <a:t>Two Pandas </a:t>
            </a:r>
            <a:r>
              <a:rPr b="0" i="0" lang="en-US" sz="1200" u="none" cap="none" strike="noStrike">
                <a:solidFill>
                  <a:srgbClr val="000000"/>
                </a:solidFill>
                <a:latin typeface="Arial"/>
                <a:ea typeface="Arial"/>
                <a:cs typeface="Arial"/>
                <a:sym typeface="Arial"/>
              </a:rPr>
              <a:t>by Lily Lili under </a:t>
            </a:r>
            <a:r>
              <a:rPr b="0" i="0" lang="en-US" sz="1200" u="sng" cap="none" strike="noStrike">
                <a:solidFill>
                  <a:srgbClr val="000000"/>
                </a:solidFill>
                <a:latin typeface="Arial"/>
                <a:ea typeface="Arial"/>
                <a:cs typeface="Arial"/>
                <a:sym typeface="Arial"/>
                <a:hlinkClick r:id="rId5">
                  <a:extLst>
                    <a:ext uri="{A12FA001-AC4F-418D-AE19-62706E023703}">
                      <ahyp:hlinkClr val="tx"/>
                    </a:ext>
                  </a:extLst>
                </a:hlinkClick>
              </a:rPr>
              <a:t>Pexels</a:t>
            </a:r>
            <a:r>
              <a:rPr b="0" i="0" lang="en-US" sz="1200" u="none" cap="none" strike="noStrike">
                <a:solidFill>
                  <a:srgbClr val="000000"/>
                </a:solidFill>
                <a:latin typeface="Arial"/>
                <a:ea typeface="Arial"/>
                <a:cs typeface="Arial"/>
                <a:sym typeface="Arial"/>
              </a:rPr>
              <a:t> license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ea62dcfba0_0_293"/>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en-US" sz="3600">
                <a:solidFill>
                  <a:srgbClr val="161616"/>
                </a:solidFill>
              </a:rPr>
              <a:t>Discuss-It</a:t>
            </a:r>
            <a:r>
              <a:rPr lang="en-US" sz="3600">
                <a:solidFill>
                  <a:srgbClr val="161616"/>
                </a:solidFill>
              </a:rPr>
              <a:t> Assignment Settings</a:t>
            </a:r>
            <a:endParaRPr sz="3600">
              <a:solidFill>
                <a:srgbClr val="161616"/>
              </a:solidFill>
            </a:endParaRPr>
          </a:p>
        </p:txBody>
      </p:sp>
      <p:sp>
        <p:nvSpPr>
          <p:cNvPr id="322" name="Google Shape;322;g3ea62dcfba0_0_293"/>
          <p:cNvSpPr txBox="1"/>
          <p:nvPr/>
        </p:nvSpPr>
        <p:spPr>
          <a:xfrm>
            <a:off x="695975" y="2027475"/>
            <a:ext cx="7987800" cy="16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700"/>
              <a:buFont typeface="Arial"/>
              <a:buNone/>
            </a:pPr>
            <a:r>
              <a:rPr lang="en-US" sz="1700"/>
              <a:t>Before students can access a Discuss-It question, you must complete the Discuss-It Settings. To find it, go to the question by selecting the title. </a:t>
            </a:r>
            <a:endParaRPr b="0" i="0" sz="2000" u="none" cap="none" strike="noStrike">
              <a:solidFill>
                <a:srgbClr val="3D372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3D372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3D372F"/>
                </a:solidFill>
                <a:latin typeface="Arial"/>
                <a:ea typeface="Arial"/>
                <a:cs typeface="Arial"/>
                <a:sym typeface="Arial"/>
              </a:rPr>
              <a:t>Find the </a:t>
            </a:r>
            <a:r>
              <a:rPr lang="en-US" sz="1700">
                <a:solidFill>
                  <a:srgbClr val="3D372F"/>
                </a:solidFill>
              </a:rPr>
              <a:t>Discuss-It</a:t>
            </a:r>
            <a:r>
              <a:rPr b="0" i="0" lang="en-US" sz="1700" u="none" cap="none" strike="noStrike">
                <a:solidFill>
                  <a:srgbClr val="3D372F"/>
                </a:solidFill>
                <a:latin typeface="Arial"/>
                <a:ea typeface="Arial"/>
                <a:cs typeface="Arial"/>
                <a:sym typeface="Arial"/>
              </a:rPr>
              <a:t> Settings on the left corner of the screen.</a:t>
            </a:r>
            <a:endParaRPr b="0" i="0" sz="1700" u="none" cap="none" strike="noStrike">
              <a:solidFill>
                <a:srgbClr val="3D372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3D372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3D372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3D372F"/>
              </a:solidFill>
              <a:latin typeface="Arial"/>
              <a:ea typeface="Arial"/>
              <a:cs typeface="Arial"/>
              <a:sym typeface="Arial"/>
            </a:endParaRPr>
          </a:p>
        </p:txBody>
      </p:sp>
      <p:pic>
        <p:nvPicPr>
          <p:cNvPr descr="Icebreaker activity preview page with Discuss-it Settings button highlighted and a warning to select a response mode before students can respond." id="323" name="Google Shape;323;g3ea62dcfba0_0_293"/>
          <p:cNvPicPr preferRelativeResize="0"/>
          <p:nvPr/>
        </p:nvPicPr>
        <p:blipFill>
          <a:blip r:embed="rId3">
            <a:alphaModFix/>
          </a:blip>
          <a:stretch>
            <a:fillRect/>
          </a:stretch>
        </p:blipFill>
        <p:spPr>
          <a:xfrm>
            <a:off x="752725" y="3551100"/>
            <a:ext cx="7211229" cy="3002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ea62dcfba0_0_299"/>
          <p:cNvSpPr txBox="1"/>
          <p:nvPr>
            <p:ph idx="4294967295" type="title"/>
          </p:nvPr>
        </p:nvSpPr>
        <p:spPr>
          <a:xfrm>
            <a:off x="1088675" y="793650"/>
            <a:ext cx="7478700" cy="898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en-US" sz="3600"/>
              <a:t>Discuss-It</a:t>
            </a:r>
            <a:r>
              <a:rPr lang="en-US" sz="3600"/>
              <a:t> Settings Step 1</a:t>
            </a:r>
            <a:endParaRPr sz="3600"/>
          </a:p>
        </p:txBody>
      </p:sp>
      <p:pic>
        <p:nvPicPr>
          <p:cNvPr id="330" name="Google Shape;330;g3ea62dcfba0_0_299"/>
          <p:cNvPicPr preferRelativeResize="0"/>
          <p:nvPr/>
        </p:nvPicPr>
        <p:blipFill>
          <a:blip r:embed="rId3">
            <a:alphaModFix/>
          </a:blip>
          <a:stretch>
            <a:fillRect/>
          </a:stretch>
        </p:blipFill>
        <p:spPr>
          <a:xfrm>
            <a:off x="2899800" y="1972325"/>
            <a:ext cx="3073100" cy="1890025"/>
          </a:xfrm>
          <a:prstGeom prst="rect">
            <a:avLst/>
          </a:prstGeom>
          <a:noFill/>
          <a:ln>
            <a:noFill/>
          </a:ln>
        </p:spPr>
      </p:pic>
      <p:sp>
        <p:nvSpPr>
          <p:cNvPr id="331" name="Google Shape;331;g3ea62dcfba0_0_299"/>
          <p:cNvSpPr txBox="1"/>
          <p:nvPr/>
        </p:nvSpPr>
        <p:spPr>
          <a:xfrm>
            <a:off x="386650" y="4004800"/>
            <a:ext cx="8099400" cy="280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lang="en-US" sz="1300">
                <a:solidFill>
                  <a:srgbClr val="273540"/>
                </a:solidFill>
                <a:highlight>
                  <a:srgbClr val="FFFFFF"/>
                </a:highlight>
                <a:latin typeface="Lato"/>
                <a:ea typeface="Lato"/>
                <a:cs typeface="Lato"/>
                <a:sym typeface="Lato"/>
              </a:rPr>
              <a:t>Under General, you need to select number of groups, language, auto-grade, and completion criteria:</a:t>
            </a:r>
            <a:endParaRPr sz="1300">
              <a:solidFill>
                <a:srgbClr val="273540"/>
              </a:solidFill>
              <a:highlight>
                <a:srgbClr val="FFFFFF"/>
              </a:highlight>
              <a:latin typeface="Lato"/>
              <a:ea typeface="Lato"/>
              <a:cs typeface="Lato"/>
              <a:sym typeface="Lato"/>
            </a:endParaRPr>
          </a:p>
          <a:p>
            <a:pPr indent="-330200" lvl="0" marL="457200" rtl="0" algn="l">
              <a:lnSpc>
                <a:spcPct val="115000"/>
              </a:lnSpc>
              <a:spcBef>
                <a:spcPts val="1100"/>
              </a:spcBef>
              <a:spcAft>
                <a:spcPts val="0"/>
              </a:spcAft>
              <a:buClr>
                <a:srgbClr val="273540"/>
              </a:buClr>
              <a:buSzPts val="1600"/>
              <a:buFont typeface="Lato"/>
              <a:buChar char="●"/>
            </a:pPr>
            <a:r>
              <a:rPr lang="en-US" sz="1300">
                <a:solidFill>
                  <a:srgbClr val="273540"/>
                </a:solidFill>
                <a:highlight>
                  <a:srgbClr val="FFFFFF"/>
                </a:highlight>
                <a:latin typeface="Lato"/>
                <a:ea typeface="Lato"/>
                <a:cs typeface="Lato"/>
                <a:sym typeface="Lato"/>
              </a:rPr>
              <a:t>Number of Groups- If you want students to work in groups, choose how many groups you want. ADAPT will randomly assign students to groups, making discussions easier to manage in large classes.</a:t>
            </a:r>
            <a:endParaRPr sz="1300">
              <a:solidFill>
                <a:srgbClr val="273540"/>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rgbClr val="273540"/>
              </a:buClr>
              <a:buSzPts val="1600"/>
              <a:buFont typeface="Lato"/>
              <a:buChar char="●"/>
            </a:pPr>
            <a:r>
              <a:rPr lang="en-US" sz="1300">
                <a:solidFill>
                  <a:srgbClr val="273540"/>
                </a:solidFill>
                <a:highlight>
                  <a:srgbClr val="FFFFFF"/>
                </a:highlight>
                <a:latin typeface="Lato"/>
                <a:ea typeface="Lato"/>
                <a:cs typeface="Lato"/>
                <a:sym typeface="Lato"/>
              </a:rPr>
              <a:t>Language - AI is used to transcribe audio and video. For the best results, select the language spoken in the comments. If more than one language may be used, choose 'Multiple' — but note that accuracy may be lower.</a:t>
            </a:r>
            <a:endParaRPr sz="1300">
              <a:solidFill>
                <a:srgbClr val="273540"/>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rgbClr val="273540"/>
              </a:buClr>
              <a:buSzPts val="1600"/>
              <a:buFont typeface="Lato"/>
              <a:buChar char="●"/>
            </a:pPr>
            <a:r>
              <a:rPr lang="en-US" sz="1300">
                <a:solidFill>
                  <a:srgbClr val="273540"/>
                </a:solidFill>
                <a:highlight>
                  <a:srgbClr val="FFFFFF"/>
                </a:highlight>
                <a:latin typeface="Lato"/>
                <a:ea typeface="Lato"/>
                <a:cs typeface="Lato"/>
                <a:sym typeface="Lato"/>
              </a:rPr>
              <a:t>Auto-grade - If you select </a:t>
            </a:r>
            <a:r>
              <a:rPr b="1" lang="en-US" sz="1300">
                <a:solidFill>
                  <a:srgbClr val="273540"/>
                </a:solidFill>
                <a:highlight>
                  <a:srgbClr val="FFFFFF"/>
                </a:highlight>
                <a:latin typeface="Lato"/>
                <a:ea typeface="Lato"/>
                <a:cs typeface="Lato"/>
                <a:sym typeface="Lato"/>
              </a:rPr>
              <a:t>yes</a:t>
            </a:r>
            <a:r>
              <a:rPr lang="en-US" sz="1300">
                <a:solidFill>
                  <a:srgbClr val="273540"/>
                </a:solidFill>
                <a:highlight>
                  <a:srgbClr val="FFFFFF"/>
                </a:highlight>
                <a:latin typeface="Lato"/>
                <a:ea typeface="Lato"/>
                <a:cs typeface="Lato"/>
                <a:sym typeface="Lato"/>
              </a:rPr>
              <a:t>, students automatically receive full credit when they complete the assignment criteria.</a:t>
            </a:r>
            <a:endParaRPr sz="1300">
              <a:solidFill>
                <a:srgbClr val="273540"/>
              </a:solidFill>
              <a:highlight>
                <a:srgbClr val="FFFFFF"/>
              </a:highlight>
              <a:latin typeface="Lato"/>
              <a:ea typeface="Lato"/>
              <a:cs typeface="Lato"/>
              <a:sym typeface="Lato"/>
            </a:endParaRPr>
          </a:p>
          <a:p>
            <a:pPr indent="-330200" lvl="0" marL="457200" rtl="0" algn="l">
              <a:lnSpc>
                <a:spcPct val="115000"/>
              </a:lnSpc>
              <a:spcBef>
                <a:spcPts val="0"/>
              </a:spcBef>
              <a:spcAft>
                <a:spcPts val="0"/>
              </a:spcAft>
              <a:buClr>
                <a:srgbClr val="273540"/>
              </a:buClr>
              <a:buSzPts val="1600"/>
              <a:buFont typeface="Lato"/>
              <a:buChar char="●"/>
            </a:pPr>
            <a:r>
              <a:rPr lang="en-US" sz="1300">
                <a:solidFill>
                  <a:srgbClr val="273540"/>
                </a:solidFill>
                <a:highlight>
                  <a:srgbClr val="FFFFFF"/>
                </a:highlight>
                <a:latin typeface="Lato"/>
                <a:ea typeface="Lato"/>
                <a:cs typeface="Lato"/>
                <a:sym typeface="Lato"/>
              </a:rPr>
              <a:t>Completion Criteria - Select </a:t>
            </a:r>
            <a:r>
              <a:rPr b="1" lang="en-US" sz="1300">
                <a:solidFill>
                  <a:srgbClr val="273540"/>
                </a:solidFill>
                <a:highlight>
                  <a:srgbClr val="FFFFFF"/>
                </a:highlight>
                <a:latin typeface="Lato"/>
                <a:ea typeface="Lato"/>
                <a:cs typeface="Lato"/>
                <a:sym typeface="Lato"/>
              </a:rPr>
              <a:t>yes </a:t>
            </a:r>
            <a:r>
              <a:rPr lang="en-US" sz="1300">
                <a:solidFill>
                  <a:srgbClr val="273540"/>
                </a:solidFill>
                <a:highlight>
                  <a:srgbClr val="FFFFFF"/>
                </a:highlight>
                <a:latin typeface="Lato"/>
                <a:ea typeface="Lato"/>
                <a:cs typeface="Lato"/>
                <a:sym typeface="Lato"/>
              </a:rPr>
              <a:t>if you want students to see the completion requirements, minimum number of words or audio or video length for responses.</a:t>
            </a:r>
            <a:endParaRPr sz="1300">
              <a:solidFill>
                <a:srgbClr val="273540"/>
              </a:solidFill>
              <a:highlight>
                <a:srgbClr val="FFFFFF"/>
              </a:highlight>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ea62dcfba0_0_306"/>
          <p:cNvSpPr txBox="1"/>
          <p:nvPr>
            <p:ph type="title"/>
          </p:nvPr>
        </p:nvSpPr>
        <p:spPr>
          <a:xfrm>
            <a:off x="552450" y="804525"/>
            <a:ext cx="8039100" cy="8985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3200"/>
              <a:buNone/>
            </a:pPr>
            <a:r>
              <a:rPr lang="en-US" sz="3600"/>
              <a:t>Discuss-It Settings Step 2</a:t>
            </a:r>
            <a:endParaRPr sz="3800">
              <a:solidFill>
                <a:srgbClr val="161616"/>
              </a:solidFill>
            </a:endParaRPr>
          </a:p>
        </p:txBody>
      </p:sp>
      <p:sp>
        <p:nvSpPr>
          <p:cNvPr id="338" name="Google Shape;338;g3ea62dcfba0_0_306"/>
          <p:cNvSpPr txBox="1"/>
          <p:nvPr/>
        </p:nvSpPr>
        <p:spPr>
          <a:xfrm>
            <a:off x="760950" y="4836300"/>
            <a:ext cx="76221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300"/>
              <a:buFont typeface="Arial"/>
              <a:buNone/>
            </a:pPr>
            <a:r>
              <a:rPr lang="en-US" sz="1900"/>
              <a:t>Complete the Student Actions section. </a:t>
            </a:r>
            <a:endParaRPr sz="1900"/>
          </a:p>
          <a:p>
            <a:pPr indent="-349250" lvl="0" marL="457200" rtl="0" algn="l">
              <a:spcBef>
                <a:spcPts val="0"/>
              </a:spcBef>
              <a:spcAft>
                <a:spcPts val="0"/>
              </a:spcAft>
              <a:buSzPts val="1900"/>
              <a:buChar char="●"/>
            </a:pPr>
            <a:r>
              <a:rPr lang="en-US" sz="1900"/>
              <a:t>We recommend allowing students to edit their comments while restricting the ability to delete them. </a:t>
            </a:r>
            <a:endParaRPr sz="1900"/>
          </a:p>
          <a:p>
            <a:pPr indent="-349250" lvl="0" marL="457200" rtl="0" algn="l">
              <a:spcBef>
                <a:spcPts val="0"/>
              </a:spcBef>
              <a:spcAft>
                <a:spcPts val="0"/>
              </a:spcAft>
              <a:buSzPts val="1900"/>
              <a:buChar char="●"/>
            </a:pPr>
            <a:r>
              <a:rPr lang="en-US" sz="1900"/>
              <a:t>Note that if a student deletes their original post, any associated comments will also be removed. </a:t>
            </a:r>
            <a:endParaRPr b="0" i="0" sz="1800" u="none" cap="none" strike="noStrike">
              <a:solidFill>
                <a:srgbClr val="000000"/>
              </a:solidFill>
              <a:latin typeface="Arial"/>
              <a:ea typeface="Arial"/>
              <a:cs typeface="Arial"/>
              <a:sym typeface="Arial"/>
            </a:endParaRPr>
          </a:p>
        </p:txBody>
      </p:sp>
      <p:pic>
        <p:nvPicPr>
          <p:cNvPr descr="Discuss-it Student Actions settings showing students can edit comments set to Yes and delete comments set to No." id="339" name="Google Shape;339;g3ea62dcfba0_0_306"/>
          <p:cNvPicPr preferRelativeResize="0"/>
          <p:nvPr/>
        </p:nvPicPr>
        <p:blipFill>
          <a:blip r:embed="rId3">
            <a:alphaModFix/>
          </a:blip>
          <a:stretch>
            <a:fillRect/>
          </a:stretch>
        </p:blipFill>
        <p:spPr>
          <a:xfrm>
            <a:off x="1790600" y="2172500"/>
            <a:ext cx="4792675" cy="2255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eeb8f5a2f6_0_461"/>
          <p:cNvSpPr txBox="1"/>
          <p:nvPr>
            <p:ph type="title"/>
          </p:nvPr>
        </p:nvSpPr>
        <p:spPr>
          <a:xfrm>
            <a:off x="552450" y="804525"/>
            <a:ext cx="8039100" cy="8985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3200"/>
              <a:buNone/>
            </a:pPr>
            <a:r>
              <a:rPr lang="en-US" sz="3600"/>
              <a:t>Discuss-It Settings Step 3</a:t>
            </a:r>
            <a:endParaRPr sz="3800">
              <a:solidFill>
                <a:srgbClr val="161616"/>
              </a:solidFill>
            </a:endParaRPr>
          </a:p>
        </p:txBody>
      </p:sp>
      <p:sp>
        <p:nvSpPr>
          <p:cNvPr id="346" name="Google Shape;346;g3eeb8f5a2f6_0_461"/>
          <p:cNvSpPr txBox="1"/>
          <p:nvPr/>
        </p:nvSpPr>
        <p:spPr>
          <a:xfrm>
            <a:off x="760950" y="4836300"/>
            <a:ext cx="7622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Lastly, complete the Completion Criteria by choosing the number of:</a:t>
            </a:r>
            <a:endParaRPr sz="1800"/>
          </a:p>
          <a:p>
            <a:pPr indent="-342900" lvl="0" marL="457200" rtl="0" algn="l">
              <a:spcBef>
                <a:spcPts val="0"/>
              </a:spcBef>
              <a:spcAft>
                <a:spcPts val="0"/>
              </a:spcAft>
              <a:buSzPts val="1800"/>
              <a:buChar char="●"/>
            </a:pPr>
            <a:r>
              <a:rPr lang="en-US" sz="1800"/>
              <a:t>Initiate discussion thread with new comment(s)</a:t>
            </a:r>
            <a:endParaRPr sz="1800"/>
          </a:p>
          <a:p>
            <a:pPr indent="-342900" lvl="0" marL="457200" rtl="0" algn="l">
              <a:spcBef>
                <a:spcPts val="0"/>
              </a:spcBef>
              <a:spcAft>
                <a:spcPts val="0"/>
              </a:spcAft>
              <a:buSzPts val="1800"/>
              <a:buChar char="●"/>
            </a:pPr>
            <a:r>
              <a:rPr lang="en-US" sz="1800"/>
              <a:t>Submit reply to comments in </a:t>
            </a:r>
            <a:r>
              <a:rPr lang="en-US" sz="1800"/>
              <a:t>existing</a:t>
            </a:r>
            <a:r>
              <a:rPr lang="en-US" sz="1800"/>
              <a:t> threads</a:t>
            </a:r>
            <a:endParaRPr sz="1800"/>
          </a:p>
          <a:p>
            <a:pPr indent="-342900" lvl="0" marL="457200" rtl="0" algn="l">
              <a:spcBef>
                <a:spcPts val="0"/>
              </a:spcBef>
              <a:spcAft>
                <a:spcPts val="0"/>
              </a:spcAft>
              <a:buSzPts val="1800"/>
              <a:buChar char="●"/>
            </a:pPr>
            <a:r>
              <a:rPr lang="en-US" sz="1800"/>
              <a:t>Participate (initiate or reply) thread</a:t>
            </a:r>
            <a:endParaRPr sz="1800"/>
          </a:p>
          <a:p>
            <a:pPr indent="0" lvl="0" marL="0" rtl="0" algn="l">
              <a:spcBef>
                <a:spcPts val="0"/>
              </a:spcBef>
              <a:spcAft>
                <a:spcPts val="0"/>
              </a:spcAft>
              <a:buNone/>
            </a:pPr>
            <a:r>
              <a:rPr lang="en-US" sz="1800"/>
              <a:t>Next choose the media format. Choose whether students respond via text only, audio only, video only, or a combination.</a:t>
            </a:r>
            <a:endParaRPr sz="2300"/>
          </a:p>
        </p:txBody>
      </p:sp>
      <p:pic>
        <p:nvPicPr>
          <p:cNvPr descr="Discuss-it Completion Criteria settings showing fields for initiate, submit, and participate requirements with response mode options for text, audio, and video." id="347" name="Google Shape;347;g3eeb8f5a2f6_0_461"/>
          <p:cNvPicPr preferRelativeResize="0"/>
          <p:nvPr/>
        </p:nvPicPr>
        <p:blipFill>
          <a:blip r:embed="rId3">
            <a:alphaModFix/>
          </a:blip>
          <a:stretch>
            <a:fillRect/>
          </a:stretch>
        </p:blipFill>
        <p:spPr>
          <a:xfrm>
            <a:off x="2238300" y="1926650"/>
            <a:ext cx="4063837" cy="2828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e841e7d911_0_10"/>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Presenters</a:t>
            </a:r>
            <a:endParaRPr sz="3600"/>
          </a:p>
        </p:txBody>
      </p:sp>
      <p:sp>
        <p:nvSpPr>
          <p:cNvPr id="150" name="Google Shape;150;g3e841e7d911_0_10"/>
          <p:cNvSpPr txBox="1"/>
          <p:nvPr>
            <p:ph idx="1" type="body"/>
          </p:nvPr>
        </p:nvSpPr>
        <p:spPr>
          <a:xfrm>
            <a:off x="978325" y="2082575"/>
            <a:ext cx="7423800" cy="2006400"/>
          </a:xfrm>
          <a:prstGeom prst="rect">
            <a:avLst/>
          </a:prstGeom>
          <a:noFill/>
          <a:ln>
            <a:noFill/>
          </a:ln>
        </p:spPr>
        <p:txBody>
          <a:bodyPr anchorCtr="0" anchor="t" bIns="45700" lIns="91425" spcFirstLastPara="1" rIns="91425" wrap="square" tIns="45700">
            <a:normAutofit/>
          </a:bodyPr>
          <a:lstStyle/>
          <a:p>
            <a:pPr indent="-361950" lvl="0" marL="457200" rtl="0" algn="l">
              <a:lnSpc>
                <a:spcPct val="120000"/>
              </a:lnSpc>
              <a:spcBef>
                <a:spcPts val="750"/>
              </a:spcBef>
              <a:spcAft>
                <a:spcPts val="0"/>
              </a:spcAft>
              <a:buSzPts val="2100"/>
              <a:buChar char="•"/>
            </a:pPr>
            <a:r>
              <a:rPr lang="en-US" sz="2100"/>
              <a:t>Cristina Moon, ASCCC OERI ADAPT lead</a:t>
            </a:r>
            <a:endParaRPr sz="2100"/>
          </a:p>
          <a:p>
            <a:pPr indent="-349250" lvl="1" marL="914400" rtl="0" algn="l">
              <a:lnSpc>
                <a:spcPct val="120000"/>
              </a:lnSpc>
              <a:spcBef>
                <a:spcPts val="375"/>
              </a:spcBef>
              <a:spcAft>
                <a:spcPts val="0"/>
              </a:spcAft>
              <a:buSzPts val="1900"/>
              <a:buChar char="•"/>
            </a:pPr>
            <a:r>
              <a:rPr lang="en-US" sz="2100"/>
              <a:t>Spanish, Chabot College</a:t>
            </a:r>
            <a:endParaRPr sz="2100"/>
          </a:p>
          <a:p>
            <a:pPr indent="-361950" lvl="0" marL="457200" rtl="0" algn="l">
              <a:lnSpc>
                <a:spcPct val="120000"/>
              </a:lnSpc>
              <a:spcBef>
                <a:spcPts val="750"/>
              </a:spcBef>
              <a:spcAft>
                <a:spcPts val="0"/>
              </a:spcAft>
              <a:buSzPts val="2100"/>
              <a:buChar char="•"/>
            </a:pPr>
            <a:r>
              <a:rPr lang="en-US" sz="2100"/>
              <a:t>Shagun Kaur, ASCCC OERI LibreTexts Lead</a:t>
            </a:r>
            <a:endParaRPr sz="2100"/>
          </a:p>
          <a:p>
            <a:pPr indent="-349250" lvl="1" marL="914400" rtl="0" algn="l">
              <a:lnSpc>
                <a:spcPct val="120000"/>
              </a:lnSpc>
              <a:spcBef>
                <a:spcPts val="375"/>
              </a:spcBef>
              <a:spcAft>
                <a:spcPts val="0"/>
              </a:spcAft>
              <a:buSzPts val="1900"/>
              <a:buChar char="•"/>
            </a:pPr>
            <a:r>
              <a:rPr lang="en-US" sz="2100"/>
              <a:t>Communication Studies, De Anza</a:t>
            </a:r>
            <a:endParaRPr sz="2300"/>
          </a:p>
        </p:txBody>
      </p:sp>
      <p:pic>
        <p:nvPicPr>
          <p:cNvPr descr="A person smashing their face into a book in what might be viewed as an expression of exasperation. " id="151" name="Google Shape;151;g3e841e7d911_0_10" title="Decorative"/>
          <p:cNvPicPr preferRelativeResize="0"/>
          <p:nvPr/>
        </p:nvPicPr>
        <p:blipFill rotWithShape="1">
          <a:blip r:embed="rId3">
            <a:alphaModFix/>
          </a:blip>
          <a:srcRect b="0" l="0" r="0" t="0"/>
          <a:stretch/>
        </p:blipFill>
        <p:spPr>
          <a:xfrm>
            <a:off x="2980753" y="4088984"/>
            <a:ext cx="2969396" cy="1689280"/>
          </a:xfrm>
          <a:prstGeom prst="rect">
            <a:avLst/>
          </a:prstGeom>
          <a:noFill/>
          <a:ln>
            <a:noFill/>
          </a:ln>
        </p:spPr>
      </p:pic>
      <p:sp>
        <p:nvSpPr>
          <p:cNvPr id="152" name="Google Shape;152;g3e841e7d911_0_10" title="Decorative image"/>
          <p:cNvSpPr/>
          <p:nvPr/>
        </p:nvSpPr>
        <p:spPr>
          <a:xfrm>
            <a:off x="2812510" y="5935394"/>
            <a:ext cx="35190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Photo by </a:t>
            </a:r>
            <a:r>
              <a:rPr b="0" i="0" lang="en-US" sz="1200" u="sng" cap="none" strike="noStrike">
                <a:solidFill>
                  <a:schemeClr val="dk1"/>
                </a:solidFill>
                <a:latin typeface="Arial"/>
                <a:ea typeface="Arial"/>
                <a:cs typeface="Arial"/>
                <a:sym typeface="Arial"/>
                <a:hlinkClick r:id="rId4">
                  <a:extLst>
                    <a:ext uri="{A12FA001-AC4F-418D-AE19-62706E023703}">
                      <ahyp:hlinkClr val="tx"/>
                    </a:ext>
                  </a:extLst>
                </a:hlinkClick>
              </a:rPr>
              <a:t>Siora Photography</a:t>
            </a:r>
            <a:r>
              <a:rPr b="0" i="0" lang="en-US" sz="1200" u="none" cap="none" strike="noStrike">
                <a:solidFill>
                  <a:schemeClr val="dk1"/>
                </a:solidFill>
                <a:latin typeface="Arial"/>
                <a:ea typeface="Arial"/>
                <a:cs typeface="Arial"/>
                <a:sym typeface="Arial"/>
              </a:rPr>
              <a:t> on </a:t>
            </a:r>
            <a:r>
              <a:rPr b="0" i="0" lang="en-US" sz="1200" u="sng" cap="none" strike="noStrike">
                <a:solidFill>
                  <a:schemeClr val="dk1"/>
                </a:solidFill>
                <a:latin typeface="Arial"/>
                <a:ea typeface="Arial"/>
                <a:cs typeface="Arial"/>
                <a:sym typeface="Arial"/>
                <a:hlinkClick r:id="rId5">
                  <a:extLst>
                    <a:ext uri="{A12FA001-AC4F-418D-AE19-62706E023703}">
                      <ahyp:hlinkClr val="tx"/>
                    </a:ext>
                  </a:extLst>
                </a:hlinkClick>
              </a:rPr>
              <a:t>Unsplash</a:t>
            </a:r>
            <a:r>
              <a:rPr b="0" i="0" lang="en-US" sz="1200" u="none" cap="none" strike="noStrike">
                <a:solidFill>
                  <a:schemeClr val="dk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e8228a2981_0_1444"/>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Font typeface="Arial"/>
              <a:buNone/>
            </a:pPr>
            <a:r>
              <a:rPr lang="en-US" sz="3600"/>
              <a:t>Your Turn to Try</a:t>
            </a:r>
            <a:endParaRPr/>
          </a:p>
        </p:txBody>
      </p:sp>
      <p:sp>
        <p:nvSpPr>
          <p:cNvPr id="353" name="Google Shape;353;g3e8228a2981_0_1444"/>
          <p:cNvSpPr txBox="1"/>
          <p:nvPr/>
        </p:nvSpPr>
        <p:spPr>
          <a:xfrm>
            <a:off x="3255584" y="5459815"/>
            <a:ext cx="3740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000000"/>
                </a:solidFill>
                <a:latin typeface="Arial"/>
                <a:ea typeface="Arial"/>
                <a:cs typeface="Arial"/>
                <a:sym typeface="Arial"/>
                <a:hlinkClick r:id="rId3">
                  <a:extLst>
                    <a:ext uri="{A12FA001-AC4F-418D-AE19-62706E023703}">
                      <ahyp:hlinkClr val="tx"/>
                    </a:ext>
                  </a:extLst>
                </a:hlinkClick>
              </a:rPr>
              <a:t>Tortoise</a:t>
            </a:r>
            <a:r>
              <a:rPr b="0" i="0" lang="en-US" sz="1200" u="none" cap="none" strike="noStrike">
                <a:solidFill>
                  <a:srgbClr val="000000"/>
                </a:solidFill>
                <a:latin typeface="Arial"/>
                <a:ea typeface="Arial"/>
                <a:cs typeface="Arial"/>
                <a:sym typeface="Arial"/>
              </a:rPr>
              <a:t> is licensed </a:t>
            </a:r>
            <a:r>
              <a:rPr b="0" i="0" lang="en-US" sz="1200" u="sng" cap="none" strike="noStrike">
                <a:solidFill>
                  <a:srgbClr val="000000"/>
                </a:solidFill>
                <a:latin typeface="Arial"/>
                <a:ea typeface="Arial"/>
                <a:cs typeface="Arial"/>
                <a:sym typeface="Arial"/>
                <a:hlinkClick r:id="rId4">
                  <a:extLst>
                    <a:ext uri="{A12FA001-AC4F-418D-AE19-62706E023703}">
                      <ahyp:hlinkClr val="tx"/>
                    </a:ext>
                  </a:extLst>
                </a:hlinkClick>
              </a:rPr>
              <a:t>CC0 1.0 Public Domain</a:t>
            </a:r>
            <a:r>
              <a:rPr b="0" i="0" lang="en-US"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Large tortoise resting on sandy ground with its head tucked beneath a weathered brown shell." id="354" name="Google Shape;354;g3e8228a2981_0_1444"/>
          <p:cNvPicPr preferRelativeResize="0"/>
          <p:nvPr/>
        </p:nvPicPr>
        <p:blipFill rotWithShape="1">
          <a:blip r:embed="rId5">
            <a:alphaModFix/>
          </a:blip>
          <a:srcRect b="0" l="0" r="0" t="0"/>
          <a:stretch/>
        </p:blipFill>
        <p:spPr>
          <a:xfrm>
            <a:off x="2498322" y="2085381"/>
            <a:ext cx="4383113" cy="32873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eeb8f5a2f6_0_471"/>
          <p:cNvSpPr txBox="1"/>
          <p:nvPr>
            <p:ph type="title"/>
          </p:nvPr>
        </p:nvSpPr>
        <p:spPr>
          <a:xfrm>
            <a:off x="1088686" y="804520"/>
            <a:ext cx="7202400" cy="898500"/>
          </a:xfrm>
          <a:prstGeom prst="rect">
            <a:avLst/>
          </a:prstGeom>
          <a:noFill/>
          <a:ln>
            <a:noFill/>
          </a:ln>
        </p:spPr>
        <p:txBody>
          <a:bodyPr anchorCtr="0" anchor="b" bIns="60925" lIns="121900" spcFirstLastPara="1" rIns="121900" wrap="square" tIns="60925">
            <a:noAutofit/>
          </a:bodyPr>
          <a:lstStyle/>
          <a:p>
            <a:pPr indent="0" lvl="0" marL="0" rtl="0" algn="ctr">
              <a:lnSpc>
                <a:spcPct val="90000"/>
              </a:lnSpc>
              <a:spcBef>
                <a:spcPts val="0"/>
              </a:spcBef>
              <a:spcAft>
                <a:spcPts val="0"/>
              </a:spcAft>
              <a:buSzPts val="4300"/>
              <a:buNone/>
            </a:pPr>
            <a:r>
              <a:rPr lang="en-US" sz="4000"/>
              <a:t>Easy Grading of Discuss-It Questions</a:t>
            </a:r>
            <a:endParaRPr sz="4000"/>
          </a:p>
        </p:txBody>
      </p:sp>
      <p:pic>
        <p:nvPicPr>
          <p:cNvPr id="360" name="Google Shape;360;g3eeb8f5a2f6_0_471"/>
          <p:cNvPicPr preferRelativeResize="0"/>
          <p:nvPr/>
        </p:nvPicPr>
        <p:blipFill rotWithShape="1">
          <a:blip r:embed="rId3">
            <a:alphaModFix/>
          </a:blip>
          <a:srcRect b="0" l="0" r="47792" t="0"/>
          <a:stretch/>
        </p:blipFill>
        <p:spPr>
          <a:xfrm>
            <a:off x="956450" y="2035025"/>
            <a:ext cx="3277174" cy="5038700"/>
          </a:xfrm>
          <a:prstGeom prst="rect">
            <a:avLst/>
          </a:prstGeom>
          <a:noFill/>
          <a:ln>
            <a:noFill/>
          </a:ln>
        </p:spPr>
      </p:pic>
      <p:pic>
        <p:nvPicPr>
          <p:cNvPr id="361" name="Google Shape;361;g3eeb8f5a2f6_0_471"/>
          <p:cNvPicPr preferRelativeResize="0"/>
          <p:nvPr/>
        </p:nvPicPr>
        <p:blipFill>
          <a:blip r:embed="rId4">
            <a:alphaModFix/>
          </a:blip>
          <a:stretch>
            <a:fillRect/>
          </a:stretch>
        </p:blipFill>
        <p:spPr>
          <a:xfrm>
            <a:off x="4572000" y="2035025"/>
            <a:ext cx="3614851" cy="4793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eeb8f5a2f6_0_586"/>
          <p:cNvSpPr txBox="1"/>
          <p:nvPr>
            <p:ph type="title"/>
          </p:nvPr>
        </p:nvSpPr>
        <p:spPr>
          <a:xfrm>
            <a:off x="970811" y="804520"/>
            <a:ext cx="7202400" cy="8985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sz="3100"/>
              <a:t>Grading Open-Ended Questions</a:t>
            </a:r>
            <a:endParaRPr sz="3100"/>
          </a:p>
        </p:txBody>
      </p:sp>
      <p:sp>
        <p:nvSpPr>
          <p:cNvPr id="368" name="Google Shape;368;g3eeb8f5a2f6_0_586"/>
          <p:cNvSpPr txBox="1"/>
          <p:nvPr>
            <p:ph idx="1" type="body"/>
          </p:nvPr>
        </p:nvSpPr>
        <p:spPr>
          <a:xfrm>
            <a:off x="4171775" y="2493950"/>
            <a:ext cx="4129200" cy="4039800"/>
          </a:xfrm>
          <a:prstGeom prst="rect">
            <a:avLst/>
          </a:prstGeom>
        </p:spPr>
        <p:txBody>
          <a:bodyPr anchorCtr="0" anchor="t" bIns="45700" lIns="91425" spcFirstLastPara="1" rIns="91425" wrap="square" tIns="45700">
            <a:normAutofit/>
          </a:bodyPr>
          <a:lstStyle/>
          <a:p>
            <a:pPr indent="-349250" lvl="0" marL="457200" rtl="0" algn="l">
              <a:spcBef>
                <a:spcPts val="750"/>
              </a:spcBef>
              <a:spcAft>
                <a:spcPts val="0"/>
              </a:spcAft>
              <a:buSzPts val="1900"/>
              <a:buChar char="•"/>
            </a:pPr>
            <a:r>
              <a:rPr lang="en-US" sz="1900"/>
              <a:t>Find the assignment and select the title of the assignment. </a:t>
            </a:r>
            <a:endParaRPr sz="1900"/>
          </a:p>
          <a:p>
            <a:pPr indent="-349250" lvl="0" marL="457200" rtl="0" algn="l">
              <a:spcBef>
                <a:spcPts val="1000"/>
              </a:spcBef>
              <a:spcAft>
                <a:spcPts val="0"/>
              </a:spcAft>
              <a:buSzPts val="1900"/>
              <a:buChar char="•"/>
            </a:pPr>
            <a:r>
              <a:rPr lang="en-US" sz="1900"/>
              <a:t>You will see the Assignment Information panel. </a:t>
            </a:r>
            <a:endParaRPr sz="1900"/>
          </a:p>
          <a:p>
            <a:pPr indent="-349250" lvl="0" marL="457200" rtl="0" algn="l">
              <a:spcBef>
                <a:spcPts val="1000"/>
              </a:spcBef>
              <a:spcAft>
                <a:spcPts val="0"/>
              </a:spcAft>
              <a:buSzPts val="1900"/>
              <a:buChar char="•"/>
            </a:pPr>
            <a:r>
              <a:rPr lang="en-US" sz="1900"/>
              <a:t>Select Open Grader. </a:t>
            </a:r>
            <a:endParaRPr sz="1900"/>
          </a:p>
          <a:p>
            <a:pPr indent="-349250" lvl="0" marL="457200" rtl="0" algn="l">
              <a:spcBef>
                <a:spcPts val="1000"/>
              </a:spcBef>
              <a:spcAft>
                <a:spcPts val="0"/>
              </a:spcAft>
              <a:buSzPts val="1900"/>
              <a:buChar char="•"/>
            </a:pPr>
            <a:r>
              <a:rPr lang="en-US" sz="1900"/>
              <a:t>Note: all open-ended questions will be graded from the Open Grader.</a:t>
            </a:r>
            <a:endParaRPr sz="1900"/>
          </a:p>
          <a:p>
            <a:pPr indent="0" lvl="0" marL="0" rtl="0" algn="l">
              <a:spcBef>
                <a:spcPts val="1000"/>
              </a:spcBef>
              <a:spcAft>
                <a:spcPts val="0"/>
              </a:spcAft>
              <a:buNone/>
            </a:pPr>
            <a:r>
              <a:t/>
            </a:r>
            <a:endParaRPr/>
          </a:p>
        </p:txBody>
      </p:sp>
      <p:pic>
        <p:nvPicPr>
          <p:cNvPr descr="Assignment Information navigation menu with Open Grader highlighted in red, showing links for summary, properties, submissions, and gradebook options." id="369" name="Google Shape;369;g3eeb8f5a2f6_0_586"/>
          <p:cNvPicPr preferRelativeResize="0"/>
          <p:nvPr/>
        </p:nvPicPr>
        <p:blipFill>
          <a:blip r:embed="rId3">
            <a:alphaModFix/>
          </a:blip>
          <a:stretch>
            <a:fillRect/>
          </a:stretch>
        </p:blipFill>
        <p:spPr>
          <a:xfrm>
            <a:off x="1576900" y="2015720"/>
            <a:ext cx="2184906" cy="485018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eeb8f5a2f6_0_593"/>
          <p:cNvSpPr txBox="1"/>
          <p:nvPr>
            <p:ph type="title"/>
          </p:nvPr>
        </p:nvSpPr>
        <p:spPr>
          <a:xfrm>
            <a:off x="970811" y="804520"/>
            <a:ext cx="7202400" cy="8985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sz="3100"/>
              <a:t>Grading in Open Grader</a:t>
            </a:r>
            <a:endParaRPr sz="3100"/>
          </a:p>
        </p:txBody>
      </p:sp>
      <p:pic>
        <p:nvPicPr>
          <p:cNvPr id="376" name="Google Shape;376;g3eeb8f5a2f6_0_593"/>
          <p:cNvPicPr preferRelativeResize="0"/>
          <p:nvPr/>
        </p:nvPicPr>
        <p:blipFill>
          <a:blip r:embed="rId3">
            <a:alphaModFix/>
          </a:blip>
          <a:stretch>
            <a:fillRect/>
          </a:stretch>
        </p:blipFill>
        <p:spPr>
          <a:xfrm>
            <a:off x="970800" y="2397327"/>
            <a:ext cx="7081474" cy="35626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e868990ad4_1_124"/>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600"/>
              <a:buNone/>
            </a:pPr>
            <a:r>
              <a:rPr lang="en-US"/>
              <a:t>Things to Remember</a:t>
            </a:r>
            <a:endParaRPr/>
          </a:p>
        </p:txBody>
      </p:sp>
      <p:sp>
        <p:nvSpPr>
          <p:cNvPr id="383" name="Google Shape;383;g3e868990ad4_1_124"/>
          <p:cNvSpPr txBox="1"/>
          <p:nvPr>
            <p:ph idx="1" type="body"/>
          </p:nvPr>
        </p:nvSpPr>
        <p:spPr>
          <a:xfrm>
            <a:off x="1088686" y="2015732"/>
            <a:ext cx="7202400" cy="4039800"/>
          </a:xfrm>
          <a:prstGeom prst="rect">
            <a:avLst/>
          </a:prstGeom>
          <a:noFill/>
          <a:ln>
            <a:noFill/>
          </a:ln>
        </p:spPr>
        <p:txBody>
          <a:bodyPr anchorCtr="0" anchor="t" bIns="45700" lIns="91425" spcFirstLastPara="1" rIns="91425" wrap="square" tIns="45700">
            <a:normAutofit/>
          </a:bodyPr>
          <a:lstStyle/>
          <a:p>
            <a:pPr indent="-361950" lvl="0" marL="457200" rtl="0" algn="l">
              <a:lnSpc>
                <a:spcPct val="120000"/>
              </a:lnSpc>
              <a:spcBef>
                <a:spcPts val="750"/>
              </a:spcBef>
              <a:spcAft>
                <a:spcPts val="0"/>
              </a:spcAft>
              <a:buSzPts val="2100"/>
              <a:buChar char="•"/>
            </a:pPr>
            <a:r>
              <a:rPr lang="en-US" sz="2100"/>
              <a:t>You can add any public question to your assignment in ADAPT.</a:t>
            </a:r>
            <a:endParaRPr sz="2100"/>
          </a:p>
          <a:p>
            <a:pPr indent="-361950" lvl="0" marL="457200" rtl="0" algn="l">
              <a:lnSpc>
                <a:spcPct val="120000"/>
              </a:lnSpc>
              <a:spcBef>
                <a:spcPts val="1000"/>
              </a:spcBef>
              <a:spcAft>
                <a:spcPts val="0"/>
              </a:spcAft>
              <a:buSzPts val="2100"/>
              <a:buChar char="•"/>
            </a:pPr>
            <a:r>
              <a:rPr lang="en-US" sz="2100"/>
              <a:t>However, only certain question types can be cloned, specifically: ADAPT native questions, WeBWorK questions, Forge questions, and Learning Trees,</a:t>
            </a:r>
            <a:endParaRPr sz="2100"/>
          </a:p>
          <a:p>
            <a:pPr indent="-361950" lvl="0" marL="457200" rtl="0" algn="l">
              <a:lnSpc>
                <a:spcPct val="120000"/>
              </a:lnSpc>
              <a:spcBef>
                <a:spcPts val="1000"/>
              </a:spcBef>
              <a:spcAft>
                <a:spcPts val="0"/>
              </a:spcAft>
              <a:buSzPts val="2100"/>
              <a:buChar char="•"/>
            </a:pPr>
            <a:r>
              <a:rPr lang="en-US" sz="2100"/>
              <a:t>Cloning a question creates a copy in your cloned folder that you can freely edit and later add to an assignment.</a:t>
            </a:r>
            <a:endParaRPr sz="2100"/>
          </a:p>
          <a:p>
            <a:pPr indent="0" lvl="0" marL="0" rtl="0" algn="l">
              <a:lnSpc>
                <a:spcPct val="120000"/>
              </a:lnSpc>
              <a:spcBef>
                <a:spcPts val="1000"/>
              </a:spcBef>
              <a:spcAft>
                <a:spcPts val="0"/>
              </a:spcAft>
              <a:buSzPts val="16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4"/>
          <p:cNvSpPr txBox="1"/>
          <p:nvPr>
            <p:ph type="title"/>
          </p:nvPr>
        </p:nvSpPr>
        <p:spPr>
          <a:xfrm>
            <a:off x="1190436" y="2310445"/>
            <a:ext cx="7202400" cy="8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What did you think of Discuss-It</a:t>
            </a:r>
            <a:r>
              <a:rPr lang="en-US" sz="3600"/>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3eeb8f5a2f6_0_107"/>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200"/>
              <a:t>Next in the Series and Coming Up</a:t>
            </a:r>
            <a:endParaRPr/>
          </a:p>
        </p:txBody>
      </p:sp>
      <p:sp>
        <p:nvSpPr>
          <p:cNvPr id="394" name="Google Shape;394;g3eeb8f5a2f6_0_107"/>
          <p:cNvSpPr txBox="1"/>
          <p:nvPr/>
        </p:nvSpPr>
        <p:spPr>
          <a:xfrm>
            <a:off x="693125" y="3199275"/>
            <a:ext cx="7904100" cy="2575500"/>
          </a:xfrm>
          <a:prstGeom prst="rect">
            <a:avLst/>
          </a:prstGeom>
          <a:noFill/>
          <a:ln cap="flat" cmpd="sng" w="9525">
            <a:solidFill>
              <a:srgbClr val="222222"/>
            </a:solidFill>
            <a:prstDash val="solid"/>
            <a:round/>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None/>
            </a:pPr>
            <a:r>
              <a:rPr lang="en-US" sz="2200"/>
              <a:t>Office hours:</a:t>
            </a:r>
            <a:endParaRPr sz="2200"/>
          </a:p>
          <a:p>
            <a:pPr indent="-323850" lvl="0" marL="457200" rtl="0" algn="l">
              <a:spcBef>
                <a:spcPts val="1000"/>
              </a:spcBef>
              <a:spcAft>
                <a:spcPts val="0"/>
              </a:spcAft>
              <a:buSzPts val="1500"/>
              <a:buChar char="●"/>
            </a:pPr>
            <a:r>
              <a:rPr lang="en-US" sz="1500" u="sng">
                <a:solidFill>
                  <a:schemeClr val="hlink"/>
                </a:solidFill>
                <a:hlinkClick r:id="rId3"/>
              </a:rPr>
              <a:t>Register for the LibreTexts/ADAPT Office Hours on Friday, June 12, from 2:00 pm – 3:00 pm</a:t>
            </a:r>
            <a:endParaRPr sz="1500"/>
          </a:p>
          <a:p>
            <a:pPr indent="-323850" lvl="0" marL="457200" rtl="0" algn="l">
              <a:spcBef>
                <a:spcPts val="1000"/>
              </a:spcBef>
              <a:spcAft>
                <a:spcPts val="0"/>
              </a:spcAft>
              <a:buSzPts val="1500"/>
              <a:buChar char="●"/>
            </a:pPr>
            <a:r>
              <a:rPr lang="en-US" sz="1500" u="sng">
                <a:solidFill>
                  <a:schemeClr val="hlink"/>
                </a:solidFill>
                <a:hlinkClick r:id="rId4"/>
              </a:rPr>
              <a:t>Register for the LibreTexts/ADAPT Office Hours on Monday, June 15, from 9:00 am – 10:00 am</a:t>
            </a:r>
            <a:endParaRPr sz="1500"/>
          </a:p>
          <a:p>
            <a:pPr indent="-323850" lvl="0" marL="457200" rtl="0" algn="l">
              <a:spcBef>
                <a:spcPts val="1000"/>
              </a:spcBef>
              <a:spcAft>
                <a:spcPts val="0"/>
              </a:spcAft>
              <a:buSzPts val="1500"/>
              <a:buChar char="●"/>
            </a:pPr>
            <a:r>
              <a:rPr lang="en-US" sz="1500" u="sng">
                <a:solidFill>
                  <a:schemeClr val="hlink"/>
                </a:solidFill>
                <a:hlinkClick r:id="rId5"/>
              </a:rPr>
              <a:t>Register for the LibreTexts/ADAPT Office Hours on Thursday, June 19, from 9:00 am – 10:00 am</a:t>
            </a:r>
            <a:r>
              <a:rPr lang="en-US" sz="1500"/>
              <a:t> </a:t>
            </a:r>
            <a:endParaRPr sz="1700">
              <a:solidFill>
                <a:srgbClr val="181612"/>
              </a:solidFill>
            </a:endParaRPr>
          </a:p>
          <a:p>
            <a:pPr indent="0" lvl="0" marL="0" marR="0" rtl="0" algn="ctr">
              <a:lnSpc>
                <a:spcPct val="100000"/>
              </a:lnSpc>
              <a:spcBef>
                <a:spcPts val="1000"/>
              </a:spcBef>
              <a:spcAft>
                <a:spcPts val="0"/>
              </a:spcAft>
              <a:buClr>
                <a:srgbClr val="000000"/>
              </a:buClr>
              <a:buSzPts val="2000"/>
              <a:buFont typeface="Arial"/>
              <a:buNone/>
            </a:pPr>
            <a:r>
              <a:t/>
            </a:r>
            <a:endParaRPr sz="1600">
              <a:solidFill>
                <a:srgbClr val="181612"/>
              </a:solidFill>
            </a:endParaRPr>
          </a:p>
        </p:txBody>
      </p:sp>
      <p:sp>
        <p:nvSpPr>
          <p:cNvPr id="395" name="Google Shape;395;g3eeb8f5a2f6_0_107"/>
          <p:cNvSpPr txBox="1"/>
          <p:nvPr/>
        </p:nvSpPr>
        <p:spPr>
          <a:xfrm>
            <a:off x="457475" y="6196625"/>
            <a:ext cx="84648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181612"/>
                </a:solidFill>
                <a:latin typeface="Arial"/>
                <a:ea typeface="Arial"/>
                <a:cs typeface="Arial"/>
                <a:sym typeface="Arial"/>
              </a:rPr>
              <a:t>To register and find the recorded archived of webinars, please visit the </a:t>
            </a:r>
            <a:r>
              <a:rPr b="0" i="0" lang="en-US" sz="1600" u="sng" cap="none" strike="noStrike">
                <a:solidFill>
                  <a:srgbClr val="DE1F37"/>
                </a:solidFill>
                <a:latin typeface="Arial"/>
                <a:ea typeface="Arial"/>
                <a:cs typeface="Arial"/>
                <a:sym typeface="Arial"/>
                <a:hlinkClick r:id="rId6">
                  <a:extLst>
                    <a:ext uri="{A12FA001-AC4F-418D-AE19-62706E023703}">
                      <ahyp:hlinkClr val="tx"/>
                    </a:ext>
                  </a:extLst>
                </a:hlinkClick>
              </a:rPr>
              <a:t>ASCCC OERI</a:t>
            </a:r>
            <a:r>
              <a:rPr b="0" i="0" lang="en-US" sz="1600" u="none" cap="none" strike="noStrike">
                <a:solidFill>
                  <a:srgbClr val="181612"/>
                </a:solidFill>
                <a:latin typeface="Arial"/>
                <a:ea typeface="Arial"/>
                <a:cs typeface="Arial"/>
                <a:sym typeface="Arial"/>
              </a:rPr>
              <a:t>.</a:t>
            </a:r>
            <a:endParaRPr b="0" i="0" sz="1600" u="none" cap="none" strike="noStrike">
              <a:solidFill>
                <a:srgbClr val="181612"/>
              </a:solidFill>
              <a:latin typeface="Arial"/>
              <a:ea typeface="Arial"/>
              <a:cs typeface="Arial"/>
              <a:sym typeface="Arial"/>
            </a:endParaRPr>
          </a:p>
        </p:txBody>
      </p:sp>
      <p:sp>
        <p:nvSpPr>
          <p:cNvPr id="396" name="Google Shape;396;g3eeb8f5a2f6_0_107"/>
          <p:cNvSpPr txBox="1"/>
          <p:nvPr/>
        </p:nvSpPr>
        <p:spPr>
          <a:xfrm>
            <a:off x="631475" y="2269525"/>
            <a:ext cx="8027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u="sng">
                <a:solidFill>
                  <a:schemeClr val="hlink"/>
                </a:solidFill>
                <a:highlight>
                  <a:srgbClr val="FFFFFF"/>
                </a:highlight>
                <a:latin typeface="Roboto"/>
                <a:ea typeface="Roboto"/>
                <a:cs typeface="Roboto"/>
                <a:sym typeface="Roboto"/>
                <a:hlinkClick r:id="rId7"/>
              </a:rPr>
              <a:t>Survey for LibreTexts and ADAPT Webinar Series, Summer 2026</a:t>
            </a:r>
            <a:r>
              <a:rPr lang="en-US" sz="2100"/>
              <a:t> </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ead5f84202_0_0"/>
          <p:cNvSpPr txBox="1"/>
          <p:nvPr>
            <p:ph type="title"/>
          </p:nvPr>
        </p:nvSpPr>
        <p:spPr>
          <a:xfrm>
            <a:off x="1088686" y="804520"/>
            <a:ext cx="7202400" cy="8985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200"/>
              <a:t>Coming Up in-person Trainings</a:t>
            </a:r>
            <a:endParaRPr/>
          </a:p>
        </p:txBody>
      </p:sp>
      <p:sp>
        <p:nvSpPr>
          <p:cNvPr id="402" name="Google Shape;402;g3ead5f84202_0_0"/>
          <p:cNvSpPr txBox="1"/>
          <p:nvPr/>
        </p:nvSpPr>
        <p:spPr>
          <a:xfrm>
            <a:off x="553900" y="1609775"/>
            <a:ext cx="7526400" cy="43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p>
          <a:p>
            <a:pPr indent="-330200" lvl="0" marL="457200" rtl="0" algn="l">
              <a:spcBef>
                <a:spcPts val="0"/>
              </a:spcBef>
              <a:spcAft>
                <a:spcPts val="0"/>
              </a:spcAft>
              <a:buSzPts val="1600"/>
              <a:buChar char="●"/>
            </a:pPr>
            <a:r>
              <a:rPr lang="en-US" sz="1600"/>
              <a:t>Tuesday, June 23, 2026, 9am-12pm PE6 -Introduction to LibreTexts and ADAPT at the </a:t>
            </a:r>
            <a:r>
              <a:rPr lang="en-US" sz="1600" u="sng">
                <a:solidFill>
                  <a:schemeClr val="hlink"/>
                </a:solidFill>
                <a:hlinkClick r:id="rId3"/>
              </a:rPr>
              <a:t>Online Teaching Conference</a:t>
            </a:r>
            <a:r>
              <a:rPr lang="en-US" sz="1600"/>
              <a:t>. </a:t>
            </a:r>
            <a:r>
              <a:rPr lang="en-US" sz="1600" u="sng">
                <a:solidFill>
                  <a:schemeClr val="hlink"/>
                </a:solidFill>
                <a:hlinkClick r:id="rId4"/>
              </a:rPr>
              <a:t>Registration</a:t>
            </a:r>
            <a:r>
              <a:rPr lang="en-US" sz="1600"/>
              <a:t>. $25</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Friday, August 14, 8:30 am – 3:30 pm OERI Regional at Allan Hancock. </a:t>
            </a:r>
            <a:r>
              <a:rPr lang="en-US" sz="1600" u="sng">
                <a:solidFill>
                  <a:schemeClr val="hlink"/>
                </a:solidFill>
                <a:hlinkClick r:id="rId5"/>
              </a:rPr>
              <a:t>Registration</a:t>
            </a:r>
            <a:r>
              <a:rPr lang="en-US" sz="1600"/>
              <a:t>. $25</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Friday, August 28, 8:00 am – 3:00 pm OERI Regional at Cerritos College. </a:t>
            </a:r>
            <a:r>
              <a:rPr lang="en-US" sz="1600" u="sng">
                <a:solidFill>
                  <a:schemeClr val="hlink"/>
                </a:solidFill>
                <a:hlinkClick r:id="rId6"/>
              </a:rPr>
              <a:t>Registration</a:t>
            </a:r>
            <a:r>
              <a:rPr lang="en-US" sz="1600"/>
              <a:t>. $25</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Pending for October</a:t>
            </a:r>
            <a:endParaRPr sz="1600"/>
          </a:p>
          <a:p>
            <a:pPr indent="-330200" lvl="0" marL="457200" rtl="0" algn="l">
              <a:spcBef>
                <a:spcPts val="0"/>
              </a:spcBef>
              <a:spcAft>
                <a:spcPts val="0"/>
              </a:spcAft>
              <a:buSzPts val="1600"/>
              <a:buChar char="●"/>
            </a:pPr>
            <a:r>
              <a:rPr lang="en-US" sz="1600"/>
              <a:t>San Diego CCD</a:t>
            </a:r>
            <a:endParaRPr sz="1600"/>
          </a:p>
          <a:p>
            <a:pPr indent="-330200" lvl="0" marL="457200" rtl="0" algn="l">
              <a:spcBef>
                <a:spcPts val="0"/>
              </a:spcBef>
              <a:spcAft>
                <a:spcPts val="0"/>
              </a:spcAft>
              <a:buSzPts val="1600"/>
              <a:buChar char="●"/>
            </a:pPr>
            <a:r>
              <a:rPr lang="en-US" sz="1600"/>
              <a:t>Monterey Peninsula College</a:t>
            </a:r>
            <a:endParaRPr sz="1600"/>
          </a:p>
        </p:txBody>
      </p:sp>
      <p:sp>
        <p:nvSpPr>
          <p:cNvPr id="403" name="Google Shape;403;g3ead5f84202_0_0"/>
          <p:cNvSpPr txBox="1"/>
          <p:nvPr/>
        </p:nvSpPr>
        <p:spPr>
          <a:xfrm>
            <a:off x="155725" y="5173975"/>
            <a:ext cx="8464800" cy="4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181612"/>
                </a:solidFill>
                <a:latin typeface="Arial"/>
                <a:ea typeface="Arial"/>
                <a:cs typeface="Arial"/>
                <a:sym typeface="Arial"/>
              </a:rPr>
              <a:t>To register please visit the </a:t>
            </a:r>
            <a:r>
              <a:rPr b="0" i="0" lang="en-US" sz="1600" u="sng" cap="none" strike="noStrike">
                <a:solidFill>
                  <a:srgbClr val="DE1F37"/>
                </a:solidFill>
                <a:latin typeface="Arial"/>
                <a:ea typeface="Arial"/>
                <a:cs typeface="Arial"/>
                <a:sym typeface="Arial"/>
                <a:hlinkClick r:id="rId7">
                  <a:extLst>
                    <a:ext uri="{A12FA001-AC4F-418D-AE19-62706E023703}">
                      <ahyp:hlinkClr val="tx"/>
                    </a:ext>
                  </a:extLst>
                </a:hlinkClick>
              </a:rPr>
              <a:t>ASCCC OERI</a:t>
            </a:r>
            <a:r>
              <a:rPr b="0" i="0" lang="en-US" sz="1600" u="none" cap="none" strike="noStrike">
                <a:solidFill>
                  <a:srgbClr val="181612"/>
                </a:solidFill>
                <a:latin typeface="Arial"/>
                <a:ea typeface="Arial"/>
                <a:cs typeface="Arial"/>
                <a:sym typeface="Arial"/>
              </a:rPr>
              <a:t>.</a:t>
            </a:r>
            <a:endParaRPr b="0" i="0" sz="1600" u="none" cap="none" strike="noStrike">
              <a:solidFill>
                <a:srgbClr val="181612"/>
              </a:solidFill>
              <a:latin typeface="Arial"/>
              <a:ea typeface="Arial"/>
              <a:cs typeface="Arial"/>
              <a:sym typeface="Arial"/>
            </a:endParaRPr>
          </a:p>
        </p:txBody>
      </p:sp>
      <p:pic>
        <p:nvPicPr>
          <p:cNvPr descr="A large collection of colorful rubber ducks in various shades of yellow, blue, pink, and green, some featuring accessories like sunglasses and hats, packed tightly together in a bin." id="404" name="Google Shape;404;g3ead5f84202_0_0"/>
          <p:cNvPicPr preferRelativeResize="0"/>
          <p:nvPr/>
        </p:nvPicPr>
        <p:blipFill>
          <a:blip r:embed="rId8">
            <a:alphaModFix/>
          </a:blip>
          <a:stretch>
            <a:fillRect/>
          </a:stretch>
        </p:blipFill>
        <p:spPr>
          <a:xfrm>
            <a:off x="5161375" y="3885275"/>
            <a:ext cx="2358000" cy="2881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0"/>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a:t>Contact Us</a:t>
            </a:r>
            <a:endParaRPr/>
          </a:p>
        </p:txBody>
      </p:sp>
      <p:pic>
        <p:nvPicPr>
          <p:cNvPr descr="Hedgehog, Holiday, Funny" id="410" name="Google Shape;410;p50"/>
          <p:cNvPicPr preferRelativeResize="0"/>
          <p:nvPr/>
        </p:nvPicPr>
        <p:blipFill rotWithShape="1">
          <a:blip r:embed="rId3">
            <a:alphaModFix/>
          </a:blip>
          <a:srcRect b="0" l="0" r="0" t="0"/>
          <a:stretch/>
        </p:blipFill>
        <p:spPr>
          <a:xfrm>
            <a:off x="3026802" y="2008951"/>
            <a:ext cx="3765884" cy="2059468"/>
          </a:xfrm>
          <a:prstGeom prst="rect">
            <a:avLst/>
          </a:prstGeom>
          <a:noFill/>
          <a:ln>
            <a:noFill/>
          </a:ln>
        </p:spPr>
      </p:pic>
      <p:sp>
        <p:nvSpPr>
          <p:cNvPr id="411" name="Google Shape;411;p50"/>
          <p:cNvSpPr txBox="1"/>
          <p:nvPr/>
        </p:nvSpPr>
        <p:spPr>
          <a:xfrm>
            <a:off x="1406993" y="4856704"/>
            <a:ext cx="7005600" cy="1139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Cristina Moon </a:t>
            </a:r>
            <a:r>
              <a:rPr b="0" i="0" lang="en-US" sz="1800" u="sng" cap="none" strike="noStrike">
                <a:solidFill>
                  <a:srgbClr val="000000"/>
                </a:solidFill>
                <a:latin typeface="Arial"/>
                <a:ea typeface="Arial"/>
                <a:cs typeface="Arial"/>
                <a:sym typeface="Arial"/>
                <a:hlinkClick r:id="rId4">
                  <a:extLst>
                    <a:ext uri="{A12FA001-AC4F-418D-AE19-62706E023703}">
                      <ahyp:hlinkClr val="tx"/>
                    </a:ext>
                  </a:extLst>
                </a:hlinkClick>
              </a:rPr>
              <a:t>–cmoon@chabotcollege.edu</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Shagun Kaur – </a:t>
            </a:r>
            <a:r>
              <a:rPr b="0"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kaurshagun@fhda.edu</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OERI Team - </a:t>
            </a:r>
            <a:r>
              <a:rPr b="0" i="0" lang="en-US" sz="1800" u="sng" cap="none" strike="noStrike">
                <a:solidFill>
                  <a:srgbClr val="000000"/>
                </a:solidFill>
                <a:latin typeface="Arial"/>
                <a:ea typeface="Arial"/>
                <a:cs typeface="Arial"/>
                <a:sym typeface="Arial"/>
                <a:hlinkClick r:id="rId6">
                  <a:extLst>
                    <a:ext uri="{A12FA001-AC4F-418D-AE19-62706E023703}">
                      <ahyp:hlinkClr val="tx"/>
                    </a:ext>
                  </a:extLst>
                </a:hlinkClick>
              </a:rPr>
              <a:t>oeri@asccc.org</a:t>
            </a:r>
            <a:r>
              <a:rPr b="0" i="0" lang="en-US"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50"/>
          <p:cNvSpPr txBox="1"/>
          <p:nvPr/>
        </p:nvSpPr>
        <p:spPr>
          <a:xfrm>
            <a:off x="2846329" y="4193865"/>
            <a:ext cx="394635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sng" cap="none" strike="noStrike">
                <a:solidFill>
                  <a:srgbClr val="000000"/>
                </a:solidFill>
                <a:latin typeface="Arial"/>
                <a:ea typeface="Arial"/>
                <a:cs typeface="Arial"/>
                <a:sym typeface="Arial"/>
                <a:hlinkClick r:id="rId7">
                  <a:extLst>
                    <a:ext uri="{A12FA001-AC4F-418D-AE19-62706E023703}">
                      <ahyp:hlinkClr val="tx"/>
                    </a:ext>
                  </a:extLst>
                </a:hlinkClick>
              </a:rPr>
              <a:t>Holiday Hedgehog </a:t>
            </a:r>
            <a:r>
              <a:rPr b="0" i="0" lang="en-US" sz="1200" u="none" cap="none" strike="noStrike">
                <a:solidFill>
                  <a:srgbClr val="000000"/>
                </a:solidFill>
                <a:latin typeface="Arial"/>
                <a:ea typeface="Arial"/>
                <a:cs typeface="Arial"/>
                <a:sym typeface="Arial"/>
              </a:rPr>
              <a:t>is licensed </a:t>
            </a:r>
            <a:r>
              <a:rPr b="0" i="0" lang="en-US" sz="1200" u="sng" cap="none" strike="noStrike">
                <a:solidFill>
                  <a:srgbClr val="000000"/>
                </a:solidFill>
                <a:latin typeface="Arial"/>
                <a:ea typeface="Arial"/>
                <a:cs typeface="Arial"/>
                <a:sym typeface="Arial"/>
                <a:hlinkClick r:id="rId8">
                  <a:extLst>
                    <a:ext uri="{A12FA001-AC4F-418D-AE19-62706E023703}">
                      <ahyp:hlinkClr val="tx"/>
                    </a:ext>
                  </a:extLst>
                </a:hlinkClick>
              </a:rPr>
              <a:t>CC0 1.0 Public Domain</a:t>
            </a:r>
            <a:r>
              <a:rPr b="0" i="0" lang="en-US" sz="1200" u="sng" cap="none" strike="noStrike">
                <a:solidFill>
                  <a:srgbClr val="000000"/>
                </a:solidFill>
                <a:latin typeface="Arial"/>
                <a:ea typeface="Arial"/>
                <a:cs typeface="Arial"/>
                <a:sym typeface="Arial"/>
                <a:hlinkClick r:id="rId9">
                  <a:extLst>
                    <a:ext uri="{A12FA001-AC4F-418D-AE19-62706E023703}">
                      <ahyp:hlinkClr val="tx"/>
                    </a:ext>
                  </a:extLst>
                </a:hlinkClick>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Webinar Description</a:t>
            </a:r>
            <a:endParaRPr/>
          </a:p>
        </p:txBody>
      </p:sp>
      <p:sp>
        <p:nvSpPr>
          <p:cNvPr id="158" name="Google Shape;158;p27"/>
          <p:cNvSpPr txBox="1"/>
          <p:nvPr>
            <p:ph idx="1" type="body"/>
          </p:nvPr>
        </p:nvSpPr>
        <p:spPr>
          <a:xfrm>
            <a:off x="1088675" y="2015725"/>
            <a:ext cx="7202400" cy="4252200"/>
          </a:xfrm>
          <a:prstGeom prst="rect">
            <a:avLst/>
          </a:prstGeom>
          <a:noFill/>
          <a:ln>
            <a:noFill/>
          </a:ln>
        </p:spPr>
        <p:txBody>
          <a:bodyPr anchorCtr="0" anchor="t" bIns="45700" lIns="91425" spcFirstLastPara="1" rIns="91425" wrap="square" tIns="45700">
            <a:normAutofit/>
          </a:bodyPr>
          <a:lstStyle/>
          <a:p>
            <a:pPr indent="0" lvl="0" marL="0" rtl="0" algn="l">
              <a:spcBef>
                <a:spcPts val="750"/>
              </a:spcBef>
              <a:spcAft>
                <a:spcPts val="0"/>
              </a:spcAft>
              <a:buSzPts val="1600"/>
              <a:buNone/>
            </a:pPr>
            <a:r>
              <a:rPr lang="en-US" sz="2000"/>
              <a:t>In this final session, participants will explore Discuss-It, a specialized ADAPT question type designed to transform static assignments into dynamic, interactive threaded conversations. This platform allows students to engage with content and each other through multiple modes, including text, audio, and video. You will learn how to set up collaborative spaces that foster peer-to-peer learning and provide a more humanized, authentic way to assess student understanding. </a:t>
            </a:r>
            <a:endParaRPr sz="2000"/>
          </a:p>
          <a:p>
            <a:pPr indent="0" lvl="0" marL="127000" rtl="0" algn="l">
              <a:lnSpc>
                <a:spcPct val="120000"/>
              </a:lnSpc>
              <a:spcBef>
                <a:spcPts val="750"/>
              </a:spcBef>
              <a:spcAft>
                <a:spcPts val="0"/>
              </a:spcAft>
              <a:buSzPts val="1600"/>
              <a:buNone/>
            </a:pP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0247"/>
              <a:buFont typeface="Arial"/>
              <a:buNone/>
            </a:pPr>
            <a:r>
              <a:rPr lang="en-US" sz="3600"/>
              <a:t>Registration for a LibreTexts Account</a:t>
            </a:r>
            <a:endParaRPr/>
          </a:p>
        </p:txBody>
      </p:sp>
      <p:sp>
        <p:nvSpPr>
          <p:cNvPr id="164" name="Google Shape;164;p30"/>
          <p:cNvSpPr txBox="1"/>
          <p:nvPr>
            <p:ph idx="1" type="body"/>
          </p:nvPr>
        </p:nvSpPr>
        <p:spPr>
          <a:xfrm>
            <a:off x="1006050" y="2046272"/>
            <a:ext cx="7131900" cy="14727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750"/>
              </a:spcBef>
              <a:spcAft>
                <a:spcPts val="0"/>
              </a:spcAft>
              <a:buSzPts val="1800"/>
              <a:buChar char="•"/>
            </a:pPr>
            <a:r>
              <a:rPr lang="en-US" sz="1800"/>
              <a:t>If you don't already have one, </a:t>
            </a:r>
            <a:r>
              <a:rPr lang="en-US" sz="1800" u="sng">
                <a:solidFill>
                  <a:schemeClr val="hlink"/>
                </a:solidFill>
                <a:hlinkClick r:id="rId3"/>
              </a:rPr>
              <a:t>register for a LibreOne account</a:t>
            </a:r>
            <a:r>
              <a:rPr lang="en-US" sz="1800"/>
              <a:t>. </a:t>
            </a:r>
            <a:endParaRPr sz="1800"/>
          </a:p>
          <a:p>
            <a:pPr indent="-342900" lvl="0" marL="457200" rtl="0" algn="l">
              <a:lnSpc>
                <a:spcPct val="120000"/>
              </a:lnSpc>
              <a:spcBef>
                <a:spcPts val="750"/>
              </a:spcBef>
              <a:spcAft>
                <a:spcPts val="0"/>
              </a:spcAft>
              <a:buSzPts val="1800"/>
              <a:buChar char="•"/>
            </a:pPr>
            <a:r>
              <a:rPr lang="en-US" sz="1800"/>
              <a:t>Verify your Instructor status to unlock full LibreTexts functionality.</a:t>
            </a:r>
            <a:endParaRPr sz="1800"/>
          </a:p>
        </p:txBody>
      </p:sp>
      <p:pic>
        <p:nvPicPr>
          <p:cNvPr descr="LibreOne login page with email and password fields, plus Google Workspace and Microsoft login options." id="165" name="Google Shape;165;p30"/>
          <p:cNvPicPr preferRelativeResize="0"/>
          <p:nvPr/>
        </p:nvPicPr>
        <p:blipFill rotWithShape="1">
          <a:blip r:embed="rId4">
            <a:alphaModFix/>
          </a:blip>
          <a:srcRect b="0" l="0" r="0" t="0"/>
          <a:stretch/>
        </p:blipFill>
        <p:spPr>
          <a:xfrm>
            <a:off x="1661434" y="3607235"/>
            <a:ext cx="5202410" cy="23719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1088686" y="804520"/>
            <a:ext cx="7202456" cy="8986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Arial"/>
              <a:buNone/>
            </a:pPr>
            <a:r>
              <a:rPr lang="en-US" sz="3600"/>
              <a:t>Logging in to your Account</a:t>
            </a:r>
            <a:endParaRPr/>
          </a:p>
        </p:txBody>
      </p:sp>
      <p:sp>
        <p:nvSpPr>
          <p:cNvPr id="171" name="Google Shape;171;p31"/>
          <p:cNvSpPr txBox="1"/>
          <p:nvPr>
            <p:ph idx="1" type="body"/>
          </p:nvPr>
        </p:nvSpPr>
        <p:spPr>
          <a:xfrm>
            <a:off x="1088686" y="2015732"/>
            <a:ext cx="7202456" cy="658716"/>
          </a:xfrm>
          <a:prstGeom prst="rect">
            <a:avLst/>
          </a:prstGeom>
          <a:noFill/>
          <a:ln>
            <a:noFill/>
          </a:ln>
        </p:spPr>
        <p:txBody>
          <a:bodyPr anchorCtr="0" anchor="t" bIns="45700" lIns="91425" spcFirstLastPara="1" rIns="91425" wrap="square" tIns="45700">
            <a:normAutofit/>
          </a:bodyPr>
          <a:lstStyle/>
          <a:p>
            <a:pPr indent="-336550" lvl="0" marL="457200" rtl="0" algn="l">
              <a:lnSpc>
                <a:spcPct val="120000"/>
              </a:lnSpc>
              <a:spcBef>
                <a:spcPts val="750"/>
              </a:spcBef>
              <a:spcAft>
                <a:spcPts val="0"/>
              </a:spcAft>
              <a:buSzPts val="1700"/>
              <a:buChar char="•"/>
            </a:pPr>
            <a:r>
              <a:rPr lang="en-US" sz="1700"/>
              <a:t>Navigate to </a:t>
            </a:r>
            <a:r>
              <a:rPr lang="en-US" sz="1700" u="sng">
                <a:solidFill>
                  <a:schemeClr val="hlink"/>
                </a:solidFill>
                <a:hlinkClick r:id="rId3"/>
              </a:rPr>
              <a:t>LibreTexts.org</a:t>
            </a:r>
            <a:r>
              <a:rPr lang="en-US" sz="1700"/>
              <a:t> and click on the “rocket ship” icon</a:t>
            </a:r>
            <a:endParaRPr sz="1700"/>
          </a:p>
        </p:txBody>
      </p:sp>
      <p:pic>
        <p:nvPicPr>
          <p:cNvPr descr="LibreTexts website homepage with navigation menu, search icon, and highlighted Conductor access button." id="172" name="Google Shape;172;p31"/>
          <p:cNvPicPr preferRelativeResize="0"/>
          <p:nvPr/>
        </p:nvPicPr>
        <p:blipFill rotWithShape="1">
          <a:blip r:embed="rId4">
            <a:alphaModFix/>
          </a:blip>
          <a:srcRect b="0" l="0" r="0" t="0"/>
          <a:stretch/>
        </p:blipFill>
        <p:spPr>
          <a:xfrm>
            <a:off x="1691296" y="2509401"/>
            <a:ext cx="5878285" cy="1839198"/>
          </a:xfrm>
          <a:prstGeom prst="rect">
            <a:avLst/>
          </a:prstGeom>
          <a:noFill/>
          <a:ln>
            <a:noFill/>
          </a:ln>
        </p:spPr>
      </p:pic>
      <p:sp>
        <p:nvSpPr>
          <p:cNvPr id="173" name="Google Shape;173;p31"/>
          <p:cNvSpPr txBox="1"/>
          <p:nvPr/>
        </p:nvSpPr>
        <p:spPr>
          <a:xfrm>
            <a:off x="1347537" y="4606376"/>
            <a:ext cx="6799500" cy="338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C00000"/>
              </a:buClr>
              <a:buSzPts val="1600"/>
              <a:buFont typeface="Arial"/>
              <a:buChar char="•"/>
            </a:pPr>
            <a:r>
              <a:rPr b="0" i="0" lang="en-US" sz="1600" u="none" cap="none" strike="noStrike">
                <a:solidFill>
                  <a:srgbClr val="000000"/>
                </a:solidFill>
                <a:latin typeface="Arial"/>
                <a:ea typeface="Arial"/>
                <a:cs typeface="Arial"/>
                <a:sym typeface="Arial"/>
              </a:rPr>
              <a:t>It will prompt you to sign in if you are not already logged in</a:t>
            </a:r>
            <a:endParaRPr b="0" i="0" sz="1600" u="none" cap="none" strike="noStrike">
              <a:solidFill>
                <a:srgbClr val="000000"/>
              </a:solidFill>
              <a:latin typeface="Arial"/>
              <a:ea typeface="Arial"/>
              <a:cs typeface="Arial"/>
              <a:sym typeface="Arial"/>
            </a:endParaRPr>
          </a:p>
        </p:txBody>
      </p:sp>
      <p:pic>
        <p:nvPicPr>
          <p:cNvPr descr="LibreTexts applications page showing Academy, ADAPT, Commons, Conductor, Connections, and Forge tools." id="174" name="Google Shape;174;p31"/>
          <p:cNvPicPr preferRelativeResize="0"/>
          <p:nvPr/>
        </p:nvPicPr>
        <p:blipFill rotWithShape="1">
          <a:blip r:embed="rId5">
            <a:alphaModFix/>
          </a:blip>
          <a:srcRect b="0" l="0" r="0" t="0"/>
          <a:stretch/>
        </p:blipFill>
        <p:spPr>
          <a:xfrm>
            <a:off x="1550368" y="5202851"/>
            <a:ext cx="6740782" cy="13726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ph idx="1" type="body"/>
          </p:nvPr>
        </p:nvSpPr>
        <p:spPr>
          <a:xfrm>
            <a:off x="1141270" y="2113525"/>
            <a:ext cx="6797100" cy="3264300"/>
          </a:xfrm>
          <a:prstGeom prst="rect">
            <a:avLst/>
          </a:prstGeom>
          <a:noFill/>
          <a:ln>
            <a:noFill/>
          </a:ln>
        </p:spPr>
        <p:txBody>
          <a:bodyPr anchorCtr="0" anchor="t" bIns="45700" lIns="91425" spcFirstLastPara="1" rIns="91425" wrap="square" tIns="45700">
            <a:noAutofit/>
          </a:bodyPr>
          <a:lstStyle/>
          <a:p>
            <a:pPr indent="-400050" lvl="0" marL="457200" rtl="0" algn="l">
              <a:lnSpc>
                <a:spcPct val="120000"/>
              </a:lnSpc>
              <a:spcBef>
                <a:spcPts val="750"/>
              </a:spcBef>
              <a:spcAft>
                <a:spcPts val="0"/>
              </a:spcAft>
              <a:buSzPts val="2700"/>
              <a:buChar char="•"/>
            </a:pPr>
            <a:r>
              <a:rPr lang="en-US" sz="2300">
                <a:solidFill>
                  <a:srgbClr val="181612"/>
                </a:solidFill>
              </a:rPr>
              <a:t>What is Discuss-It?</a:t>
            </a:r>
            <a:endParaRPr sz="2300">
              <a:solidFill>
                <a:srgbClr val="181612"/>
              </a:solidFill>
            </a:endParaRPr>
          </a:p>
          <a:p>
            <a:pPr indent="-400050" lvl="0" marL="457200" rtl="0" algn="l">
              <a:lnSpc>
                <a:spcPct val="120000"/>
              </a:lnSpc>
              <a:spcBef>
                <a:spcPts val="750"/>
              </a:spcBef>
              <a:spcAft>
                <a:spcPts val="0"/>
              </a:spcAft>
              <a:buSzPts val="2700"/>
              <a:buChar char="•"/>
            </a:pPr>
            <a:r>
              <a:rPr lang="en-US" sz="2300">
                <a:solidFill>
                  <a:srgbClr val="181612"/>
                </a:solidFill>
              </a:rPr>
              <a:t>Discuss-It Features</a:t>
            </a:r>
            <a:endParaRPr sz="2300">
              <a:solidFill>
                <a:srgbClr val="181612"/>
              </a:solidFill>
            </a:endParaRPr>
          </a:p>
          <a:p>
            <a:pPr indent="-400050" lvl="0" marL="457200" rtl="0" algn="l">
              <a:lnSpc>
                <a:spcPct val="120000"/>
              </a:lnSpc>
              <a:spcBef>
                <a:spcPts val="750"/>
              </a:spcBef>
              <a:spcAft>
                <a:spcPts val="0"/>
              </a:spcAft>
              <a:buSzPts val="2700"/>
              <a:buChar char="•"/>
            </a:pPr>
            <a:r>
              <a:rPr lang="en-US" sz="2300">
                <a:solidFill>
                  <a:srgbClr val="181612"/>
                </a:solidFill>
              </a:rPr>
              <a:t>Clone Discuss-It ADAPT Demo course</a:t>
            </a:r>
            <a:endParaRPr sz="2300">
              <a:solidFill>
                <a:srgbClr val="181612"/>
              </a:solidFill>
            </a:endParaRPr>
          </a:p>
          <a:p>
            <a:pPr indent="-400050" lvl="0" marL="457200" rtl="0" algn="l">
              <a:lnSpc>
                <a:spcPct val="120000"/>
              </a:lnSpc>
              <a:spcBef>
                <a:spcPts val="750"/>
              </a:spcBef>
              <a:spcAft>
                <a:spcPts val="0"/>
              </a:spcAft>
              <a:buSzPts val="2700"/>
              <a:buChar char="•"/>
            </a:pPr>
            <a:r>
              <a:rPr lang="en-US" sz="2300">
                <a:solidFill>
                  <a:srgbClr val="181612"/>
                </a:solidFill>
              </a:rPr>
              <a:t>Clone Discuss-It questions</a:t>
            </a:r>
            <a:endParaRPr sz="2300">
              <a:solidFill>
                <a:srgbClr val="181612"/>
              </a:solidFill>
            </a:endParaRPr>
          </a:p>
          <a:p>
            <a:pPr indent="-400050" lvl="0" marL="457200" rtl="0" algn="l">
              <a:lnSpc>
                <a:spcPct val="120000"/>
              </a:lnSpc>
              <a:spcBef>
                <a:spcPts val="750"/>
              </a:spcBef>
              <a:spcAft>
                <a:spcPts val="0"/>
              </a:spcAft>
              <a:buSzPts val="2700"/>
              <a:buChar char="•"/>
            </a:pPr>
            <a:r>
              <a:rPr lang="en-US" sz="2300">
                <a:solidFill>
                  <a:srgbClr val="181612"/>
                </a:solidFill>
              </a:rPr>
              <a:t>Discuss-It</a:t>
            </a:r>
            <a:r>
              <a:rPr lang="en-US" sz="2300">
                <a:solidFill>
                  <a:srgbClr val="181612"/>
                </a:solidFill>
              </a:rPr>
              <a:t> Assignment Settings</a:t>
            </a:r>
            <a:endParaRPr sz="2300">
              <a:solidFill>
                <a:srgbClr val="181612"/>
              </a:solidFill>
            </a:endParaRPr>
          </a:p>
          <a:p>
            <a:pPr indent="0" lvl="0" marL="457200" rtl="0" algn="l">
              <a:lnSpc>
                <a:spcPct val="120000"/>
              </a:lnSpc>
              <a:spcBef>
                <a:spcPts val="750"/>
              </a:spcBef>
              <a:spcAft>
                <a:spcPts val="0"/>
              </a:spcAft>
              <a:buSzPts val="2400"/>
              <a:buNone/>
            </a:pPr>
            <a:r>
              <a:t/>
            </a:r>
            <a:endParaRPr sz="2300">
              <a:solidFill>
                <a:srgbClr val="181612"/>
              </a:solidFill>
            </a:endParaRPr>
          </a:p>
          <a:p>
            <a:pPr indent="0" lvl="0" marL="457200" rtl="0" algn="l">
              <a:lnSpc>
                <a:spcPct val="120000"/>
              </a:lnSpc>
              <a:spcBef>
                <a:spcPts val="750"/>
              </a:spcBef>
              <a:spcAft>
                <a:spcPts val="0"/>
              </a:spcAft>
              <a:buSzPts val="2400"/>
              <a:buNone/>
            </a:pPr>
            <a:r>
              <a:t/>
            </a:r>
            <a:endParaRPr sz="2300">
              <a:solidFill>
                <a:srgbClr val="181612"/>
              </a:solidFill>
            </a:endParaRPr>
          </a:p>
          <a:p>
            <a:pPr indent="0" lvl="0" marL="0" rtl="0" algn="l">
              <a:lnSpc>
                <a:spcPct val="120000"/>
              </a:lnSpc>
              <a:spcBef>
                <a:spcPts val="750"/>
              </a:spcBef>
              <a:spcAft>
                <a:spcPts val="0"/>
              </a:spcAft>
              <a:buSzPts val="2400"/>
              <a:buNone/>
            </a:pPr>
            <a:r>
              <a:t/>
            </a:r>
            <a:endParaRPr sz="2300">
              <a:solidFill>
                <a:srgbClr val="181612"/>
              </a:solidFill>
            </a:endParaRPr>
          </a:p>
          <a:p>
            <a:pPr indent="0" lvl="0" marL="0" rtl="0" algn="l">
              <a:lnSpc>
                <a:spcPct val="120000"/>
              </a:lnSpc>
              <a:spcBef>
                <a:spcPts val="750"/>
              </a:spcBef>
              <a:spcAft>
                <a:spcPts val="0"/>
              </a:spcAft>
              <a:buSzPts val="2400"/>
              <a:buNone/>
            </a:pPr>
            <a:r>
              <a:t/>
            </a:r>
            <a:endParaRPr sz="2300">
              <a:solidFill>
                <a:srgbClr val="181612"/>
              </a:solidFill>
            </a:endParaRPr>
          </a:p>
          <a:p>
            <a:pPr indent="-228600" lvl="0" marL="457200" rtl="0" algn="l">
              <a:lnSpc>
                <a:spcPct val="120000"/>
              </a:lnSpc>
              <a:spcBef>
                <a:spcPts val="750"/>
              </a:spcBef>
              <a:spcAft>
                <a:spcPts val="0"/>
              </a:spcAft>
              <a:buSzPts val="2400"/>
              <a:buNone/>
            </a:pPr>
            <a:r>
              <a:t/>
            </a:r>
            <a:endParaRPr/>
          </a:p>
        </p:txBody>
      </p:sp>
      <p:sp>
        <p:nvSpPr>
          <p:cNvPr id="181" name="Google Shape;181;p8"/>
          <p:cNvSpPr txBox="1"/>
          <p:nvPr>
            <p:ph idx="4294967295" type="title"/>
          </p:nvPr>
        </p:nvSpPr>
        <p:spPr>
          <a:xfrm>
            <a:off x="1141281" y="804863"/>
            <a:ext cx="7149861" cy="89852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Gill Sans"/>
              <a:buNone/>
            </a:pPr>
            <a:r>
              <a:rPr lang="en-US" sz="3600">
                <a:latin typeface="Arial"/>
                <a:ea typeface="Arial"/>
                <a:cs typeface="Arial"/>
                <a:sym typeface="Arial"/>
              </a:rPr>
              <a:t>Overview</a:t>
            </a:r>
            <a:endParaRPr sz="3600">
              <a:latin typeface="Arial"/>
              <a:ea typeface="Arial"/>
              <a:cs typeface="Arial"/>
              <a:sym typeface="Arial"/>
            </a:endParaRPr>
          </a:p>
        </p:txBody>
      </p:sp>
      <p:pic>
        <p:nvPicPr>
          <p:cNvPr descr="ADAPT logo showing an open laptop atop stacked books inside a blue hexagon beside the ADAPT to succeed" id="182" name="Google Shape;182;p8"/>
          <p:cNvPicPr preferRelativeResize="0"/>
          <p:nvPr/>
        </p:nvPicPr>
        <p:blipFill rotWithShape="1">
          <a:blip r:embed="rId3">
            <a:alphaModFix/>
          </a:blip>
          <a:srcRect b="0" l="0" r="0" t="0"/>
          <a:stretch/>
        </p:blipFill>
        <p:spPr>
          <a:xfrm>
            <a:off x="6053950" y="0"/>
            <a:ext cx="3009323" cy="1273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eeb8f5a2f6_0_218"/>
          <p:cNvSpPr txBox="1"/>
          <p:nvPr/>
        </p:nvSpPr>
        <p:spPr>
          <a:xfrm>
            <a:off x="680550" y="1035433"/>
            <a:ext cx="8130000" cy="554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1620"/>
              <a:buFont typeface="Arial"/>
              <a:buNone/>
            </a:pPr>
            <a:r>
              <a:rPr lang="en-US" sz="4000">
                <a:solidFill>
                  <a:schemeClr val="dk1"/>
                </a:solidFill>
                <a:latin typeface="Red Hat Text"/>
                <a:ea typeface="Red Hat Text"/>
                <a:cs typeface="Red Hat Text"/>
                <a:sym typeface="Red Hat Text"/>
              </a:rPr>
              <a:t>Introducing </a:t>
            </a:r>
            <a:r>
              <a:rPr lang="en-US" sz="4000">
                <a:solidFill>
                  <a:schemeClr val="dk1"/>
                </a:solidFill>
                <a:latin typeface="Red Hat Text"/>
                <a:ea typeface="Red Hat Text"/>
                <a:cs typeface="Red Hat Text"/>
                <a:sym typeface="Red Hat Text"/>
              </a:rPr>
              <a:t>Discuss-It</a:t>
            </a:r>
            <a:endParaRPr sz="3800">
              <a:solidFill>
                <a:schemeClr val="dk1"/>
              </a:solidFill>
              <a:latin typeface="Red Hat Text"/>
              <a:ea typeface="Red Hat Text"/>
              <a:cs typeface="Red Hat Text"/>
              <a:sym typeface="Red Hat Text"/>
            </a:endParaRPr>
          </a:p>
        </p:txBody>
      </p:sp>
      <p:pic>
        <p:nvPicPr>
          <p:cNvPr descr="Discuss-It assignment showcasing video capabilities of the platform" id="188" name="Google Shape;188;g3eeb8f5a2f6_0_218"/>
          <p:cNvPicPr preferRelativeResize="0"/>
          <p:nvPr/>
        </p:nvPicPr>
        <p:blipFill>
          <a:blip r:embed="rId3">
            <a:alphaModFix/>
          </a:blip>
          <a:stretch>
            <a:fillRect/>
          </a:stretch>
        </p:blipFill>
        <p:spPr>
          <a:xfrm>
            <a:off x="1998425" y="3061200"/>
            <a:ext cx="5006026" cy="3453151"/>
          </a:xfrm>
          <a:prstGeom prst="rect">
            <a:avLst/>
          </a:prstGeom>
          <a:noFill/>
          <a:ln>
            <a:noFill/>
          </a:ln>
        </p:spPr>
      </p:pic>
      <p:sp>
        <p:nvSpPr>
          <p:cNvPr id="189" name="Google Shape;189;g3eeb8f5a2f6_0_218"/>
          <p:cNvSpPr txBox="1"/>
          <p:nvPr/>
        </p:nvSpPr>
        <p:spPr>
          <a:xfrm>
            <a:off x="680550" y="1876975"/>
            <a:ext cx="7724100" cy="12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2452"/>
              </a:buClr>
              <a:buSzPts val="1100"/>
              <a:buFont typeface="Arial"/>
              <a:buNone/>
            </a:pPr>
            <a:r>
              <a:rPr lang="en-US" sz="1800"/>
              <a:t>Discuss-It is a specialized question type in ADAPT that creates threaded discussions to foster collaboration, critical thinking, and authentic practice — keeping the human element at the center of learning.  </a:t>
            </a:r>
            <a:endParaRPr sz="4000">
              <a:solidFill>
                <a:srgbClr val="06060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eeb8f5a2f6_0_601"/>
          <p:cNvSpPr txBox="1"/>
          <p:nvPr>
            <p:ph type="title"/>
          </p:nvPr>
        </p:nvSpPr>
        <p:spPr>
          <a:xfrm>
            <a:off x="1088686" y="804520"/>
            <a:ext cx="7202400" cy="898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Discuss-It: Media-Rich Discussions Built for RSI </a:t>
            </a:r>
            <a:endParaRPr/>
          </a:p>
        </p:txBody>
      </p:sp>
      <p:sp>
        <p:nvSpPr>
          <p:cNvPr id="196" name="Google Shape;196;g3eeb8f5a2f6_0_601"/>
          <p:cNvSpPr txBox="1"/>
          <p:nvPr>
            <p:ph idx="1" type="body"/>
          </p:nvPr>
        </p:nvSpPr>
        <p:spPr>
          <a:xfrm>
            <a:off x="752950" y="2015725"/>
            <a:ext cx="7814400" cy="44964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sz="1800"/>
              <a:t>A discussion tool inside ADAPT that embeds text, audio, and video conversations directly alongside course content such as videos, readings, images, etc.</a:t>
            </a:r>
            <a:endParaRPr sz="1800"/>
          </a:p>
          <a:p>
            <a:pPr indent="0" lvl="0" marL="0" rtl="0" algn="l">
              <a:spcBef>
                <a:spcPts val="750"/>
              </a:spcBef>
              <a:spcAft>
                <a:spcPts val="0"/>
              </a:spcAft>
              <a:buNone/>
            </a:pPr>
            <a:r>
              <a:t/>
            </a:r>
            <a:endParaRPr sz="1800"/>
          </a:p>
          <a:p>
            <a:pPr indent="0" lvl="0" marL="0" rtl="0" algn="l">
              <a:spcBef>
                <a:spcPts val="750"/>
              </a:spcBef>
              <a:spcAft>
                <a:spcPts val="0"/>
              </a:spcAft>
              <a:buNone/>
            </a:pPr>
            <a:r>
              <a:rPr lang="en-US" sz="1800"/>
              <a:t>Why it fits RSI (Regular &amp; Substantive Interaction)</a:t>
            </a:r>
            <a:endParaRPr sz="1800"/>
          </a:p>
          <a:p>
            <a:pPr indent="-342900" lvl="0" marL="457200" rtl="0" algn="l">
              <a:spcBef>
                <a:spcPts val="750"/>
              </a:spcBef>
              <a:spcAft>
                <a:spcPts val="0"/>
              </a:spcAft>
              <a:buSzPts val="1800"/>
              <a:buChar char="●"/>
            </a:pPr>
            <a:r>
              <a:rPr lang="en-US" sz="1800"/>
              <a:t>Facilities group discussion using multiple modalities (text, voice, or video) that are logged and timestamped.</a:t>
            </a:r>
            <a:endParaRPr sz="1800"/>
          </a:p>
          <a:p>
            <a:pPr indent="-342900" lvl="0" marL="457200" rtl="0" algn="l">
              <a:spcBef>
                <a:spcPts val="750"/>
              </a:spcBef>
              <a:spcAft>
                <a:spcPts val="0"/>
              </a:spcAft>
              <a:buSzPts val="1800"/>
              <a:buChar char="●"/>
            </a:pPr>
            <a:r>
              <a:rPr lang="en-US" sz="1800"/>
              <a:t>Completion criteria + participation tracking support monitoring and proactive outreach</a:t>
            </a:r>
            <a:endParaRPr sz="1800"/>
          </a:p>
          <a:p>
            <a:pPr indent="-342900" lvl="0" marL="457200" rtl="0" algn="l">
              <a:spcBef>
                <a:spcPts val="750"/>
              </a:spcBef>
              <a:spcAft>
                <a:spcPts val="0"/>
              </a:spcAft>
              <a:buSzPts val="1800"/>
              <a:buChar char="●"/>
            </a:pPr>
            <a:r>
              <a:rPr lang="en-US" sz="1800"/>
              <a:t>Group assignment makes facilitation realistic in large classes.</a:t>
            </a:r>
            <a:endParaRPr sz="13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2019-09-18T18:31:08Z</dcterms:created>
  <dc:creator>Katie Nash</dc:creator>
</cp:coreProperties>
</file>