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hJTZu2pnhggIEVpu0wRt/V+X4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D207F43-1BFB-49B4-B4C4-BAD33222DD4E}">
  <a:tblStyle styleId="{AD207F43-1BFB-49B4-B4C4-BAD33222DD4E}"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C92F171-5970-4D92-A0F4-6E586B09D447}"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sz="1700">
              <a:solidFill>
                <a:srgbClr val="FF0000"/>
              </a:solidFill>
            </a:endParaRPr>
          </a:p>
        </p:txBody>
      </p:sp>
      <p:sp>
        <p:nvSpPr>
          <p:cNvPr id="112" name="Google Shape;11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Presenters can be included following the description or the overview. Where images are used, they should include an attribution (Photo by…) and appropriate alternative text should be used (or the image marked decorative).</a:t>
            </a:r>
            <a:endParaRPr/>
          </a:p>
        </p:txBody>
      </p:sp>
      <p:sp>
        <p:nvSpPr>
          <p:cNvPr id="125" name="Google Shape;12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5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5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6" name="Google Shape;356;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6" name="Google Shape;386;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3eebad8ae4f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3eebad8ae4f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200"/>
              <a:buFont typeface="Calibri"/>
              <a:buNone/>
            </a:pPr>
            <a:r>
              <a:rPr lang="en-US"/>
              <a:t>An Overview slide should be included that is an outline of the presentation.</a:t>
            </a:r>
            <a:endParaRPr/>
          </a:p>
        </p:txBody>
      </p:sp>
      <p:sp>
        <p:nvSpPr>
          <p:cNvPr id="140" name="Google Shape;14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ntent" type="obj">
  <p:cSld name="OBJECT">
    <p:spTree>
      <p:nvGrpSpPr>
        <p:cNvPr id="14" name="Shape 14"/>
        <p:cNvGrpSpPr/>
        <p:nvPr/>
      </p:nvGrpSpPr>
      <p:grpSpPr>
        <a:xfrm>
          <a:off x="0" y="0"/>
          <a:ext cx="0" cy="0"/>
          <a:chOff x="0" y="0"/>
          <a:chExt cx="0" cy="0"/>
        </a:xfrm>
      </p:grpSpPr>
      <p:sp>
        <p:nvSpPr>
          <p:cNvPr id="15" name="Google Shape;15;p12"/>
          <p:cNvSpPr/>
          <p:nvPr/>
        </p:nvSpPr>
        <p:spPr>
          <a:xfrm>
            <a:off x="892142" y="-21176"/>
            <a:ext cx="7606015" cy="18787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16" name="Google Shape;16;p12"/>
          <p:cNvCxnSpPr/>
          <p:nvPr/>
        </p:nvCxnSpPr>
        <p:spPr>
          <a:xfrm>
            <a:off x="892142" y="1859611"/>
            <a:ext cx="7606015" cy="0"/>
          </a:xfrm>
          <a:prstGeom prst="straightConnector1">
            <a:avLst/>
          </a:prstGeom>
          <a:noFill/>
          <a:ln cap="flat" cmpd="sng" w="31750">
            <a:solidFill>
              <a:schemeClr val="accent1"/>
            </a:solidFill>
            <a:prstDash val="solid"/>
            <a:round/>
            <a:headEnd len="sm" w="sm" type="none"/>
            <a:tailEnd len="sm" w="sm" type="none"/>
          </a:ln>
        </p:spPr>
      </p:cxnSp>
      <p:sp>
        <p:nvSpPr>
          <p:cNvPr id="17" name="Google Shape;17;p12"/>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2"/>
          <p:cNvSpPr txBox="1"/>
          <p:nvPr>
            <p:ph idx="1" type="body"/>
          </p:nvPr>
        </p:nvSpPr>
        <p:spPr>
          <a:xfrm>
            <a:off x="1088686" y="2015735"/>
            <a:ext cx="7202456" cy="403907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9" name="Google Shape;19;p1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picture" type="picTx">
  <p:cSld name="PICTURE_WITH_CAPTION_TEXT">
    <p:spTree>
      <p:nvGrpSpPr>
        <p:cNvPr id="77" name="Shape 77"/>
        <p:cNvGrpSpPr/>
        <p:nvPr/>
      </p:nvGrpSpPr>
      <p:grpSpPr>
        <a:xfrm>
          <a:off x="0" y="0"/>
          <a:ext cx="0" cy="0"/>
          <a:chOff x="0" y="0"/>
          <a:chExt cx="0" cy="0"/>
        </a:xfrm>
      </p:grpSpPr>
      <p:sp>
        <p:nvSpPr>
          <p:cNvPr id="78" name="Google Shape;78;p22"/>
          <p:cNvSpPr/>
          <p:nvPr/>
        </p:nvSpPr>
        <p:spPr>
          <a:xfrm>
            <a:off x="-1" y="798973"/>
            <a:ext cx="5231050"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9" name="Google Shape;79;p22"/>
          <p:cNvCxnSpPr/>
          <p:nvPr/>
        </p:nvCxnSpPr>
        <p:spPr>
          <a:xfrm flipH="1" rot="10800000">
            <a:off x="1" y="3116401"/>
            <a:ext cx="5225792" cy="9393"/>
          </a:xfrm>
          <a:prstGeom prst="straightConnector1">
            <a:avLst/>
          </a:prstGeom>
          <a:noFill/>
          <a:ln cap="flat" cmpd="sng" w="31750">
            <a:solidFill>
              <a:schemeClr val="accent1"/>
            </a:solidFill>
            <a:prstDash val="solid"/>
            <a:round/>
            <a:headEnd len="sm" w="sm" type="none"/>
            <a:tailEnd len="sm" w="sm" type="none"/>
          </a:ln>
        </p:spPr>
      </p:cxnSp>
      <p:sp>
        <p:nvSpPr>
          <p:cNvPr id="80" name="Google Shape;80;p22"/>
          <p:cNvSpPr txBox="1"/>
          <p:nvPr>
            <p:ph type="title"/>
          </p:nvPr>
        </p:nvSpPr>
        <p:spPr>
          <a:xfrm>
            <a:off x="1088405" y="1129513"/>
            <a:ext cx="4149246" cy="183058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2"/>
          <p:cNvSpPr/>
          <p:nvPr>
            <p:ph idx="2" type="pic"/>
          </p:nvPr>
        </p:nvSpPr>
        <p:spPr>
          <a:xfrm>
            <a:off x="5449305" y="797578"/>
            <a:ext cx="2841836" cy="5248677"/>
          </a:xfrm>
          <a:prstGeom prst="rect">
            <a:avLst/>
          </a:prstGeom>
          <a:solidFill>
            <a:srgbClr val="D8D8D8"/>
          </a:solidFill>
          <a:ln>
            <a:noFill/>
          </a:ln>
        </p:spPr>
      </p:sp>
      <p:sp>
        <p:nvSpPr>
          <p:cNvPr id="82" name="Google Shape;82;p22"/>
          <p:cNvSpPr txBox="1"/>
          <p:nvPr>
            <p:ph idx="1" type="body"/>
          </p:nvPr>
        </p:nvSpPr>
        <p:spPr>
          <a:xfrm>
            <a:off x="1087748" y="3145994"/>
            <a:ext cx="4143303" cy="2900261"/>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83" name="Google Shape;83;p22"/>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4" name="Google Shape;84;p22"/>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black">
  <p:cSld name="section slide black">
    <p:spTree>
      <p:nvGrpSpPr>
        <p:cNvPr id="85" name="Shape 85"/>
        <p:cNvGrpSpPr/>
        <p:nvPr/>
      </p:nvGrpSpPr>
      <p:grpSpPr>
        <a:xfrm>
          <a:off x="0" y="0"/>
          <a:ext cx="0" cy="0"/>
          <a:chOff x="0" y="0"/>
          <a:chExt cx="0" cy="0"/>
        </a:xfrm>
      </p:grpSpPr>
      <p:sp>
        <p:nvSpPr>
          <p:cNvPr id="86" name="Google Shape;86;p23"/>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7" name="Google Shape;87;p23"/>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8" name="Shape 88"/>
        <p:cNvGrpSpPr/>
        <p:nvPr/>
      </p:nvGrpSpPr>
      <p:grpSpPr>
        <a:xfrm>
          <a:off x="0" y="0"/>
          <a:ext cx="0" cy="0"/>
          <a:chOff x="0" y="0"/>
          <a:chExt cx="0" cy="0"/>
        </a:xfrm>
      </p:grpSpPr>
      <p:sp>
        <p:nvSpPr>
          <p:cNvPr id="89" name="Google Shape;89;p2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4"/>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1" name="Google Shape;91;p24"/>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4"/>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93" name="Google Shape;93;p24"/>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2 columns">
  <p:cSld name="Title with 2 columns">
    <p:spTree>
      <p:nvGrpSpPr>
        <p:cNvPr id="94" name="Shape 94"/>
        <p:cNvGrpSpPr/>
        <p:nvPr/>
      </p:nvGrpSpPr>
      <p:grpSpPr>
        <a:xfrm>
          <a:off x="0" y="0"/>
          <a:ext cx="0" cy="0"/>
          <a:chOff x="0" y="0"/>
          <a:chExt cx="0" cy="0"/>
        </a:xfrm>
      </p:grpSpPr>
      <p:cxnSp>
        <p:nvCxnSpPr>
          <p:cNvPr id="95" name="Google Shape;95;p25"/>
          <p:cNvCxnSpPr/>
          <p:nvPr/>
        </p:nvCxnSpPr>
        <p:spPr>
          <a:xfrm>
            <a:off x="1085500" y="1847088"/>
            <a:ext cx="7205642" cy="0"/>
          </a:xfrm>
          <a:prstGeom prst="straightConnector1">
            <a:avLst/>
          </a:prstGeom>
          <a:noFill/>
          <a:ln cap="flat" cmpd="sng" w="31750">
            <a:solidFill>
              <a:schemeClr val="accent1"/>
            </a:solidFill>
            <a:prstDash val="solid"/>
            <a:round/>
            <a:headEnd len="sm" w="sm" type="none"/>
            <a:tailEnd len="sm" w="sm" type="none"/>
          </a:ln>
        </p:spPr>
      </p:cxnSp>
      <p:sp>
        <p:nvSpPr>
          <p:cNvPr id="96" name="Google Shape;96;p25"/>
          <p:cNvSpPr txBox="1"/>
          <p:nvPr>
            <p:ph idx="1" type="body"/>
          </p:nvPr>
        </p:nvSpPr>
        <p:spPr>
          <a:xfrm>
            <a:off x="1085498" y="2010878"/>
            <a:ext cx="3260991" cy="405711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7" name="Google Shape;97;p25"/>
          <p:cNvSpPr txBox="1"/>
          <p:nvPr>
            <p:ph idx="2" type="body"/>
          </p:nvPr>
        </p:nvSpPr>
        <p:spPr>
          <a:xfrm>
            <a:off x="4810328" y="2017342"/>
            <a:ext cx="3483864" cy="4050650"/>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98" name="Google Shape;98;p2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2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0" name="Google Shape;100;p2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mparison">
  <p:cSld name="Title with Comparison">
    <p:spTree>
      <p:nvGrpSpPr>
        <p:cNvPr id="101" name="Shape 101"/>
        <p:cNvGrpSpPr/>
        <p:nvPr/>
      </p:nvGrpSpPr>
      <p:grpSpPr>
        <a:xfrm>
          <a:off x="0" y="0"/>
          <a:ext cx="0" cy="0"/>
          <a:chOff x="0" y="0"/>
          <a:chExt cx="0" cy="0"/>
        </a:xfrm>
      </p:grpSpPr>
      <p:cxnSp>
        <p:nvCxnSpPr>
          <p:cNvPr id="102" name="Google Shape;102;p26"/>
          <p:cNvCxnSpPr/>
          <p:nvPr/>
        </p:nvCxnSpPr>
        <p:spPr>
          <a:xfrm>
            <a:off x="1085395" y="1847088"/>
            <a:ext cx="7205747" cy="0"/>
          </a:xfrm>
          <a:prstGeom prst="straightConnector1">
            <a:avLst/>
          </a:prstGeom>
          <a:noFill/>
          <a:ln cap="flat" cmpd="sng" w="31750">
            <a:solidFill>
              <a:schemeClr val="accent1"/>
            </a:solidFill>
            <a:prstDash val="solid"/>
            <a:round/>
            <a:headEnd len="sm" w="sm" type="none"/>
            <a:tailEnd len="sm" w="sm" type="none"/>
          </a:ln>
        </p:spPr>
      </p:cxnSp>
      <p:sp>
        <p:nvSpPr>
          <p:cNvPr id="103" name="Google Shape;103;p26"/>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4" name="Google Shape;104;p26"/>
          <p:cNvSpPr txBox="1"/>
          <p:nvPr>
            <p:ph idx="2" type="body"/>
          </p:nvPr>
        </p:nvSpPr>
        <p:spPr>
          <a:xfrm>
            <a:off x="1085393" y="2824272"/>
            <a:ext cx="3483864" cy="3218185"/>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5" name="Google Shape;105;p26"/>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106" name="Google Shape;106;p26"/>
          <p:cNvSpPr txBox="1"/>
          <p:nvPr>
            <p:ph idx="4" type="body"/>
          </p:nvPr>
        </p:nvSpPr>
        <p:spPr>
          <a:xfrm>
            <a:off x="4809272" y="2821494"/>
            <a:ext cx="3483864" cy="3220963"/>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107" name="Google Shape;107;p2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2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09" name="Google Shape;109;p2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 name="Shape 21"/>
        <p:cNvGrpSpPr/>
        <p:nvPr/>
      </p:nvGrpSpPr>
      <p:grpSpPr>
        <a:xfrm>
          <a:off x="0" y="0"/>
          <a:ext cx="0" cy="0"/>
          <a:chOff x="0" y="0"/>
          <a:chExt cx="0" cy="0"/>
        </a:xfrm>
      </p:grpSpPr>
      <p:sp>
        <p:nvSpPr>
          <p:cNvPr id="22" name="Google Shape;22;p13"/>
          <p:cNvSpPr/>
          <p:nvPr/>
        </p:nvSpPr>
        <p:spPr>
          <a:xfrm>
            <a:off x="0" y="1527142"/>
            <a:ext cx="9144000" cy="365785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sp>
        <p:nvSpPr>
          <p:cNvPr id="23" name="Google Shape;23;p13"/>
          <p:cNvSpPr txBox="1"/>
          <p:nvPr>
            <p:ph type="ctrTitle"/>
          </p:nvPr>
        </p:nvSpPr>
        <p:spPr>
          <a:xfrm>
            <a:off x="1813336" y="3233396"/>
            <a:ext cx="6477803" cy="1769453"/>
          </a:xfrm>
          <a:prstGeom prst="rect">
            <a:avLst/>
          </a:prstGeom>
          <a:noFill/>
          <a:ln>
            <a:noFill/>
          </a:ln>
        </p:spPr>
        <p:txBody>
          <a:bodyPr anchorCtr="0" anchor="b" bIns="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sz="36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3"/>
          <p:cNvSpPr txBox="1"/>
          <p:nvPr>
            <p:ph idx="1" type="subTitle"/>
          </p:nvPr>
        </p:nvSpPr>
        <p:spPr>
          <a:xfrm>
            <a:off x="1813335" y="5190324"/>
            <a:ext cx="6477804" cy="977621"/>
          </a:xfrm>
          <a:prstGeom prst="rect">
            <a:avLst/>
          </a:prstGeom>
          <a:noFill/>
          <a:ln>
            <a:noFill/>
          </a:ln>
        </p:spPr>
        <p:txBody>
          <a:bodyPr anchorCtr="0" anchor="t" bIns="91425" lIns="91425" spcFirstLastPara="1" rIns="91425" wrap="square" tIns="91425">
            <a:normAutofit/>
          </a:bodyPr>
          <a:lstStyle>
            <a:lvl1pPr lvl="0" algn="l">
              <a:lnSpc>
                <a:spcPct val="120000"/>
              </a:lnSpc>
              <a:spcBef>
                <a:spcPts val="750"/>
              </a:spcBef>
              <a:spcAft>
                <a:spcPts val="0"/>
              </a:spcAft>
              <a:buSzPts val="1600"/>
              <a:buNone/>
              <a:defRPr b="0" sz="1600" cap="none">
                <a:solidFill>
                  <a:srgbClr val="181612"/>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p:txBody>
      </p:sp>
      <p:cxnSp>
        <p:nvCxnSpPr>
          <p:cNvPr id="25" name="Google Shape;25;p13"/>
          <p:cNvCxnSpPr/>
          <p:nvPr/>
        </p:nvCxnSpPr>
        <p:spPr>
          <a:xfrm>
            <a:off x="0" y="5187659"/>
            <a:ext cx="9144000" cy="0"/>
          </a:xfrm>
          <a:prstGeom prst="straightConnector1">
            <a:avLst/>
          </a:prstGeom>
          <a:noFill/>
          <a:ln cap="flat" cmpd="sng" w="31750">
            <a:solidFill>
              <a:schemeClr val="accent1"/>
            </a:solidFill>
            <a:prstDash val="solid"/>
            <a:round/>
            <a:headEnd len="sm" w="sm" type="none"/>
            <a:tailEnd len="sm" w="sm" type="none"/>
          </a:ln>
        </p:spPr>
      </p:cxnSp>
      <p:pic>
        <p:nvPicPr>
          <p:cNvPr id="26" name="Google Shape;26;p13"/>
          <p:cNvPicPr preferRelativeResize="0"/>
          <p:nvPr/>
        </p:nvPicPr>
        <p:blipFill rotWithShape="1">
          <a:blip r:embed="rId2">
            <a:alphaModFix/>
          </a:blip>
          <a:srcRect b="0" l="0" r="0" t="0"/>
          <a:stretch/>
        </p:blipFill>
        <p:spPr>
          <a:xfrm>
            <a:off x="1695177" y="585230"/>
            <a:ext cx="4360183" cy="13502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27" name="Shape 27"/>
        <p:cNvGrpSpPr/>
        <p:nvPr/>
      </p:nvGrpSpPr>
      <p:grpSpPr>
        <a:xfrm>
          <a:off x="0" y="0"/>
          <a:ext cx="0" cy="0"/>
          <a:chOff x="0" y="0"/>
          <a:chExt cx="0" cy="0"/>
        </a:xfrm>
      </p:grpSpPr>
      <p:sp>
        <p:nvSpPr>
          <p:cNvPr id="28" name="Google Shape;28;p1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600"/>
              <a:buFont typeface="Arial"/>
              <a:buNone/>
              <a:defRPr sz="2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5"/>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0" name="Google Shape;30;p15"/>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1" name="Google Shape;31;p15"/>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2" name="Google Shape;32;p15"/>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2">
    <p:spTree>
      <p:nvGrpSpPr>
        <p:cNvPr id="33" name="Shape 33"/>
        <p:cNvGrpSpPr/>
        <p:nvPr/>
      </p:nvGrpSpPr>
      <p:grpSpPr>
        <a:xfrm>
          <a:off x="0" y="0"/>
          <a:ext cx="0" cy="0"/>
          <a:chOff x="0" y="0"/>
          <a:chExt cx="0" cy="0"/>
        </a:xfrm>
      </p:grpSpPr>
      <p:sp>
        <p:nvSpPr>
          <p:cNvPr id="34" name="Google Shape;34;p16"/>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lvl1pPr indent="-381000" lvl="0" marL="457200" algn="l">
              <a:lnSpc>
                <a:spcPct val="120000"/>
              </a:lnSpc>
              <a:spcBef>
                <a:spcPts val="750"/>
              </a:spcBef>
              <a:spcAft>
                <a:spcPts val="0"/>
              </a:spcAft>
              <a:buSzPts val="2400"/>
              <a:buChar char="•"/>
              <a:defRPr>
                <a:solidFill>
                  <a:schemeClr val="dk2"/>
                </a:solidFill>
              </a:defRPr>
            </a:lvl1pPr>
            <a:lvl2pPr indent="-381000" lvl="1" marL="914400" algn="l">
              <a:lnSpc>
                <a:spcPct val="120000"/>
              </a:lnSpc>
              <a:spcBef>
                <a:spcPts val="375"/>
              </a:spcBef>
              <a:spcAft>
                <a:spcPts val="0"/>
              </a:spcAft>
              <a:buSzPts val="2400"/>
              <a:buChar char="•"/>
              <a:defRPr>
                <a:solidFill>
                  <a:schemeClr val="dk2"/>
                </a:solidFill>
              </a:defRPr>
            </a:lvl2pPr>
            <a:lvl3pPr indent="-381000" lvl="2" marL="1371600" algn="l">
              <a:lnSpc>
                <a:spcPct val="120000"/>
              </a:lnSpc>
              <a:spcBef>
                <a:spcPts val="375"/>
              </a:spcBef>
              <a:spcAft>
                <a:spcPts val="0"/>
              </a:spcAft>
              <a:buSzPts val="2400"/>
              <a:buChar char="•"/>
              <a:defRPr>
                <a:solidFill>
                  <a:schemeClr val="dk2"/>
                </a:solidFill>
              </a:defRPr>
            </a:lvl3pPr>
            <a:lvl4pPr indent="-381000" lvl="3" marL="1828800" algn="l">
              <a:lnSpc>
                <a:spcPct val="120000"/>
              </a:lnSpc>
              <a:spcBef>
                <a:spcPts val="375"/>
              </a:spcBef>
              <a:spcAft>
                <a:spcPts val="0"/>
              </a:spcAft>
              <a:buSzPts val="2400"/>
              <a:buChar char="•"/>
              <a:defRPr>
                <a:solidFill>
                  <a:schemeClr val="dk2"/>
                </a:solidFill>
              </a:defRPr>
            </a:lvl4pPr>
            <a:lvl5pPr indent="-381000" lvl="4" marL="2286000" algn="l">
              <a:lnSpc>
                <a:spcPct val="120000"/>
              </a:lnSpc>
              <a:spcBef>
                <a:spcPts val="375"/>
              </a:spcBef>
              <a:spcAft>
                <a:spcPts val="0"/>
              </a:spcAft>
              <a:buSzPts val="24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35" name="Google Shape;35;p16"/>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8891AA"/>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p:txBody>
      </p:sp>
      <p:sp>
        <p:nvSpPr>
          <p:cNvPr id="36" name="Google Shape;36;p16"/>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37" name="Google Shape;37;p16"/>
          <p:cNvCxnSpPr/>
          <p:nvPr/>
        </p:nvCxnSpPr>
        <p:spPr>
          <a:xfrm>
            <a:off x="1088686" y="1859432"/>
            <a:ext cx="7202456" cy="0"/>
          </a:xfrm>
          <a:prstGeom prst="straightConnector1">
            <a:avLst/>
          </a:prstGeom>
          <a:noFill/>
          <a:ln cap="flat" cmpd="sng" w="31750">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17"/>
          <p:cNvSpPr/>
          <p:nvPr/>
        </p:nvSpPr>
        <p:spPr>
          <a:xfrm>
            <a:off x="897905" y="0"/>
            <a:ext cx="6839998" cy="3803776"/>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0" name="Google Shape;40;p17"/>
          <p:cNvCxnSpPr/>
          <p:nvPr/>
        </p:nvCxnSpPr>
        <p:spPr>
          <a:xfrm>
            <a:off x="892142" y="3816299"/>
            <a:ext cx="6845761" cy="0"/>
          </a:xfrm>
          <a:prstGeom prst="straightConnector1">
            <a:avLst/>
          </a:prstGeom>
          <a:noFill/>
          <a:ln cap="flat" cmpd="sng" w="31750">
            <a:solidFill>
              <a:schemeClr val="accent1"/>
            </a:solidFill>
            <a:prstDash val="solid"/>
            <a:round/>
            <a:headEnd len="sm" w="sm" type="none"/>
            <a:tailEnd len="sm" w="sm" type="none"/>
          </a:ln>
        </p:spPr>
      </p:cxnSp>
      <p:sp>
        <p:nvSpPr>
          <p:cNvPr id="41" name="Google Shape;41;p17"/>
          <p:cNvSpPr txBox="1"/>
          <p:nvPr>
            <p:ph type="title"/>
          </p:nvPr>
        </p:nvSpPr>
        <p:spPr>
          <a:xfrm>
            <a:off x="1090680" y="2168168"/>
            <a:ext cx="6482366" cy="147591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7"/>
          <p:cNvSpPr txBox="1"/>
          <p:nvPr>
            <p:ph idx="1" type="body"/>
          </p:nvPr>
        </p:nvSpPr>
        <p:spPr>
          <a:xfrm>
            <a:off x="1090680" y="3806198"/>
            <a:ext cx="6472835" cy="1012929"/>
          </a:xfrm>
          <a:prstGeom prst="rect">
            <a:avLst/>
          </a:prstGeom>
          <a:noFill/>
          <a:ln>
            <a:noFill/>
          </a:ln>
        </p:spPr>
        <p:txBody>
          <a:bodyPr anchorCtr="0" anchor="t" bIns="45700" lIns="91425" spcFirstLastPara="1" rIns="91425" wrap="square" tIns="91425">
            <a:normAutofit/>
          </a:bodyPr>
          <a:lstStyle>
            <a:lvl1pPr indent="-228600" lvl="0" marL="457200" algn="l">
              <a:lnSpc>
                <a:spcPct val="120000"/>
              </a:lnSpc>
              <a:spcBef>
                <a:spcPts val="750"/>
              </a:spcBef>
              <a:spcAft>
                <a:spcPts val="0"/>
              </a:spcAft>
              <a:buSzPts val="1600"/>
              <a:buNone/>
              <a:defRPr sz="1600">
                <a:solidFill>
                  <a:srgbClr val="222222"/>
                </a:solidFill>
              </a:defRPr>
            </a:lvl1pPr>
            <a:lvl2pPr indent="-228600" lvl="1" marL="914400" algn="l">
              <a:lnSpc>
                <a:spcPct val="120000"/>
              </a:lnSpc>
              <a:spcBef>
                <a:spcPts val="375"/>
              </a:spcBef>
              <a:spcAft>
                <a:spcPts val="0"/>
              </a:spcAft>
              <a:buSzPts val="1350"/>
              <a:buNone/>
              <a:defRPr sz="1350">
                <a:solidFill>
                  <a:srgbClr val="8891AA"/>
                </a:solidFill>
              </a:defRPr>
            </a:lvl2pPr>
            <a:lvl3pPr indent="-228600" lvl="2" marL="1371600" algn="l">
              <a:lnSpc>
                <a:spcPct val="120000"/>
              </a:lnSpc>
              <a:spcBef>
                <a:spcPts val="375"/>
              </a:spcBef>
              <a:spcAft>
                <a:spcPts val="0"/>
              </a:spcAft>
              <a:buSzPts val="1350"/>
              <a:buNone/>
              <a:defRPr sz="1350">
                <a:solidFill>
                  <a:srgbClr val="8891AA"/>
                </a:solidFill>
              </a:defRPr>
            </a:lvl3pPr>
            <a:lvl4pPr indent="-228600" lvl="3" marL="1828800" algn="l">
              <a:lnSpc>
                <a:spcPct val="120000"/>
              </a:lnSpc>
              <a:spcBef>
                <a:spcPts val="375"/>
              </a:spcBef>
              <a:spcAft>
                <a:spcPts val="0"/>
              </a:spcAft>
              <a:buSzPts val="1200"/>
              <a:buNone/>
              <a:defRPr sz="1200">
                <a:solidFill>
                  <a:srgbClr val="8891AA"/>
                </a:solidFill>
              </a:defRPr>
            </a:lvl4pPr>
            <a:lvl5pPr indent="-228600" lvl="4" marL="2286000" algn="l">
              <a:lnSpc>
                <a:spcPct val="120000"/>
              </a:lnSpc>
              <a:spcBef>
                <a:spcPts val="375"/>
              </a:spcBef>
              <a:spcAft>
                <a:spcPts val="0"/>
              </a:spcAft>
              <a:buSzPts val="1200"/>
              <a:buNone/>
              <a:defRPr sz="1200">
                <a:solidFill>
                  <a:srgbClr val="8891AA"/>
                </a:solidFill>
              </a:defRPr>
            </a:lvl5pPr>
            <a:lvl6pPr indent="-228600" lvl="5" marL="2743200" algn="l">
              <a:lnSpc>
                <a:spcPct val="120000"/>
              </a:lnSpc>
              <a:spcBef>
                <a:spcPts val="375"/>
              </a:spcBef>
              <a:spcAft>
                <a:spcPts val="0"/>
              </a:spcAft>
              <a:buSzPts val="1200"/>
              <a:buNone/>
              <a:defRPr sz="1200">
                <a:solidFill>
                  <a:srgbClr val="8891AA"/>
                </a:solidFill>
              </a:defRPr>
            </a:lvl6pPr>
            <a:lvl7pPr indent="-228600" lvl="6" marL="3200400" algn="l">
              <a:lnSpc>
                <a:spcPct val="120000"/>
              </a:lnSpc>
              <a:spcBef>
                <a:spcPts val="375"/>
              </a:spcBef>
              <a:spcAft>
                <a:spcPts val="0"/>
              </a:spcAft>
              <a:buSzPts val="1200"/>
              <a:buNone/>
              <a:defRPr sz="1200">
                <a:solidFill>
                  <a:srgbClr val="8891AA"/>
                </a:solidFill>
              </a:defRPr>
            </a:lvl7pPr>
            <a:lvl8pPr indent="-228600" lvl="7" marL="3657600" algn="l">
              <a:lnSpc>
                <a:spcPct val="120000"/>
              </a:lnSpc>
              <a:spcBef>
                <a:spcPts val="375"/>
              </a:spcBef>
              <a:spcAft>
                <a:spcPts val="0"/>
              </a:spcAft>
              <a:buSzPts val="1200"/>
              <a:buNone/>
              <a:defRPr sz="1200">
                <a:solidFill>
                  <a:srgbClr val="8891AA"/>
                </a:solidFill>
              </a:defRPr>
            </a:lvl8pPr>
            <a:lvl9pPr indent="-228600" lvl="8" marL="4114800" algn="l">
              <a:lnSpc>
                <a:spcPct val="120000"/>
              </a:lnSpc>
              <a:spcBef>
                <a:spcPts val="375"/>
              </a:spcBef>
              <a:spcAft>
                <a:spcPts val="0"/>
              </a:spcAft>
              <a:buSzPts val="1200"/>
              <a:buNone/>
              <a:defRPr sz="1200">
                <a:solidFill>
                  <a:srgbClr val="8891AA"/>
                </a:solidFill>
              </a:defRPr>
            </a:lvl9pPr>
          </a:lstStyle>
          <a:p/>
        </p:txBody>
      </p:sp>
      <p:sp>
        <p:nvSpPr>
          <p:cNvPr id="43" name="Google Shape;43;p17"/>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7"/>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2 columns" type="twoObj">
  <p:cSld name="TWO_OBJECTS">
    <p:spTree>
      <p:nvGrpSpPr>
        <p:cNvPr id="45" name="Shape 45"/>
        <p:cNvGrpSpPr/>
        <p:nvPr/>
      </p:nvGrpSpPr>
      <p:grpSpPr>
        <a:xfrm>
          <a:off x="0" y="0"/>
          <a:ext cx="0" cy="0"/>
          <a:chOff x="0" y="0"/>
          <a:chExt cx="0" cy="0"/>
        </a:xfrm>
      </p:grpSpPr>
      <p:sp>
        <p:nvSpPr>
          <p:cNvPr id="46" name="Google Shape;46;p18"/>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47" name="Google Shape;47;p18"/>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48" name="Google Shape;48;p18"/>
          <p:cNvSpPr txBox="1"/>
          <p:nvPr>
            <p:ph type="title"/>
          </p:nvPr>
        </p:nvSpPr>
        <p:spPr>
          <a:xfrm>
            <a:off x="1086913" y="804890"/>
            <a:ext cx="7204226" cy="903456"/>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8"/>
          <p:cNvSpPr txBox="1"/>
          <p:nvPr>
            <p:ph idx="1" type="body"/>
          </p:nvPr>
        </p:nvSpPr>
        <p:spPr>
          <a:xfrm>
            <a:off x="1085498" y="2010878"/>
            <a:ext cx="3483864" cy="4049804"/>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0" name="Google Shape;50;p18"/>
          <p:cNvSpPr txBox="1"/>
          <p:nvPr>
            <p:ph idx="2" type="body"/>
          </p:nvPr>
        </p:nvSpPr>
        <p:spPr>
          <a:xfrm>
            <a:off x="4810328" y="2017345"/>
            <a:ext cx="3483864" cy="4043339"/>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1" name="Google Shape;51;p18"/>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8"/>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Comparison" type="twoTxTwoObj">
  <p:cSld name="TWO_OBJECTS_WITH_TEXT">
    <p:spTree>
      <p:nvGrpSpPr>
        <p:cNvPr id="53" name="Shape 53"/>
        <p:cNvGrpSpPr/>
        <p:nvPr/>
      </p:nvGrpSpPr>
      <p:grpSpPr>
        <a:xfrm>
          <a:off x="0" y="0"/>
          <a:ext cx="0" cy="0"/>
          <a:chOff x="0" y="0"/>
          <a:chExt cx="0" cy="0"/>
        </a:xfrm>
      </p:grpSpPr>
      <p:sp>
        <p:nvSpPr>
          <p:cNvPr id="54" name="Google Shape;54;p19"/>
          <p:cNvSpPr/>
          <p:nvPr/>
        </p:nvSpPr>
        <p:spPr>
          <a:xfrm>
            <a:off x="897905" y="0"/>
            <a:ext cx="7557940" cy="1844314"/>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55" name="Google Shape;55;p19"/>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56" name="Google Shape;56;p19"/>
          <p:cNvSpPr txBox="1"/>
          <p:nvPr>
            <p:ph type="title"/>
          </p:nvPr>
        </p:nvSpPr>
        <p:spPr>
          <a:xfrm>
            <a:off x="1085394" y="804167"/>
            <a:ext cx="7205746" cy="879528"/>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9"/>
          <p:cNvSpPr txBox="1"/>
          <p:nvPr>
            <p:ph idx="1" type="body"/>
          </p:nvPr>
        </p:nvSpPr>
        <p:spPr>
          <a:xfrm>
            <a:off x="1085393" y="2019552"/>
            <a:ext cx="3483864" cy="80194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58" name="Google Shape;58;p19"/>
          <p:cNvSpPr txBox="1"/>
          <p:nvPr>
            <p:ph idx="2" type="body"/>
          </p:nvPr>
        </p:nvSpPr>
        <p:spPr>
          <a:xfrm>
            <a:off x="1085393" y="2824270"/>
            <a:ext cx="3483864" cy="3230542"/>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181612"/>
                </a:solidFill>
              </a:defRPr>
            </a:lvl1pPr>
            <a:lvl2pPr indent="-317500" lvl="1" marL="914400" algn="l">
              <a:lnSpc>
                <a:spcPct val="120000"/>
              </a:lnSpc>
              <a:spcBef>
                <a:spcPts val="375"/>
              </a:spcBef>
              <a:spcAft>
                <a:spcPts val="0"/>
              </a:spcAft>
              <a:buSzPts val="1400"/>
              <a:buChar char="•"/>
              <a:defRPr>
                <a:solidFill>
                  <a:srgbClr val="181612"/>
                </a:solidFill>
              </a:defRPr>
            </a:lvl2pPr>
            <a:lvl3pPr indent="-304800" lvl="2" marL="1371600" algn="l">
              <a:lnSpc>
                <a:spcPct val="120000"/>
              </a:lnSpc>
              <a:spcBef>
                <a:spcPts val="375"/>
              </a:spcBef>
              <a:spcAft>
                <a:spcPts val="0"/>
              </a:spcAft>
              <a:buSzPts val="1200"/>
              <a:buChar char="•"/>
              <a:defRPr>
                <a:solidFill>
                  <a:srgbClr val="181612"/>
                </a:solidFill>
              </a:defRPr>
            </a:lvl3pPr>
            <a:lvl4pPr indent="-295275" lvl="3" marL="1828800" algn="l">
              <a:lnSpc>
                <a:spcPct val="120000"/>
              </a:lnSpc>
              <a:spcBef>
                <a:spcPts val="375"/>
              </a:spcBef>
              <a:spcAft>
                <a:spcPts val="0"/>
              </a:spcAft>
              <a:buSzPts val="1050"/>
              <a:buChar char="•"/>
              <a:defRPr>
                <a:solidFill>
                  <a:srgbClr val="181612"/>
                </a:solidFill>
              </a:defRPr>
            </a:lvl4pPr>
            <a:lvl5pPr indent="-285750" lvl="4" marL="2286000" algn="l">
              <a:lnSpc>
                <a:spcPct val="120000"/>
              </a:lnSpc>
              <a:spcBef>
                <a:spcPts val="375"/>
              </a:spcBef>
              <a:spcAft>
                <a:spcPts val="0"/>
              </a:spcAft>
              <a:buSzPts val="900"/>
              <a:buChar char="•"/>
              <a:defRPr>
                <a:solidFill>
                  <a:srgbClr val="18161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59" name="Google Shape;59;p19"/>
          <p:cNvSpPr txBox="1"/>
          <p:nvPr>
            <p:ph idx="3" type="body"/>
          </p:nvPr>
        </p:nvSpPr>
        <p:spPr>
          <a:xfrm>
            <a:off x="4809272" y="2023006"/>
            <a:ext cx="3483864" cy="80223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750"/>
              </a:spcBef>
              <a:spcAft>
                <a:spcPts val="0"/>
              </a:spcAft>
              <a:buSzPts val="2000"/>
              <a:buNone/>
              <a:defRPr b="0" sz="2000" cap="none">
                <a:solidFill>
                  <a:schemeClr val="dk1"/>
                </a:solidFill>
              </a:defRPr>
            </a:lvl1pPr>
            <a:lvl2pPr indent="-228600" lvl="1" marL="914400" algn="l">
              <a:lnSpc>
                <a:spcPct val="120000"/>
              </a:lnSpc>
              <a:spcBef>
                <a:spcPts val="375"/>
              </a:spcBef>
              <a:spcAft>
                <a:spcPts val="0"/>
              </a:spcAft>
              <a:buSzPts val="1500"/>
              <a:buNone/>
              <a:defRPr b="1" sz="1500"/>
            </a:lvl2pPr>
            <a:lvl3pPr indent="-228600" lvl="2" marL="1371600" algn="l">
              <a:lnSpc>
                <a:spcPct val="120000"/>
              </a:lnSpc>
              <a:spcBef>
                <a:spcPts val="375"/>
              </a:spcBef>
              <a:spcAft>
                <a:spcPts val="0"/>
              </a:spcAft>
              <a:buSzPts val="1350"/>
              <a:buNone/>
              <a:defRPr b="1" sz="1350"/>
            </a:lvl3pPr>
            <a:lvl4pPr indent="-228600" lvl="3" marL="1828800" algn="l">
              <a:lnSpc>
                <a:spcPct val="120000"/>
              </a:lnSpc>
              <a:spcBef>
                <a:spcPts val="375"/>
              </a:spcBef>
              <a:spcAft>
                <a:spcPts val="0"/>
              </a:spcAft>
              <a:buSzPts val="1200"/>
              <a:buNone/>
              <a:defRPr b="1" sz="1200"/>
            </a:lvl4pPr>
            <a:lvl5pPr indent="-228600" lvl="4" marL="2286000" algn="l">
              <a:lnSpc>
                <a:spcPct val="120000"/>
              </a:lnSpc>
              <a:spcBef>
                <a:spcPts val="375"/>
              </a:spcBef>
              <a:spcAft>
                <a:spcPts val="0"/>
              </a:spcAft>
              <a:buSzPts val="1200"/>
              <a:buNone/>
              <a:defRPr b="1" sz="1200"/>
            </a:lvl5pPr>
            <a:lvl6pPr indent="-228600" lvl="5" marL="2743200" algn="l">
              <a:lnSpc>
                <a:spcPct val="120000"/>
              </a:lnSpc>
              <a:spcBef>
                <a:spcPts val="375"/>
              </a:spcBef>
              <a:spcAft>
                <a:spcPts val="0"/>
              </a:spcAft>
              <a:buSzPts val="1200"/>
              <a:buNone/>
              <a:defRPr b="1" sz="1200"/>
            </a:lvl6pPr>
            <a:lvl7pPr indent="-228600" lvl="6" marL="3200400" algn="l">
              <a:lnSpc>
                <a:spcPct val="120000"/>
              </a:lnSpc>
              <a:spcBef>
                <a:spcPts val="375"/>
              </a:spcBef>
              <a:spcAft>
                <a:spcPts val="0"/>
              </a:spcAft>
              <a:buSzPts val="1200"/>
              <a:buNone/>
              <a:defRPr b="1" sz="1200"/>
            </a:lvl7pPr>
            <a:lvl8pPr indent="-228600" lvl="7" marL="3657600" algn="l">
              <a:lnSpc>
                <a:spcPct val="120000"/>
              </a:lnSpc>
              <a:spcBef>
                <a:spcPts val="375"/>
              </a:spcBef>
              <a:spcAft>
                <a:spcPts val="0"/>
              </a:spcAft>
              <a:buSzPts val="1200"/>
              <a:buNone/>
              <a:defRPr b="1" sz="1200"/>
            </a:lvl8pPr>
            <a:lvl9pPr indent="-228600" lvl="8" marL="4114800" algn="l">
              <a:lnSpc>
                <a:spcPct val="120000"/>
              </a:lnSpc>
              <a:spcBef>
                <a:spcPts val="375"/>
              </a:spcBef>
              <a:spcAft>
                <a:spcPts val="0"/>
              </a:spcAft>
              <a:buSzPts val="1200"/>
              <a:buNone/>
              <a:defRPr b="1" sz="1200"/>
            </a:lvl9pPr>
          </a:lstStyle>
          <a:p/>
        </p:txBody>
      </p:sp>
      <p:sp>
        <p:nvSpPr>
          <p:cNvPr id="60" name="Google Shape;60;p19"/>
          <p:cNvSpPr txBox="1"/>
          <p:nvPr>
            <p:ph idx="4" type="body"/>
          </p:nvPr>
        </p:nvSpPr>
        <p:spPr>
          <a:xfrm>
            <a:off x="4809272" y="2821494"/>
            <a:ext cx="3483864" cy="3233321"/>
          </a:xfrm>
          <a:prstGeom prst="rect">
            <a:avLst/>
          </a:prstGeom>
          <a:noFill/>
          <a:ln>
            <a:noFill/>
          </a:ln>
        </p:spPr>
        <p:txBody>
          <a:bodyPr anchorCtr="0" anchor="t"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rgbClr val="222222"/>
                </a:solidFill>
              </a:defRPr>
            </a:lvl1pPr>
            <a:lvl2pPr indent="-317500" lvl="1" marL="914400" algn="l">
              <a:lnSpc>
                <a:spcPct val="120000"/>
              </a:lnSpc>
              <a:spcBef>
                <a:spcPts val="375"/>
              </a:spcBef>
              <a:spcAft>
                <a:spcPts val="0"/>
              </a:spcAft>
              <a:buSzPts val="1400"/>
              <a:buChar char="•"/>
              <a:defRPr>
                <a:solidFill>
                  <a:srgbClr val="222222"/>
                </a:solidFill>
              </a:defRPr>
            </a:lvl2pPr>
            <a:lvl3pPr indent="-304800" lvl="2" marL="1371600" algn="l">
              <a:lnSpc>
                <a:spcPct val="120000"/>
              </a:lnSpc>
              <a:spcBef>
                <a:spcPts val="375"/>
              </a:spcBef>
              <a:spcAft>
                <a:spcPts val="0"/>
              </a:spcAft>
              <a:buSzPts val="1200"/>
              <a:buChar char="•"/>
              <a:defRPr>
                <a:solidFill>
                  <a:srgbClr val="222222"/>
                </a:solidFill>
              </a:defRPr>
            </a:lvl3pPr>
            <a:lvl4pPr indent="-295275" lvl="3" marL="1828800" algn="l">
              <a:lnSpc>
                <a:spcPct val="120000"/>
              </a:lnSpc>
              <a:spcBef>
                <a:spcPts val="375"/>
              </a:spcBef>
              <a:spcAft>
                <a:spcPts val="0"/>
              </a:spcAft>
              <a:buSzPts val="1050"/>
              <a:buChar char="•"/>
              <a:defRPr>
                <a:solidFill>
                  <a:srgbClr val="222222"/>
                </a:solidFill>
              </a:defRPr>
            </a:lvl4pPr>
            <a:lvl5pPr indent="-285750" lvl="4" marL="2286000" algn="l">
              <a:lnSpc>
                <a:spcPct val="120000"/>
              </a:lnSpc>
              <a:spcBef>
                <a:spcPts val="375"/>
              </a:spcBef>
              <a:spcAft>
                <a:spcPts val="0"/>
              </a:spcAft>
              <a:buSzPts val="900"/>
              <a:buChar char="•"/>
              <a:defRPr>
                <a:solidFill>
                  <a:srgbClr val="22222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61" name="Google Shape;61;p19"/>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9"/>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itle only" type="titleOnly">
  <p:cSld name="TITLE_ONLY">
    <p:spTree>
      <p:nvGrpSpPr>
        <p:cNvPr id="63" name="Shape 63"/>
        <p:cNvGrpSpPr/>
        <p:nvPr/>
      </p:nvGrpSpPr>
      <p:grpSpPr>
        <a:xfrm>
          <a:off x="0" y="0"/>
          <a:ext cx="0" cy="0"/>
          <a:chOff x="0" y="0"/>
          <a:chExt cx="0" cy="0"/>
        </a:xfrm>
      </p:grpSpPr>
      <p:sp>
        <p:nvSpPr>
          <p:cNvPr id="64" name="Google Shape;64;p20"/>
          <p:cNvSpPr/>
          <p:nvPr/>
        </p:nvSpPr>
        <p:spPr>
          <a:xfrm>
            <a:off x="897905" y="0"/>
            <a:ext cx="7557940" cy="184708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65" name="Google Shape;65;p20"/>
          <p:cNvCxnSpPr/>
          <p:nvPr/>
        </p:nvCxnSpPr>
        <p:spPr>
          <a:xfrm flipH="1" rot="10800000">
            <a:off x="892142" y="1847089"/>
            <a:ext cx="7563703" cy="12523"/>
          </a:xfrm>
          <a:prstGeom prst="straightConnector1">
            <a:avLst/>
          </a:prstGeom>
          <a:noFill/>
          <a:ln cap="flat" cmpd="sng" w="31750">
            <a:solidFill>
              <a:schemeClr val="accent1"/>
            </a:solidFill>
            <a:prstDash val="solid"/>
            <a:round/>
            <a:headEnd len="sm" w="sm" type="none"/>
            <a:tailEnd len="sm" w="sm" type="none"/>
          </a:ln>
        </p:spPr>
      </p:cxnSp>
      <p:sp>
        <p:nvSpPr>
          <p:cNvPr id="66" name="Google Shape;66;p20"/>
          <p:cNvSpPr txBox="1"/>
          <p:nvPr>
            <p:ph type="title"/>
          </p:nvPr>
        </p:nvSpPr>
        <p:spPr>
          <a:xfrm>
            <a:off x="1088686" y="810377"/>
            <a:ext cx="7202456" cy="94730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lt1"/>
              </a:buClr>
              <a:buSzPts val="3200"/>
              <a:buFont typeface="Aria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ide Header with content" type="objTx">
  <p:cSld name="OBJECT_WITH_CAPTION_TEXT">
    <p:spTree>
      <p:nvGrpSpPr>
        <p:cNvPr id="69" name="Shape 69"/>
        <p:cNvGrpSpPr/>
        <p:nvPr/>
      </p:nvGrpSpPr>
      <p:grpSpPr>
        <a:xfrm>
          <a:off x="0" y="0"/>
          <a:ext cx="0" cy="0"/>
          <a:chOff x="0" y="0"/>
          <a:chExt cx="0" cy="0"/>
        </a:xfrm>
      </p:grpSpPr>
      <p:sp>
        <p:nvSpPr>
          <p:cNvPr id="70" name="Google Shape;70;p21"/>
          <p:cNvSpPr/>
          <p:nvPr/>
        </p:nvSpPr>
        <p:spPr>
          <a:xfrm>
            <a:off x="0" y="798973"/>
            <a:ext cx="3648174" cy="2326818"/>
          </a:xfrm>
          <a:prstGeom prst="rect">
            <a:avLst/>
          </a:prstGeom>
          <a:solidFill>
            <a:schemeClr val="dk1"/>
          </a:solidFill>
          <a:ln cap="flat" cmpd="sng" w="15875">
            <a:solidFill>
              <a:srgbClr val="002F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Arial"/>
              <a:ea typeface="Arial"/>
              <a:cs typeface="Arial"/>
              <a:sym typeface="Arial"/>
            </a:endParaRPr>
          </a:p>
        </p:txBody>
      </p:sp>
      <p:cxnSp>
        <p:nvCxnSpPr>
          <p:cNvPr id="71" name="Google Shape;71;p21"/>
          <p:cNvCxnSpPr/>
          <p:nvPr/>
        </p:nvCxnSpPr>
        <p:spPr>
          <a:xfrm flipH="1" rot="10800000">
            <a:off x="2" y="3119532"/>
            <a:ext cx="3644507" cy="6261"/>
          </a:xfrm>
          <a:prstGeom prst="straightConnector1">
            <a:avLst/>
          </a:prstGeom>
          <a:noFill/>
          <a:ln cap="flat" cmpd="sng" w="31750">
            <a:solidFill>
              <a:schemeClr val="accent1"/>
            </a:solidFill>
            <a:prstDash val="solid"/>
            <a:round/>
            <a:headEnd len="sm" w="sm" type="none"/>
            <a:tailEnd len="sm" w="sm" type="none"/>
          </a:ln>
        </p:spPr>
      </p:cxnSp>
      <p:sp>
        <p:nvSpPr>
          <p:cNvPr id="72" name="Google Shape;72;p21"/>
          <p:cNvSpPr txBox="1"/>
          <p:nvPr>
            <p:ph type="title"/>
          </p:nvPr>
        </p:nvSpPr>
        <p:spPr>
          <a:xfrm>
            <a:off x="1083504" y="798973"/>
            <a:ext cx="2456260" cy="224711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2600"/>
              <a:buFont typeface="Arial"/>
              <a:buNone/>
              <a:defRPr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1"/>
          <p:cNvSpPr txBox="1"/>
          <p:nvPr>
            <p:ph idx="1" type="body"/>
          </p:nvPr>
        </p:nvSpPr>
        <p:spPr>
          <a:xfrm>
            <a:off x="3782786" y="798976"/>
            <a:ext cx="4509353" cy="5255837"/>
          </a:xfrm>
          <a:prstGeom prst="rect">
            <a:avLst/>
          </a:prstGeom>
          <a:noFill/>
          <a:ln>
            <a:noFill/>
          </a:ln>
        </p:spPr>
        <p:txBody>
          <a:bodyPr anchorCtr="0" anchor="ctr" bIns="45700" lIns="91425" spcFirstLastPara="1" rIns="91425" wrap="square" tIns="45700">
            <a:normAutofit/>
          </a:bodyPr>
          <a:lstStyle>
            <a:lvl1pPr indent="-330200" lvl="0" marL="457200" algn="l">
              <a:lnSpc>
                <a:spcPct val="120000"/>
              </a:lnSpc>
              <a:spcBef>
                <a:spcPts val="750"/>
              </a:spcBef>
              <a:spcAft>
                <a:spcPts val="0"/>
              </a:spcAft>
              <a:buSzPts val="1600"/>
              <a:buChar char="•"/>
              <a:defRPr>
                <a:solidFill>
                  <a:schemeClr val="dk2"/>
                </a:solidFill>
              </a:defRPr>
            </a:lvl1pPr>
            <a:lvl2pPr indent="-317500" lvl="1" marL="914400" algn="l">
              <a:lnSpc>
                <a:spcPct val="120000"/>
              </a:lnSpc>
              <a:spcBef>
                <a:spcPts val="375"/>
              </a:spcBef>
              <a:spcAft>
                <a:spcPts val="0"/>
              </a:spcAft>
              <a:buSzPts val="1400"/>
              <a:buChar char="•"/>
              <a:defRPr>
                <a:solidFill>
                  <a:schemeClr val="dk2"/>
                </a:solidFill>
              </a:defRPr>
            </a:lvl2pPr>
            <a:lvl3pPr indent="-304800" lvl="2" marL="1371600" algn="l">
              <a:lnSpc>
                <a:spcPct val="120000"/>
              </a:lnSpc>
              <a:spcBef>
                <a:spcPts val="375"/>
              </a:spcBef>
              <a:spcAft>
                <a:spcPts val="0"/>
              </a:spcAft>
              <a:buSzPts val="1200"/>
              <a:buChar char="•"/>
              <a:defRPr>
                <a:solidFill>
                  <a:schemeClr val="dk2"/>
                </a:solidFill>
              </a:defRPr>
            </a:lvl3pPr>
            <a:lvl4pPr indent="-295275" lvl="3" marL="1828800" algn="l">
              <a:lnSpc>
                <a:spcPct val="120000"/>
              </a:lnSpc>
              <a:spcBef>
                <a:spcPts val="375"/>
              </a:spcBef>
              <a:spcAft>
                <a:spcPts val="0"/>
              </a:spcAft>
              <a:buSzPts val="1050"/>
              <a:buChar char="•"/>
              <a:defRPr>
                <a:solidFill>
                  <a:schemeClr val="dk2"/>
                </a:solidFill>
              </a:defRPr>
            </a:lvl4pPr>
            <a:lvl5pPr indent="-285750" lvl="4" marL="2286000" algn="l">
              <a:lnSpc>
                <a:spcPct val="120000"/>
              </a:lnSpc>
              <a:spcBef>
                <a:spcPts val="375"/>
              </a:spcBef>
              <a:spcAft>
                <a:spcPts val="0"/>
              </a:spcAft>
              <a:buSzPts val="900"/>
              <a:buChar char="•"/>
              <a:defRPr>
                <a:solidFill>
                  <a:schemeClr val="dk2"/>
                </a:solidFill>
              </a:defRPr>
            </a:lvl5pPr>
            <a:lvl6pPr indent="-342900" lvl="5" marL="2743200" algn="l">
              <a:lnSpc>
                <a:spcPct val="120000"/>
              </a:lnSpc>
              <a:spcBef>
                <a:spcPts val="375"/>
              </a:spcBef>
              <a:spcAft>
                <a:spcPts val="0"/>
              </a:spcAft>
              <a:buSzPts val="1800"/>
              <a:buChar char="•"/>
              <a:defRPr/>
            </a:lvl6pPr>
            <a:lvl7pPr indent="-342900" lvl="6" marL="3200400" algn="l">
              <a:lnSpc>
                <a:spcPct val="120000"/>
              </a:lnSpc>
              <a:spcBef>
                <a:spcPts val="375"/>
              </a:spcBef>
              <a:spcAft>
                <a:spcPts val="0"/>
              </a:spcAft>
              <a:buSzPts val="1800"/>
              <a:buChar char="•"/>
              <a:defRPr/>
            </a:lvl7pPr>
            <a:lvl8pPr indent="-342900" lvl="7" marL="3657600" algn="l">
              <a:lnSpc>
                <a:spcPct val="120000"/>
              </a:lnSpc>
              <a:spcBef>
                <a:spcPts val="375"/>
              </a:spcBef>
              <a:spcAft>
                <a:spcPts val="0"/>
              </a:spcAft>
              <a:buSzPts val="1800"/>
              <a:buChar char="•"/>
              <a:defRPr/>
            </a:lvl8pPr>
            <a:lvl9pPr indent="-342900" lvl="8" marL="4114800" algn="l">
              <a:lnSpc>
                <a:spcPct val="120000"/>
              </a:lnSpc>
              <a:spcBef>
                <a:spcPts val="375"/>
              </a:spcBef>
              <a:spcAft>
                <a:spcPts val="0"/>
              </a:spcAft>
              <a:buSzPts val="1800"/>
              <a:buChar char="•"/>
              <a:defRPr/>
            </a:lvl9pPr>
          </a:lstStyle>
          <a:p/>
        </p:txBody>
      </p:sp>
      <p:sp>
        <p:nvSpPr>
          <p:cNvPr id="74" name="Google Shape;74;p21"/>
          <p:cNvSpPr txBox="1"/>
          <p:nvPr>
            <p:ph idx="2" type="body"/>
          </p:nvPr>
        </p:nvSpPr>
        <p:spPr>
          <a:xfrm>
            <a:off x="1083504" y="3205494"/>
            <a:ext cx="2456260" cy="2849319"/>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750"/>
              </a:spcBef>
              <a:spcAft>
                <a:spcPts val="0"/>
              </a:spcAft>
              <a:buSzPts val="1600"/>
              <a:buNone/>
              <a:defRPr sz="1600">
                <a:solidFill>
                  <a:schemeClr val="dk2"/>
                </a:solidFill>
              </a:defRPr>
            </a:lvl1pPr>
            <a:lvl2pPr indent="-228600" lvl="1" marL="914400" algn="l">
              <a:lnSpc>
                <a:spcPct val="120000"/>
              </a:lnSpc>
              <a:spcBef>
                <a:spcPts val="375"/>
              </a:spcBef>
              <a:spcAft>
                <a:spcPts val="0"/>
              </a:spcAft>
              <a:buSzPts val="1050"/>
              <a:buNone/>
              <a:defRPr sz="1050"/>
            </a:lvl2pPr>
            <a:lvl3pPr indent="-228600" lvl="2" marL="1371600" algn="l">
              <a:lnSpc>
                <a:spcPct val="120000"/>
              </a:lnSpc>
              <a:spcBef>
                <a:spcPts val="375"/>
              </a:spcBef>
              <a:spcAft>
                <a:spcPts val="0"/>
              </a:spcAft>
              <a:buSzPts val="900"/>
              <a:buNone/>
              <a:defRPr sz="900"/>
            </a:lvl3pPr>
            <a:lvl4pPr indent="-228600" lvl="3" marL="1828800" algn="l">
              <a:lnSpc>
                <a:spcPct val="120000"/>
              </a:lnSpc>
              <a:spcBef>
                <a:spcPts val="375"/>
              </a:spcBef>
              <a:spcAft>
                <a:spcPts val="0"/>
              </a:spcAft>
              <a:buSzPts val="750"/>
              <a:buNone/>
              <a:defRPr sz="750"/>
            </a:lvl4pPr>
            <a:lvl5pPr indent="-228600" lvl="4" marL="2286000" algn="l">
              <a:lnSpc>
                <a:spcPct val="120000"/>
              </a:lnSpc>
              <a:spcBef>
                <a:spcPts val="375"/>
              </a:spcBef>
              <a:spcAft>
                <a:spcPts val="0"/>
              </a:spcAft>
              <a:buSzPts val="750"/>
              <a:buNone/>
              <a:defRPr sz="750"/>
            </a:lvl5pPr>
            <a:lvl6pPr indent="-228600" lvl="5" marL="2743200" algn="l">
              <a:lnSpc>
                <a:spcPct val="120000"/>
              </a:lnSpc>
              <a:spcBef>
                <a:spcPts val="375"/>
              </a:spcBef>
              <a:spcAft>
                <a:spcPts val="0"/>
              </a:spcAft>
              <a:buSzPts val="750"/>
              <a:buNone/>
              <a:defRPr sz="750"/>
            </a:lvl6pPr>
            <a:lvl7pPr indent="-228600" lvl="6" marL="3200400" algn="l">
              <a:lnSpc>
                <a:spcPct val="120000"/>
              </a:lnSpc>
              <a:spcBef>
                <a:spcPts val="375"/>
              </a:spcBef>
              <a:spcAft>
                <a:spcPts val="0"/>
              </a:spcAft>
              <a:buSzPts val="750"/>
              <a:buNone/>
              <a:defRPr sz="750"/>
            </a:lvl7pPr>
            <a:lvl8pPr indent="-228600" lvl="7" marL="3657600" algn="l">
              <a:lnSpc>
                <a:spcPct val="120000"/>
              </a:lnSpc>
              <a:spcBef>
                <a:spcPts val="375"/>
              </a:spcBef>
              <a:spcAft>
                <a:spcPts val="0"/>
              </a:spcAft>
              <a:buSzPts val="750"/>
              <a:buNone/>
              <a:defRPr sz="750"/>
            </a:lvl8pPr>
            <a:lvl9pPr indent="-228600" lvl="8" marL="4114800" algn="l">
              <a:lnSpc>
                <a:spcPct val="120000"/>
              </a:lnSpc>
              <a:spcBef>
                <a:spcPts val="375"/>
              </a:spcBef>
              <a:spcAft>
                <a:spcPts val="0"/>
              </a:spcAft>
              <a:buSzPts val="750"/>
              <a:buNone/>
              <a:defRPr sz="750"/>
            </a:lvl9pPr>
          </a:lstStyle>
          <a:p/>
        </p:txBody>
      </p:sp>
      <p:sp>
        <p:nvSpPr>
          <p:cNvPr id="75" name="Google Shape;75;p21"/>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1"/>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
          <p:cNvSpPr txBox="1"/>
          <p:nvPr>
            <p:ph type="title"/>
          </p:nvPr>
        </p:nvSpPr>
        <p:spPr>
          <a:xfrm>
            <a:off x="1088686" y="804522"/>
            <a:ext cx="7202456" cy="104923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
          <p:cNvSpPr txBox="1"/>
          <p:nvPr>
            <p:ph idx="1" type="body"/>
          </p:nvPr>
        </p:nvSpPr>
        <p:spPr>
          <a:xfrm>
            <a:off x="1088686" y="2015734"/>
            <a:ext cx="7202456" cy="3450613"/>
          </a:xfrm>
          <a:prstGeom prst="rect">
            <a:avLst/>
          </a:prstGeom>
          <a:noFill/>
          <a:ln>
            <a:noFill/>
          </a:ln>
        </p:spPr>
        <p:txBody>
          <a:bodyPr anchorCtr="0" anchor="t" bIns="45700" lIns="91425" spcFirstLastPara="1" rIns="91425" wrap="square" tIns="45700">
            <a:normAutofit/>
          </a:bodyPr>
          <a:lstStyle>
            <a:lvl1pPr indent="-330200" lvl="0" marL="457200" marR="0" rtl="0" algn="l">
              <a:lnSpc>
                <a:spcPct val="120000"/>
              </a:lnSpc>
              <a:spcBef>
                <a:spcPts val="750"/>
              </a:spcBef>
              <a:spcAft>
                <a:spcPts val="0"/>
              </a:spcAft>
              <a:buClr>
                <a:schemeClr val="accent1"/>
              </a:buClr>
              <a:buSzPts val="1600"/>
              <a:buFont typeface="Arial"/>
              <a:buChar char="•"/>
              <a:defRPr b="0" i="0" sz="1600" u="none" cap="none" strike="noStrike">
                <a:solidFill>
                  <a:srgbClr val="181612"/>
                </a:solidFill>
                <a:latin typeface="Arial"/>
                <a:ea typeface="Arial"/>
                <a:cs typeface="Arial"/>
                <a:sym typeface="Arial"/>
              </a:defRPr>
            </a:lvl1pPr>
            <a:lvl2pPr indent="-317500" lvl="1" marL="914400" marR="0" rtl="0" algn="l">
              <a:lnSpc>
                <a:spcPct val="120000"/>
              </a:lnSpc>
              <a:spcBef>
                <a:spcPts val="375"/>
              </a:spcBef>
              <a:spcAft>
                <a:spcPts val="0"/>
              </a:spcAft>
              <a:buClr>
                <a:schemeClr val="accent1"/>
              </a:buClr>
              <a:buSzPts val="1400"/>
              <a:buFont typeface="Arial"/>
              <a:buChar char="•"/>
              <a:defRPr b="0" i="0" sz="1400" u="none" cap="none" strike="noStrike">
                <a:solidFill>
                  <a:srgbClr val="181612"/>
                </a:solidFill>
                <a:latin typeface="Arial"/>
                <a:ea typeface="Arial"/>
                <a:cs typeface="Arial"/>
                <a:sym typeface="Arial"/>
              </a:defRPr>
            </a:lvl2pPr>
            <a:lvl3pPr indent="-304800" lvl="2" marL="1371600" marR="0" rtl="0" algn="l">
              <a:lnSpc>
                <a:spcPct val="120000"/>
              </a:lnSpc>
              <a:spcBef>
                <a:spcPts val="375"/>
              </a:spcBef>
              <a:spcAft>
                <a:spcPts val="0"/>
              </a:spcAft>
              <a:buClr>
                <a:schemeClr val="accent1"/>
              </a:buClr>
              <a:buSzPts val="1200"/>
              <a:buFont typeface="Arial"/>
              <a:buChar char="•"/>
              <a:defRPr b="0" i="0" sz="1200" u="none" cap="none" strike="noStrike">
                <a:solidFill>
                  <a:srgbClr val="181612"/>
                </a:solidFill>
                <a:latin typeface="Arial"/>
                <a:ea typeface="Arial"/>
                <a:cs typeface="Arial"/>
                <a:sym typeface="Arial"/>
              </a:defRPr>
            </a:lvl3pPr>
            <a:lvl4pPr indent="-295275" lvl="3" marL="1828800" marR="0" rtl="0" algn="l">
              <a:lnSpc>
                <a:spcPct val="120000"/>
              </a:lnSpc>
              <a:spcBef>
                <a:spcPts val="375"/>
              </a:spcBef>
              <a:spcAft>
                <a:spcPts val="0"/>
              </a:spcAft>
              <a:buClr>
                <a:schemeClr val="accent1"/>
              </a:buClr>
              <a:buSzPts val="1050"/>
              <a:buFont typeface="Arial"/>
              <a:buChar char="•"/>
              <a:defRPr b="0" i="0" sz="1050" u="none" cap="none" strike="noStrike">
                <a:solidFill>
                  <a:srgbClr val="181612"/>
                </a:solidFill>
                <a:latin typeface="Arial"/>
                <a:ea typeface="Arial"/>
                <a:cs typeface="Arial"/>
                <a:sym typeface="Arial"/>
              </a:defRPr>
            </a:lvl4pPr>
            <a:lvl5pPr indent="-285750" lvl="4" marL="2286000" marR="0" rtl="0" algn="l">
              <a:lnSpc>
                <a:spcPct val="120000"/>
              </a:lnSpc>
              <a:spcBef>
                <a:spcPts val="375"/>
              </a:spcBef>
              <a:spcAft>
                <a:spcPts val="0"/>
              </a:spcAft>
              <a:buClr>
                <a:schemeClr val="accent1"/>
              </a:buClr>
              <a:buSzPts val="900"/>
              <a:buFont typeface="Arial"/>
              <a:buChar char="•"/>
              <a:defRPr b="0" i="0" sz="900" u="none" cap="none" strike="noStrike">
                <a:solidFill>
                  <a:srgbClr val="181612"/>
                </a:solidFill>
                <a:latin typeface="Arial"/>
                <a:ea typeface="Arial"/>
                <a:cs typeface="Arial"/>
                <a:sym typeface="Arial"/>
              </a:defRPr>
            </a:lvl5pPr>
            <a:lvl6pPr indent="-285750" lvl="5" marL="27432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120000"/>
              </a:lnSpc>
              <a:spcBef>
                <a:spcPts val="375"/>
              </a:spcBef>
              <a:spcAft>
                <a:spcPts val="0"/>
              </a:spcAft>
              <a:buClr>
                <a:schemeClr val="accent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12" name="Google Shape;12;p10"/>
          <p:cNvSpPr txBox="1"/>
          <p:nvPr>
            <p:ph idx="10" type="dt"/>
          </p:nvPr>
        </p:nvSpPr>
        <p:spPr>
          <a:xfrm>
            <a:off x="7490462" y="6213011"/>
            <a:ext cx="800680" cy="308138"/>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750" u="none" cap="none" strike="noStrike">
                <a:solidFill>
                  <a:srgbClr val="8891AA"/>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0"/>
          <p:cNvSpPr txBox="1"/>
          <p:nvPr>
            <p:ph idx="12" type="sldNum"/>
          </p:nvPr>
        </p:nvSpPr>
        <p:spPr>
          <a:xfrm>
            <a:off x="1088686" y="6211950"/>
            <a:ext cx="511109" cy="309201"/>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050"/>
              <a:buFont typeface="Arial"/>
              <a:buNone/>
              <a:defRPr b="0" i="0" sz="1050" u="none" cap="none" strike="noStrike">
                <a:solidFill>
                  <a:srgbClr val="7F7F7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asccc-oeri.org/webinars-and-events/" TargetMode="External"/></Relationships>
</file>

<file path=ppt/slides/_rels/slide10.xml.rels><?xml version="1.0" encoding="UTF-8" standalone="yes"?><Relationships xmlns="http://schemas.openxmlformats.org/package/2006/relationships"><Relationship Id="rId10" Type="http://schemas.openxmlformats.org/officeDocument/2006/relationships/hyperlink" Target="https://drive.google.com/drive/folders/1c9G96waPsmQjHJRFJSwewBuUBZipTJnj" TargetMode="External"/><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ixabay.com/" TargetMode="External"/><Relationship Id="rId4" Type="http://schemas.openxmlformats.org/officeDocument/2006/relationships/hyperlink" Target="https://www.pexels.com/" TargetMode="External"/><Relationship Id="rId9" Type="http://schemas.openxmlformats.org/officeDocument/2006/relationships/hyperlink" Target="https://www.flickr.com/photos/187096960@N06/albums" TargetMode="External"/><Relationship Id="rId5" Type="http://schemas.openxmlformats.org/officeDocument/2006/relationships/hyperlink" Target="https://unsplash.com/" TargetMode="External"/><Relationship Id="rId6" Type="http://schemas.openxmlformats.org/officeDocument/2006/relationships/hyperlink" Target="https://www.freepik.com/images" TargetMode="External"/><Relationship Id="rId7" Type="http://schemas.openxmlformats.org/officeDocument/2006/relationships/hyperlink" Target="https://www.canva.com/features/free-stock-photos" TargetMode="External"/><Relationship Id="rId8" Type="http://schemas.openxmlformats.org/officeDocument/2006/relationships/hyperlink" Target="https://commons.libretexts.org/insight/imageresourc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hyperlink" Target="https://commons.wikimedia.org/wiki/File:Creative_commons_license_spectrum.svg" TargetMode="External"/><Relationship Id="rId5" Type="http://schemas.openxmlformats.org/officeDocument/2006/relationships/hyperlink" Target="https://creativecommons.org/licenses/by/4.0/deed.e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s://www.adobe.com/express/feature/image/convert/png-to-jpg" TargetMode="External"/><Relationship Id="rId4" Type="http://schemas.openxmlformats.org/officeDocument/2006/relationships/hyperlink" Target="https://support.microsoft.com/en-us/windows/edit-photos-and-videos-in-windows-a3a6e711-1b70-250a-93fa-ef99048a2c86" TargetMode="External"/><Relationship Id="rId5" Type="http://schemas.openxmlformats.org/officeDocument/2006/relationships/hyperlink" Target="https://www.microsoft.com/en-us/windows/paint" TargetMode="External"/><Relationship Id="rId6" Type="http://schemas.openxmlformats.org/officeDocument/2006/relationships/hyperlink" Target="https://www2.lunapic.com/editor" TargetMode="External"/><Relationship Id="rId7" Type="http://schemas.openxmlformats.org/officeDocument/2006/relationships/hyperlink" Target="https://www.canva.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asccc-oeri.org/wp-content/uploads/2025/09/AI-Attribution-and-Citations-for-OER-FAQ.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www.pickpik.com/monkey-chimpanzee-relaxed-nature-rest-grass-133273" TargetMode="External"/><Relationship Id="rId4" Type="http://schemas.openxmlformats.org/officeDocument/2006/relationships/hyperlink" Target="https://creativecommons.org/publicdomain/certification/1.0/us/" TargetMode="External"/><Relationship Id="rId5" Type="http://schemas.openxmlformats.org/officeDocument/2006/relationships/image" Target="../media/image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creativecommons.org/licenses/by/4.0/"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13.png"/><Relationship Id="rId5" Type="http://schemas.openxmlformats.org/officeDocument/2006/relationships/hyperlink" Target="https://creativecommons.org/licenses/by-nc-sa/4.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hyperlink" Target="https://creativecommons.org/licenses/by-nc-sa/4.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2.jpg"/><Relationship Id="rId4" Type="http://schemas.openxmlformats.org/officeDocument/2006/relationships/hyperlink" Target="https://pxhere.com/en/photo/808703?utm_content=shareClip&amp;utm_medium=referral&amp;utm_source=pxhere" TargetMode="External"/><Relationship Id="rId5" Type="http://schemas.openxmlformats.org/officeDocument/2006/relationships/hyperlink" Target="https://creativecommons.org/publicdomain/certification/1.0/us/"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www.pexels.com/photo/two-giant-pandas-enjoying-bamboo-meal-29619540/" TargetMode="External"/><Relationship Id="rId4" Type="http://schemas.openxmlformats.org/officeDocument/2006/relationships/hyperlink" Target="https://www.pexels.com/license/" TargetMode="External"/><Relationship Id="rId5"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hyperlink" Target="https://unsplash.com/@siora18?utm_source=unsplash&amp;utm_medium=referral&amp;utm_content=creditCopyText" TargetMode="External"/><Relationship Id="rId5" Type="http://schemas.openxmlformats.org/officeDocument/2006/relationships/hyperlink" Target="https://unsplash.com/s/photos/reading?utm_source=unsplash&amp;utm_medium=referral&amp;utm_content=creditCopyText"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pixnio.com/fauna-animals/reptiles-and-amphibians/turtles-pictures/wildlife-tortoise-turtle-armor-reptile-big-reptile"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asccc-oeri.org/accessibility-resources/" TargetMode="External"/><Relationship Id="rId4" Type="http://schemas.openxmlformats.org/officeDocument/2006/relationships/hyperlink" Target="https://ccconlineed.instructure.com/courses/7893"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s://libretexts.org/" TargetMode="External"/><Relationship Id="rId4" Type="http://schemas.openxmlformats.org/officeDocument/2006/relationships/hyperlink" Target="https://creativecommons.org/publicdomain/zero/1.0/deed.en" TargetMode="External"/><Relationship Id="rId5"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s://cccconfer.zoom.us/meeting/register/9wvlm5IOSpS0jEMMjhSPGA" TargetMode="External"/><Relationship Id="rId4" Type="http://schemas.openxmlformats.org/officeDocument/2006/relationships/hyperlink" Target="https://cccconfer.zoom.us/meeting/register/v93_H_IhT9iYHDMKPjinLA" TargetMode="External"/><Relationship Id="rId5" Type="http://schemas.openxmlformats.org/officeDocument/2006/relationships/hyperlink" Target="https://cccconfer.zoom.us/meeting/register/KEnrSSYuS3KTDbLZAx1BYg" TargetMode="External"/><Relationship Id="rId6" Type="http://schemas.openxmlformats.org/officeDocument/2006/relationships/hyperlink" Target="https://asccc-oeri.org/webinars-and-event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onlineteachingconference.org/" TargetMode="External"/><Relationship Id="rId4" Type="http://schemas.openxmlformats.org/officeDocument/2006/relationships/hyperlink" Target="https://onlineteachingconference.org/pre-conference-workshops/" TargetMode="External"/><Relationship Id="rId5" Type="http://schemas.openxmlformats.org/officeDocument/2006/relationships/hyperlink" Target="https://www.eventbrite.com/e/introduction-to-remixing-and-open-homework-systems-regional-meeting-south-tickets-1985074535372?utm-campaign=social&amp;utm-content=attendeeshare&amp;utm-medium=discovery&amp;utm-term=listing&amp;utm-source=cp&amp;aff=ebdsshcopyurl" TargetMode="External"/><Relationship Id="rId6" Type="http://schemas.openxmlformats.org/officeDocument/2006/relationships/hyperlink" Target="https://www.eventbrite.com/e/1990882817099?aff=oddtdtcreator" TargetMode="External"/><Relationship Id="rId7" Type="http://schemas.openxmlformats.org/officeDocument/2006/relationships/hyperlink" Target="https://asccc-oeri.org/webinars-and-event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mailto:kaurshagun@fhda.edu" TargetMode="External"/><Relationship Id="rId4" Type="http://schemas.openxmlformats.org/officeDocument/2006/relationships/hyperlink" Target="mailto:cmoon@chabotcollege.edu" TargetMode="External"/><Relationship Id="rId5" Type="http://schemas.openxmlformats.org/officeDocument/2006/relationships/hyperlink" Target="mailto:oeri@asccc.org" TargetMode="External"/><Relationship Id="rId6" Type="http://schemas.openxmlformats.org/officeDocument/2006/relationships/hyperlink" Target="https://asccc-oeri.org/webinars-and-events/" TargetMode="External"/><Relationship Id="rId7" Type="http://schemas.openxmlformats.org/officeDocument/2006/relationships/hyperlink" Target="https://creativecommons.org/publicdomain/zero/1.0/deed.en" TargetMode="External"/><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creativecommons.org/licenses/by/4.0" TargetMode="External"/><Relationship Id="rId4" Type="http://schemas.openxmlformats.org/officeDocument/2006/relationships/hyperlink" Target="https://ccconlineed.instructure.com/enroll/L4NMER" TargetMode="External"/><Relationship Id="rId5" Type="http://schemas.openxmlformats.org/officeDocument/2006/relationships/hyperlink" Target="https://lor.instructure.com/resources/ebbaebc172dd4405a68864ee1c8c0a2c?shared"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one.libretexts.org/register"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libretexts.org/" TargetMode="External"/><Relationship Id="rId4" Type="http://schemas.openxmlformats.org/officeDocument/2006/relationships/image" Target="../media/image7.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3"/>
          <p:cNvSpPr txBox="1"/>
          <p:nvPr>
            <p:ph type="title"/>
          </p:nvPr>
        </p:nvSpPr>
        <p:spPr>
          <a:xfrm>
            <a:off x="1088686" y="808303"/>
            <a:ext cx="7202456" cy="8931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sz="4800">
                <a:latin typeface="Arial"/>
                <a:ea typeface="Arial"/>
                <a:cs typeface="Arial"/>
                <a:sym typeface="Arial"/>
              </a:rPr>
              <a:t>Welcome!</a:t>
            </a:r>
            <a:endParaRPr sz="4800">
              <a:latin typeface="Arial"/>
              <a:ea typeface="Arial"/>
              <a:cs typeface="Arial"/>
              <a:sym typeface="Arial"/>
            </a:endParaRPr>
          </a:p>
        </p:txBody>
      </p:sp>
      <p:sp>
        <p:nvSpPr>
          <p:cNvPr id="115" name="Google Shape;115;p3"/>
          <p:cNvSpPr txBox="1"/>
          <p:nvPr>
            <p:ph idx="1" type="body"/>
          </p:nvPr>
        </p:nvSpPr>
        <p:spPr>
          <a:xfrm>
            <a:off x="756271" y="2015736"/>
            <a:ext cx="7844589" cy="4033962"/>
          </a:xfrm>
          <a:prstGeom prst="rect">
            <a:avLst/>
          </a:prstGeom>
          <a:noFill/>
          <a:ln>
            <a:noFill/>
          </a:ln>
        </p:spPr>
        <p:txBody>
          <a:bodyPr anchorCtr="0" anchor="t" bIns="45700" lIns="91425" spcFirstLastPara="1" rIns="91425" wrap="square" tIns="45700">
            <a:noAutofit/>
          </a:bodyPr>
          <a:lstStyle/>
          <a:p>
            <a:pPr indent="-171446" lvl="0" marL="171446" rtl="0" algn="l">
              <a:lnSpc>
                <a:spcPct val="120000"/>
              </a:lnSpc>
              <a:spcBef>
                <a:spcPts val="0"/>
              </a:spcBef>
              <a:spcAft>
                <a:spcPts val="0"/>
              </a:spcAft>
              <a:buSzPts val="2359"/>
              <a:buChar char="•"/>
            </a:pPr>
            <a:r>
              <a:rPr lang="en-US" sz="2000"/>
              <a:t>On behalf of the ASCCC OERI, we are pleased to have you here with us </a:t>
            </a:r>
            <a:r>
              <a:rPr lang="en-US" sz="2000">
                <a:latin typeface="arial"/>
                <a:ea typeface="arial"/>
                <a:cs typeface="arial"/>
                <a:sym typeface="arial"/>
              </a:rPr>
              <a:t>for “</a:t>
            </a:r>
            <a:r>
              <a:rPr lang="en-US" sz="2000"/>
              <a:t>Level 4: Designing with Media: Images and Video in LibreTexts.”</a:t>
            </a:r>
            <a:endParaRPr sz="2000">
              <a:latin typeface="arial"/>
              <a:ea typeface="arial"/>
              <a:cs typeface="arial"/>
              <a:sym typeface="arial"/>
            </a:endParaRPr>
          </a:p>
          <a:p>
            <a:pPr indent="-171446" lvl="0" marL="171446" rtl="0" algn="l">
              <a:lnSpc>
                <a:spcPct val="120000"/>
              </a:lnSpc>
              <a:spcBef>
                <a:spcPts val="750"/>
              </a:spcBef>
              <a:spcAft>
                <a:spcPts val="0"/>
              </a:spcAft>
              <a:buSzPts val="2359"/>
              <a:buChar char="•"/>
            </a:pPr>
            <a:r>
              <a:rPr lang="en-US" sz="2000"/>
              <a:t>If you are not already muted, please mute yourself upon arrival.</a:t>
            </a:r>
            <a:endParaRPr/>
          </a:p>
          <a:p>
            <a:pPr indent="-171446" lvl="0" marL="171446" rtl="0" algn="l">
              <a:lnSpc>
                <a:spcPct val="120000"/>
              </a:lnSpc>
              <a:spcBef>
                <a:spcPts val="750"/>
              </a:spcBef>
              <a:spcAft>
                <a:spcPts val="0"/>
              </a:spcAft>
              <a:buSzPts val="2359"/>
              <a:buChar char="•"/>
            </a:pPr>
            <a:r>
              <a:rPr lang="en-US" sz="2000"/>
              <a:t>Please note that you are encouraged to use the Zoom “chat” feature for questions and comments.</a:t>
            </a:r>
            <a:endParaRPr/>
          </a:p>
          <a:p>
            <a:pPr indent="-171446" lvl="0" marL="171446" rtl="0" algn="l">
              <a:lnSpc>
                <a:spcPct val="120000"/>
              </a:lnSpc>
              <a:spcBef>
                <a:spcPts val="750"/>
              </a:spcBef>
              <a:spcAft>
                <a:spcPts val="0"/>
              </a:spcAft>
              <a:buSzPts val="2359"/>
              <a:buChar char="•"/>
            </a:pPr>
            <a:r>
              <a:rPr lang="en-US" sz="2000"/>
              <a:t>You’re invited to introduce yourself in the chat – please provide your name, college, discipline/role</a:t>
            </a:r>
            <a:endParaRPr/>
          </a:p>
          <a:p>
            <a:pPr indent="-171446" lvl="0" marL="171446" rtl="0" algn="l">
              <a:lnSpc>
                <a:spcPct val="120000"/>
              </a:lnSpc>
              <a:spcBef>
                <a:spcPts val="750"/>
              </a:spcBef>
              <a:spcAft>
                <a:spcPts val="0"/>
              </a:spcAft>
              <a:buSzPts val="2359"/>
              <a:buChar char="•"/>
            </a:pPr>
            <a:r>
              <a:rPr lang="en-US" sz="2000"/>
              <a:t>This event will be recorded. Archives of all ASCCC OERI events are available at asccc-oeri.org &gt; </a:t>
            </a:r>
            <a:r>
              <a:rPr lang="en-US" sz="2000" u="sng">
                <a:solidFill>
                  <a:schemeClr val="hlink"/>
                </a:solidFill>
                <a:hlinkClick r:id="rId3"/>
              </a:rPr>
              <a:t>Webinars and Events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Finding Images</a:t>
            </a:r>
            <a:endParaRPr/>
          </a:p>
        </p:txBody>
      </p:sp>
      <p:sp>
        <p:nvSpPr>
          <p:cNvPr id="179" name="Google Shape;179;p32"/>
          <p:cNvSpPr txBox="1"/>
          <p:nvPr>
            <p:ph idx="1" type="body"/>
          </p:nvPr>
        </p:nvSpPr>
        <p:spPr>
          <a:xfrm>
            <a:off x="1088686" y="2015732"/>
            <a:ext cx="6718883" cy="40399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u="sng">
                <a:solidFill>
                  <a:srgbClr val="222222"/>
                </a:solidFill>
                <a:hlinkClick r:id="rId3">
                  <a:extLst>
                    <a:ext uri="{A12FA001-AC4F-418D-AE19-62706E023703}">
                      <ahyp:hlinkClr val="tx"/>
                    </a:ext>
                  </a:extLst>
                </a:hlinkClick>
              </a:rPr>
              <a:t>Pixabay</a:t>
            </a:r>
            <a:endParaRPr u="sng">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4">
                  <a:extLst>
                    <a:ext uri="{A12FA001-AC4F-418D-AE19-62706E023703}">
                      <ahyp:hlinkClr val="tx"/>
                    </a:ext>
                  </a:extLst>
                </a:hlinkClick>
              </a:rPr>
              <a:t>Pexels</a:t>
            </a:r>
            <a:endParaRPr>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5">
                  <a:extLst>
                    <a:ext uri="{A12FA001-AC4F-418D-AE19-62706E023703}">
                      <ahyp:hlinkClr val="tx"/>
                    </a:ext>
                  </a:extLst>
                </a:hlinkClick>
              </a:rPr>
              <a:t>Unsplash</a:t>
            </a:r>
            <a:endParaRPr>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6">
                  <a:extLst>
                    <a:ext uri="{A12FA001-AC4F-418D-AE19-62706E023703}">
                      <ahyp:hlinkClr val="tx"/>
                    </a:ext>
                  </a:extLst>
                </a:hlinkClick>
              </a:rPr>
              <a:t>Freepik</a:t>
            </a:r>
            <a:endParaRPr>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7">
                  <a:extLst>
                    <a:ext uri="{A12FA001-AC4F-418D-AE19-62706E023703}">
                      <ahyp:hlinkClr val="tx"/>
                    </a:ext>
                  </a:extLst>
                </a:hlinkClick>
              </a:rPr>
              <a:t>Canva</a:t>
            </a:r>
            <a:endParaRPr>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8">
                  <a:extLst>
                    <a:ext uri="{A12FA001-AC4F-418D-AE19-62706E023703}">
                      <ahyp:hlinkClr val="tx"/>
                    </a:ext>
                  </a:extLst>
                </a:hlinkClick>
              </a:rPr>
              <a:t>Open Image Repositories</a:t>
            </a:r>
            <a:endParaRPr>
              <a:solidFill>
                <a:srgbClr val="222222"/>
              </a:solidFill>
            </a:endParaRPr>
          </a:p>
          <a:p>
            <a:pPr indent="-330200" lvl="0" marL="457200" rtl="0" algn="l">
              <a:lnSpc>
                <a:spcPct val="120000"/>
              </a:lnSpc>
              <a:spcBef>
                <a:spcPts val="750"/>
              </a:spcBef>
              <a:spcAft>
                <a:spcPts val="0"/>
              </a:spcAft>
              <a:buSzPts val="1600"/>
              <a:buChar char="•"/>
            </a:pPr>
            <a:r>
              <a:rPr lang="en-US" u="sng">
                <a:solidFill>
                  <a:srgbClr val="222222"/>
                </a:solidFill>
                <a:hlinkClick r:id="rId9">
                  <a:extLst>
                    <a:ext uri="{A12FA001-AC4F-418D-AE19-62706E023703}">
                      <ahyp:hlinkClr val="tx"/>
                    </a:ext>
                  </a:extLst>
                </a:hlinkClick>
              </a:rPr>
              <a:t>ASCCC OERI Collection</a:t>
            </a:r>
            <a:r>
              <a:rPr lang="en-US">
                <a:solidFill>
                  <a:srgbClr val="222222"/>
                </a:solidFill>
              </a:rPr>
              <a:t> (consider </a:t>
            </a:r>
            <a:r>
              <a:rPr lang="en-US" u="sng">
                <a:solidFill>
                  <a:srgbClr val="222222"/>
                </a:solidFill>
                <a:hlinkClick r:id="rId10">
                  <a:extLst>
                    <a:ext uri="{A12FA001-AC4F-418D-AE19-62706E023703}">
                      <ahyp:hlinkClr val="tx"/>
                    </a:ext>
                  </a:extLst>
                </a:hlinkClick>
              </a:rPr>
              <a:t>adding to this collection</a:t>
            </a:r>
            <a:r>
              <a:rPr lang="en-US">
                <a:solidFill>
                  <a:srgbClr val="222222"/>
                </a:solidFill>
              </a:rPr>
              <a:t> yourself)</a:t>
            </a:r>
            <a:endParaRPr/>
          </a:p>
          <a:p>
            <a:pPr indent="-228600" lvl="0" marL="457200" rtl="0" algn="l">
              <a:lnSpc>
                <a:spcPct val="120000"/>
              </a:lnSpc>
              <a:spcBef>
                <a:spcPts val="750"/>
              </a:spcBef>
              <a:spcAft>
                <a:spcPts val="0"/>
              </a:spcAft>
              <a:buSzPts val="16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Using a Search Engine</a:t>
            </a:r>
            <a:endParaRPr/>
          </a:p>
        </p:txBody>
      </p:sp>
      <p:sp>
        <p:nvSpPr>
          <p:cNvPr id="185" name="Google Shape;185;p33"/>
          <p:cNvSpPr txBox="1"/>
          <p:nvPr>
            <p:ph idx="1" type="body"/>
          </p:nvPr>
        </p:nvSpPr>
        <p:spPr>
          <a:xfrm>
            <a:off x="1088686" y="1945394"/>
            <a:ext cx="7202456" cy="250937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Search for your topic </a:t>
            </a:r>
            <a:endParaRPr/>
          </a:p>
          <a:p>
            <a:pPr indent="-330200" lvl="0" marL="457200" rtl="0" algn="l">
              <a:lnSpc>
                <a:spcPct val="120000"/>
              </a:lnSpc>
              <a:spcBef>
                <a:spcPts val="750"/>
              </a:spcBef>
              <a:spcAft>
                <a:spcPts val="0"/>
              </a:spcAft>
              <a:buSzPts val="1600"/>
              <a:buChar char="•"/>
            </a:pPr>
            <a:r>
              <a:rPr lang="en-US"/>
              <a:t>Select </a:t>
            </a:r>
            <a:r>
              <a:rPr b="1" lang="en-US"/>
              <a:t>Images</a:t>
            </a:r>
            <a:r>
              <a:rPr lang="en-US"/>
              <a:t>. </a:t>
            </a:r>
            <a:endParaRPr/>
          </a:p>
          <a:p>
            <a:pPr indent="-330200" lvl="0" marL="457200" rtl="0" algn="l">
              <a:lnSpc>
                <a:spcPct val="120000"/>
              </a:lnSpc>
              <a:spcBef>
                <a:spcPts val="750"/>
              </a:spcBef>
              <a:spcAft>
                <a:spcPts val="0"/>
              </a:spcAft>
              <a:buSzPts val="1600"/>
              <a:buChar char="•"/>
            </a:pPr>
            <a:r>
              <a:rPr lang="en-US"/>
              <a:t>Open the </a:t>
            </a:r>
            <a:r>
              <a:rPr b="1" lang="en-US"/>
              <a:t>Tools</a:t>
            </a:r>
            <a:r>
              <a:rPr lang="en-US"/>
              <a:t> menu. </a:t>
            </a:r>
            <a:endParaRPr/>
          </a:p>
          <a:p>
            <a:pPr indent="-330200" lvl="0" marL="457200" rtl="0" algn="l">
              <a:lnSpc>
                <a:spcPct val="120000"/>
              </a:lnSpc>
              <a:spcBef>
                <a:spcPts val="750"/>
              </a:spcBef>
              <a:spcAft>
                <a:spcPts val="0"/>
              </a:spcAft>
              <a:buSzPts val="1600"/>
              <a:buChar char="•"/>
            </a:pPr>
            <a:r>
              <a:rPr lang="en-US"/>
              <a:t>Under </a:t>
            </a:r>
            <a:r>
              <a:rPr b="1" lang="en-US"/>
              <a:t>Usage Rights</a:t>
            </a:r>
            <a:r>
              <a:rPr lang="en-US"/>
              <a:t>, choose </a:t>
            </a:r>
            <a:r>
              <a:rPr b="1" lang="en-US"/>
              <a:t>Creative Commons licenses</a:t>
            </a:r>
            <a:r>
              <a:rPr lang="en-US"/>
              <a:t>. </a:t>
            </a:r>
            <a:endParaRPr/>
          </a:p>
          <a:p>
            <a:pPr indent="-330200" lvl="0" marL="457200" rtl="0" algn="l">
              <a:lnSpc>
                <a:spcPct val="120000"/>
              </a:lnSpc>
              <a:spcBef>
                <a:spcPts val="750"/>
              </a:spcBef>
              <a:spcAft>
                <a:spcPts val="0"/>
              </a:spcAft>
              <a:buSzPts val="1600"/>
              <a:buChar char="•"/>
            </a:pPr>
            <a:r>
              <a:rPr lang="en-US"/>
              <a:t>Review the image source and licensing details before use. </a:t>
            </a:r>
            <a:endParaRPr/>
          </a:p>
          <a:p>
            <a:pPr indent="0" lvl="0" marL="127000" rtl="0" algn="l">
              <a:lnSpc>
                <a:spcPct val="120000"/>
              </a:lnSpc>
              <a:spcBef>
                <a:spcPts val="750"/>
              </a:spcBef>
              <a:spcAft>
                <a:spcPts val="0"/>
              </a:spcAft>
              <a:buSzPts val="1600"/>
              <a:buNone/>
            </a:pPr>
            <a:r>
              <a:rPr b="1" lang="en-US"/>
              <a:t>Tip:</a:t>
            </a:r>
            <a:r>
              <a:rPr lang="en-US"/>
              <a:t> Not all images found through search engines are free to use.</a:t>
            </a:r>
            <a:endParaRPr/>
          </a:p>
          <a:p>
            <a:pPr indent="-228600" lvl="0" marL="457200" rtl="0" algn="l">
              <a:lnSpc>
                <a:spcPct val="120000"/>
              </a:lnSpc>
              <a:spcBef>
                <a:spcPts val="750"/>
              </a:spcBef>
              <a:spcAft>
                <a:spcPts val="0"/>
              </a:spcAft>
              <a:buSzPts val="1600"/>
              <a:buNone/>
            </a:pPr>
            <a:r>
              <a:t/>
            </a:r>
            <a:endParaRPr/>
          </a:p>
        </p:txBody>
      </p:sp>
      <p:pic>
        <p:nvPicPr>
          <p:cNvPr descr="Google Images search for &quot;communication model&quot; showing the Tools menu with Usage Rights set to Creative Commons licenses." id="186" name="Google Shape;186;p33"/>
          <p:cNvPicPr preferRelativeResize="0"/>
          <p:nvPr/>
        </p:nvPicPr>
        <p:blipFill rotWithShape="1">
          <a:blip r:embed="rId3">
            <a:alphaModFix/>
          </a:blip>
          <a:srcRect b="0" l="0" r="0" t="0"/>
          <a:stretch/>
        </p:blipFill>
        <p:spPr>
          <a:xfrm>
            <a:off x="1088686" y="4454770"/>
            <a:ext cx="7369908" cy="2001799"/>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Using Images Responsibly</a:t>
            </a:r>
            <a:endParaRPr/>
          </a:p>
        </p:txBody>
      </p:sp>
      <p:sp>
        <p:nvSpPr>
          <p:cNvPr id="192" name="Google Shape;192;p34"/>
          <p:cNvSpPr txBox="1"/>
          <p:nvPr>
            <p:ph idx="1" type="body"/>
          </p:nvPr>
        </p:nvSpPr>
        <p:spPr>
          <a:xfrm>
            <a:off x="869857" y="1820348"/>
            <a:ext cx="4108543" cy="4744575"/>
          </a:xfrm>
          <a:prstGeom prst="rect">
            <a:avLst/>
          </a:prstGeom>
          <a:noFill/>
          <a:ln>
            <a:noFill/>
          </a:ln>
        </p:spPr>
        <p:txBody>
          <a:bodyPr anchorCtr="0" anchor="t" bIns="45700" lIns="91425" spcFirstLastPara="1" rIns="91425" wrap="square" tIns="45700">
            <a:normAutofit fontScale="77500" lnSpcReduction="20000"/>
          </a:bodyPr>
          <a:lstStyle/>
          <a:p>
            <a:pPr indent="0" lvl="0" marL="127000" rtl="0" algn="l">
              <a:lnSpc>
                <a:spcPct val="120000"/>
              </a:lnSpc>
              <a:spcBef>
                <a:spcPts val="750"/>
              </a:spcBef>
              <a:spcAft>
                <a:spcPts val="0"/>
              </a:spcAft>
              <a:buSzPct val="98310"/>
              <a:buNone/>
            </a:pPr>
            <a:r>
              <a:rPr b="1" lang="en-US" sz="2100"/>
              <a:t>Before You Download</a:t>
            </a:r>
            <a:endParaRPr sz="2100"/>
          </a:p>
          <a:p>
            <a:pPr indent="-330200" lvl="0" marL="457200" rtl="0" algn="l">
              <a:lnSpc>
                <a:spcPct val="120000"/>
              </a:lnSpc>
              <a:spcBef>
                <a:spcPts val="750"/>
              </a:spcBef>
              <a:spcAft>
                <a:spcPts val="0"/>
              </a:spcAft>
              <a:buSzPct val="98310"/>
              <a:buChar char="•"/>
            </a:pPr>
            <a:r>
              <a:rPr lang="en-US" sz="2100"/>
              <a:t>Verify the image license and permitted uses. </a:t>
            </a:r>
            <a:endParaRPr/>
          </a:p>
          <a:p>
            <a:pPr indent="-330200" lvl="0" marL="457200" rtl="0" algn="l">
              <a:lnSpc>
                <a:spcPct val="120000"/>
              </a:lnSpc>
              <a:spcBef>
                <a:spcPts val="750"/>
              </a:spcBef>
              <a:spcAft>
                <a:spcPts val="0"/>
              </a:spcAft>
              <a:buSzPct val="98310"/>
              <a:buChar char="•"/>
            </a:pPr>
            <a:r>
              <a:rPr lang="en-US" sz="2100"/>
              <a:t>If purchasing royalty-free images, review the terms of use carefully. </a:t>
            </a:r>
            <a:endParaRPr/>
          </a:p>
          <a:p>
            <a:pPr indent="-330200" lvl="0" marL="457200" rtl="0" algn="l">
              <a:lnSpc>
                <a:spcPct val="120000"/>
              </a:lnSpc>
              <a:spcBef>
                <a:spcPts val="750"/>
              </a:spcBef>
              <a:spcAft>
                <a:spcPts val="0"/>
              </a:spcAft>
              <a:buSzPct val="98310"/>
              <a:buChar char="•"/>
            </a:pPr>
            <a:r>
              <a:rPr lang="en-US" sz="2100"/>
              <a:t>Keep a record of attribution and licensing information. </a:t>
            </a:r>
            <a:endParaRPr/>
          </a:p>
          <a:p>
            <a:pPr indent="0" lvl="0" marL="127000" rtl="0" algn="l">
              <a:lnSpc>
                <a:spcPct val="120000"/>
              </a:lnSpc>
              <a:spcBef>
                <a:spcPts val="750"/>
              </a:spcBef>
              <a:spcAft>
                <a:spcPts val="0"/>
              </a:spcAft>
              <a:buSzPct val="98310"/>
              <a:buNone/>
            </a:pPr>
            <a:r>
              <a:rPr b="1" lang="en-US" sz="2100"/>
              <a:t>Saving Images</a:t>
            </a:r>
            <a:endParaRPr sz="2100"/>
          </a:p>
          <a:p>
            <a:pPr indent="-330200" lvl="0" marL="457200" rtl="0" algn="l">
              <a:lnSpc>
                <a:spcPct val="120000"/>
              </a:lnSpc>
              <a:spcBef>
                <a:spcPts val="750"/>
              </a:spcBef>
              <a:spcAft>
                <a:spcPts val="0"/>
              </a:spcAft>
              <a:buSzPct val="98310"/>
              <a:buChar char="•"/>
            </a:pPr>
            <a:r>
              <a:rPr lang="en-US" sz="2100"/>
              <a:t>Right-click and save the image. </a:t>
            </a:r>
            <a:endParaRPr/>
          </a:p>
          <a:p>
            <a:pPr indent="-330200" lvl="0" marL="457200" rtl="0" algn="l">
              <a:lnSpc>
                <a:spcPct val="120000"/>
              </a:lnSpc>
              <a:spcBef>
                <a:spcPts val="750"/>
              </a:spcBef>
              <a:spcAft>
                <a:spcPts val="0"/>
              </a:spcAft>
              <a:buSzPct val="98310"/>
              <a:buChar char="•"/>
            </a:pPr>
            <a:r>
              <a:rPr lang="en-US" sz="2100"/>
              <a:t>Use </a:t>
            </a:r>
            <a:r>
              <a:rPr b="1" lang="en-US" sz="2100"/>
              <a:t>JPEG/JPG</a:t>
            </a:r>
            <a:r>
              <a:rPr lang="en-US" sz="2100"/>
              <a:t> format when possible for broad compatibility. </a:t>
            </a:r>
            <a:endParaRPr/>
          </a:p>
          <a:p>
            <a:pPr indent="0" lvl="0" marL="127000" rtl="0" algn="l">
              <a:lnSpc>
                <a:spcPct val="120000"/>
              </a:lnSpc>
              <a:spcBef>
                <a:spcPts val="750"/>
              </a:spcBef>
              <a:spcAft>
                <a:spcPts val="0"/>
              </a:spcAft>
              <a:buSzPct val="98310"/>
              <a:buNone/>
            </a:pPr>
            <a:r>
              <a:rPr b="1" lang="en-US" sz="2100"/>
              <a:t>Best Practice:</a:t>
            </a:r>
            <a:r>
              <a:rPr lang="en-US" sz="2100"/>
              <a:t> Always confirm you have permission to use an image before adding it to your course materials</a:t>
            </a:r>
            <a:r>
              <a:rPr lang="en-US"/>
              <a:t>.</a:t>
            </a:r>
            <a:endParaRPr/>
          </a:p>
          <a:p>
            <a:pPr indent="-228600" lvl="0" marL="457200" rtl="0" algn="l">
              <a:lnSpc>
                <a:spcPct val="120000"/>
              </a:lnSpc>
              <a:spcBef>
                <a:spcPts val="750"/>
              </a:spcBef>
              <a:spcAft>
                <a:spcPts val="0"/>
              </a:spcAft>
              <a:buSzPct val="129032"/>
              <a:buNone/>
            </a:pPr>
            <a:r>
              <a:t/>
            </a:r>
            <a:endParaRPr/>
          </a:p>
        </p:txBody>
      </p:sp>
      <p:pic>
        <p:nvPicPr>
          <p:cNvPr descr="Visual spectrum of Public Domain, Creative Commons licenses, and copyright arranged from most to least open." id="193" name="Google Shape;193;p34"/>
          <p:cNvPicPr preferRelativeResize="0"/>
          <p:nvPr/>
        </p:nvPicPr>
        <p:blipFill rotWithShape="1">
          <a:blip r:embed="rId3">
            <a:alphaModFix/>
          </a:blip>
          <a:srcRect b="0" l="0" r="0" t="0"/>
          <a:stretch/>
        </p:blipFill>
        <p:spPr>
          <a:xfrm>
            <a:off x="5722876" y="2125783"/>
            <a:ext cx="2238832" cy="3622431"/>
          </a:xfrm>
          <a:prstGeom prst="rect">
            <a:avLst/>
          </a:prstGeom>
          <a:noFill/>
          <a:ln cap="flat" cmpd="sng" w="9525">
            <a:solidFill>
              <a:srgbClr val="222222"/>
            </a:solidFill>
            <a:prstDash val="solid"/>
            <a:round/>
            <a:headEnd len="sm" w="sm" type="none"/>
            <a:tailEnd len="sm" w="sm" type="none"/>
          </a:ln>
        </p:spPr>
      </p:pic>
      <p:sp>
        <p:nvSpPr>
          <p:cNvPr id="194" name="Google Shape;194;p34"/>
          <p:cNvSpPr txBox="1"/>
          <p:nvPr/>
        </p:nvSpPr>
        <p:spPr>
          <a:xfrm>
            <a:off x="5314462" y="5822647"/>
            <a:ext cx="287606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 Spectrum </a:t>
            </a:r>
            <a:r>
              <a:rPr b="0" i="0" lang="en-US" sz="1200" u="none" cap="none" strike="noStrike">
                <a:solidFill>
                  <a:srgbClr val="000000"/>
                </a:solidFill>
                <a:latin typeface="Arial"/>
                <a:ea typeface="Arial"/>
                <a:cs typeface="Arial"/>
                <a:sym typeface="Arial"/>
              </a:rPr>
              <a:t>by Shaddim is licensed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 BY 4.0</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Preparing Images for LibreTexts</a:t>
            </a:r>
            <a:endParaRPr/>
          </a:p>
        </p:txBody>
      </p:sp>
      <p:sp>
        <p:nvSpPr>
          <p:cNvPr id="200" name="Google Shape;200;p35"/>
          <p:cNvSpPr txBox="1"/>
          <p:nvPr>
            <p:ph idx="1" type="body"/>
          </p:nvPr>
        </p:nvSpPr>
        <p:spPr>
          <a:xfrm>
            <a:off x="1088675" y="1961375"/>
            <a:ext cx="7750500" cy="4697400"/>
          </a:xfrm>
          <a:prstGeom prst="rect">
            <a:avLst/>
          </a:prstGeom>
          <a:noFill/>
          <a:ln>
            <a:noFill/>
          </a:ln>
        </p:spPr>
        <p:txBody>
          <a:bodyPr anchorCtr="0" anchor="t" bIns="45700" lIns="91425" spcFirstLastPara="1" rIns="91425" wrap="square" tIns="45700">
            <a:noAutofit/>
          </a:bodyPr>
          <a:lstStyle/>
          <a:p>
            <a:pPr indent="0" lvl="0" marL="127000" rtl="0" algn="l">
              <a:lnSpc>
                <a:spcPct val="120000"/>
              </a:lnSpc>
              <a:spcBef>
                <a:spcPts val="750"/>
              </a:spcBef>
              <a:spcAft>
                <a:spcPts val="0"/>
              </a:spcAft>
              <a:buSzPts val="1600"/>
              <a:buNone/>
            </a:pPr>
            <a:r>
              <a:rPr b="1" lang="en-US"/>
              <a:t>Optimize Image Files</a:t>
            </a:r>
            <a:endParaRPr/>
          </a:p>
          <a:p>
            <a:pPr indent="-330200" lvl="0" marL="457200" rtl="0" algn="l">
              <a:lnSpc>
                <a:spcPct val="120000"/>
              </a:lnSpc>
              <a:spcBef>
                <a:spcPts val="750"/>
              </a:spcBef>
              <a:spcAft>
                <a:spcPts val="0"/>
              </a:spcAft>
              <a:buSzPts val="1600"/>
              <a:buChar char="•"/>
            </a:pPr>
            <a:r>
              <a:rPr lang="en-US"/>
              <a:t>Use </a:t>
            </a:r>
            <a:r>
              <a:rPr b="1" lang="en-US"/>
              <a:t>JPEG/JPG</a:t>
            </a:r>
            <a:r>
              <a:rPr lang="en-US"/>
              <a:t> whenever possible to reduce file size. PNG files are larger; animated GIFs may create accessibility concerns. </a:t>
            </a:r>
            <a:endParaRPr/>
          </a:p>
          <a:p>
            <a:pPr indent="-330200" lvl="0" marL="457200" rtl="0" algn="l">
              <a:lnSpc>
                <a:spcPct val="120000"/>
              </a:lnSpc>
              <a:spcBef>
                <a:spcPts val="750"/>
              </a:spcBef>
              <a:spcAft>
                <a:spcPts val="0"/>
              </a:spcAft>
              <a:buSzPts val="1600"/>
              <a:buChar char="•"/>
            </a:pPr>
            <a:r>
              <a:rPr lang="en-US"/>
              <a:t>Convert images to JPG using free tools such as </a:t>
            </a:r>
            <a:r>
              <a:rPr lang="en-US" u="sng">
                <a:solidFill>
                  <a:schemeClr val="hlink"/>
                </a:solidFill>
                <a:hlinkClick r:id="rId3"/>
              </a:rPr>
              <a:t>Adobe Express</a:t>
            </a:r>
            <a:endParaRPr u="sng"/>
          </a:p>
          <a:p>
            <a:pPr indent="0" lvl="0" marL="127000" rtl="0" algn="l">
              <a:lnSpc>
                <a:spcPct val="120000"/>
              </a:lnSpc>
              <a:spcBef>
                <a:spcPts val="750"/>
              </a:spcBef>
              <a:spcAft>
                <a:spcPts val="0"/>
              </a:spcAft>
              <a:buSzPts val="1600"/>
              <a:buNone/>
            </a:pPr>
            <a:r>
              <a:rPr b="1" lang="en-US"/>
              <a:t>Clean Up Images</a:t>
            </a:r>
            <a:endParaRPr/>
          </a:p>
          <a:p>
            <a:pPr indent="-330200" lvl="0" marL="457200" rtl="0" algn="l">
              <a:lnSpc>
                <a:spcPct val="120000"/>
              </a:lnSpc>
              <a:spcBef>
                <a:spcPts val="750"/>
              </a:spcBef>
              <a:spcAft>
                <a:spcPts val="0"/>
              </a:spcAft>
              <a:buSzPts val="1600"/>
              <a:buChar char="•"/>
            </a:pPr>
            <a:r>
              <a:rPr lang="en-US"/>
              <a:t>Crop images to remove unnecessary white space. </a:t>
            </a:r>
            <a:endParaRPr/>
          </a:p>
          <a:p>
            <a:pPr indent="-330200" lvl="0" marL="457200" rtl="0" algn="l">
              <a:lnSpc>
                <a:spcPct val="120000"/>
              </a:lnSpc>
              <a:spcBef>
                <a:spcPts val="750"/>
              </a:spcBef>
              <a:spcAft>
                <a:spcPts val="0"/>
              </a:spcAft>
              <a:buSzPts val="1600"/>
              <a:buChar char="•"/>
            </a:pPr>
            <a:r>
              <a:rPr lang="en-US"/>
              <a:t>Use free editing tools: </a:t>
            </a:r>
            <a:endParaRPr/>
          </a:p>
          <a:p>
            <a:pPr indent="-317500" lvl="1" marL="914400" rtl="0" algn="l">
              <a:lnSpc>
                <a:spcPct val="120000"/>
              </a:lnSpc>
              <a:spcBef>
                <a:spcPts val="375"/>
              </a:spcBef>
              <a:spcAft>
                <a:spcPts val="0"/>
              </a:spcAft>
              <a:buSzPts val="1400"/>
              <a:buChar char="•"/>
            </a:pPr>
            <a:r>
              <a:rPr lang="en-US" sz="1600" u="sng">
                <a:solidFill>
                  <a:schemeClr val="hlink"/>
                </a:solidFill>
                <a:hlinkClick r:id="rId4"/>
              </a:rPr>
              <a:t>Microsoft Office Picture Editor</a:t>
            </a:r>
            <a:r>
              <a:rPr lang="en-US" sz="1600"/>
              <a:t> or </a:t>
            </a:r>
            <a:r>
              <a:rPr lang="en-US" sz="1600" u="sng">
                <a:solidFill>
                  <a:schemeClr val="hlink"/>
                </a:solidFill>
                <a:hlinkClick r:id="rId5"/>
              </a:rPr>
              <a:t>Paint</a:t>
            </a:r>
            <a:r>
              <a:rPr lang="en-US" sz="1600"/>
              <a:t> (Windows)</a:t>
            </a:r>
            <a:endParaRPr/>
          </a:p>
          <a:p>
            <a:pPr indent="-317500" lvl="1" marL="914400" rtl="0" algn="l">
              <a:lnSpc>
                <a:spcPct val="120000"/>
              </a:lnSpc>
              <a:spcBef>
                <a:spcPts val="375"/>
              </a:spcBef>
              <a:spcAft>
                <a:spcPts val="0"/>
              </a:spcAft>
              <a:buSzPts val="1400"/>
              <a:buChar char="•"/>
            </a:pPr>
            <a:r>
              <a:rPr lang="en-US" sz="1600" u="sng">
                <a:solidFill>
                  <a:schemeClr val="hlink"/>
                </a:solidFill>
                <a:hlinkClick r:id="rId6"/>
              </a:rPr>
              <a:t>Lunapic</a:t>
            </a:r>
            <a:r>
              <a:rPr lang="en-US" sz="1600"/>
              <a:t> (Windows and Mac)</a:t>
            </a:r>
            <a:endParaRPr/>
          </a:p>
          <a:p>
            <a:pPr indent="-317500" lvl="1" marL="914400" rtl="0" algn="l">
              <a:lnSpc>
                <a:spcPct val="120000"/>
              </a:lnSpc>
              <a:spcBef>
                <a:spcPts val="375"/>
              </a:spcBef>
              <a:spcAft>
                <a:spcPts val="0"/>
              </a:spcAft>
              <a:buSzPts val="1400"/>
              <a:buChar char="•"/>
            </a:pPr>
            <a:r>
              <a:rPr lang="en-US" sz="1600" u="sng">
                <a:solidFill>
                  <a:schemeClr val="hlink"/>
                </a:solidFill>
                <a:hlinkClick r:id="rId7"/>
              </a:rPr>
              <a:t>Canva</a:t>
            </a:r>
            <a:r>
              <a:rPr lang="en-US" sz="1600"/>
              <a:t> (Windows and Mac) </a:t>
            </a:r>
            <a:endParaRPr/>
          </a:p>
          <a:p>
            <a:pPr indent="-330200" lvl="0" marL="457200" rtl="0" algn="l">
              <a:lnSpc>
                <a:spcPct val="120000"/>
              </a:lnSpc>
              <a:spcBef>
                <a:spcPts val="750"/>
              </a:spcBef>
              <a:spcAft>
                <a:spcPts val="0"/>
              </a:spcAft>
              <a:buSzPts val="1600"/>
              <a:buChar char="•"/>
            </a:pPr>
            <a:r>
              <a:rPr lang="en-US"/>
              <a:t>Upload images directly to LibreTexts. </a:t>
            </a:r>
            <a:endParaRPr/>
          </a:p>
          <a:p>
            <a:pPr indent="-330200" lvl="0" marL="457200" rtl="0" algn="l">
              <a:lnSpc>
                <a:spcPct val="120000"/>
              </a:lnSpc>
              <a:spcBef>
                <a:spcPts val="750"/>
              </a:spcBef>
              <a:spcAft>
                <a:spcPts val="0"/>
              </a:spcAft>
              <a:buSzPts val="1600"/>
              <a:buChar char="•"/>
            </a:pPr>
            <a:r>
              <a:rPr b="1" lang="en-US"/>
              <a:t>Do not hotlink images</a:t>
            </a:r>
            <a:r>
              <a:rPr lang="en-US"/>
              <a:t> from external websites. Hotlinked images may disappear and can create accessibility issues.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AI Generated Images</a:t>
            </a:r>
            <a:endParaRPr/>
          </a:p>
        </p:txBody>
      </p:sp>
      <p:sp>
        <p:nvSpPr>
          <p:cNvPr id="206" name="Google Shape;206;p36"/>
          <p:cNvSpPr txBox="1"/>
          <p:nvPr>
            <p:ph idx="1" type="body"/>
          </p:nvPr>
        </p:nvSpPr>
        <p:spPr>
          <a:xfrm>
            <a:off x="1088675" y="2026675"/>
            <a:ext cx="7484700" cy="4725900"/>
          </a:xfrm>
          <a:prstGeom prst="rect">
            <a:avLst/>
          </a:prstGeom>
          <a:noFill/>
          <a:ln>
            <a:noFill/>
          </a:ln>
        </p:spPr>
        <p:txBody>
          <a:bodyPr anchorCtr="0" anchor="t" bIns="45700" lIns="91425" spcFirstLastPara="1" rIns="91425" wrap="square" tIns="45700">
            <a:normAutofit fontScale="25000" lnSpcReduction="20000"/>
          </a:bodyPr>
          <a:lstStyle/>
          <a:p>
            <a:pPr indent="0" lvl="0" marL="127000" rtl="0" algn="l">
              <a:lnSpc>
                <a:spcPct val="120000"/>
              </a:lnSpc>
              <a:spcBef>
                <a:spcPts val="750"/>
              </a:spcBef>
              <a:spcAft>
                <a:spcPts val="0"/>
              </a:spcAft>
              <a:buSzPct val="100000"/>
              <a:buNone/>
            </a:pPr>
            <a:r>
              <a:rPr b="1" lang="en-US" sz="6400"/>
              <a:t>AI Use Is Permitted. Transparency Is Essential</a:t>
            </a:r>
            <a:endParaRPr/>
          </a:p>
          <a:p>
            <a:pPr indent="-330200" lvl="0" marL="457200" rtl="0" algn="l">
              <a:lnSpc>
                <a:spcPct val="120000"/>
              </a:lnSpc>
              <a:spcBef>
                <a:spcPts val="750"/>
              </a:spcBef>
              <a:spcAft>
                <a:spcPts val="0"/>
              </a:spcAft>
              <a:buSzPct val="100000"/>
              <a:buChar char="•"/>
            </a:pPr>
            <a:r>
              <a:rPr lang="en-US" sz="6400"/>
              <a:t>Disclose when AI tools are used. </a:t>
            </a:r>
            <a:endParaRPr/>
          </a:p>
          <a:p>
            <a:pPr indent="-330200" lvl="0" marL="457200" rtl="0" algn="l">
              <a:lnSpc>
                <a:spcPct val="120000"/>
              </a:lnSpc>
              <a:spcBef>
                <a:spcPts val="750"/>
              </a:spcBef>
              <a:spcAft>
                <a:spcPts val="0"/>
              </a:spcAft>
              <a:buSzPct val="100000"/>
              <a:buChar char="•"/>
            </a:pPr>
            <a:r>
              <a:rPr lang="en-US" sz="6400"/>
              <a:t>Verify AI-generated content, images, and citations. </a:t>
            </a:r>
            <a:endParaRPr/>
          </a:p>
          <a:p>
            <a:pPr indent="-330200" lvl="0" marL="457200" rtl="0" algn="l">
              <a:lnSpc>
                <a:spcPct val="120000"/>
              </a:lnSpc>
              <a:spcBef>
                <a:spcPts val="750"/>
              </a:spcBef>
              <a:spcAft>
                <a:spcPts val="0"/>
              </a:spcAft>
              <a:buSzPct val="100000"/>
              <a:buChar char="•"/>
            </a:pPr>
            <a:r>
              <a:rPr lang="en-US" sz="6400"/>
              <a:t>Authors are responsible for the final work. </a:t>
            </a:r>
            <a:endParaRPr/>
          </a:p>
          <a:p>
            <a:pPr indent="-330200" lvl="0" marL="457200" rtl="0" algn="l">
              <a:lnSpc>
                <a:spcPct val="120000"/>
              </a:lnSpc>
              <a:spcBef>
                <a:spcPts val="750"/>
              </a:spcBef>
              <a:spcAft>
                <a:spcPts val="0"/>
              </a:spcAft>
              <a:buSzPct val="100000"/>
              <a:buChar char="•"/>
            </a:pPr>
            <a:r>
              <a:rPr lang="en-US" sz="6400"/>
              <a:t>Follow local, publisher, and licensing requirements. </a:t>
            </a:r>
            <a:endParaRPr/>
          </a:p>
          <a:p>
            <a:pPr indent="0" lvl="0" marL="127000" rtl="0" algn="l">
              <a:lnSpc>
                <a:spcPct val="120000"/>
              </a:lnSpc>
              <a:spcBef>
                <a:spcPts val="750"/>
              </a:spcBef>
              <a:spcAft>
                <a:spcPts val="0"/>
              </a:spcAft>
              <a:buSzPct val="100000"/>
              <a:buNone/>
            </a:pPr>
            <a:r>
              <a:rPr b="1" lang="en-US" sz="6400"/>
              <a:t>LibreTexts Best Practices</a:t>
            </a:r>
            <a:endParaRPr/>
          </a:p>
          <a:p>
            <a:pPr indent="-330200" lvl="0" marL="457200" rtl="0" algn="l">
              <a:lnSpc>
                <a:spcPct val="120000"/>
              </a:lnSpc>
              <a:spcBef>
                <a:spcPts val="750"/>
              </a:spcBef>
              <a:spcAft>
                <a:spcPts val="0"/>
              </a:spcAft>
              <a:buSzPct val="100000"/>
              <a:buChar char="•"/>
            </a:pPr>
            <a:r>
              <a:rPr lang="en-US" sz="6400"/>
              <a:t>Document the AI tool used. </a:t>
            </a:r>
            <a:endParaRPr/>
          </a:p>
          <a:p>
            <a:pPr indent="-330200" lvl="0" marL="457200" rtl="0" algn="l">
              <a:lnSpc>
                <a:spcPct val="120000"/>
              </a:lnSpc>
              <a:spcBef>
                <a:spcPts val="750"/>
              </a:spcBef>
              <a:spcAft>
                <a:spcPts val="0"/>
              </a:spcAft>
              <a:buSzPct val="100000"/>
              <a:buChar char="•"/>
            </a:pPr>
            <a:r>
              <a:rPr lang="en-US" sz="6400"/>
              <a:t>Briefly describe its role. </a:t>
            </a:r>
            <a:endParaRPr/>
          </a:p>
          <a:p>
            <a:pPr indent="-330200" lvl="0" marL="457200" rtl="0" algn="l">
              <a:lnSpc>
                <a:spcPct val="120000"/>
              </a:lnSpc>
              <a:spcBef>
                <a:spcPts val="750"/>
              </a:spcBef>
              <a:spcAft>
                <a:spcPts val="0"/>
              </a:spcAft>
              <a:buSzPct val="100000"/>
              <a:buChar char="•"/>
            </a:pPr>
            <a:r>
              <a:rPr lang="en-US" sz="6400"/>
              <a:t>Review and revise all AI-generated content. </a:t>
            </a:r>
            <a:endParaRPr/>
          </a:p>
          <a:p>
            <a:pPr indent="-330200" lvl="0" marL="457200" rtl="0" algn="l">
              <a:lnSpc>
                <a:spcPct val="120000"/>
              </a:lnSpc>
              <a:spcBef>
                <a:spcPts val="750"/>
              </a:spcBef>
              <a:spcAft>
                <a:spcPts val="0"/>
              </a:spcAft>
              <a:buSzPct val="100000"/>
              <a:buChar char="•"/>
            </a:pPr>
            <a:r>
              <a:rPr lang="en-US" sz="6400"/>
              <a:t>Include an attribution statement when AI contributed significantly. </a:t>
            </a:r>
            <a:endParaRPr/>
          </a:p>
          <a:p>
            <a:pPr indent="0" lvl="0" marL="127000" rtl="0" algn="l">
              <a:lnSpc>
                <a:spcPct val="120000"/>
              </a:lnSpc>
              <a:spcBef>
                <a:spcPts val="750"/>
              </a:spcBef>
              <a:spcAft>
                <a:spcPts val="0"/>
              </a:spcAft>
              <a:buSzPct val="100000"/>
              <a:buNone/>
            </a:pPr>
            <a:r>
              <a:rPr b="1" lang="en-US" sz="6400"/>
              <a:t>Bottom Line:</a:t>
            </a:r>
            <a:r>
              <a:rPr lang="en-US" sz="6400"/>
              <a:t> Use AI transparently, verify everything, and maintain human oversight.</a:t>
            </a:r>
            <a:r>
              <a:rPr lang="en-US"/>
              <a:t> </a:t>
            </a:r>
            <a:endParaRPr/>
          </a:p>
          <a:p>
            <a:pPr indent="0" lvl="0" marL="127000" rtl="0" algn="l">
              <a:lnSpc>
                <a:spcPct val="120000"/>
              </a:lnSpc>
              <a:spcBef>
                <a:spcPts val="750"/>
              </a:spcBef>
              <a:spcAft>
                <a:spcPts val="0"/>
              </a:spcAft>
              <a:buSzPct val="100000"/>
              <a:buNone/>
            </a:pPr>
            <a:r>
              <a:rPr b="1" lang="en-US" sz="6400"/>
              <a:t>Resource: </a:t>
            </a:r>
            <a:r>
              <a:rPr lang="en-US" sz="6400"/>
              <a:t>Artificial Intelligence (AI) Attribution and Citations for Open Educational Resources (OER) </a:t>
            </a:r>
            <a:r>
              <a:rPr lang="en-US" sz="6400" u="sng">
                <a:solidFill>
                  <a:schemeClr val="hlink"/>
                </a:solidFill>
                <a:hlinkClick r:id="rId3"/>
              </a:rPr>
              <a:t>Frequently Asked Questions </a:t>
            </a:r>
            <a:r>
              <a:rPr lang="en-US" sz="6400"/>
              <a:t>(FAQ) </a:t>
            </a:r>
            <a:endParaRPr/>
          </a:p>
          <a:p>
            <a:pPr indent="0" lvl="0" marL="127000" rtl="0" algn="l">
              <a:lnSpc>
                <a:spcPct val="120000"/>
              </a:lnSpc>
              <a:spcBef>
                <a:spcPts val="750"/>
              </a:spcBef>
              <a:spcAft>
                <a:spcPts val="0"/>
              </a:spcAft>
              <a:buSzPts val="16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Find 2 Images to load on a Page</a:t>
            </a:r>
            <a:endParaRPr/>
          </a:p>
        </p:txBody>
      </p:sp>
      <p:sp>
        <p:nvSpPr>
          <p:cNvPr id="212" name="Google Shape;212;p37"/>
          <p:cNvSpPr txBox="1"/>
          <p:nvPr/>
        </p:nvSpPr>
        <p:spPr>
          <a:xfrm>
            <a:off x="3106366" y="5776481"/>
            <a:ext cx="371596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2060"/>
                </a:solidFill>
                <a:latin typeface="Arial"/>
                <a:ea typeface="Arial"/>
                <a:cs typeface="Arial"/>
                <a:sym typeface="Arial"/>
                <a:hlinkClick r:id="rId3">
                  <a:extLst>
                    <a:ext uri="{A12FA001-AC4F-418D-AE19-62706E023703}">
                      <ahyp:hlinkClr val="tx"/>
                    </a:ext>
                  </a:extLst>
                </a:hlinkClick>
              </a:rPr>
              <a:t>Resting Ape </a:t>
            </a:r>
            <a:r>
              <a:rPr b="0" i="0" lang="en-US" sz="1200" u="none" cap="none" strike="noStrike">
                <a:solidFill>
                  <a:srgbClr val="002060"/>
                </a:solidFill>
                <a:latin typeface="Arial"/>
                <a:ea typeface="Arial"/>
                <a:cs typeface="Arial"/>
                <a:sym typeface="Arial"/>
              </a:rPr>
              <a:t>by </a:t>
            </a:r>
            <a:r>
              <a:rPr b="0" i="0" lang="en-US" sz="1200" u="none" cap="none" strike="noStrike">
                <a:solidFill>
                  <a:srgbClr val="000000"/>
                </a:solidFill>
                <a:latin typeface="Arial"/>
                <a:ea typeface="Arial"/>
                <a:cs typeface="Arial"/>
                <a:sym typeface="Arial"/>
              </a:rPr>
              <a:t>PickPik </a:t>
            </a:r>
            <a:r>
              <a:rPr b="0" i="0" lang="en-US" sz="1200" u="none" cap="none" strike="noStrike">
                <a:solidFill>
                  <a:srgbClr val="002060"/>
                </a:solidFill>
                <a:latin typeface="Arial"/>
                <a:ea typeface="Arial"/>
                <a:cs typeface="Arial"/>
                <a:sym typeface="Arial"/>
              </a:rPr>
              <a:t>is in the </a:t>
            </a:r>
            <a:r>
              <a:rPr b="0" i="0" lang="en-US" sz="1200" u="sng" cap="none" strike="noStrike">
                <a:solidFill>
                  <a:srgbClr val="002060"/>
                </a:solidFill>
                <a:latin typeface="Arial"/>
                <a:ea typeface="Arial"/>
                <a:cs typeface="Arial"/>
                <a:sym typeface="Arial"/>
                <a:hlinkClick r:id="rId4">
                  <a:extLst>
                    <a:ext uri="{A12FA001-AC4F-418D-AE19-62706E023703}">
                      <ahyp:hlinkClr val="tx"/>
                    </a:ext>
                  </a:extLst>
                </a:hlinkClick>
              </a:rPr>
              <a:t>Public Domain</a:t>
            </a:r>
            <a:endParaRPr b="0" i="0" sz="1200" u="none" cap="none" strike="noStrike">
              <a:solidFill>
                <a:srgbClr val="002060"/>
              </a:solidFill>
              <a:latin typeface="Arial"/>
              <a:ea typeface="Arial"/>
              <a:cs typeface="Arial"/>
              <a:sym typeface="Arial"/>
            </a:endParaRPr>
          </a:p>
        </p:txBody>
      </p:sp>
      <p:pic>
        <p:nvPicPr>
          <p:cNvPr descr="Ape reclines on its back in tall grass, resting comfortably with one arm raised near its head." id="213" name="Google Shape;213;p37"/>
          <p:cNvPicPr preferRelativeResize="0"/>
          <p:nvPr/>
        </p:nvPicPr>
        <p:blipFill rotWithShape="1">
          <a:blip r:embed="rId5">
            <a:alphaModFix/>
          </a:blip>
          <a:srcRect b="0" l="0" r="0" t="0"/>
          <a:stretch/>
        </p:blipFill>
        <p:spPr>
          <a:xfrm>
            <a:off x="2203686" y="2125475"/>
            <a:ext cx="5053103" cy="36510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Adding Images</a:t>
            </a:r>
            <a:endParaRPr/>
          </a:p>
        </p:txBody>
      </p:sp>
      <p:sp>
        <p:nvSpPr>
          <p:cNvPr id="219" name="Google Shape;219;p38"/>
          <p:cNvSpPr txBox="1"/>
          <p:nvPr>
            <p:ph idx="1" type="body"/>
          </p:nvPr>
        </p:nvSpPr>
        <p:spPr>
          <a:xfrm>
            <a:off x="1167900" y="4923700"/>
            <a:ext cx="7205700" cy="1806000"/>
          </a:xfrm>
          <a:prstGeom prst="rect">
            <a:avLst/>
          </a:prstGeom>
          <a:noFill/>
          <a:ln>
            <a:noFill/>
          </a:ln>
        </p:spPr>
        <p:txBody>
          <a:bodyPr anchorCtr="0" anchor="t" bIns="45700" lIns="91425" spcFirstLastPara="1" rIns="91425" wrap="square" tIns="45700">
            <a:normAutofit lnSpcReduction="10000"/>
          </a:bodyPr>
          <a:lstStyle/>
          <a:p>
            <a:pPr indent="-330200" lvl="0" marL="457200" rtl="0" algn="l">
              <a:lnSpc>
                <a:spcPct val="120000"/>
              </a:lnSpc>
              <a:spcBef>
                <a:spcPts val="750"/>
              </a:spcBef>
              <a:spcAft>
                <a:spcPts val="0"/>
              </a:spcAft>
              <a:buSzPts val="1600"/>
              <a:buChar char="•"/>
            </a:pPr>
            <a:r>
              <a:rPr lang="en-US"/>
              <a:t>On an editable (forked or new) page, click on the </a:t>
            </a:r>
            <a:r>
              <a:rPr b="1" lang="en-US"/>
              <a:t>Edit</a:t>
            </a:r>
            <a:r>
              <a:rPr lang="en-US"/>
              <a:t> button.</a:t>
            </a:r>
            <a:endParaRPr/>
          </a:p>
          <a:p>
            <a:pPr indent="-330200" lvl="0" marL="457200" rtl="0" algn="l">
              <a:lnSpc>
                <a:spcPct val="120000"/>
              </a:lnSpc>
              <a:spcBef>
                <a:spcPts val="750"/>
              </a:spcBef>
              <a:spcAft>
                <a:spcPts val="0"/>
              </a:spcAft>
              <a:buSzPts val="1600"/>
              <a:buChar char="•"/>
            </a:pPr>
            <a:r>
              <a:rPr lang="en-US"/>
              <a:t>Select </a:t>
            </a:r>
            <a:r>
              <a:rPr b="1" lang="en-US"/>
              <a:t>Elements</a:t>
            </a:r>
            <a:r>
              <a:rPr lang="en-US"/>
              <a:t> from the Tools menu.</a:t>
            </a:r>
            <a:endParaRPr/>
          </a:p>
          <a:p>
            <a:pPr indent="-330200" lvl="0" marL="457200" rtl="0" algn="l">
              <a:lnSpc>
                <a:spcPct val="120000"/>
              </a:lnSpc>
              <a:spcBef>
                <a:spcPts val="750"/>
              </a:spcBef>
              <a:spcAft>
                <a:spcPts val="0"/>
              </a:spcAft>
              <a:buSzPts val="1600"/>
              <a:buChar char="•"/>
            </a:pPr>
            <a:r>
              <a:rPr lang="en-US"/>
              <a:t>Scroll down and select </a:t>
            </a:r>
            <a:r>
              <a:rPr b="1" lang="en-US"/>
              <a:t>Templates.</a:t>
            </a:r>
            <a:endParaRPr/>
          </a:p>
          <a:p>
            <a:pPr indent="-330200" lvl="0" marL="457200" rtl="0" algn="l">
              <a:lnSpc>
                <a:spcPct val="120000"/>
              </a:lnSpc>
              <a:spcBef>
                <a:spcPts val="750"/>
              </a:spcBef>
              <a:spcAft>
                <a:spcPts val="0"/>
              </a:spcAft>
              <a:buSzPts val="1600"/>
              <a:buChar char="•"/>
            </a:pPr>
            <a:r>
              <a:rPr lang="en-US"/>
              <a:t>Select the </a:t>
            </a:r>
            <a:r>
              <a:rPr b="1" lang="en-US"/>
              <a:t>AddFigureCenterCenter </a:t>
            </a:r>
            <a:r>
              <a:rPr lang="en-US"/>
              <a:t>option that meets your needs.</a:t>
            </a:r>
            <a:endParaRPr/>
          </a:p>
          <a:p>
            <a:pPr indent="0" lvl="0" marL="127000" rtl="0" algn="l">
              <a:lnSpc>
                <a:spcPct val="120000"/>
              </a:lnSpc>
              <a:spcBef>
                <a:spcPts val="750"/>
              </a:spcBef>
              <a:spcAft>
                <a:spcPts val="0"/>
              </a:spcAft>
              <a:buSzPts val="1600"/>
              <a:buNone/>
            </a:pPr>
            <a:r>
              <a:t/>
            </a:r>
            <a:endParaRPr/>
          </a:p>
        </p:txBody>
      </p:sp>
      <p:pic>
        <p:nvPicPr>
          <p:cNvPr descr="LibreTexts template menu with AddFigureCenterCenter highlighted for inserting a centered image with caption." id="220" name="Google Shape;220;p38"/>
          <p:cNvPicPr preferRelativeResize="0"/>
          <p:nvPr/>
        </p:nvPicPr>
        <p:blipFill rotWithShape="1">
          <a:blip r:embed="rId3">
            <a:alphaModFix/>
          </a:blip>
          <a:srcRect b="20554" l="0" r="0" t="0"/>
          <a:stretch/>
        </p:blipFill>
        <p:spPr>
          <a:xfrm>
            <a:off x="1596750" y="1934306"/>
            <a:ext cx="6379358" cy="2989388"/>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Adding Captions and Attribution</a:t>
            </a:r>
            <a:endParaRPr/>
          </a:p>
        </p:txBody>
      </p:sp>
      <p:sp>
        <p:nvSpPr>
          <p:cNvPr id="226" name="Google Shape;226;p39"/>
          <p:cNvSpPr txBox="1"/>
          <p:nvPr>
            <p:ph idx="1" type="body"/>
          </p:nvPr>
        </p:nvSpPr>
        <p:spPr>
          <a:xfrm>
            <a:off x="1088686" y="2015732"/>
            <a:ext cx="7202456" cy="40399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After selecting a template, enter the image, caption, author, source, and licensing information.</a:t>
            </a:r>
            <a:endParaRPr/>
          </a:p>
        </p:txBody>
      </p:sp>
      <p:pic>
        <p:nvPicPr>
          <p:cNvPr descr="LibreTexts figure template showing an image placeholder with caption, copyright, author, and source fields." id="227" name="Google Shape;227;p39"/>
          <p:cNvPicPr preferRelativeResize="0"/>
          <p:nvPr/>
        </p:nvPicPr>
        <p:blipFill rotWithShape="1">
          <a:blip r:embed="rId3">
            <a:alphaModFix/>
          </a:blip>
          <a:srcRect b="0" l="0" r="0" t="0"/>
          <a:stretch/>
        </p:blipFill>
        <p:spPr>
          <a:xfrm>
            <a:off x="515815" y="3046046"/>
            <a:ext cx="8293885" cy="2229231"/>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Accessing the Image Menu</a:t>
            </a:r>
            <a:endParaRPr/>
          </a:p>
        </p:txBody>
      </p:sp>
      <p:sp>
        <p:nvSpPr>
          <p:cNvPr id="233" name="Google Shape;233;p40"/>
          <p:cNvSpPr txBox="1"/>
          <p:nvPr>
            <p:ph idx="1" type="body"/>
          </p:nvPr>
        </p:nvSpPr>
        <p:spPr>
          <a:xfrm>
            <a:off x="1088686" y="2015732"/>
            <a:ext cx="7202456" cy="898614"/>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In order to add your image, right click or double-click on the provided box to access the Image menu.</a:t>
            </a:r>
            <a:endParaRPr/>
          </a:p>
        </p:txBody>
      </p:sp>
      <p:pic>
        <p:nvPicPr>
          <p:cNvPr descr="LibreTexts image settings window showing size, alignment, alt text, and image URL options." id="234" name="Google Shape;234;p40"/>
          <p:cNvPicPr preferRelativeResize="0"/>
          <p:nvPr/>
        </p:nvPicPr>
        <p:blipFill rotWithShape="1">
          <a:blip r:embed="rId3">
            <a:alphaModFix/>
          </a:blip>
          <a:srcRect b="0" l="0" r="0" t="0"/>
          <a:stretch/>
        </p:blipFill>
        <p:spPr>
          <a:xfrm>
            <a:off x="1474374" y="2764819"/>
            <a:ext cx="6431080" cy="3703435"/>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Formatting Figures</a:t>
            </a:r>
            <a:endParaRPr/>
          </a:p>
        </p:txBody>
      </p:sp>
      <p:pic>
        <p:nvPicPr>
          <p:cNvPr descr="LibreTexts image settings highlighting responsive sizing, default alignment, alt text, and local image URL." id="240" name="Google Shape;240;p41"/>
          <p:cNvPicPr preferRelativeResize="0"/>
          <p:nvPr/>
        </p:nvPicPr>
        <p:blipFill rotWithShape="1">
          <a:blip r:embed="rId3">
            <a:alphaModFix/>
          </a:blip>
          <a:srcRect b="0" l="0" r="0" t="0"/>
          <a:stretch/>
        </p:blipFill>
        <p:spPr>
          <a:xfrm>
            <a:off x="1260914" y="1892872"/>
            <a:ext cx="6858000" cy="3551367"/>
          </a:xfrm>
          <a:prstGeom prst="rect">
            <a:avLst/>
          </a:prstGeom>
          <a:noFill/>
          <a:ln>
            <a:noFill/>
          </a:ln>
        </p:spPr>
      </p:pic>
      <p:sp>
        <p:nvSpPr>
          <p:cNvPr id="241" name="Google Shape;241;p41"/>
          <p:cNvSpPr txBox="1"/>
          <p:nvPr/>
        </p:nvSpPr>
        <p:spPr>
          <a:xfrm>
            <a:off x="117232" y="5444239"/>
            <a:ext cx="8925168" cy="135421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To center-justify a figure, click on the right side of the image (not the figure), and you can use the center justification for text off the normal editing toolbar.</a:t>
            </a:r>
            <a:endParaRPr/>
          </a:p>
          <a:p>
            <a:pPr indent="-285750" lvl="0" marL="285750" marR="0" rtl="0" algn="l">
              <a:lnSpc>
                <a:spcPct val="100000"/>
              </a:lnSpc>
              <a:spcBef>
                <a:spcPts val="0"/>
              </a:spcBef>
              <a:spcAft>
                <a:spcPts val="0"/>
              </a:spcAft>
              <a:buClr>
                <a:srgbClr val="000000"/>
              </a:buClr>
              <a:buSzPts val="1600"/>
              <a:buFont typeface="Arial"/>
              <a:buChar char="•"/>
            </a:pPr>
            <a:r>
              <a:rPr b="0" i="0" lang="en-US" sz="1600" u="none" cap="none" strike="noStrike">
                <a:solidFill>
                  <a:srgbClr val="000000"/>
                </a:solidFill>
                <a:latin typeface="Arial"/>
                <a:ea typeface="Arial"/>
                <a:cs typeface="Arial"/>
                <a:sym typeface="Arial"/>
              </a:rPr>
              <a:t>To add a caption add a line under the figure formatted as:</a:t>
            </a:r>
            <a:endParaRPr/>
          </a:p>
          <a:p>
            <a:pPr indent="0" lvl="0" marL="0" marR="0" rtl="0" algn="ctr">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 </a:t>
            </a:r>
            <a:r>
              <a:rPr b="0" i="0" lang="en-US" sz="1600" u="none" cap="none" strike="noStrike">
                <a:solidFill>
                  <a:srgbClr val="000000"/>
                </a:solidFill>
                <a:highlight>
                  <a:srgbClr val="FFFF00"/>
                </a:highlight>
                <a:latin typeface="Arial"/>
                <a:ea typeface="Arial"/>
                <a:cs typeface="Arial"/>
                <a:sym typeface="Arial"/>
              </a:rPr>
              <a:t>Figure \(\PageIndex{i}\): Copy and Paste Caption here. (Copyright; author via source)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4"/>
          <p:cNvSpPr txBox="1"/>
          <p:nvPr>
            <p:ph type="ctrTitle"/>
          </p:nvPr>
        </p:nvSpPr>
        <p:spPr>
          <a:xfrm>
            <a:off x="412511" y="2544273"/>
            <a:ext cx="8270851" cy="1769453"/>
          </a:xfrm>
          <a:prstGeom prst="rect">
            <a:avLst/>
          </a:prstGeom>
          <a:noFill/>
          <a:ln>
            <a:noFill/>
          </a:ln>
        </p:spPr>
        <p:txBody>
          <a:bodyPr anchorCtr="0" anchor="b" bIns="0" lIns="91425" spcFirstLastPara="1" rIns="91425" wrap="square" tIns="45700">
            <a:normAutofit/>
          </a:bodyPr>
          <a:lstStyle/>
          <a:p>
            <a:pPr indent="0" lvl="0" marL="0" rtl="0" algn="l">
              <a:lnSpc>
                <a:spcPct val="90000"/>
              </a:lnSpc>
              <a:spcBef>
                <a:spcPts val="0"/>
              </a:spcBef>
              <a:spcAft>
                <a:spcPts val="0"/>
              </a:spcAft>
              <a:buSzPts val="3600"/>
              <a:buNone/>
            </a:pPr>
            <a:r>
              <a:rPr lang="en-US"/>
              <a:t>Level 4: Designing with Media: Images and Video in LibreTexts</a:t>
            </a:r>
            <a:endParaRPr/>
          </a:p>
        </p:txBody>
      </p:sp>
      <p:sp>
        <p:nvSpPr>
          <p:cNvPr id="121" name="Google Shape;121;p4"/>
          <p:cNvSpPr txBox="1"/>
          <p:nvPr>
            <p:ph idx="1" type="subTitle"/>
          </p:nvPr>
        </p:nvSpPr>
        <p:spPr>
          <a:xfrm>
            <a:off x="141514" y="5190324"/>
            <a:ext cx="8149625" cy="977621"/>
          </a:xfrm>
          <a:prstGeom prst="rect">
            <a:avLst/>
          </a:prstGeom>
          <a:noFill/>
          <a:ln>
            <a:noFill/>
          </a:ln>
        </p:spPr>
        <p:txBody>
          <a:bodyPr anchorCtr="0" anchor="t" bIns="91425" lIns="91425" spcFirstLastPara="1" rIns="91425" wrap="square" tIns="91425">
            <a:normAutofit/>
          </a:bodyPr>
          <a:lstStyle/>
          <a:p>
            <a:pPr indent="0" lvl="0" marL="0" rtl="0" algn="l">
              <a:lnSpc>
                <a:spcPct val="120000"/>
              </a:lnSpc>
              <a:spcBef>
                <a:spcPts val="0"/>
              </a:spcBef>
              <a:spcAft>
                <a:spcPts val="0"/>
              </a:spcAft>
              <a:buSzPts val="1600"/>
              <a:buNone/>
            </a:pPr>
            <a:r>
              <a:rPr lang="en-US" cap="none"/>
              <a:t>June 10th, 2026. 10:30 am – 12:00 pm</a:t>
            </a:r>
            <a:endParaRPr/>
          </a:p>
          <a:p>
            <a:pPr indent="0" lvl="0" marL="0" rtl="0" algn="l">
              <a:lnSpc>
                <a:spcPct val="120000"/>
              </a:lnSpc>
              <a:spcBef>
                <a:spcPts val="750"/>
              </a:spcBef>
              <a:spcAft>
                <a:spcPts val="0"/>
              </a:spcAft>
              <a:buSzPts val="1600"/>
              <a:buNone/>
            </a:pPr>
            <a:r>
              <a:rPr lang="en-US"/>
              <a:t>This work is licensed under a </a:t>
            </a:r>
            <a:r>
              <a:rPr lang="en-US" u="sng">
                <a:solidFill>
                  <a:schemeClr val="hlink"/>
                </a:solidFill>
                <a:hlinkClick r:id="rId3"/>
              </a:rPr>
              <a:t>Creative Commons Attribution 4.0 International License</a:t>
            </a:r>
            <a:r>
              <a:rPr lang="en-US"/>
              <a:t>.)</a:t>
            </a:r>
            <a:endParaRPr cap="none"/>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4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Alt Text vs. Captions</a:t>
            </a:r>
            <a:endParaRPr/>
          </a:p>
        </p:txBody>
      </p:sp>
      <p:sp>
        <p:nvSpPr>
          <p:cNvPr id="247" name="Google Shape;247;p42"/>
          <p:cNvSpPr txBox="1"/>
          <p:nvPr>
            <p:ph idx="1" type="body"/>
          </p:nvPr>
        </p:nvSpPr>
        <p:spPr>
          <a:xfrm flipH="1">
            <a:off x="1088684" y="6166338"/>
            <a:ext cx="7202457" cy="617416"/>
          </a:xfrm>
          <a:prstGeom prst="rect">
            <a:avLst/>
          </a:prstGeom>
          <a:noFill/>
          <a:ln>
            <a:noFill/>
          </a:ln>
        </p:spPr>
        <p:txBody>
          <a:bodyPr anchorCtr="0" anchor="t" bIns="45700" lIns="91425" spcFirstLastPara="1" rIns="91425" wrap="square" tIns="45700">
            <a:noAutofit/>
          </a:bodyPr>
          <a:lstStyle/>
          <a:p>
            <a:pPr indent="0" lvl="0" marL="127000" rtl="0" algn="ctr">
              <a:lnSpc>
                <a:spcPct val="120000"/>
              </a:lnSpc>
              <a:spcBef>
                <a:spcPts val="750"/>
              </a:spcBef>
              <a:spcAft>
                <a:spcPts val="0"/>
              </a:spcAft>
              <a:buSzPts val="1600"/>
              <a:buNone/>
            </a:pPr>
            <a:r>
              <a:rPr b="1" lang="en-US"/>
              <a:t>Alt text describes the image. Captions teach from the image.</a:t>
            </a:r>
            <a:r>
              <a:rPr lang="en-US"/>
              <a:t> </a:t>
            </a:r>
            <a:endParaRPr/>
          </a:p>
        </p:txBody>
      </p:sp>
      <p:graphicFrame>
        <p:nvGraphicFramePr>
          <p:cNvPr id="248" name="Google Shape;248;p42"/>
          <p:cNvGraphicFramePr/>
          <p:nvPr/>
        </p:nvGraphicFramePr>
        <p:xfrm>
          <a:off x="1101968" y="1914412"/>
          <a:ext cx="3000000" cy="3000000"/>
        </p:xfrm>
        <a:graphic>
          <a:graphicData uri="http://schemas.openxmlformats.org/drawingml/2006/table">
            <a:tbl>
              <a:tblPr>
                <a:noFill/>
                <a:tableStyleId>{AD207F43-1BFB-49B4-B4C4-BAD33222DD4E}</a:tableStyleId>
              </a:tblPr>
              <a:tblGrid>
                <a:gridCol w="2387525"/>
                <a:gridCol w="2400825"/>
                <a:gridCol w="2400825"/>
              </a:tblGrid>
              <a:tr h="2299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222222"/>
                          </a:solidFill>
                        </a:rPr>
                        <a:t>Feature</a:t>
                      </a:r>
                      <a:endParaRPr sz="14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222222"/>
                          </a:solidFill>
                        </a:rPr>
                        <a:t>Alt Text</a:t>
                      </a:r>
                      <a:endParaRPr sz="14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solidFill>
                            <a:srgbClr val="222222"/>
                          </a:solidFill>
                        </a:rPr>
                        <a:t>Caption</a:t>
                      </a:r>
                      <a:endParaRPr sz="1400" u="none" cap="none" strike="noStrike">
                        <a:solidFill>
                          <a:srgbClr val="222222"/>
                        </a:solidFill>
                      </a:endParaRPr>
                    </a:p>
                  </a:txBody>
                  <a:tcPr marT="30250" marB="30250" marR="60525" marL="60525" anchor="ctr"/>
                </a:tc>
              </a:tr>
              <a:tr h="3908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Purpose</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Describes the image for screen reader users.</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Provides context or explanation for all readers.</a:t>
                      </a:r>
                      <a:endParaRPr/>
                    </a:p>
                  </a:txBody>
                  <a:tcPr marT="30250" marB="30250" marR="60525" marL="60525" anchor="ctr"/>
                </a:tc>
              </a:tr>
              <a:tr h="3908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Audience</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Users who cannot see the image.</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Everyone viewing the page.</a:t>
                      </a:r>
                      <a:endParaRPr/>
                    </a:p>
                  </a:txBody>
                  <a:tcPr marT="30250" marB="30250" marR="60525" marL="60525" anchor="ctr"/>
                </a:tc>
              </a:tr>
              <a:tr h="3908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Displayed?</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No (read by assistive technology).</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Yes (appears below the image).</a:t>
                      </a:r>
                      <a:endParaRPr/>
                    </a:p>
                  </a:txBody>
                  <a:tcPr marT="30250" marB="30250" marR="60525" marL="60525" anchor="ctr"/>
                </a:tc>
              </a:tr>
              <a:tr h="55177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Content</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Brief description of the image's essential information.</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Explanation, interpretation, attribution, or additional details.</a:t>
                      </a:r>
                      <a:endParaRPr/>
                    </a:p>
                  </a:txBody>
                  <a:tcPr marT="30250" marB="30250" marR="60525" marL="60525" anchor="ctr"/>
                </a:tc>
              </a:tr>
              <a:tr h="55177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Length</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Usually 1–2 sentences (≤120–150 characters for simple images).</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As long as needed to support learning.</a:t>
                      </a:r>
                      <a:endParaRPr/>
                    </a:p>
                  </a:txBody>
                  <a:tcPr marT="30250" marB="30250" marR="60525" marL="60525" anchor="ctr"/>
                </a:tc>
              </a:tr>
              <a:tr h="390850">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LibreTexts Location</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Entered in the </a:t>
                      </a:r>
                      <a:r>
                        <a:rPr b="1" lang="en-US" sz="1200" u="none" cap="none" strike="noStrike">
                          <a:solidFill>
                            <a:srgbClr val="222222"/>
                          </a:solidFill>
                        </a:rPr>
                        <a:t>Alt Text</a:t>
                      </a:r>
                      <a:r>
                        <a:rPr lang="en-US" sz="1200" u="none" cap="none" strike="noStrike">
                          <a:solidFill>
                            <a:srgbClr val="222222"/>
                          </a:solidFill>
                        </a:rPr>
                        <a:t> field of the Image Options menu.</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Added in the figure template beneath the image.</a:t>
                      </a:r>
                      <a:endParaRPr/>
                    </a:p>
                  </a:txBody>
                  <a:tcPr marT="30250" marB="30250" marR="60525" marL="60525" anchor="ctr"/>
                </a:tc>
              </a:tr>
              <a:tr h="1034575">
                <a:tc>
                  <a:txBody>
                    <a:bodyPr/>
                    <a:lstStyle/>
                    <a:p>
                      <a:pPr indent="0" lvl="0" marL="0" marR="0" rtl="0" algn="l">
                        <a:lnSpc>
                          <a:spcPct val="100000"/>
                        </a:lnSpc>
                        <a:spcBef>
                          <a:spcPts val="0"/>
                        </a:spcBef>
                        <a:spcAft>
                          <a:spcPts val="0"/>
                        </a:spcAft>
                        <a:buClr>
                          <a:srgbClr val="000000"/>
                        </a:buClr>
                        <a:buSzPts val="1200"/>
                        <a:buFont typeface="Arial"/>
                        <a:buNone/>
                      </a:pPr>
                      <a:r>
                        <a:rPr b="1" lang="en-US" sz="1200" u="none" cap="none" strike="noStrike">
                          <a:solidFill>
                            <a:srgbClr val="222222"/>
                          </a:solidFill>
                        </a:rPr>
                        <a:t>Example</a:t>
                      </a:r>
                      <a:endParaRPr sz="1200" u="none" cap="none" strike="noStrike">
                        <a:solidFill>
                          <a:srgbClr val="222222"/>
                        </a:solidFill>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"Communication model showing sender, message, channel, and receiver."</a:t>
                      </a:r>
                      <a:endParaRPr/>
                    </a:p>
                  </a:txBody>
                  <a:tcPr marT="30250" marB="30250" marR="60525" marL="60525" anchor="ctr"/>
                </a:tc>
                <a:tc>
                  <a:txBody>
                    <a:bodyPr/>
                    <a:lstStyle/>
                    <a:p>
                      <a:pPr indent="0" lvl="0" marL="0" marR="0" rtl="0" algn="l">
                        <a:lnSpc>
                          <a:spcPct val="100000"/>
                        </a:lnSpc>
                        <a:spcBef>
                          <a:spcPts val="0"/>
                        </a:spcBef>
                        <a:spcAft>
                          <a:spcPts val="0"/>
                        </a:spcAft>
                        <a:buClr>
                          <a:srgbClr val="000000"/>
                        </a:buClr>
                        <a:buSzPts val="1200"/>
                        <a:buFont typeface="Arial"/>
                        <a:buNone/>
                      </a:pPr>
                      <a:r>
                        <a:rPr lang="en-US" sz="1200" u="none" cap="none" strike="noStrike">
                          <a:solidFill>
                            <a:srgbClr val="222222"/>
                          </a:solidFill>
                        </a:rPr>
                        <a:t>"Figure 2.1. The Shannon-Weaver model illustrates how messages move between sender and receiver through a communication channel."</a:t>
                      </a:r>
                      <a:endParaRPr/>
                    </a:p>
                  </a:txBody>
                  <a:tcPr marT="30250" marB="30250" marR="60525" marL="60525" anchor="ct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Sample Image: Alt Text vs. Caption</a:t>
            </a:r>
            <a:endParaRPr/>
          </a:p>
        </p:txBody>
      </p:sp>
      <p:pic>
        <p:nvPicPr>
          <p:cNvPr descr="LibreTexts image options window showing a completed alt text field for an uploaded image." id="254" name="Google Shape;254;p43"/>
          <p:cNvPicPr preferRelativeResize="0"/>
          <p:nvPr/>
        </p:nvPicPr>
        <p:blipFill rotWithShape="1">
          <a:blip r:embed="rId3">
            <a:alphaModFix/>
          </a:blip>
          <a:srcRect b="0" l="0" r="0" t="0"/>
          <a:stretch/>
        </p:blipFill>
        <p:spPr>
          <a:xfrm>
            <a:off x="1088686" y="1953378"/>
            <a:ext cx="7202456" cy="2085356"/>
          </a:xfrm>
          <a:prstGeom prst="rect">
            <a:avLst/>
          </a:prstGeom>
          <a:noFill/>
          <a:ln cap="flat" cmpd="sng" w="9525">
            <a:solidFill>
              <a:srgbClr val="181612"/>
            </a:solidFill>
            <a:prstDash val="solid"/>
            <a:round/>
            <a:headEnd len="sm" w="sm" type="none"/>
            <a:tailEnd len="sm" w="sm" type="none"/>
          </a:ln>
        </p:spPr>
      </p:pic>
      <p:pic>
        <p:nvPicPr>
          <p:cNvPr descr="Researcher wearing gloves examines a specimen under a microscope in a laboratory." id="255" name="Google Shape;255;p43"/>
          <p:cNvPicPr preferRelativeResize="0"/>
          <p:nvPr/>
        </p:nvPicPr>
        <p:blipFill rotWithShape="1">
          <a:blip r:embed="rId4">
            <a:alphaModFix/>
          </a:blip>
          <a:srcRect b="0" l="0" r="0" t="0"/>
          <a:stretch/>
        </p:blipFill>
        <p:spPr>
          <a:xfrm>
            <a:off x="2270369" y="4185054"/>
            <a:ext cx="4603262" cy="2601844"/>
          </a:xfrm>
          <a:prstGeom prst="rect">
            <a:avLst/>
          </a:prstGeom>
          <a:noFill/>
          <a:ln cap="flat" cmpd="sng" w="9525">
            <a:solidFill>
              <a:srgbClr val="181612"/>
            </a:solidFill>
            <a:prstDash val="solid"/>
            <a:round/>
            <a:headEnd len="sm" w="sm" type="none"/>
            <a:tailEnd len="sm" w="sm" type="none"/>
          </a:ln>
        </p:spPr>
      </p:pic>
      <p:sp>
        <p:nvSpPr>
          <p:cNvPr id="256" name="Google Shape;256;p43"/>
          <p:cNvSpPr txBox="1"/>
          <p:nvPr/>
        </p:nvSpPr>
        <p:spPr>
          <a:xfrm>
            <a:off x="7002585" y="5360982"/>
            <a:ext cx="1789723"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Image taken from Fit Happens by Altman, Johnson, Owiesny is licensed </a:t>
            </a:r>
            <a:r>
              <a:rPr b="0" i="0" lang="en-US" sz="1200" u="sng" cap="none" strike="noStrike">
                <a:solidFill>
                  <a:srgbClr val="000000"/>
                </a:solidFill>
                <a:latin typeface="Arial"/>
                <a:ea typeface="Arial"/>
                <a:cs typeface="Arial"/>
                <a:sym typeface="Arial"/>
                <a:hlinkClick r:id="rId5">
                  <a:extLst>
                    <a:ext uri="{A12FA001-AC4F-418D-AE19-62706E023703}">
                      <ahyp:hlinkClr val="tx"/>
                    </a:ext>
                  </a:extLst>
                </a:hlinkClick>
              </a:rPr>
              <a:t>CC BY NC-SA 4.0</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Image Templates</a:t>
            </a:r>
            <a:endParaRPr/>
          </a:p>
        </p:txBody>
      </p:sp>
      <p:sp>
        <p:nvSpPr>
          <p:cNvPr id="262" name="Google Shape;262;p44"/>
          <p:cNvSpPr txBox="1"/>
          <p:nvPr/>
        </p:nvSpPr>
        <p:spPr>
          <a:xfrm>
            <a:off x="1088686" y="1914769"/>
            <a:ext cx="5009661"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Template: AddFigureMultipleCenterCenter</a:t>
            </a:r>
            <a:endParaRPr b="0" i="0" sz="1600" u="none" cap="none" strike="noStrike">
              <a:solidFill>
                <a:srgbClr val="000000"/>
              </a:solidFill>
              <a:latin typeface="Arial"/>
              <a:ea typeface="Arial"/>
              <a:cs typeface="Arial"/>
              <a:sym typeface="Arial"/>
            </a:endParaRPr>
          </a:p>
        </p:txBody>
      </p:sp>
      <p:pic>
        <p:nvPicPr>
          <p:cNvPr descr="LibreTexts editor displaying a four-image row template with a shared caption beneath the images." id="263" name="Google Shape;263;p44"/>
          <p:cNvPicPr preferRelativeResize="0"/>
          <p:nvPr/>
        </p:nvPicPr>
        <p:blipFill rotWithShape="1">
          <a:blip r:embed="rId3">
            <a:alphaModFix/>
          </a:blip>
          <a:srcRect b="0" l="0" r="0" t="0"/>
          <a:stretch/>
        </p:blipFill>
        <p:spPr>
          <a:xfrm>
            <a:off x="2625058" y="2271032"/>
            <a:ext cx="4390741" cy="2146659"/>
          </a:xfrm>
          <a:prstGeom prst="rect">
            <a:avLst/>
          </a:prstGeom>
          <a:noFill/>
          <a:ln cap="flat" cmpd="sng" w="9525">
            <a:solidFill>
              <a:srgbClr val="222222"/>
            </a:solidFill>
            <a:prstDash val="solid"/>
            <a:round/>
            <a:headEnd len="sm" w="sm" type="none"/>
            <a:tailEnd len="sm" w="sm" type="none"/>
          </a:ln>
        </p:spPr>
      </p:pic>
      <p:sp>
        <p:nvSpPr>
          <p:cNvPr id="264" name="Google Shape;264;p44"/>
          <p:cNvSpPr txBox="1"/>
          <p:nvPr/>
        </p:nvSpPr>
        <p:spPr>
          <a:xfrm>
            <a:off x="1211385" y="4435401"/>
            <a:ext cx="6449252" cy="33855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Template: AddFigureMultipleCenterCenterOneCaption</a:t>
            </a:r>
            <a:endParaRPr b="0" i="0" sz="1600" u="none" cap="none" strike="noStrike">
              <a:solidFill>
                <a:srgbClr val="000000"/>
              </a:solidFill>
              <a:latin typeface="Arial"/>
              <a:ea typeface="Arial"/>
              <a:cs typeface="Arial"/>
              <a:sym typeface="Arial"/>
            </a:endParaRPr>
          </a:p>
        </p:txBody>
      </p:sp>
      <p:pic>
        <p:nvPicPr>
          <p:cNvPr descr="LibreTexts editor displaying a four-image template with individual captions arranged in a three-over-one layout." id="265" name="Google Shape;265;p44"/>
          <p:cNvPicPr preferRelativeResize="0"/>
          <p:nvPr/>
        </p:nvPicPr>
        <p:blipFill rotWithShape="1">
          <a:blip r:embed="rId4">
            <a:alphaModFix/>
          </a:blip>
          <a:srcRect b="0" l="0" r="0" t="0"/>
          <a:stretch/>
        </p:blipFill>
        <p:spPr>
          <a:xfrm>
            <a:off x="1297354" y="4773955"/>
            <a:ext cx="7202456" cy="1880864"/>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4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Sample Page: Multiple Images</a:t>
            </a:r>
            <a:endParaRPr/>
          </a:p>
        </p:txBody>
      </p:sp>
      <p:pic>
        <p:nvPicPr>
          <p:cNvPr descr="Four images showing components of fitness: mountain biking, TRX training, weightlifting, and assisted stretching." id="271" name="Google Shape;271;p45"/>
          <p:cNvPicPr preferRelativeResize="0"/>
          <p:nvPr/>
        </p:nvPicPr>
        <p:blipFill rotWithShape="1">
          <a:blip r:embed="rId3">
            <a:alphaModFix/>
          </a:blip>
          <a:srcRect b="0" l="0" r="0" t="0"/>
          <a:stretch/>
        </p:blipFill>
        <p:spPr>
          <a:xfrm>
            <a:off x="293077" y="2372186"/>
            <a:ext cx="8557846" cy="2789224"/>
          </a:xfrm>
          <a:prstGeom prst="rect">
            <a:avLst/>
          </a:prstGeom>
          <a:noFill/>
          <a:ln cap="flat" cmpd="sng" w="9525">
            <a:solidFill>
              <a:srgbClr val="181612"/>
            </a:solidFill>
            <a:prstDash val="solid"/>
            <a:round/>
            <a:headEnd len="sm" w="sm" type="none"/>
            <a:tailEnd len="sm" w="sm" type="none"/>
          </a:ln>
        </p:spPr>
      </p:pic>
      <p:sp>
        <p:nvSpPr>
          <p:cNvPr id="272" name="Google Shape;272;p45"/>
          <p:cNvSpPr txBox="1"/>
          <p:nvPr/>
        </p:nvSpPr>
        <p:spPr>
          <a:xfrm>
            <a:off x="2416098" y="6265850"/>
            <a:ext cx="643482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Image taken from Fit Happens by Altman, Johnson, Owiesny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 BY NC-SA 4.0</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Longer Descriptions and Linking</a:t>
            </a:r>
            <a:endParaRPr/>
          </a:p>
        </p:txBody>
      </p:sp>
      <p:pic>
        <p:nvPicPr>
          <p:cNvPr descr="Posterior anatomical diagram labeling major superficial and deep muscles of the human body." id="278" name="Google Shape;278;p46"/>
          <p:cNvPicPr preferRelativeResize="0"/>
          <p:nvPr/>
        </p:nvPicPr>
        <p:blipFill rotWithShape="1">
          <a:blip r:embed="rId3">
            <a:alphaModFix/>
          </a:blip>
          <a:srcRect b="0" l="3256" r="2515" t="2112"/>
          <a:stretch/>
        </p:blipFill>
        <p:spPr>
          <a:xfrm>
            <a:off x="234461" y="2194979"/>
            <a:ext cx="4978401" cy="4345354"/>
          </a:xfrm>
          <a:prstGeom prst="rect">
            <a:avLst/>
          </a:prstGeom>
          <a:noFill/>
          <a:ln cap="flat" cmpd="sng" w="9525">
            <a:solidFill>
              <a:srgbClr val="181612"/>
            </a:solidFill>
            <a:prstDash val="solid"/>
            <a:round/>
            <a:headEnd len="sm" w="sm" type="none"/>
            <a:tailEnd len="sm" w="sm" type="none"/>
          </a:ln>
        </p:spPr>
      </p:pic>
      <p:pic>
        <p:nvPicPr>
          <p:cNvPr descr="LibreTexts image settings showing concise alt text with a reference to a detailed caption description." id="279" name="Google Shape;279;p46"/>
          <p:cNvPicPr preferRelativeResize="0"/>
          <p:nvPr/>
        </p:nvPicPr>
        <p:blipFill rotWithShape="1">
          <a:blip r:embed="rId4">
            <a:alphaModFix/>
          </a:blip>
          <a:srcRect b="0" l="0" r="0" t="0"/>
          <a:stretch/>
        </p:blipFill>
        <p:spPr>
          <a:xfrm>
            <a:off x="4155908" y="2657229"/>
            <a:ext cx="4863046" cy="23915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Find a Complex Image</a:t>
            </a:r>
            <a:endParaRPr/>
          </a:p>
        </p:txBody>
      </p:sp>
      <p:pic>
        <p:nvPicPr>
          <p:cNvPr descr="Large group of elephant seals resting closely together on a crowded beach." id="285" name="Google Shape;285;p47"/>
          <p:cNvPicPr preferRelativeResize="0"/>
          <p:nvPr/>
        </p:nvPicPr>
        <p:blipFill rotWithShape="1">
          <a:blip r:embed="rId3">
            <a:alphaModFix/>
          </a:blip>
          <a:srcRect b="0" l="0" r="0" t="0"/>
          <a:stretch/>
        </p:blipFill>
        <p:spPr>
          <a:xfrm>
            <a:off x="2024973" y="2188982"/>
            <a:ext cx="5663193" cy="3737708"/>
          </a:xfrm>
          <a:prstGeom prst="rect">
            <a:avLst/>
          </a:prstGeom>
          <a:noFill/>
          <a:ln>
            <a:noFill/>
          </a:ln>
        </p:spPr>
      </p:pic>
      <p:sp>
        <p:nvSpPr>
          <p:cNvPr id="286" name="Google Shape;286;p47"/>
          <p:cNvSpPr txBox="1"/>
          <p:nvPr/>
        </p:nvSpPr>
        <p:spPr>
          <a:xfrm>
            <a:off x="3514928" y="5926690"/>
            <a:ext cx="3132306"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Resting seals </a:t>
            </a:r>
            <a:r>
              <a:rPr b="0" i="0" lang="en-US" sz="1200" u="none" cap="none" strike="noStrike">
                <a:solidFill>
                  <a:srgbClr val="000000"/>
                </a:solidFill>
                <a:latin typeface="Arial"/>
                <a:ea typeface="Arial"/>
                <a:cs typeface="Arial"/>
                <a:sym typeface="Arial"/>
              </a:rPr>
              <a:t>is in the </a:t>
            </a:r>
            <a:r>
              <a:rPr b="0" i="0" lang="en-US" sz="1200" u="sng" cap="none" strike="noStrike">
                <a:solidFill>
                  <a:srgbClr val="002060"/>
                </a:solidFill>
                <a:latin typeface="Arial"/>
                <a:ea typeface="Arial"/>
                <a:cs typeface="Arial"/>
                <a:sym typeface="Arial"/>
                <a:hlinkClick r:id="rId5">
                  <a:extLst>
                    <a:ext uri="{A12FA001-AC4F-418D-AE19-62706E023703}">
                      <ahyp:hlinkClr val="tx"/>
                    </a:ext>
                  </a:extLst>
                </a:hlinkClick>
              </a:rPr>
              <a:t>Public Domain</a:t>
            </a:r>
            <a:r>
              <a:rPr b="0"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Creating a Label in Caption</a:t>
            </a:r>
            <a:endParaRPr/>
          </a:p>
        </p:txBody>
      </p:sp>
      <p:pic>
        <p:nvPicPr>
          <p:cNvPr descr="Figure caption linking to an Alternative Text Description page for a complex family communication diagram." id="292" name="Google Shape;292;p48"/>
          <p:cNvPicPr preferRelativeResize="0"/>
          <p:nvPr/>
        </p:nvPicPr>
        <p:blipFill rotWithShape="1">
          <a:blip r:embed="rId3">
            <a:alphaModFix/>
          </a:blip>
          <a:srcRect b="0" l="0" r="0" t="0"/>
          <a:stretch/>
        </p:blipFill>
        <p:spPr>
          <a:xfrm>
            <a:off x="1413604" y="1962828"/>
            <a:ext cx="6729046" cy="3501070"/>
          </a:xfrm>
          <a:prstGeom prst="rect">
            <a:avLst/>
          </a:prstGeom>
          <a:noFill/>
          <a:ln>
            <a:noFill/>
          </a:ln>
        </p:spPr>
      </p:pic>
      <p:sp>
        <p:nvSpPr>
          <p:cNvPr id="293" name="Google Shape;293;p48"/>
          <p:cNvSpPr txBox="1"/>
          <p:nvPr/>
        </p:nvSpPr>
        <p:spPr>
          <a:xfrm>
            <a:off x="1107050" y="5723592"/>
            <a:ext cx="6929899" cy="83099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Use </a:t>
            </a:r>
            <a:r>
              <a:rPr b="1" i="0" lang="en-US" sz="1600" u="none" cap="none" strike="noStrike">
                <a:solidFill>
                  <a:srgbClr val="000000"/>
                </a:solidFill>
                <a:latin typeface="Arial"/>
                <a:ea typeface="Arial"/>
                <a:cs typeface="Arial"/>
                <a:sym typeface="Arial"/>
              </a:rPr>
              <a:t>brief alt text</a:t>
            </a:r>
            <a:r>
              <a:rPr b="0" i="0" lang="en-US" sz="1600" u="none" cap="none" strike="noStrike">
                <a:solidFill>
                  <a:srgbClr val="000000"/>
                </a:solidFill>
                <a:latin typeface="Arial"/>
                <a:ea typeface="Arial"/>
                <a:cs typeface="Arial"/>
                <a:sym typeface="Arial"/>
              </a:rPr>
              <a:t> to identify the image and its purpose. </a:t>
            </a:r>
            <a:endParaRPr/>
          </a:p>
          <a:p>
            <a:pPr indent="-285750" lvl="0" marL="285750" marR="0" rtl="0" algn="l">
              <a:lnSpc>
                <a:spcPct val="100000"/>
              </a:lnSpc>
              <a:spcBef>
                <a:spcPts val="0"/>
              </a:spcBef>
              <a:spcAft>
                <a:spcPts val="0"/>
              </a:spcAft>
              <a:buClr>
                <a:srgbClr val="C00000"/>
              </a:buClr>
              <a:buSzPts val="1600"/>
              <a:buFont typeface="Arial"/>
              <a:buChar char="•"/>
            </a:pPr>
            <a:r>
              <a:rPr b="0" i="0" lang="en-US" sz="1600" u="none" cap="none" strike="noStrike">
                <a:solidFill>
                  <a:srgbClr val="000000"/>
                </a:solidFill>
                <a:latin typeface="Arial"/>
                <a:ea typeface="Arial"/>
                <a:cs typeface="Arial"/>
                <a:sym typeface="Arial"/>
              </a:rPr>
              <a:t>For complex charts, diagrams, maps, or infographics, provide a </a:t>
            </a:r>
            <a:r>
              <a:rPr b="1" i="0" lang="en-US" sz="1600" u="none" cap="none" strike="noStrike">
                <a:solidFill>
                  <a:srgbClr val="000000"/>
                </a:solidFill>
                <a:latin typeface="Arial"/>
                <a:ea typeface="Arial"/>
                <a:cs typeface="Arial"/>
                <a:sym typeface="Arial"/>
              </a:rPr>
              <a:t>linked extended description</a:t>
            </a:r>
            <a:r>
              <a:rPr b="0" i="0" lang="en-US" sz="16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Creating a Longer Description</a:t>
            </a:r>
            <a:endParaRPr/>
          </a:p>
        </p:txBody>
      </p:sp>
      <p:sp>
        <p:nvSpPr>
          <p:cNvPr id="299" name="Google Shape;299;p49"/>
          <p:cNvSpPr txBox="1"/>
          <p:nvPr>
            <p:ph idx="1" type="body"/>
          </p:nvPr>
        </p:nvSpPr>
        <p:spPr>
          <a:xfrm>
            <a:off x="1088686" y="1909056"/>
            <a:ext cx="7202400" cy="774300"/>
          </a:xfrm>
          <a:prstGeom prst="rect">
            <a:avLst/>
          </a:prstGeom>
          <a:noFill/>
          <a:ln>
            <a:noFill/>
          </a:ln>
        </p:spPr>
        <p:txBody>
          <a:bodyPr anchorCtr="0" anchor="t" bIns="45700" lIns="91425" spcFirstLastPara="1" rIns="91425" wrap="square" tIns="45700">
            <a:noAutofit/>
          </a:bodyPr>
          <a:lstStyle/>
          <a:p>
            <a:pPr indent="0" lvl="0" marL="457200" rtl="0" algn="l">
              <a:lnSpc>
                <a:spcPct val="120000"/>
              </a:lnSpc>
              <a:spcBef>
                <a:spcPts val="750"/>
              </a:spcBef>
              <a:spcAft>
                <a:spcPts val="0"/>
              </a:spcAft>
              <a:buNone/>
            </a:pPr>
            <a:r>
              <a:rPr lang="en-US"/>
              <a:t>In LibreTexts, create a separate </a:t>
            </a:r>
            <a:r>
              <a:rPr b="1" lang="en-US"/>
              <a:t>Alternative Text Descriptions</a:t>
            </a:r>
            <a:r>
              <a:rPr lang="en-US"/>
              <a:t> page at the end of the chapter and link to it from the figure caption.</a:t>
            </a:r>
            <a:endParaRPr/>
          </a:p>
        </p:txBody>
      </p:sp>
      <p:pic>
        <p:nvPicPr>
          <p:cNvPr descr="Alternative Text Descriptions page providing a detailed explanation of a complex family communication matrix." id="300" name="Google Shape;300;p49"/>
          <p:cNvPicPr preferRelativeResize="0"/>
          <p:nvPr/>
        </p:nvPicPr>
        <p:blipFill rotWithShape="1">
          <a:blip r:embed="rId3">
            <a:alphaModFix/>
          </a:blip>
          <a:srcRect b="0" l="0" r="10940" t="0"/>
          <a:stretch/>
        </p:blipFill>
        <p:spPr>
          <a:xfrm>
            <a:off x="1508369" y="2766646"/>
            <a:ext cx="6127261" cy="3359068"/>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Anchoring</a:t>
            </a:r>
            <a:endParaRPr/>
          </a:p>
        </p:txBody>
      </p:sp>
      <p:sp>
        <p:nvSpPr>
          <p:cNvPr id="306" name="Google Shape;306;p50"/>
          <p:cNvSpPr txBox="1"/>
          <p:nvPr>
            <p:ph idx="1" type="body"/>
          </p:nvPr>
        </p:nvSpPr>
        <p:spPr>
          <a:xfrm>
            <a:off x="465675" y="1938925"/>
            <a:ext cx="8378100" cy="1654800"/>
          </a:xfrm>
          <a:prstGeom prst="rect">
            <a:avLst/>
          </a:prstGeom>
          <a:noFill/>
          <a:ln>
            <a:noFill/>
          </a:ln>
        </p:spPr>
        <p:txBody>
          <a:bodyPr anchorCtr="0" anchor="t" bIns="45700" lIns="91425" spcFirstLastPara="1" rIns="91425" wrap="square" tIns="45700">
            <a:noAutofit/>
          </a:bodyPr>
          <a:lstStyle/>
          <a:p>
            <a:pPr indent="0" lvl="0" marL="457200" rtl="0" algn="l">
              <a:lnSpc>
                <a:spcPct val="120000"/>
              </a:lnSpc>
              <a:spcBef>
                <a:spcPts val="750"/>
              </a:spcBef>
              <a:spcAft>
                <a:spcPts val="0"/>
              </a:spcAft>
              <a:buNone/>
            </a:pPr>
            <a:r>
              <a:rPr lang="en-US"/>
              <a:t>Create an </a:t>
            </a:r>
            <a:r>
              <a:rPr b="1" lang="en-US"/>
              <a:t>Alternative Text Descriptions</a:t>
            </a:r>
            <a:r>
              <a:rPr lang="en-US"/>
              <a:t> page within the chapter, then use the Link tool to connect the figure caption to the appropriate page and anchor. Anchors take readers directly to the specific image description, improving navigation for screen reader users and those accessing complex image descriptions.</a:t>
            </a:r>
            <a:endParaRPr/>
          </a:p>
        </p:txBody>
      </p:sp>
      <p:pic>
        <p:nvPicPr>
          <p:cNvPr descr="LibreTexts link dialog showing how to link a figure caption to an Alternative Text Descriptions page and anchor." id="307" name="Google Shape;307;p50"/>
          <p:cNvPicPr preferRelativeResize="0"/>
          <p:nvPr/>
        </p:nvPicPr>
        <p:blipFill rotWithShape="1">
          <a:blip r:embed="rId3">
            <a:alphaModFix/>
          </a:blip>
          <a:srcRect b="0" l="0" r="0" t="1868"/>
          <a:stretch/>
        </p:blipFill>
        <p:spPr>
          <a:xfrm>
            <a:off x="2156275" y="3102707"/>
            <a:ext cx="4996896" cy="37005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5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Time to Explore or Breathe</a:t>
            </a:r>
            <a:endParaRPr/>
          </a:p>
        </p:txBody>
      </p:sp>
      <p:sp>
        <p:nvSpPr>
          <p:cNvPr id="313" name="Google Shape;313;p51"/>
          <p:cNvSpPr txBox="1"/>
          <p:nvPr/>
        </p:nvSpPr>
        <p:spPr>
          <a:xfrm>
            <a:off x="3218324" y="5649690"/>
            <a:ext cx="4019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Two Pandas </a:t>
            </a:r>
            <a:r>
              <a:rPr b="0" i="0" lang="en-US" sz="1200" u="none" cap="none" strike="noStrike">
                <a:solidFill>
                  <a:srgbClr val="000000"/>
                </a:solidFill>
                <a:latin typeface="Arial"/>
                <a:ea typeface="Arial"/>
                <a:cs typeface="Arial"/>
                <a:sym typeface="Arial"/>
              </a:rPr>
              <a:t>by Lily Lili under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Pexels</a:t>
            </a:r>
            <a:r>
              <a:rPr b="0" i="0" lang="en-US" sz="1200" u="none" cap="none" strike="noStrike">
                <a:solidFill>
                  <a:srgbClr val="000000"/>
                </a:solidFill>
                <a:latin typeface="Arial"/>
                <a:ea typeface="Arial"/>
                <a:cs typeface="Arial"/>
                <a:sym typeface="Arial"/>
              </a:rPr>
              <a:t> license</a:t>
            </a:r>
            <a:endParaRPr/>
          </a:p>
        </p:txBody>
      </p:sp>
      <p:pic>
        <p:nvPicPr>
          <p:cNvPr descr="Two giant pandas sit together eating bamboo in an outdoor enclosure beside a building wall." id="314" name="Google Shape;314;p51"/>
          <p:cNvPicPr preferRelativeResize="0"/>
          <p:nvPr/>
        </p:nvPicPr>
        <p:blipFill rotWithShape="1">
          <a:blip r:embed="rId5">
            <a:alphaModFix/>
          </a:blip>
          <a:srcRect b="0" l="0" r="0" t="0"/>
          <a:stretch/>
        </p:blipFill>
        <p:spPr>
          <a:xfrm>
            <a:off x="2275157" y="2054003"/>
            <a:ext cx="5282726" cy="352181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Presenters</a:t>
            </a:r>
            <a:endParaRPr sz="3200"/>
          </a:p>
        </p:txBody>
      </p:sp>
      <p:sp>
        <p:nvSpPr>
          <p:cNvPr id="128" name="Google Shape;128;p7"/>
          <p:cNvSpPr txBox="1"/>
          <p:nvPr>
            <p:ph idx="1" type="body"/>
          </p:nvPr>
        </p:nvSpPr>
        <p:spPr>
          <a:xfrm>
            <a:off x="584391" y="2200059"/>
            <a:ext cx="4441371" cy="2086438"/>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Shagun Kaur, ASCCC OERI LibreTexts Lead</a:t>
            </a:r>
            <a:endParaRPr/>
          </a:p>
          <a:p>
            <a:pPr indent="-317500" lvl="1" marL="914400" rtl="0" algn="l">
              <a:lnSpc>
                <a:spcPct val="120000"/>
              </a:lnSpc>
              <a:spcBef>
                <a:spcPts val="375"/>
              </a:spcBef>
              <a:spcAft>
                <a:spcPts val="0"/>
              </a:spcAft>
              <a:buSzPts val="1400"/>
              <a:buChar char="•"/>
            </a:pPr>
            <a:r>
              <a:rPr lang="en-US" sz="1600"/>
              <a:t>Communication Studies, De Anza</a:t>
            </a:r>
            <a:endParaRPr sz="1600"/>
          </a:p>
          <a:p>
            <a:pPr indent="-330200" lvl="0" marL="457200" rtl="0" algn="l">
              <a:lnSpc>
                <a:spcPct val="120000"/>
              </a:lnSpc>
              <a:spcBef>
                <a:spcPts val="750"/>
              </a:spcBef>
              <a:spcAft>
                <a:spcPts val="0"/>
              </a:spcAft>
              <a:buSzPts val="1600"/>
              <a:buChar char="•"/>
            </a:pPr>
            <a:r>
              <a:rPr lang="en-US"/>
              <a:t>Cristina Moon, ASCCC OERI ADAPT lead</a:t>
            </a:r>
            <a:endParaRPr/>
          </a:p>
          <a:p>
            <a:pPr indent="-317500" lvl="1" marL="914400" rtl="0" algn="l">
              <a:lnSpc>
                <a:spcPct val="120000"/>
              </a:lnSpc>
              <a:spcBef>
                <a:spcPts val="375"/>
              </a:spcBef>
              <a:spcAft>
                <a:spcPts val="0"/>
              </a:spcAft>
              <a:buSzPts val="1400"/>
              <a:buChar char="•"/>
            </a:pPr>
            <a:r>
              <a:rPr lang="en-US" sz="1600"/>
              <a:t>Spanish, Chabot</a:t>
            </a:r>
            <a:endParaRPr sz="1600"/>
          </a:p>
          <a:p>
            <a:pPr indent="-228600" lvl="1" marL="914400" rtl="0" algn="l">
              <a:lnSpc>
                <a:spcPct val="120000"/>
              </a:lnSpc>
              <a:spcBef>
                <a:spcPts val="375"/>
              </a:spcBef>
              <a:spcAft>
                <a:spcPts val="0"/>
              </a:spcAft>
              <a:buSzPts val="1400"/>
              <a:buNone/>
            </a:pPr>
            <a:r>
              <a:t/>
            </a:r>
            <a:endParaRPr sz="1800"/>
          </a:p>
        </p:txBody>
      </p:sp>
      <p:pic>
        <p:nvPicPr>
          <p:cNvPr descr="A person smashing their face into a book in what might be viewed as an expression of exasperation. " id="129" name="Google Shape;129;p7" title="Decorative"/>
          <p:cNvPicPr preferRelativeResize="0"/>
          <p:nvPr/>
        </p:nvPicPr>
        <p:blipFill rotWithShape="1">
          <a:blip r:embed="rId3">
            <a:alphaModFix/>
          </a:blip>
          <a:srcRect b="0" l="0" r="0" t="0"/>
          <a:stretch/>
        </p:blipFill>
        <p:spPr>
          <a:xfrm>
            <a:off x="5136453" y="2200059"/>
            <a:ext cx="2969394" cy="1689281"/>
          </a:xfrm>
          <a:prstGeom prst="rect">
            <a:avLst/>
          </a:prstGeom>
          <a:noFill/>
          <a:ln>
            <a:noFill/>
          </a:ln>
        </p:spPr>
      </p:pic>
      <p:sp>
        <p:nvSpPr>
          <p:cNvPr id="130" name="Google Shape;130;p7" title="Decorative image"/>
          <p:cNvSpPr/>
          <p:nvPr/>
        </p:nvSpPr>
        <p:spPr>
          <a:xfrm>
            <a:off x="4964573" y="3978719"/>
            <a:ext cx="3518912" cy="27695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Photo by </a:t>
            </a:r>
            <a:r>
              <a:rPr b="0" i="0" lang="en-US" sz="1200" u="sng" cap="none" strike="noStrike">
                <a:solidFill>
                  <a:schemeClr val="dk1"/>
                </a:solidFill>
                <a:latin typeface="Arial"/>
                <a:ea typeface="Arial"/>
                <a:cs typeface="Arial"/>
                <a:sym typeface="Arial"/>
                <a:hlinkClick r:id="rId4">
                  <a:extLst>
                    <a:ext uri="{A12FA001-AC4F-418D-AE19-62706E023703}">
                      <ahyp:hlinkClr val="tx"/>
                    </a:ext>
                  </a:extLst>
                </a:hlinkClick>
              </a:rPr>
              <a:t>Siora Photography</a:t>
            </a:r>
            <a:r>
              <a:rPr b="0" i="0" lang="en-US" sz="1200" u="none" cap="none" strike="noStrike">
                <a:solidFill>
                  <a:schemeClr val="dk1"/>
                </a:solidFill>
                <a:latin typeface="Arial"/>
                <a:ea typeface="Arial"/>
                <a:cs typeface="Arial"/>
                <a:sym typeface="Arial"/>
              </a:rPr>
              <a:t> on </a:t>
            </a:r>
            <a:r>
              <a:rPr b="0" i="0" lang="en-US" sz="1200" u="sng" cap="none" strike="noStrike">
                <a:solidFill>
                  <a:schemeClr val="dk1"/>
                </a:solidFill>
                <a:latin typeface="Arial"/>
                <a:ea typeface="Arial"/>
                <a:cs typeface="Arial"/>
                <a:sym typeface="Arial"/>
                <a:hlinkClick r:id="rId5">
                  <a:extLst>
                    <a:ext uri="{A12FA001-AC4F-418D-AE19-62706E023703}">
                      <ahyp:hlinkClr val="tx"/>
                    </a:ext>
                  </a:extLst>
                </a:hlinkClick>
              </a:rPr>
              <a:t>Unsplash</a:t>
            </a:r>
            <a:r>
              <a:rPr b="0" i="0" lang="en-US" sz="1200" u="none" cap="none" strike="noStrike">
                <a:solidFill>
                  <a:schemeClr val="dk1"/>
                </a:solidFill>
                <a:latin typeface="Arial"/>
                <a:ea typeface="Arial"/>
                <a:cs typeface="Arial"/>
                <a:sym typeface="Arial"/>
              </a:rPr>
              <a:t>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5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How to Add a Video</a:t>
            </a:r>
            <a:endParaRPr/>
          </a:p>
        </p:txBody>
      </p:sp>
      <p:sp>
        <p:nvSpPr>
          <p:cNvPr id="320" name="Google Shape;320;p52"/>
          <p:cNvSpPr txBox="1"/>
          <p:nvPr>
            <p:ph idx="1" type="body"/>
          </p:nvPr>
        </p:nvSpPr>
        <p:spPr>
          <a:xfrm>
            <a:off x="1088686" y="1804717"/>
            <a:ext cx="7202456" cy="110260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From the </a:t>
            </a:r>
            <a:r>
              <a:rPr b="1" lang="en-US"/>
              <a:t>Elements</a:t>
            </a:r>
            <a:r>
              <a:rPr lang="en-US"/>
              <a:t> drop-down menu, select </a:t>
            </a:r>
            <a:r>
              <a:rPr b="1" lang="en-US"/>
              <a:t>Video Block</a:t>
            </a:r>
            <a:r>
              <a:rPr lang="en-US"/>
              <a:t>. A block will be added that provides space for a title, an introduction, the video, and additional text.</a:t>
            </a:r>
            <a:endParaRPr/>
          </a:p>
        </p:txBody>
      </p:sp>
      <p:pic>
        <p:nvPicPr>
          <p:cNvPr descr="LibreTexts Video Block template with fields for a title, introductory text, embedded video, and follow-up content." id="321" name="Google Shape;321;p52"/>
          <p:cNvPicPr preferRelativeResize="0"/>
          <p:nvPr/>
        </p:nvPicPr>
        <p:blipFill rotWithShape="1">
          <a:blip r:embed="rId3">
            <a:alphaModFix/>
          </a:blip>
          <a:srcRect b="0" l="0" r="0" t="0"/>
          <a:stretch/>
        </p:blipFill>
        <p:spPr>
          <a:xfrm>
            <a:off x="1088686" y="2907323"/>
            <a:ext cx="7315200" cy="3775046"/>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Editing a Video</a:t>
            </a:r>
            <a:endParaRPr/>
          </a:p>
        </p:txBody>
      </p:sp>
      <p:sp>
        <p:nvSpPr>
          <p:cNvPr id="327" name="Google Shape;327;p53"/>
          <p:cNvSpPr txBox="1"/>
          <p:nvPr>
            <p:ph idx="1" type="body"/>
          </p:nvPr>
        </p:nvSpPr>
        <p:spPr>
          <a:xfrm>
            <a:off x="1088686" y="2015732"/>
            <a:ext cx="7202456" cy="898614"/>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Click </a:t>
            </a:r>
            <a:r>
              <a:rPr b="1" lang="en-US"/>
              <a:t>Edit Video </a:t>
            </a:r>
            <a:r>
              <a:rPr lang="en-US"/>
              <a:t>to add a YouTube video by URL or search, or use the </a:t>
            </a:r>
            <a:r>
              <a:rPr b="1" lang="en-US"/>
              <a:t>Embed </a:t>
            </a:r>
            <a:r>
              <a:rPr lang="en-US"/>
              <a:t>tab to insert a video using embed code.</a:t>
            </a:r>
            <a:endParaRPr/>
          </a:p>
        </p:txBody>
      </p:sp>
      <p:pic>
        <p:nvPicPr>
          <p:cNvPr descr="LibreTexts Insert Video window showing a YouTube URL and preview of the selected video." id="328" name="Google Shape;328;p53"/>
          <p:cNvPicPr preferRelativeResize="0"/>
          <p:nvPr/>
        </p:nvPicPr>
        <p:blipFill rotWithShape="1">
          <a:blip r:embed="rId3">
            <a:alphaModFix/>
          </a:blip>
          <a:srcRect b="0" l="0" r="0" t="0"/>
          <a:stretch/>
        </p:blipFill>
        <p:spPr>
          <a:xfrm>
            <a:off x="1969476" y="2828880"/>
            <a:ext cx="5744308" cy="3591609"/>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Final Look</a:t>
            </a:r>
            <a:endParaRPr/>
          </a:p>
        </p:txBody>
      </p:sp>
      <p:pic>
        <p:nvPicPr>
          <p:cNvPr descr="Accessible video block with summary, length, embedded YouTube video, and discussion questions." id="334" name="Google Shape;334;p54"/>
          <p:cNvPicPr preferRelativeResize="0"/>
          <p:nvPr/>
        </p:nvPicPr>
        <p:blipFill rotWithShape="1">
          <a:blip r:embed="rId3">
            <a:alphaModFix/>
          </a:blip>
          <a:srcRect b="0" l="0" r="0" t="0"/>
          <a:stretch/>
        </p:blipFill>
        <p:spPr>
          <a:xfrm>
            <a:off x="953477" y="1968857"/>
            <a:ext cx="7630196" cy="4306033"/>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55"/>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Video Accessibility</a:t>
            </a:r>
            <a:endParaRPr/>
          </a:p>
        </p:txBody>
      </p:sp>
      <p:sp>
        <p:nvSpPr>
          <p:cNvPr id="340" name="Google Shape;340;p55"/>
          <p:cNvSpPr txBox="1"/>
          <p:nvPr>
            <p:ph idx="1" type="body"/>
          </p:nvPr>
        </p:nvSpPr>
        <p:spPr>
          <a:xfrm>
            <a:off x="1088686" y="2015731"/>
            <a:ext cx="7023683" cy="4220945"/>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b="1" lang="en-US"/>
              <a:t>Not all captions are accessible.</a:t>
            </a:r>
            <a:r>
              <a:rPr lang="en-US"/>
              <a:t> Auto-generated or AI-generated captions often contain errors, missing punctuation, and incorrect word recognition. For accessibility compliance, videos should include </a:t>
            </a:r>
            <a:r>
              <a:rPr b="1" lang="en-US"/>
              <a:t>human-reviewed and edited captions</a:t>
            </a:r>
            <a:r>
              <a:rPr lang="en-US"/>
              <a:t>.</a:t>
            </a:r>
            <a:endParaRPr/>
          </a:p>
          <a:p>
            <a:pPr indent="-330200" lvl="0" marL="457200" rtl="0" algn="l">
              <a:lnSpc>
                <a:spcPct val="120000"/>
              </a:lnSpc>
              <a:spcBef>
                <a:spcPts val="750"/>
              </a:spcBef>
              <a:spcAft>
                <a:spcPts val="0"/>
              </a:spcAft>
              <a:buSzPts val="1600"/>
              <a:buChar char="•"/>
            </a:pPr>
            <a:r>
              <a:rPr b="1" lang="en-US"/>
              <a:t>How to Check YouTube Captions</a:t>
            </a:r>
            <a:endParaRPr/>
          </a:p>
          <a:p>
            <a:pPr indent="-317500" lvl="1" marL="914400" rtl="0" algn="l">
              <a:lnSpc>
                <a:spcPct val="120000"/>
              </a:lnSpc>
              <a:spcBef>
                <a:spcPts val="375"/>
              </a:spcBef>
              <a:spcAft>
                <a:spcPts val="0"/>
              </a:spcAft>
              <a:buSzPts val="1400"/>
              <a:buChar char="•"/>
            </a:pPr>
            <a:r>
              <a:rPr lang="en-US" sz="1600"/>
              <a:t>Click the </a:t>
            </a:r>
            <a:r>
              <a:rPr b="1" lang="en-US" sz="1600"/>
              <a:t>CC</a:t>
            </a:r>
            <a:r>
              <a:rPr lang="en-US" sz="1600"/>
              <a:t> button on the video player. </a:t>
            </a:r>
            <a:endParaRPr/>
          </a:p>
          <a:p>
            <a:pPr indent="-317500" lvl="1" marL="914400" rtl="0" algn="l">
              <a:lnSpc>
                <a:spcPct val="120000"/>
              </a:lnSpc>
              <a:spcBef>
                <a:spcPts val="375"/>
              </a:spcBef>
              <a:spcAft>
                <a:spcPts val="0"/>
              </a:spcAft>
              <a:buSzPts val="1400"/>
              <a:buChar char="•"/>
            </a:pPr>
            <a:r>
              <a:rPr lang="en-US" sz="1600"/>
              <a:t>Watch for the notification in the upper-left corner of the video. </a:t>
            </a:r>
            <a:endParaRPr/>
          </a:p>
          <a:p>
            <a:pPr indent="-317500" lvl="1" marL="914400" rtl="0" algn="l">
              <a:lnSpc>
                <a:spcPct val="120000"/>
              </a:lnSpc>
              <a:spcBef>
                <a:spcPts val="375"/>
              </a:spcBef>
              <a:spcAft>
                <a:spcPts val="0"/>
              </a:spcAft>
              <a:buSzPts val="1400"/>
              <a:buChar char="•"/>
            </a:pPr>
            <a:r>
              <a:rPr lang="en-US" sz="1600"/>
              <a:t>Confirm whether captions are </a:t>
            </a:r>
            <a:r>
              <a:rPr b="1" lang="en-US" sz="1600"/>
              <a:t>auto-generated</a:t>
            </a:r>
            <a:r>
              <a:rPr lang="en-US" sz="1600"/>
              <a:t> or </a:t>
            </a:r>
            <a:r>
              <a:rPr b="1" lang="en-US" sz="1600"/>
              <a:t>human-edited</a:t>
            </a:r>
            <a:r>
              <a:rPr lang="en-US" sz="1600"/>
              <a:t>. </a:t>
            </a:r>
            <a:endParaRPr/>
          </a:p>
          <a:p>
            <a:pPr indent="-330200" lvl="0" marL="457200" rtl="0" algn="l">
              <a:lnSpc>
                <a:spcPct val="120000"/>
              </a:lnSpc>
              <a:spcBef>
                <a:spcPts val="750"/>
              </a:spcBef>
              <a:spcAft>
                <a:spcPts val="0"/>
              </a:spcAft>
              <a:buSzPts val="1600"/>
              <a:buChar char="•"/>
            </a:pPr>
            <a:r>
              <a:rPr b="1" lang="en-US"/>
              <a:t>Use:</a:t>
            </a:r>
            <a:r>
              <a:rPr lang="en-US"/>
              <a:t> Human-reviewed captions that accurately reflect spoken content.</a:t>
            </a:r>
            <a:br>
              <a:rPr lang="en-US"/>
            </a:br>
            <a:r>
              <a:rPr b="1" lang="en-US"/>
              <a:t>Avoid:</a:t>
            </a:r>
            <a:r>
              <a:rPr lang="en-US"/>
              <a:t> Videos that rely solely on auto-generated captions.</a:t>
            </a:r>
            <a:endParaRPr/>
          </a:p>
          <a:p>
            <a:pPr indent="-330200" lvl="0" marL="457200" rtl="0" algn="l">
              <a:lnSpc>
                <a:spcPct val="120000"/>
              </a:lnSpc>
              <a:spcBef>
                <a:spcPts val="750"/>
              </a:spcBef>
              <a:spcAft>
                <a:spcPts val="0"/>
              </a:spcAft>
              <a:buSzPts val="1600"/>
              <a:buChar char="•"/>
            </a:pPr>
            <a:r>
              <a:rPr b="1" lang="en-US"/>
              <a:t>Why It Matters:</a:t>
            </a:r>
            <a:r>
              <a:rPr lang="en-US"/>
              <a:t> Accurate captions support accessibility, improve comprehension, and ensure equal access for all learners</a:t>
            </a:r>
            <a:endParaRPr/>
          </a:p>
          <a:p>
            <a:pPr indent="-228600" lvl="0" marL="457200" rtl="0" algn="l">
              <a:lnSpc>
                <a:spcPct val="120000"/>
              </a:lnSpc>
              <a:spcBef>
                <a:spcPts val="750"/>
              </a:spcBef>
              <a:spcAft>
                <a:spcPts val="0"/>
              </a:spcAft>
              <a:buSzPts val="16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56"/>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Images, Videos, and UDL</a:t>
            </a:r>
            <a:endParaRPr/>
          </a:p>
        </p:txBody>
      </p:sp>
      <p:sp>
        <p:nvSpPr>
          <p:cNvPr id="346" name="Google Shape;346;p56"/>
          <p:cNvSpPr txBox="1"/>
          <p:nvPr>
            <p:ph idx="1" type="body"/>
          </p:nvPr>
        </p:nvSpPr>
        <p:spPr>
          <a:xfrm>
            <a:off x="780584" y="1837312"/>
            <a:ext cx="7798421" cy="4964932"/>
          </a:xfrm>
          <a:prstGeom prst="rect">
            <a:avLst/>
          </a:prstGeom>
          <a:noFill/>
          <a:ln>
            <a:noFill/>
          </a:ln>
        </p:spPr>
        <p:txBody>
          <a:bodyPr anchorCtr="0" anchor="t" bIns="45700" lIns="91425" spcFirstLastPara="1" rIns="91425" wrap="square" tIns="45700">
            <a:normAutofit fontScale="55000" lnSpcReduction="20000"/>
          </a:bodyPr>
          <a:lstStyle/>
          <a:p>
            <a:pPr indent="0" lvl="0" marL="127000" rtl="0" algn="l">
              <a:lnSpc>
                <a:spcPct val="120000"/>
              </a:lnSpc>
              <a:spcBef>
                <a:spcPts val="750"/>
              </a:spcBef>
              <a:spcAft>
                <a:spcPts val="0"/>
              </a:spcAft>
              <a:buSzPct val="111888"/>
              <a:buNone/>
            </a:pPr>
            <a:r>
              <a:rPr b="1" lang="en-US" sz="2600"/>
              <a:t>Multiple Means of Representation</a:t>
            </a:r>
            <a:endParaRPr/>
          </a:p>
          <a:p>
            <a:pPr indent="-115888" lvl="0" marL="457200" rtl="0" algn="l">
              <a:lnSpc>
                <a:spcPct val="120000"/>
              </a:lnSpc>
              <a:spcBef>
                <a:spcPts val="750"/>
              </a:spcBef>
              <a:spcAft>
                <a:spcPts val="0"/>
              </a:spcAft>
              <a:buSzPct val="111888"/>
              <a:buChar char="•"/>
            </a:pPr>
            <a:r>
              <a:rPr lang="en-US" sz="2600"/>
              <a:t>Pair images with captions, alt text, and explanations. </a:t>
            </a:r>
            <a:endParaRPr/>
          </a:p>
          <a:p>
            <a:pPr indent="-115888" lvl="0" marL="457200" rtl="0" algn="l">
              <a:lnSpc>
                <a:spcPct val="120000"/>
              </a:lnSpc>
              <a:spcBef>
                <a:spcPts val="750"/>
              </a:spcBef>
              <a:spcAft>
                <a:spcPts val="0"/>
              </a:spcAft>
              <a:buSzPct val="111888"/>
              <a:buChar char="•"/>
            </a:pPr>
            <a:r>
              <a:rPr lang="en-US" sz="2600"/>
              <a:t>Provide video summaries and transcripts. </a:t>
            </a:r>
            <a:endParaRPr/>
          </a:p>
          <a:p>
            <a:pPr indent="-115888" lvl="0" marL="457200" rtl="0" algn="l">
              <a:lnSpc>
                <a:spcPct val="120000"/>
              </a:lnSpc>
              <a:spcBef>
                <a:spcPts val="750"/>
              </a:spcBef>
              <a:spcAft>
                <a:spcPts val="0"/>
              </a:spcAft>
              <a:buSzPct val="111888"/>
              <a:buChar char="•"/>
            </a:pPr>
            <a:r>
              <a:rPr lang="en-US" sz="2600"/>
              <a:t>Use visuals to reinforce key concepts, not replace them. </a:t>
            </a:r>
            <a:endParaRPr/>
          </a:p>
          <a:p>
            <a:pPr indent="-115888" lvl="0" marL="457200" rtl="0" algn="l">
              <a:lnSpc>
                <a:spcPct val="120000"/>
              </a:lnSpc>
              <a:spcBef>
                <a:spcPts val="750"/>
              </a:spcBef>
              <a:spcAft>
                <a:spcPts val="0"/>
              </a:spcAft>
              <a:buSzPct val="111888"/>
              <a:buChar char="•"/>
            </a:pPr>
            <a:r>
              <a:rPr lang="en-US" sz="2600"/>
              <a:t>Offer information in text, audio, and visual formats. </a:t>
            </a:r>
            <a:endParaRPr/>
          </a:p>
          <a:p>
            <a:pPr indent="0" lvl="0" marL="127000" rtl="0" algn="l">
              <a:lnSpc>
                <a:spcPct val="120000"/>
              </a:lnSpc>
              <a:spcBef>
                <a:spcPts val="750"/>
              </a:spcBef>
              <a:spcAft>
                <a:spcPts val="0"/>
              </a:spcAft>
              <a:buSzPct val="111888"/>
              <a:buNone/>
            </a:pPr>
            <a:r>
              <a:rPr b="1" lang="en-US" sz="2600"/>
              <a:t>Multiple Means of Engagement</a:t>
            </a:r>
            <a:endParaRPr/>
          </a:p>
          <a:p>
            <a:pPr indent="-115888" lvl="0" marL="457200" rtl="0" algn="l">
              <a:lnSpc>
                <a:spcPct val="120000"/>
              </a:lnSpc>
              <a:spcBef>
                <a:spcPts val="750"/>
              </a:spcBef>
              <a:spcAft>
                <a:spcPts val="0"/>
              </a:spcAft>
              <a:buSzPct val="111888"/>
              <a:buChar char="•"/>
            </a:pPr>
            <a:r>
              <a:rPr lang="en-US" sz="2600"/>
              <a:t>Use relevant images and videos to increase interest and motivation. </a:t>
            </a:r>
            <a:endParaRPr/>
          </a:p>
          <a:p>
            <a:pPr indent="-115888" lvl="0" marL="457200" rtl="0" algn="l">
              <a:lnSpc>
                <a:spcPct val="120000"/>
              </a:lnSpc>
              <a:spcBef>
                <a:spcPts val="750"/>
              </a:spcBef>
              <a:spcAft>
                <a:spcPts val="0"/>
              </a:spcAft>
              <a:buSzPct val="111888"/>
              <a:buChar char="•"/>
            </a:pPr>
            <a:r>
              <a:rPr lang="en-US" sz="2600"/>
              <a:t>Include reflection questions or discussion prompts. </a:t>
            </a:r>
            <a:endParaRPr/>
          </a:p>
          <a:p>
            <a:pPr indent="-115888" lvl="0" marL="457200" rtl="0" algn="l">
              <a:lnSpc>
                <a:spcPct val="120000"/>
              </a:lnSpc>
              <a:spcBef>
                <a:spcPts val="750"/>
              </a:spcBef>
              <a:spcAft>
                <a:spcPts val="0"/>
              </a:spcAft>
              <a:buSzPct val="111888"/>
              <a:buChar char="•"/>
            </a:pPr>
            <a:r>
              <a:rPr lang="en-US" sz="2600"/>
              <a:t>Keep videos concise and focused on learning objectives. </a:t>
            </a:r>
            <a:endParaRPr/>
          </a:p>
          <a:p>
            <a:pPr indent="0" lvl="0" marL="127000" rtl="0" algn="l">
              <a:lnSpc>
                <a:spcPct val="120000"/>
              </a:lnSpc>
              <a:spcBef>
                <a:spcPts val="750"/>
              </a:spcBef>
              <a:spcAft>
                <a:spcPts val="0"/>
              </a:spcAft>
              <a:buSzPct val="111888"/>
              <a:buNone/>
            </a:pPr>
            <a:r>
              <a:rPr b="1" lang="en-US" sz="2600"/>
              <a:t>UDL Check</a:t>
            </a:r>
            <a:endParaRPr/>
          </a:p>
          <a:p>
            <a:pPr indent="-115888" lvl="0" marL="457200" rtl="0" algn="l">
              <a:lnSpc>
                <a:spcPct val="120000"/>
              </a:lnSpc>
              <a:spcBef>
                <a:spcPts val="750"/>
              </a:spcBef>
              <a:spcAft>
                <a:spcPts val="0"/>
              </a:spcAft>
              <a:buSzPct val="111888"/>
              <a:buChar char="•"/>
            </a:pPr>
            <a:r>
              <a:rPr lang="en-US" sz="2600"/>
              <a:t>Can students understand the content without the image?</a:t>
            </a:r>
            <a:endParaRPr/>
          </a:p>
          <a:p>
            <a:pPr indent="-115888" lvl="0" marL="457200" rtl="0" algn="l">
              <a:lnSpc>
                <a:spcPct val="120000"/>
              </a:lnSpc>
              <a:spcBef>
                <a:spcPts val="750"/>
              </a:spcBef>
              <a:spcAft>
                <a:spcPts val="0"/>
              </a:spcAft>
              <a:buSzPct val="111888"/>
              <a:buChar char="•"/>
            </a:pPr>
            <a:r>
              <a:rPr lang="en-US" sz="2600"/>
              <a:t>Can students understand the content without the video?</a:t>
            </a:r>
            <a:endParaRPr/>
          </a:p>
          <a:p>
            <a:pPr indent="-115888" lvl="0" marL="457200" rtl="0" algn="l">
              <a:lnSpc>
                <a:spcPct val="120000"/>
              </a:lnSpc>
              <a:spcBef>
                <a:spcPts val="750"/>
              </a:spcBef>
              <a:spcAft>
                <a:spcPts val="0"/>
              </a:spcAft>
              <a:buSzPct val="111888"/>
              <a:buChar char="•"/>
            </a:pPr>
            <a:r>
              <a:rPr lang="en-US" sz="2600"/>
              <a:t>Are multiple ways provided to access the same information?</a:t>
            </a:r>
            <a:endParaRPr/>
          </a:p>
          <a:p>
            <a:pPr indent="0" lvl="0" marL="127000" rtl="0" algn="l">
              <a:lnSpc>
                <a:spcPct val="120000"/>
              </a:lnSpc>
              <a:spcBef>
                <a:spcPts val="750"/>
              </a:spcBef>
              <a:spcAft>
                <a:spcPts val="0"/>
              </a:spcAft>
              <a:buSzPct val="111888"/>
              <a:buNone/>
            </a:pPr>
            <a:r>
              <a:rPr lang="en-US" sz="2600"/>
              <a:t>Don’t just ask, "Can students access this image or video?" Ask, "Can students learn this concept in more than one way?"</a:t>
            </a:r>
            <a:endParaRPr/>
          </a:p>
          <a:p>
            <a:pPr indent="-228600" lvl="0" marL="457200" rtl="0" algn="l">
              <a:lnSpc>
                <a:spcPct val="120000"/>
              </a:lnSpc>
              <a:spcBef>
                <a:spcPts val="750"/>
              </a:spcBef>
              <a:spcAft>
                <a:spcPts val="0"/>
              </a:spcAft>
              <a:buSzPct val="181818"/>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Time to Explore or Breathe</a:t>
            </a:r>
            <a:endParaRPr/>
          </a:p>
        </p:txBody>
      </p:sp>
      <p:sp>
        <p:nvSpPr>
          <p:cNvPr id="352" name="Google Shape;352;p57"/>
          <p:cNvSpPr txBox="1"/>
          <p:nvPr/>
        </p:nvSpPr>
        <p:spPr>
          <a:xfrm>
            <a:off x="3255584" y="5459815"/>
            <a:ext cx="3740103"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Tortoise</a:t>
            </a:r>
            <a:r>
              <a:rPr b="0" i="0" lang="en-US" sz="1200" u="none" cap="none" strike="noStrike">
                <a:solidFill>
                  <a:srgbClr val="000000"/>
                </a:solidFill>
                <a:latin typeface="Arial"/>
                <a:ea typeface="Arial"/>
                <a:cs typeface="Arial"/>
                <a:sym typeface="Arial"/>
              </a:rPr>
              <a:t> is licensed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Large tortoise resting on sandy ground with its head tucked beneath a weathered brown shell." id="353" name="Google Shape;353;p57"/>
          <p:cNvPicPr preferRelativeResize="0"/>
          <p:nvPr/>
        </p:nvPicPr>
        <p:blipFill rotWithShape="1">
          <a:blip r:embed="rId5">
            <a:alphaModFix/>
          </a:blip>
          <a:srcRect b="0" l="0" r="0" t="0"/>
          <a:stretch/>
        </p:blipFill>
        <p:spPr>
          <a:xfrm>
            <a:off x="2612572" y="2076306"/>
            <a:ext cx="4383115" cy="328733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5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Accessibility Checker in Editor</a:t>
            </a:r>
            <a:endParaRPr/>
          </a:p>
        </p:txBody>
      </p:sp>
      <p:sp>
        <p:nvSpPr>
          <p:cNvPr id="359" name="Google Shape;359;p58"/>
          <p:cNvSpPr txBox="1"/>
          <p:nvPr>
            <p:ph idx="1" type="body"/>
          </p:nvPr>
        </p:nvSpPr>
        <p:spPr>
          <a:xfrm>
            <a:off x="752272" y="2015732"/>
            <a:ext cx="7538870" cy="877938"/>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In the </a:t>
            </a:r>
            <a:r>
              <a:rPr b="1" lang="en-US"/>
              <a:t>Accessibility Checker</a:t>
            </a:r>
            <a:r>
              <a:rPr lang="en-US"/>
              <a:t> pop-up menu, select the issues you would like scanned, then select </a:t>
            </a:r>
            <a:r>
              <a:rPr b="1" lang="en-US"/>
              <a:t>OK</a:t>
            </a:r>
            <a:r>
              <a:rPr lang="en-US"/>
              <a:t>. </a:t>
            </a:r>
            <a:endParaRPr/>
          </a:p>
        </p:txBody>
      </p:sp>
      <p:pic>
        <p:nvPicPr>
          <p:cNvPr descr="Accessibility Checker window with options to scan headings, alt text, tables, links, and other accessibility issues." id="360" name="Google Shape;360;p58"/>
          <p:cNvPicPr preferRelativeResize="0"/>
          <p:nvPr/>
        </p:nvPicPr>
        <p:blipFill rotWithShape="1">
          <a:blip r:embed="rId3">
            <a:alphaModFix/>
          </a:blip>
          <a:srcRect b="15251" l="15319" r="16241" t="19674"/>
          <a:stretch/>
        </p:blipFill>
        <p:spPr>
          <a:xfrm>
            <a:off x="1883923" y="3753255"/>
            <a:ext cx="5376154" cy="2746574"/>
          </a:xfrm>
          <a:prstGeom prst="rect">
            <a:avLst/>
          </a:prstGeom>
          <a:noFill/>
          <a:ln cap="flat" cmpd="sng" w="9525">
            <a:solidFill>
              <a:srgbClr val="222222"/>
            </a:solidFill>
            <a:prstDash val="solid"/>
            <a:round/>
            <a:headEnd len="sm" w="sm" type="none"/>
            <a:tailEnd len="sm" w="sm" type="none"/>
          </a:ln>
        </p:spPr>
      </p:pic>
      <p:pic>
        <p:nvPicPr>
          <p:cNvPr descr="LibreTexts editor toolbar with the Accessibility Checker icon highlighted for reviewing page accessibility issues." id="361" name="Google Shape;361;p58"/>
          <p:cNvPicPr preferRelativeResize="0"/>
          <p:nvPr/>
        </p:nvPicPr>
        <p:blipFill rotWithShape="1">
          <a:blip r:embed="rId4">
            <a:alphaModFix/>
          </a:blip>
          <a:srcRect b="0" l="0" r="0" t="0"/>
          <a:stretch/>
        </p:blipFill>
        <p:spPr>
          <a:xfrm>
            <a:off x="305391" y="2731332"/>
            <a:ext cx="8533218" cy="88837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5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Fixing Accessibility Issues</a:t>
            </a:r>
            <a:endParaRPr/>
          </a:p>
        </p:txBody>
      </p:sp>
      <p:sp>
        <p:nvSpPr>
          <p:cNvPr id="367" name="Google Shape;367;p59"/>
          <p:cNvSpPr txBox="1"/>
          <p:nvPr>
            <p:ph idx="1" type="body"/>
          </p:nvPr>
        </p:nvSpPr>
        <p:spPr>
          <a:xfrm>
            <a:off x="1088686" y="2015731"/>
            <a:ext cx="7202456" cy="1175089"/>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LibreTexts will highlight each item that needs remediation. Select </a:t>
            </a:r>
            <a:r>
              <a:rPr b="1" lang="en-US"/>
              <a:t>Quick fix</a:t>
            </a:r>
            <a:r>
              <a:rPr lang="en-US"/>
              <a:t> to let LibreTexts fix the issue automatically. The pop-up will cycle to the next item.</a:t>
            </a:r>
            <a:endParaRPr/>
          </a:p>
        </p:txBody>
      </p:sp>
      <p:pic>
        <p:nvPicPr>
          <p:cNvPr descr="LibreTexts Accessibility Checker identifies a heading issue and offers a Quick Fix option to resolve it automatically." id="368" name="Google Shape;368;p59"/>
          <p:cNvPicPr preferRelativeResize="0"/>
          <p:nvPr/>
        </p:nvPicPr>
        <p:blipFill rotWithShape="1">
          <a:blip r:embed="rId3">
            <a:alphaModFix/>
          </a:blip>
          <a:srcRect b="0" l="0" r="0" t="0"/>
          <a:stretch/>
        </p:blipFill>
        <p:spPr>
          <a:xfrm>
            <a:off x="1598578" y="3314038"/>
            <a:ext cx="6621294" cy="3011576"/>
          </a:xfrm>
          <a:prstGeom prst="rect">
            <a:avLst/>
          </a:prstGeom>
          <a:noFill/>
          <a:ln cap="flat" cmpd="sng" w="9525">
            <a:solidFill>
              <a:srgbClr val="18161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Accessibility Requirements Checklist</a:t>
            </a:r>
            <a:endParaRPr/>
          </a:p>
        </p:txBody>
      </p:sp>
      <p:graphicFrame>
        <p:nvGraphicFramePr>
          <p:cNvPr id="374" name="Google Shape;374;p60"/>
          <p:cNvGraphicFramePr/>
          <p:nvPr/>
        </p:nvGraphicFramePr>
        <p:xfrm>
          <a:off x="1088686" y="1936462"/>
          <a:ext cx="3000000" cy="3000000"/>
        </p:xfrm>
        <a:graphic>
          <a:graphicData uri="http://schemas.openxmlformats.org/drawingml/2006/table">
            <a:tbl>
              <a:tblPr>
                <a:noFill/>
                <a:tableStyleId>{AC92F171-5970-4D92-A0F4-6E586B09D447}</a:tableStyleId>
              </a:tblPr>
              <a:tblGrid>
                <a:gridCol w="3774750"/>
                <a:gridCol w="3774750"/>
              </a:tblGrid>
              <a:tr h="403725">
                <a:tc>
                  <a:txBody>
                    <a:bodyPr/>
                    <a:lstStyle/>
                    <a:p>
                      <a:pPr indent="-285750" lvl="0" marL="285750" marR="0" rtl="0" algn="l">
                        <a:lnSpc>
                          <a:spcPct val="100000"/>
                        </a:lnSpc>
                        <a:spcBef>
                          <a:spcPts val="0"/>
                        </a:spcBef>
                        <a:spcAft>
                          <a:spcPts val="0"/>
                        </a:spcAft>
                        <a:buClr>
                          <a:srgbClr val="C00000"/>
                        </a:buClr>
                        <a:buSzPts val="1600"/>
                        <a:buFont typeface="Arial"/>
                        <a:buChar char="•"/>
                      </a:pPr>
                      <a:r>
                        <a:rPr b="1" lang="en-US" sz="1600" u="none" cap="none" strike="noStrike">
                          <a:solidFill>
                            <a:srgbClr val="222222"/>
                          </a:solidFill>
                        </a:rPr>
                        <a:t>Content &amp; Structure</a:t>
                      </a:r>
                      <a:endParaRPr sz="1600" u="none" cap="none" strike="noStrike">
                        <a:solidFill>
                          <a:srgbClr val="222222"/>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b="1" lang="en-US" sz="1600" u="none" cap="none" strike="noStrike">
                          <a:solidFill>
                            <a:srgbClr val="222222"/>
                          </a:solidFill>
                        </a:rPr>
                        <a:t>Media &amp; Interaction</a:t>
                      </a:r>
                      <a:endParaRPr sz="1600" u="none" cap="none" strike="noStrike">
                        <a:solidFill>
                          <a:srgbClr val="222222"/>
                        </a:solidFill>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720800">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Keyboard navigation works throughout the page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Videos include captions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Headings are used in order (H2 → H3 → H4)</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Audio includes transcripts when needed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Images have meaningful alt text or are marked decorative</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Tables include row and column headers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Links are descriptive and clearly labeled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Lists use proper numbered or bulleted formatting</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686325">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Linked documents are accessible and file types are identified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C00000"/>
                        </a:buClr>
                        <a:buSzPts val="1600"/>
                        <a:buFont typeface="Arial"/>
                        <a:buChar char="•"/>
                      </a:pPr>
                      <a:r>
                        <a:rPr lang="en-US" sz="1600" u="none" cap="none" strike="noStrike">
                          <a:solidFill>
                            <a:srgbClr val="222222"/>
                          </a:solidFill>
                        </a:rPr>
                        <a:t>Instructions do not rely only on color, shape, size, location, or sound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75" name="Google Shape;375;p60"/>
          <p:cNvSpPr txBox="1"/>
          <p:nvPr/>
        </p:nvSpPr>
        <p:spPr>
          <a:xfrm>
            <a:off x="687421" y="5933871"/>
            <a:ext cx="8099898" cy="584775"/>
          </a:xfrm>
          <a:prstGeom prst="rect">
            <a:avLst/>
          </a:prstGeom>
          <a:noFill/>
          <a:ln cap="flat" cmpd="sng" w="9525">
            <a:solidFill>
              <a:srgbClr val="22222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600" u="none" cap="none" strike="noStrike">
                <a:solidFill>
                  <a:srgbClr val="000000"/>
                </a:solidFill>
                <a:latin typeface="Arial"/>
                <a:ea typeface="Arial"/>
                <a:cs typeface="Arial"/>
                <a:sym typeface="Arial"/>
              </a:rPr>
              <a:t>Run the Accessibility Checker and complete a final human review before publishing. Check out the </a:t>
            </a:r>
            <a:r>
              <a:rPr b="0" i="0" lang="en-US" sz="1600" u="sng" cap="none" strike="noStrike">
                <a:solidFill>
                  <a:srgbClr val="000000"/>
                </a:solidFill>
                <a:latin typeface="Arial"/>
                <a:ea typeface="Arial"/>
                <a:cs typeface="Arial"/>
                <a:sym typeface="Arial"/>
                <a:hlinkClick r:id="rId3">
                  <a:extLst>
                    <a:ext uri="{A12FA001-AC4F-418D-AE19-62706E023703}">
                      <ahyp:hlinkClr val="tx"/>
                    </a:ext>
                  </a:extLst>
                </a:hlinkClick>
              </a:rPr>
              <a:t>ASCCC OERI Accessibility</a:t>
            </a:r>
            <a:r>
              <a:rPr b="0" i="0" lang="en-US" sz="1600" u="none" cap="none" strike="noStrike">
                <a:solidFill>
                  <a:srgbClr val="000000"/>
                </a:solidFill>
                <a:latin typeface="Arial"/>
                <a:ea typeface="Arial"/>
                <a:cs typeface="Arial"/>
                <a:sym typeface="Arial"/>
              </a:rPr>
              <a:t> page and our </a:t>
            </a:r>
            <a:r>
              <a:rPr b="0" i="0" lang="en-US" sz="1600" u="sng" cap="none" strike="noStrike">
                <a:solidFill>
                  <a:srgbClr val="000000"/>
                </a:solidFill>
                <a:latin typeface="Arial"/>
                <a:ea typeface="Arial"/>
                <a:cs typeface="Arial"/>
                <a:sym typeface="Arial"/>
                <a:hlinkClick r:id="rId4">
                  <a:extLst>
                    <a:ext uri="{A12FA001-AC4F-418D-AE19-62706E023703}">
                      <ahyp:hlinkClr val="tx"/>
                    </a:ext>
                  </a:extLst>
                </a:hlinkClick>
              </a:rPr>
              <a:t>Accessibility Basic Course</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How was the Construction?</a:t>
            </a:r>
            <a:endParaRPr/>
          </a:p>
        </p:txBody>
      </p:sp>
      <p:sp>
        <p:nvSpPr>
          <p:cNvPr id="381" name="Google Shape;381;p61"/>
          <p:cNvSpPr txBox="1"/>
          <p:nvPr/>
        </p:nvSpPr>
        <p:spPr>
          <a:xfrm>
            <a:off x="1536602" y="5766755"/>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sp>
        <p:nvSpPr>
          <p:cNvPr id="382" name="Google Shape;382;p61"/>
          <p:cNvSpPr txBox="1"/>
          <p:nvPr/>
        </p:nvSpPr>
        <p:spPr>
          <a:xfrm>
            <a:off x="2286000" y="3276733"/>
            <a:ext cx="457200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Construction-themed LibreTexts remix station showing steps to build, organize, customize, review, and publish content." id="383" name="Google Shape;383;p61"/>
          <p:cNvPicPr preferRelativeResize="0"/>
          <p:nvPr/>
        </p:nvPicPr>
        <p:blipFill rotWithShape="1">
          <a:blip r:embed="rId5">
            <a:alphaModFix/>
          </a:blip>
          <a:srcRect b="0" l="0" r="0" t="0"/>
          <a:stretch/>
        </p:blipFill>
        <p:spPr>
          <a:xfrm>
            <a:off x="2264527" y="1971472"/>
            <a:ext cx="4614939" cy="369326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7"/>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Webinar Description</a:t>
            </a:r>
            <a:endParaRPr/>
          </a:p>
        </p:txBody>
      </p:sp>
      <p:sp>
        <p:nvSpPr>
          <p:cNvPr id="136" name="Google Shape;136;p27"/>
          <p:cNvSpPr txBox="1"/>
          <p:nvPr>
            <p:ph idx="1" type="body"/>
          </p:nvPr>
        </p:nvSpPr>
        <p:spPr>
          <a:xfrm>
            <a:off x="1088686" y="2015732"/>
            <a:ext cx="7202456" cy="2460015"/>
          </a:xfrm>
          <a:prstGeom prst="rect">
            <a:avLst/>
          </a:prstGeom>
          <a:noFill/>
          <a:ln>
            <a:noFill/>
          </a:ln>
        </p:spPr>
        <p:txBody>
          <a:bodyPr anchorCtr="0" anchor="t" bIns="45700" lIns="91425" spcFirstLastPara="1" rIns="91425" wrap="square" tIns="45700">
            <a:normAutofit/>
          </a:bodyPr>
          <a:lstStyle/>
          <a:p>
            <a:pPr indent="0" lvl="0" marL="127000" rtl="0" algn="l">
              <a:lnSpc>
                <a:spcPct val="120000"/>
              </a:lnSpc>
              <a:spcBef>
                <a:spcPts val="750"/>
              </a:spcBef>
              <a:spcAft>
                <a:spcPts val="0"/>
              </a:spcAft>
              <a:buSzPts val="1600"/>
              <a:buNone/>
            </a:pPr>
            <a:r>
              <a:rPr lang="en-US"/>
              <a:t>Learn how to effectively use images and video in LibreTexts to support engagement, diverse learning styles, and accessibility. This session covers best practices for integrating media, writing meaningful captions and alternative text (alt text), and designing content that is both visually engaging and inclusive for all students.</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2"/>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If you get lost: Return to the Ship</a:t>
            </a:r>
            <a:endParaRPr/>
          </a:p>
        </p:txBody>
      </p:sp>
      <p:sp>
        <p:nvSpPr>
          <p:cNvPr id="389" name="Google Shape;389;p62"/>
          <p:cNvSpPr txBox="1"/>
          <p:nvPr/>
        </p:nvSpPr>
        <p:spPr>
          <a:xfrm>
            <a:off x="1801298" y="5445721"/>
            <a:ext cx="6070791"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LibreTexts Rocket Icon. Adapted for instructional use. Original icon from </a:t>
            </a:r>
            <a:r>
              <a:rPr b="0" i="0" lang="en-US" sz="1200" u="sng" cap="none" strike="noStrike">
                <a:solidFill>
                  <a:srgbClr val="000000"/>
                </a:solidFill>
                <a:latin typeface="Arial"/>
                <a:ea typeface="Arial"/>
                <a:cs typeface="Arial"/>
                <a:sym typeface="Arial"/>
                <a:hlinkClick r:id="rId3">
                  <a:extLst>
                    <a:ext uri="{A12FA001-AC4F-418D-AE19-62706E023703}">
                      <ahyp:hlinkClr val="tx"/>
                    </a:ext>
                  </a:extLst>
                </a:hlinkClick>
              </a:rPr>
              <a:t>LibreTexts</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4">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Space-themed poster with a rocket and message encouraging users to return to the LibreTexts ship for help." id="390" name="Google Shape;390;p62"/>
          <p:cNvPicPr preferRelativeResize="0"/>
          <p:nvPr/>
        </p:nvPicPr>
        <p:blipFill rotWithShape="1">
          <a:blip r:embed="rId5">
            <a:alphaModFix/>
          </a:blip>
          <a:srcRect b="0" l="0" r="0" t="0"/>
          <a:stretch/>
        </p:blipFill>
        <p:spPr>
          <a:xfrm>
            <a:off x="2424540" y="2122714"/>
            <a:ext cx="4739406" cy="315960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3"/>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Next in the Series and Coming Up</a:t>
            </a:r>
            <a:endParaRPr/>
          </a:p>
        </p:txBody>
      </p:sp>
      <p:graphicFrame>
        <p:nvGraphicFramePr>
          <p:cNvPr id="396" name="Google Shape;396;p63"/>
          <p:cNvGraphicFramePr/>
          <p:nvPr/>
        </p:nvGraphicFramePr>
        <p:xfrm>
          <a:off x="1141046" y="2416599"/>
          <a:ext cx="3000000" cy="3000000"/>
        </p:xfrm>
        <a:graphic>
          <a:graphicData uri="http://schemas.openxmlformats.org/drawingml/2006/table">
            <a:tbl>
              <a:tblPr>
                <a:noFill/>
                <a:tableStyleId>{AC92F171-5970-4D92-A0F4-6E586B09D447}</a:tableStyleId>
              </a:tblPr>
              <a:tblGrid>
                <a:gridCol w="1059025"/>
                <a:gridCol w="3175200"/>
                <a:gridCol w="2974250"/>
              </a:tblGrid>
              <a:tr h="524100">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ADAPT</a:t>
                      </a:r>
                      <a:endParaRPr sz="1200" u="none" cap="none" strike="noStrike"/>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Level 4</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Collaborative Learning: Multimodal Engagement with Discuss-It </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Thursday, June 11, 10:00-11:30 am</a:t>
                      </a:r>
                      <a:endParaRPr sz="1200" u="none" cap="none" strike="noStrike"/>
                    </a:p>
                  </a:txBody>
                  <a:tcPr marT="56275" marB="56275" marR="56275" marL="56275">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bl>
          </a:graphicData>
        </a:graphic>
      </p:graphicFrame>
      <p:sp>
        <p:nvSpPr>
          <p:cNvPr id="397" name="Google Shape;397;p63"/>
          <p:cNvSpPr txBox="1"/>
          <p:nvPr/>
        </p:nvSpPr>
        <p:spPr>
          <a:xfrm>
            <a:off x="693125" y="3199275"/>
            <a:ext cx="7904100" cy="2575500"/>
          </a:xfrm>
          <a:prstGeom prst="rect">
            <a:avLst/>
          </a:prstGeom>
          <a:noFill/>
          <a:ln cap="flat" cmpd="sng" w="9525">
            <a:solidFill>
              <a:srgbClr val="222222"/>
            </a:solidFill>
            <a:prstDash val="solid"/>
            <a:round/>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None/>
            </a:pPr>
            <a:r>
              <a:rPr lang="en-US" sz="2200"/>
              <a:t>Office hours:</a:t>
            </a:r>
            <a:endParaRPr sz="2200"/>
          </a:p>
          <a:p>
            <a:pPr indent="-323850" lvl="0" marL="457200" rtl="0" algn="l">
              <a:spcBef>
                <a:spcPts val="1000"/>
              </a:spcBef>
              <a:spcAft>
                <a:spcPts val="0"/>
              </a:spcAft>
              <a:buSzPts val="1500"/>
              <a:buChar char="●"/>
            </a:pPr>
            <a:r>
              <a:rPr lang="en-US" sz="1500" u="sng">
                <a:solidFill>
                  <a:schemeClr val="hlink"/>
                </a:solidFill>
                <a:hlinkClick r:id="rId3"/>
              </a:rPr>
              <a:t>Register for the LibreTexts/ADAPT Office Hours on Friday, June 12, from 2:00 pm – 3:00 pm</a:t>
            </a:r>
            <a:endParaRPr sz="1500"/>
          </a:p>
          <a:p>
            <a:pPr indent="-323850" lvl="0" marL="457200" rtl="0" algn="l">
              <a:spcBef>
                <a:spcPts val="1000"/>
              </a:spcBef>
              <a:spcAft>
                <a:spcPts val="0"/>
              </a:spcAft>
              <a:buSzPts val="1500"/>
              <a:buChar char="●"/>
            </a:pPr>
            <a:r>
              <a:rPr lang="en-US" sz="1500" u="sng">
                <a:solidFill>
                  <a:schemeClr val="hlink"/>
                </a:solidFill>
                <a:hlinkClick r:id="rId4"/>
              </a:rPr>
              <a:t>Register for the LibreTexts/ADAPT Office Hours on Monday, June 15, from 9:00 am – 10:00 am</a:t>
            </a:r>
            <a:endParaRPr sz="1500"/>
          </a:p>
          <a:p>
            <a:pPr indent="-323850" lvl="0" marL="457200" rtl="0" algn="l">
              <a:spcBef>
                <a:spcPts val="1000"/>
              </a:spcBef>
              <a:spcAft>
                <a:spcPts val="0"/>
              </a:spcAft>
              <a:buSzPts val="1500"/>
              <a:buChar char="●"/>
            </a:pPr>
            <a:r>
              <a:rPr lang="en-US" sz="1500" u="sng">
                <a:solidFill>
                  <a:schemeClr val="hlink"/>
                </a:solidFill>
                <a:hlinkClick r:id="rId5"/>
              </a:rPr>
              <a:t>Register for the LibreTexts/ADAPT Office Hours on Thursday, June 19, from 9:00 am – 10:00 am</a:t>
            </a:r>
            <a:r>
              <a:rPr lang="en-US" sz="1500"/>
              <a:t> </a:t>
            </a:r>
            <a:endParaRPr sz="1700">
              <a:solidFill>
                <a:srgbClr val="181612"/>
              </a:solidFill>
            </a:endParaRPr>
          </a:p>
          <a:p>
            <a:pPr indent="0" lvl="0" marL="0" marR="0" rtl="0" algn="ctr">
              <a:lnSpc>
                <a:spcPct val="100000"/>
              </a:lnSpc>
              <a:spcBef>
                <a:spcPts val="1000"/>
              </a:spcBef>
              <a:spcAft>
                <a:spcPts val="0"/>
              </a:spcAft>
              <a:buClr>
                <a:srgbClr val="000000"/>
              </a:buClr>
              <a:buSzPts val="2000"/>
              <a:buFont typeface="Arial"/>
              <a:buNone/>
            </a:pPr>
            <a:r>
              <a:t/>
            </a:r>
            <a:endParaRPr sz="1600">
              <a:solidFill>
                <a:srgbClr val="181612"/>
              </a:solidFill>
            </a:endParaRPr>
          </a:p>
        </p:txBody>
      </p:sp>
      <p:sp>
        <p:nvSpPr>
          <p:cNvPr id="398" name="Google Shape;398;p63"/>
          <p:cNvSpPr txBox="1"/>
          <p:nvPr/>
        </p:nvSpPr>
        <p:spPr>
          <a:xfrm>
            <a:off x="457475" y="6196625"/>
            <a:ext cx="8464800" cy="4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81612"/>
                </a:solidFill>
                <a:latin typeface="Arial"/>
                <a:ea typeface="Arial"/>
                <a:cs typeface="Arial"/>
                <a:sym typeface="Arial"/>
              </a:rPr>
              <a:t>To register and find the recorded archived of webinars, please visit the </a:t>
            </a:r>
            <a:r>
              <a:rPr b="0" i="0" lang="en-US" sz="1600" u="sng" cap="none" strike="noStrike">
                <a:solidFill>
                  <a:srgbClr val="DE1F37"/>
                </a:solidFill>
                <a:latin typeface="Arial"/>
                <a:ea typeface="Arial"/>
                <a:cs typeface="Arial"/>
                <a:sym typeface="Arial"/>
                <a:hlinkClick r:id="rId6">
                  <a:extLst>
                    <a:ext uri="{A12FA001-AC4F-418D-AE19-62706E023703}">
                      <ahyp:hlinkClr val="tx"/>
                    </a:ext>
                  </a:extLst>
                </a:hlinkClick>
              </a:rPr>
              <a:t>ASCCC OERI</a:t>
            </a:r>
            <a:r>
              <a:rPr b="0" i="0" lang="en-US" sz="1600" u="none" cap="none" strike="noStrike">
                <a:solidFill>
                  <a:srgbClr val="181612"/>
                </a:solidFill>
                <a:latin typeface="Arial"/>
                <a:ea typeface="Arial"/>
                <a:cs typeface="Arial"/>
                <a:sym typeface="Arial"/>
              </a:rPr>
              <a:t>.</a:t>
            </a:r>
            <a:endParaRPr b="0" i="0" sz="1600" u="none" cap="none" strike="noStrike">
              <a:solidFill>
                <a:srgbClr val="181612"/>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3eebad8ae4f_1_0"/>
          <p:cNvSpPr txBox="1"/>
          <p:nvPr>
            <p:ph type="title"/>
          </p:nvPr>
        </p:nvSpPr>
        <p:spPr>
          <a:xfrm>
            <a:off x="1088686" y="804520"/>
            <a:ext cx="7202400" cy="8985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Coming Up in-person Trainings</a:t>
            </a:r>
            <a:endParaRPr/>
          </a:p>
        </p:txBody>
      </p:sp>
      <p:sp>
        <p:nvSpPr>
          <p:cNvPr id="404" name="Google Shape;404;g3eebad8ae4f_1_0"/>
          <p:cNvSpPr txBox="1"/>
          <p:nvPr/>
        </p:nvSpPr>
        <p:spPr>
          <a:xfrm>
            <a:off x="920200" y="1976025"/>
            <a:ext cx="7526400" cy="43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900"/>
          </a:p>
          <a:p>
            <a:pPr indent="-330200" lvl="0" marL="457200" rtl="0" algn="l">
              <a:spcBef>
                <a:spcPts val="0"/>
              </a:spcBef>
              <a:spcAft>
                <a:spcPts val="0"/>
              </a:spcAft>
              <a:buSzPts val="1600"/>
              <a:buChar char="●"/>
            </a:pPr>
            <a:r>
              <a:rPr lang="en-US" sz="1600"/>
              <a:t>Tuesday, June 23, 2026, 9am-12pm PE6 -Introduction to LibreTexts and ADAPT at the </a:t>
            </a:r>
            <a:r>
              <a:rPr lang="en-US" sz="1600" u="sng">
                <a:solidFill>
                  <a:schemeClr val="hlink"/>
                </a:solidFill>
                <a:hlinkClick r:id="rId3"/>
              </a:rPr>
              <a:t>Online Teaching Conference</a:t>
            </a:r>
            <a:r>
              <a:rPr lang="en-US" sz="1600"/>
              <a:t>. </a:t>
            </a:r>
            <a:r>
              <a:rPr lang="en-US" sz="1600" u="sng">
                <a:solidFill>
                  <a:schemeClr val="hlink"/>
                </a:solidFill>
                <a:hlinkClick r:id="rId4"/>
              </a:rPr>
              <a:t>Registration</a:t>
            </a:r>
            <a:r>
              <a:rPr lang="en-US" sz="1600"/>
              <a:t>. </a:t>
            </a:r>
            <a:r>
              <a:rPr lang="en-US" sz="1600"/>
              <a:t>$25</a:t>
            </a:r>
            <a:endParaRPr sz="1600"/>
          </a:p>
          <a:p>
            <a:pPr indent="0" lvl="0" marL="457200" rtl="0" algn="l">
              <a:spcBef>
                <a:spcPts val="0"/>
              </a:spcBef>
              <a:spcAft>
                <a:spcPts val="0"/>
              </a:spcAft>
              <a:buNone/>
            </a:pPr>
            <a:r>
              <a:rPr lang="en-US" sz="1600"/>
              <a:t>If you are interested in registering solely for the Pre-Event Workshops, please email registration@meetingwise.net for the registration link.</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US" sz="1600"/>
              <a:t>Friday, August 14, 8:30 am – 3:30 pm OERI Regional at Allan Hancock. </a:t>
            </a:r>
            <a:r>
              <a:rPr lang="en-US" sz="1600" u="sng">
                <a:solidFill>
                  <a:schemeClr val="hlink"/>
                </a:solidFill>
                <a:hlinkClick r:id="rId5"/>
              </a:rPr>
              <a:t>Registration</a:t>
            </a:r>
            <a:r>
              <a:rPr lang="en-US" sz="1600"/>
              <a:t>. </a:t>
            </a:r>
            <a:r>
              <a:rPr lang="en-US" sz="1600"/>
              <a:t>$25</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US" sz="1600"/>
              <a:t>Friday, August 28, 8:00 am – 3:00 pm OERI Regional at Cerritos College. </a:t>
            </a:r>
            <a:r>
              <a:rPr lang="en-US" sz="1600" u="sng">
                <a:solidFill>
                  <a:schemeClr val="hlink"/>
                </a:solidFill>
                <a:hlinkClick r:id="rId6"/>
              </a:rPr>
              <a:t>Registration</a:t>
            </a:r>
            <a:r>
              <a:rPr lang="en-US" sz="1600"/>
              <a:t>. </a:t>
            </a:r>
            <a:r>
              <a:rPr lang="en-US" sz="1600"/>
              <a:t>$25</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US" sz="1600"/>
              <a:t>Pending for October</a:t>
            </a:r>
            <a:endParaRPr sz="1600"/>
          </a:p>
          <a:p>
            <a:pPr indent="-330200" lvl="0" marL="457200" rtl="0" algn="l">
              <a:spcBef>
                <a:spcPts val="0"/>
              </a:spcBef>
              <a:spcAft>
                <a:spcPts val="0"/>
              </a:spcAft>
              <a:buSzPts val="1600"/>
              <a:buChar char="●"/>
            </a:pPr>
            <a:r>
              <a:rPr lang="en-US" sz="1600"/>
              <a:t>San Diego CCD</a:t>
            </a:r>
            <a:endParaRPr sz="1600"/>
          </a:p>
          <a:p>
            <a:pPr indent="-330200" lvl="0" marL="457200" rtl="0" algn="l">
              <a:spcBef>
                <a:spcPts val="0"/>
              </a:spcBef>
              <a:spcAft>
                <a:spcPts val="0"/>
              </a:spcAft>
              <a:buSzPts val="1600"/>
              <a:buChar char="●"/>
            </a:pPr>
            <a:r>
              <a:rPr lang="en-US" sz="1600"/>
              <a:t>Monterey Peninsula College</a:t>
            </a:r>
            <a:endParaRPr sz="1600"/>
          </a:p>
        </p:txBody>
      </p:sp>
      <p:sp>
        <p:nvSpPr>
          <p:cNvPr id="405" name="Google Shape;405;g3eebad8ae4f_1_0"/>
          <p:cNvSpPr txBox="1"/>
          <p:nvPr/>
        </p:nvSpPr>
        <p:spPr>
          <a:xfrm>
            <a:off x="847625" y="5987975"/>
            <a:ext cx="8464800" cy="45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181612"/>
                </a:solidFill>
                <a:latin typeface="Arial"/>
                <a:ea typeface="Arial"/>
                <a:cs typeface="Arial"/>
                <a:sym typeface="Arial"/>
              </a:rPr>
              <a:t>To register please visit the </a:t>
            </a:r>
            <a:r>
              <a:rPr b="0" i="0" lang="en-US" sz="1600" u="sng" cap="none" strike="noStrike">
                <a:solidFill>
                  <a:srgbClr val="DE1F37"/>
                </a:solidFill>
                <a:latin typeface="Arial"/>
                <a:ea typeface="Arial"/>
                <a:cs typeface="Arial"/>
                <a:sym typeface="Arial"/>
                <a:hlinkClick r:id="rId7">
                  <a:extLst>
                    <a:ext uri="{A12FA001-AC4F-418D-AE19-62706E023703}">
                      <ahyp:hlinkClr val="tx"/>
                    </a:ext>
                  </a:extLst>
                </a:hlinkClick>
              </a:rPr>
              <a:t>ASCCC OERI</a:t>
            </a:r>
            <a:r>
              <a:rPr b="0" i="0" lang="en-US" sz="1600" u="none" cap="none" strike="noStrike">
                <a:solidFill>
                  <a:srgbClr val="181612"/>
                </a:solidFill>
                <a:latin typeface="Arial"/>
                <a:ea typeface="Arial"/>
                <a:cs typeface="Arial"/>
                <a:sym typeface="Arial"/>
              </a:rPr>
              <a:t>.</a:t>
            </a:r>
            <a:endParaRPr b="0" i="0" sz="1600" u="none" cap="none" strike="noStrike">
              <a:solidFill>
                <a:srgbClr val="181612"/>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64"/>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Contact Us</a:t>
            </a:r>
            <a:endParaRPr/>
          </a:p>
        </p:txBody>
      </p:sp>
      <p:sp>
        <p:nvSpPr>
          <p:cNvPr id="411" name="Google Shape;411;p64"/>
          <p:cNvSpPr txBox="1"/>
          <p:nvPr/>
        </p:nvSpPr>
        <p:spPr>
          <a:xfrm>
            <a:off x="1057385" y="2061716"/>
            <a:ext cx="7029230" cy="1138773"/>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Shagun Kaur: </a:t>
            </a:r>
            <a:r>
              <a:rPr b="0" i="0" lang="en-US" sz="1800" u="sng" cap="none" strike="noStrike">
                <a:solidFill>
                  <a:srgbClr val="000000"/>
                </a:solidFill>
                <a:latin typeface="Arial"/>
                <a:ea typeface="Arial"/>
                <a:cs typeface="Arial"/>
                <a:sym typeface="Arial"/>
                <a:hlinkClick r:id="rId3">
                  <a:extLst>
                    <a:ext uri="{A12FA001-AC4F-418D-AE19-62706E023703}">
                      <ahyp:hlinkClr val="tx"/>
                    </a:ext>
                  </a:extLst>
                </a:hlinkClick>
              </a:rPr>
              <a:t>kaurshagun@fhda.edu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Cristina Moon: </a:t>
            </a:r>
            <a:r>
              <a:rPr b="0" i="0" lang="en-US" sz="1800" u="sng" cap="none" strike="noStrike">
                <a:solidFill>
                  <a:srgbClr val="000000"/>
                </a:solidFill>
                <a:latin typeface="Arial"/>
                <a:ea typeface="Arial"/>
                <a:cs typeface="Arial"/>
                <a:sym typeface="Arial"/>
                <a:hlinkClick r:id="rId4">
                  <a:extLst>
                    <a:ext uri="{A12FA001-AC4F-418D-AE19-62706E023703}">
                      <ahyp:hlinkClr val="tx"/>
                    </a:ext>
                  </a:extLst>
                </a:hlinkClick>
              </a:rPr>
              <a:t>cmoon@chabotcollege.edu</a:t>
            </a:r>
            <a:endParaRPr b="0" i="0" sz="18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1800"/>
              <a:buFont typeface="Arial"/>
              <a:buChar char="•"/>
            </a:pPr>
            <a:r>
              <a:rPr b="0" i="0" lang="en-US" sz="1800" u="none" cap="none" strike="noStrike">
                <a:solidFill>
                  <a:srgbClr val="000000"/>
                </a:solidFill>
                <a:latin typeface="Arial"/>
                <a:ea typeface="Arial"/>
                <a:cs typeface="Arial"/>
                <a:sym typeface="Arial"/>
              </a:rPr>
              <a:t>OERI Team - </a:t>
            </a:r>
            <a:r>
              <a:rPr b="0" i="0" lang="en-US" sz="1800" u="sng" cap="none" strike="noStrike">
                <a:solidFill>
                  <a:srgbClr val="000000"/>
                </a:solidFill>
                <a:latin typeface="Arial"/>
                <a:ea typeface="Arial"/>
                <a:cs typeface="Arial"/>
                <a:sym typeface="Arial"/>
                <a:hlinkClick r:id="rId5">
                  <a:extLst>
                    <a:ext uri="{A12FA001-AC4F-418D-AE19-62706E023703}">
                      <ahyp:hlinkClr val="tx"/>
                    </a:ext>
                  </a:extLst>
                </a:hlinkClick>
              </a:rPr>
              <a:t>oeri@asccc.org</a:t>
            </a:r>
            <a:r>
              <a:rPr b="0" i="0" lang="en-US" sz="18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descr="LibreTexts astronaut calls Earth from beside a rocket, with contact options displayed under a starry sky." id="412" name="Google Shape;412;p64"/>
          <p:cNvSpPr txBox="1"/>
          <p:nvPr/>
        </p:nvSpPr>
        <p:spPr>
          <a:xfrm>
            <a:off x="2842637" y="6272931"/>
            <a:ext cx="3946357"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OERI Icon. Adapted for instructional use. Original icon from </a:t>
            </a:r>
            <a:r>
              <a:rPr b="0" i="0" lang="en-US" sz="1200" u="sng" cap="none" strike="noStrike">
                <a:solidFill>
                  <a:srgbClr val="000000"/>
                </a:solidFill>
                <a:latin typeface="Arial"/>
                <a:ea typeface="Arial"/>
                <a:cs typeface="Arial"/>
                <a:sym typeface="Arial"/>
                <a:hlinkClick r:id="rId6">
                  <a:extLst>
                    <a:ext uri="{A12FA001-AC4F-418D-AE19-62706E023703}">
                      <ahyp:hlinkClr val="tx"/>
                    </a:ext>
                  </a:extLst>
                </a:hlinkClick>
              </a:rPr>
              <a:t>OERI</a:t>
            </a:r>
            <a:r>
              <a:rPr b="0" i="0" lang="en-US" sz="1200" u="none" cap="none" strike="noStrike">
                <a:solidFill>
                  <a:srgbClr val="000000"/>
                </a:solidFill>
                <a:latin typeface="Arial"/>
                <a:ea typeface="Arial"/>
                <a:cs typeface="Arial"/>
                <a:sym typeface="Arial"/>
              </a:rPr>
              <a:t>. </a:t>
            </a:r>
            <a:r>
              <a:rPr b="0" i="0" lang="en-US" sz="1200" u="sng" cap="none" strike="noStrike">
                <a:solidFill>
                  <a:srgbClr val="000000"/>
                </a:solidFill>
                <a:latin typeface="Arial"/>
                <a:ea typeface="Arial"/>
                <a:cs typeface="Arial"/>
                <a:sym typeface="Arial"/>
                <a:hlinkClick r:id="rId7">
                  <a:extLst>
                    <a:ext uri="{A12FA001-AC4F-418D-AE19-62706E023703}">
                      <ahyp:hlinkClr val="tx"/>
                    </a:ext>
                  </a:extLst>
                </a:hlinkClick>
              </a:rPr>
              <a:t>CC0 1.0 Public Domain</a:t>
            </a:r>
            <a:r>
              <a:rPr b="0" i="0" lang="en-US" sz="1200" u="none" cap="none" strike="noStrike">
                <a:solidFill>
                  <a:srgbClr val="000000"/>
                </a:solidFill>
                <a:latin typeface="Arial"/>
                <a:ea typeface="Arial"/>
                <a:cs typeface="Arial"/>
                <a:sym typeface="Arial"/>
              </a:rPr>
              <a:t>. </a:t>
            </a:r>
            <a:endParaRPr/>
          </a:p>
        </p:txBody>
      </p:sp>
      <p:pic>
        <p:nvPicPr>
          <p:cNvPr descr="Astronaut at OERI Mission Control answers support calls beside an OER rocket, with Earth visible through a window." id="413" name="Google Shape;413;p64"/>
          <p:cNvPicPr preferRelativeResize="0"/>
          <p:nvPr/>
        </p:nvPicPr>
        <p:blipFill rotWithShape="1">
          <a:blip r:embed="rId8">
            <a:alphaModFix/>
          </a:blip>
          <a:srcRect b="0" l="0" r="0" t="0"/>
          <a:stretch/>
        </p:blipFill>
        <p:spPr>
          <a:xfrm>
            <a:off x="2590834" y="3337323"/>
            <a:ext cx="4198160" cy="27987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8"/>
          <p:cNvSpPr txBox="1"/>
          <p:nvPr>
            <p:ph idx="1" type="body"/>
          </p:nvPr>
        </p:nvSpPr>
        <p:spPr>
          <a:xfrm>
            <a:off x="1088686" y="2337564"/>
            <a:ext cx="4129582" cy="2942580"/>
          </a:xfrm>
          <a:prstGeom prst="rect">
            <a:avLst/>
          </a:prstGeom>
          <a:noFill/>
          <a:ln>
            <a:noFill/>
          </a:ln>
        </p:spPr>
        <p:txBody>
          <a:bodyPr anchorCtr="0" anchor="t" bIns="45700" lIns="91425" spcFirstLastPara="1" rIns="91425" wrap="square" tIns="45700">
            <a:noAutofit/>
          </a:bodyPr>
          <a:lstStyle/>
          <a:p>
            <a:pPr indent="-381000" lvl="0" marL="457200" rtl="0" algn="l">
              <a:lnSpc>
                <a:spcPct val="120000"/>
              </a:lnSpc>
              <a:spcBef>
                <a:spcPts val="750"/>
              </a:spcBef>
              <a:spcAft>
                <a:spcPts val="0"/>
              </a:spcAft>
              <a:buSzPts val="1600"/>
              <a:buChar char="•"/>
            </a:pPr>
            <a:r>
              <a:rPr lang="en-US"/>
              <a:t>Adding and embedding media in LibreTexts</a:t>
            </a:r>
            <a:endParaRPr/>
          </a:p>
          <a:p>
            <a:pPr indent="-381000" lvl="0" marL="457200" rtl="0" algn="l">
              <a:lnSpc>
                <a:spcPct val="120000"/>
              </a:lnSpc>
              <a:spcBef>
                <a:spcPts val="750"/>
              </a:spcBef>
              <a:spcAft>
                <a:spcPts val="0"/>
              </a:spcAft>
              <a:buSzPts val="1600"/>
              <a:buChar char="•"/>
            </a:pPr>
            <a:r>
              <a:rPr lang="en-US"/>
              <a:t>Writing meaningful captions and alt text</a:t>
            </a:r>
            <a:endParaRPr/>
          </a:p>
          <a:p>
            <a:pPr indent="-381000" lvl="0" marL="457200" rtl="0" algn="l">
              <a:lnSpc>
                <a:spcPct val="120000"/>
              </a:lnSpc>
              <a:spcBef>
                <a:spcPts val="750"/>
              </a:spcBef>
              <a:spcAft>
                <a:spcPts val="0"/>
              </a:spcAft>
              <a:buSzPts val="1600"/>
              <a:buChar char="•"/>
            </a:pPr>
            <a:r>
              <a:rPr lang="en-US"/>
              <a:t>Common media accessibility pitfalls and best practices </a:t>
            </a:r>
            <a:endParaRPr/>
          </a:p>
          <a:p>
            <a:pPr indent="-381000" lvl="0" marL="457200" rtl="0" algn="l">
              <a:lnSpc>
                <a:spcPct val="120000"/>
              </a:lnSpc>
              <a:spcBef>
                <a:spcPts val="750"/>
              </a:spcBef>
              <a:spcAft>
                <a:spcPts val="0"/>
              </a:spcAft>
              <a:buSzPts val="1600"/>
              <a:buChar char="•"/>
            </a:pPr>
            <a:r>
              <a:rPr lang="en-US"/>
              <a:t>Resources and tools for media accessibility review</a:t>
            </a:r>
            <a:endParaRPr>
              <a:solidFill>
                <a:srgbClr val="181612"/>
              </a:solidFill>
            </a:endParaRPr>
          </a:p>
        </p:txBody>
      </p:sp>
      <p:sp>
        <p:nvSpPr>
          <p:cNvPr id="143" name="Google Shape;143;p8"/>
          <p:cNvSpPr txBox="1"/>
          <p:nvPr>
            <p:ph idx="4294967295" type="title"/>
          </p:nvPr>
        </p:nvSpPr>
        <p:spPr>
          <a:xfrm>
            <a:off x="1141281" y="804863"/>
            <a:ext cx="7149861" cy="89852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Gill Sans"/>
              <a:buNone/>
            </a:pPr>
            <a:r>
              <a:rPr lang="en-US" sz="3200">
                <a:latin typeface="Arial"/>
                <a:ea typeface="Arial"/>
                <a:cs typeface="Arial"/>
                <a:sym typeface="Arial"/>
              </a:rPr>
              <a:t>Overview</a:t>
            </a:r>
            <a:endParaRPr sz="3200">
              <a:latin typeface="Arial"/>
              <a:ea typeface="Arial"/>
              <a:cs typeface="Arial"/>
              <a:sym typeface="Arial"/>
            </a:endParaRPr>
          </a:p>
        </p:txBody>
      </p:sp>
      <p:pic>
        <p:nvPicPr>
          <p:cNvPr descr="LibreTexts logo showing an open laptop atop stacked books inside a blue hexagon beside the LibreTexts name." id="144" name="Google Shape;144;p8"/>
          <p:cNvPicPr preferRelativeResize="0"/>
          <p:nvPr/>
        </p:nvPicPr>
        <p:blipFill rotWithShape="1">
          <a:blip r:embed="rId3">
            <a:alphaModFix/>
          </a:blip>
          <a:srcRect b="0" l="0" r="0" t="0"/>
          <a:stretch/>
        </p:blipFill>
        <p:spPr>
          <a:xfrm>
            <a:off x="5341558" y="3355148"/>
            <a:ext cx="3215869" cy="9074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8"/>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600"/>
              <a:buFont typeface="Arial"/>
              <a:buNone/>
            </a:pPr>
            <a:r>
              <a:rPr lang="en-US" sz="3200"/>
              <a:t>Canvas Course: LibreTexts Basics and Beyond</a:t>
            </a:r>
            <a:endParaRPr/>
          </a:p>
        </p:txBody>
      </p:sp>
      <p:sp>
        <p:nvSpPr>
          <p:cNvPr id="150" name="Google Shape;150;p28"/>
          <p:cNvSpPr txBox="1"/>
          <p:nvPr>
            <p:ph idx="1" type="body"/>
          </p:nvPr>
        </p:nvSpPr>
        <p:spPr>
          <a:xfrm>
            <a:off x="1038153" y="2015732"/>
            <a:ext cx="7115820" cy="3037531"/>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This course is an adaptation created by Cristina Moon and Michelle Pilati. It is a revision of "Mastering Libretexts" created by Wendy Poling and is shared under a </a:t>
            </a:r>
            <a:r>
              <a:rPr lang="en-US" u="sng">
                <a:solidFill>
                  <a:schemeClr val="hlink"/>
                </a:solidFill>
                <a:hlinkClick r:id="rId3"/>
              </a:rPr>
              <a:t>CC-BY-4.0</a:t>
            </a:r>
            <a:r>
              <a:rPr lang="en-US"/>
              <a:t> license</a:t>
            </a:r>
            <a:endParaRPr/>
          </a:p>
          <a:p>
            <a:pPr indent="-330200" lvl="0" marL="457200" rtl="0" algn="l">
              <a:lnSpc>
                <a:spcPct val="120000"/>
              </a:lnSpc>
              <a:spcBef>
                <a:spcPts val="750"/>
              </a:spcBef>
              <a:spcAft>
                <a:spcPts val="0"/>
              </a:spcAft>
              <a:buSzPts val="1600"/>
              <a:buChar char="•"/>
            </a:pPr>
            <a:r>
              <a:rPr lang="en-US"/>
              <a:t>We will be covering Module 4 [4.3 and 4.4] today</a:t>
            </a:r>
            <a:endParaRPr/>
          </a:p>
          <a:p>
            <a:pPr indent="-330200" lvl="0" marL="457200" rtl="0" algn="l">
              <a:lnSpc>
                <a:spcPct val="120000"/>
              </a:lnSpc>
              <a:spcBef>
                <a:spcPts val="750"/>
              </a:spcBef>
              <a:spcAft>
                <a:spcPts val="0"/>
              </a:spcAft>
              <a:buSzPts val="1600"/>
              <a:buChar char="•"/>
            </a:pPr>
            <a:r>
              <a:rPr lang="en-US" u="sng">
                <a:solidFill>
                  <a:schemeClr val="hlink"/>
                </a:solidFill>
                <a:hlinkClick r:id="rId4"/>
              </a:rPr>
              <a:t>Register for LibreTexts Basics and Beyond</a:t>
            </a:r>
            <a:endParaRPr u="sng"/>
          </a:p>
          <a:p>
            <a:pPr indent="-330200" lvl="0" marL="457200" rtl="0" algn="l">
              <a:lnSpc>
                <a:spcPct val="120000"/>
              </a:lnSpc>
              <a:spcBef>
                <a:spcPts val="750"/>
              </a:spcBef>
              <a:spcAft>
                <a:spcPts val="0"/>
              </a:spcAft>
              <a:buSzPts val="1600"/>
              <a:buChar char="•"/>
            </a:pPr>
            <a:r>
              <a:rPr lang="en-US"/>
              <a:t>Note: </a:t>
            </a:r>
            <a:r>
              <a:rPr lang="en-US" u="sng">
                <a:solidFill>
                  <a:schemeClr val="hlink"/>
                </a:solidFill>
                <a:hlinkClick r:id="rId5"/>
              </a:rPr>
              <a:t>The ASCCC OERI LibreTexts Basics and Beyond course is also available on Canvas Commons</a:t>
            </a:r>
            <a:r>
              <a:rPr lang="en-US"/>
              <a:t> for local use.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9"/>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Registration for a LibreTexts Account</a:t>
            </a:r>
            <a:endParaRPr/>
          </a:p>
        </p:txBody>
      </p:sp>
      <p:sp>
        <p:nvSpPr>
          <p:cNvPr id="156" name="Google Shape;156;p29"/>
          <p:cNvSpPr txBox="1"/>
          <p:nvPr>
            <p:ph idx="1" type="body"/>
          </p:nvPr>
        </p:nvSpPr>
        <p:spPr>
          <a:xfrm>
            <a:off x="1088686" y="2015732"/>
            <a:ext cx="7202456" cy="101622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If you don't already have one, </a:t>
            </a:r>
            <a:r>
              <a:rPr lang="en-US" u="sng">
                <a:solidFill>
                  <a:schemeClr val="hlink"/>
                </a:solidFill>
                <a:hlinkClick r:id="rId3"/>
              </a:rPr>
              <a:t>register for a LibreOne account</a:t>
            </a:r>
            <a:r>
              <a:rPr lang="en-US"/>
              <a:t>. </a:t>
            </a:r>
            <a:endParaRPr/>
          </a:p>
          <a:p>
            <a:pPr indent="-330200" lvl="0" marL="457200" rtl="0" algn="l">
              <a:lnSpc>
                <a:spcPct val="120000"/>
              </a:lnSpc>
              <a:spcBef>
                <a:spcPts val="750"/>
              </a:spcBef>
              <a:spcAft>
                <a:spcPts val="0"/>
              </a:spcAft>
              <a:buSzPts val="1600"/>
              <a:buChar char="•"/>
            </a:pPr>
            <a:r>
              <a:rPr lang="en-US"/>
              <a:t>Verify your Instructor status to unlock full LibreTexts functionality.</a:t>
            </a:r>
            <a:endParaRPr/>
          </a:p>
        </p:txBody>
      </p:sp>
      <p:pic>
        <p:nvPicPr>
          <p:cNvPr descr="LibreOne login page with email and password fields, plus Google Workspace and Microsoft login options." id="157" name="Google Shape;157;p29"/>
          <p:cNvPicPr preferRelativeResize="0"/>
          <p:nvPr/>
        </p:nvPicPr>
        <p:blipFill rotWithShape="1">
          <a:blip r:embed="rId4">
            <a:alphaModFix/>
          </a:blip>
          <a:srcRect b="0" l="0" r="0" t="0"/>
          <a:stretch/>
        </p:blipFill>
        <p:spPr>
          <a:xfrm>
            <a:off x="2088709" y="3128210"/>
            <a:ext cx="5202409" cy="23719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0"/>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Logging in to your Account</a:t>
            </a:r>
            <a:endParaRPr/>
          </a:p>
        </p:txBody>
      </p:sp>
      <p:sp>
        <p:nvSpPr>
          <p:cNvPr id="163" name="Google Shape;163;p30"/>
          <p:cNvSpPr txBox="1"/>
          <p:nvPr>
            <p:ph idx="1" type="body"/>
          </p:nvPr>
        </p:nvSpPr>
        <p:spPr>
          <a:xfrm>
            <a:off x="1088686" y="2015732"/>
            <a:ext cx="7202456" cy="658716"/>
          </a:xfrm>
          <a:prstGeom prst="rect">
            <a:avLst/>
          </a:prstGeom>
          <a:noFill/>
          <a:ln>
            <a:noFill/>
          </a:ln>
        </p:spPr>
        <p:txBody>
          <a:bodyPr anchorCtr="0" anchor="t" bIns="45700" lIns="91425" spcFirstLastPara="1" rIns="91425" wrap="square" tIns="45700">
            <a:normAutofit/>
          </a:bodyPr>
          <a:lstStyle/>
          <a:p>
            <a:pPr indent="-330200" lvl="0" marL="457200" rtl="0" algn="l">
              <a:lnSpc>
                <a:spcPct val="120000"/>
              </a:lnSpc>
              <a:spcBef>
                <a:spcPts val="750"/>
              </a:spcBef>
              <a:spcAft>
                <a:spcPts val="0"/>
              </a:spcAft>
              <a:buSzPts val="1600"/>
              <a:buChar char="•"/>
            </a:pPr>
            <a:r>
              <a:rPr lang="en-US"/>
              <a:t>Navigate to </a:t>
            </a:r>
            <a:r>
              <a:rPr lang="en-US" u="sng">
                <a:solidFill>
                  <a:schemeClr val="hlink"/>
                </a:solidFill>
                <a:hlinkClick r:id="rId3"/>
              </a:rPr>
              <a:t>LibreTexts.org</a:t>
            </a:r>
            <a:r>
              <a:rPr lang="en-US"/>
              <a:t> and click on the “rocket ship” icon</a:t>
            </a:r>
            <a:endParaRPr/>
          </a:p>
        </p:txBody>
      </p:sp>
      <p:pic>
        <p:nvPicPr>
          <p:cNvPr descr="LibreTexts website homepage with navigation menu, search icon, and highlighted Conductor access button." id="164" name="Google Shape;164;p30"/>
          <p:cNvPicPr preferRelativeResize="0"/>
          <p:nvPr/>
        </p:nvPicPr>
        <p:blipFill rotWithShape="1">
          <a:blip r:embed="rId4">
            <a:alphaModFix/>
          </a:blip>
          <a:srcRect b="0" l="0" r="0" t="0"/>
          <a:stretch/>
        </p:blipFill>
        <p:spPr>
          <a:xfrm>
            <a:off x="1691296" y="2509401"/>
            <a:ext cx="5878285" cy="1839198"/>
          </a:xfrm>
          <a:prstGeom prst="rect">
            <a:avLst/>
          </a:prstGeom>
          <a:noFill/>
          <a:ln>
            <a:noFill/>
          </a:ln>
        </p:spPr>
      </p:pic>
      <p:sp>
        <p:nvSpPr>
          <p:cNvPr id="165" name="Google Shape;165;p30"/>
          <p:cNvSpPr txBox="1"/>
          <p:nvPr/>
        </p:nvSpPr>
        <p:spPr>
          <a:xfrm>
            <a:off x="1347537" y="4606376"/>
            <a:ext cx="6799561" cy="30777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C00000"/>
              </a:buClr>
              <a:buSzPts val="1400"/>
              <a:buFont typeface="Arial"/>
              <a:buChar char="•"/>
            </a:pPr>
            <a:r>
              <a:rPr b="0" i="0" lang="en-US" sz="1400" u="none" cap="none" strike="noStrike">
                <a:solidFill>
                  <a:srgbClr val="000000"/>
                </a:solidFill>
                <a:latin typeface="Arial"/>
                <a:ea typeface="Arial"/>
                <a:cs typeface="Arial"/>
                <a:sym typeface="Arial"/>
              </a:rPr>
              <a:t>It will prompt you to sign in if you are not already logged in</a:t>
            </a:r>
            <a:endParaRPr/>
          </a:p>
        </p:txBody>
      </p:sp>
      <p:pic>
        <p:nvPicPr>
          <p:cNvPr descr="LibreTexts applications page showing Academy, ADAPT, Commons, Conductor, Connections, and Forge tools." id="166" name="Google Shape;166;p30"/>
          <p:cNvPicPr preferRelativeResize="0"/>
          <p:nvPr/>
        </p:nvPicPr>
        <p:blipFill rotWithShape="1">
          <a:blip r:embed="rId5">
            <a:alphaModFix/>
          </a:blip>
          <a:srcRect b="0" l="0" r="0" t="0"/>
          <a:stretch/>
        </p:blipFill>
        <p:spPr>
          <a:xfrm>
            <a:off x="1553793" y="4993726"/>
            <a:ext cx="6740784" cy="137269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1"/>
          <p:cNvSpPr txBox="1"/>
          <p:nvPr>
            <p:ph type="title"/>
          </p:nvPr>
        </p:nvSpPr>
        <p:spPr>
          <a:xfrm>
            <a:off x="1088686" y="804520"/>
            <a:ext cx="7202456" cy="898614"/>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600"/>
              <a:buFont typeface="Arial"/>
              <a:buNone/>
            </a:pPr>
            <a:r>
              <a:rPr lang="en-US" sz="3200"/>
              <a:t>Go to your Conductor Project</a:t>
            </a:r>
            <a:endParaRPr/>
          </a:p>
        </p:txBody>
      </p:sp>
      <p:sp>
        <p:nvSpPr>
          <p:cNvPr id="172" name="Google Shape;172;p31"/>
          <p:cNvSpPr txBox="1"/>
          <p:nvPr>
            <p:ph idx="1" type="body"/>
          </p:nvPr>
        </p:nvSpPr>
        <p:spPr>
          <a:xfrm>
            <a:off x="1088686" y="2015732"/>
            <a:ext cx="7356451" cy="898614"/>
          </a:xfrm>
          <a:prstGeom prst="rect">
            <a:avLst/>
          </a:prstGeom>
          <a:noFill/>
          <a:ln>
            <a:noFill/>
          </a:ln>
        </p:spPr>
        <p:txBody>
          <a:bodyPr anchorCtr="0" anchor="t" bIns="45700" lIns="91425" spcFirstLastPara="1" rIns="91425" wrap="square" tIns="45700">
            <a:noAutofit/>
          </a:bodyPr>
          <a:lstStyle/>
          <a:p>
            <a:pPr indent="-330200" lvl="0" marL="457200" rtl="0" algn="l">
              <a:lnSpc>
                <a:spcPct val="120000"/>
              </a:lnSpc>
              <a:spcBef>
                <a:spcPts val="750"/>
              </a:spcBef>
              <a:spcAft>
                <a:spcPts val="0"/>
              </a:spcAft>
              <a:buSzPts val="1600"/>
              <a:buChar char="•"/>
            </a:pPr>
            <a:r>
              <a:rPr lang="en-US"/>
              <a:t>Click on “Open Project Link” to access the book you created in the Remixer</a:t>
            </a:r>
            <a:endParaRPr/>
          </a:p>
        </p:txBody>
      </p:sp>
      <p:pic>
        <p:nvPicPr>
          <p:cNvPr descr="LibreTexts project dashboard showing project settings, team tools, accessibility options, and publishing links." id="173" name="Google Shape;173;p31"/>
          <p:cNvPicPr preferRelativeResize="0"/>
          <p:nvPr/>
        </p:nvPicPr>
        <p:blipFill rotWithShape="1">
          <a:blip r:embed="rId3">
            <a:alphaModFix/>
          </a:blip>
          <a:srcRect b="0" l="0" r="0" t="0"/>
          <a:stretch/>
        </p:blipFill>
        <p:spPr>
          <a:xfrm>
            <a:off x="1165682" y="2914346"/>
            <a:ext cx="7202457" cy="3321449"/>
          </a:xfrm>
          <a:prstGeom prst="rect">
            <a:avLst/>
          </a:prstGeom>
          <a:noFill/>
          <a:ln cap="flat" cmpd="sng" w="9525">
            <a:solidFill>
              <a:srgbClr val="22222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lery">
  <a:themeElements>
    <a:clrScheme name="Custom 1">
      <a:dk1>
        <a:srgbClr val="00417E"/>
      </a:dk1>
      <a:lt1>
        <a:srgbClr val="FFFFFF"/>
      </a:lt1>
      <a:dk2>
        <a:srgbClr val="454545"/>
      </a:dk2>
      <a:lt2>
        <a:srgbClr val="DFDBD5"/>
      </a:lt2>
      <a:accent1>
        <a:srgbClr val="DE1F37"/>
      </a:accent1>
      <a:accent2>
        <a:srgbClr val="9FADCD"/>
      </a:accent2>
      <a:accent3>
        <a:srgbClr val="007B8D"/>
      </a:accent3>
      <a:accent4>
        <a:srgbClr val="AB1F3F"/>
      </a:accent4>
      <a:accent5>
        <a:srgbClr val="70AC46"/>
      </a:accent5>
      <a:accent6>
        <a:srgbClr val="FF8232"/>
      </a:accent6>
      <a:hlink>
        <a:srgbClr val="DE1F37"/>
      </a:hlink>
      <a:folHlink>
        <a:srgbClr val="1822A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2019-09-18T18:31:08Z</dcterms:created>
  <dc:creator>Katie Nash</dc:creator>
</cp:coreProperties>
</file>