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9sLTXQ+7l57Ua6UmroRMZUKEV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20EDA59-F61E-4CA9-8507-0739C0F3DCDC}">
  <a:tblStyle styleId="{F20EDA59-F61E-4CA9-8507-0739C0F3DCD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9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7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h1de3435013c175d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h1de3435013c175d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h1de3435013c175d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h1de3435013c175d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bee2cf84b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bee2cf84b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bee2cf84b_5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fbee2cf84b_5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bee2cf84b_5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fbee2cf84b_5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bee2cf84b_5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fbee2cf84b_5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photo">
  <p:cSld name="Title Slide with photo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532004"/>
            <a:ext cx="91440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813336" y="3464560"/>
            <a:ext cx="6477803" cy="1538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813335" y="5189604"/>
            <a:ext cx="6477804" cy="977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 b="0" cap="none">
                <a:solidFill>
                  <a:srgbClr val="181612"/>
                </a:solidFill>
              </a:defRPr>
            </a:lvl1pPr>
            <a:lvl2pPr lvl="1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/>
            </a:lvl2pPr>
            <a:lvl3pPr lvl="2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cxnSp>
        <p:nvCxnSpPr>
          <p:cNvPr id="14" name="Google Shape;14;p11"/>
          <p:cNvCxnSpPr/>
          <p:nvPr/>
        </p:nvCxnSpPr>
        <p:spPr>
          <a:xfrm>
            <a:off x="0" y="5187659"/>
            <a:ext cx="91440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" name="Google Shape;1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5177" y="585230"/>
            <a:ext cx="4360183" cy="135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ith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2"/>
          <p:cNvSpPr/>
          <p:nvPr/>
        </p:nvSpPr>
        <p:spPr>
          <a:xfrm>
            <a:off x="892142" y="-21176"/>
            <a:ext cx="7606015" cy="1878714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" name="Google Shape;18;p12"/>
          <p:cNvCxnSpPr/>
          <p:nvPr/>
        </p:nvCxnSpPr>
        <p:spPr>
          <a:xfrm>
            <a:off x="892142" y="1859611"/>
            <a:ext cx="7606015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12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rgbClr val="18161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rgbClr val="18161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rgbClr val="18161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rgbClr val="18161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rgbClr val="18161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/>
          <p:nvPr/>
        </p:nvSpPr>
        <p:spPr>
          <a:xfrm>
            <a:off x="897905" y="0"/>
            <a:ext cx="6839998" cy="3803776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" name="Google Shape;25;p17"/>
          <p:cNvCxnSpPr/>
          <p:nvPr/>
        </p:nvCxnSpPr>
        <p:spPr>
          <a:xfrm>
            <a:off x="892142" y="3816299"/>
            <a:ext cx="6845761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1090680" y="2168168"/>
            <a:ext cx="6482366" cy="147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body" idx="1"/>
          </p:nvPr>
        </p:nvSpPr>
        <p:spPr>
          <a:xfrm>
            <a:off x="1090680" y="3806198"/>
            <a:ext cx="6472835" cy="1012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22222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91AA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91AA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ith 2 columns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/>
          <p:nvPr/>
        </p:nvSpPr>
        <p:spPr>
          <a:xfrm>
            <a:off x="897905" y="0"/>
            <a:ext cx="7557940" cy="1847088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" name="Google Shape;32;p18"/>
          <p:cNvCxnSpPr/>
          <p:nvPr/>
        </p:nvCxnSpPr>
        <p:spPr>
          <a:xfrm rot="10800000" flipH="1">
            <a:off x="892142" y="1847089"/>
            <a:ext cx="7563703" cy="12523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" name="Google Shape;33;p18"/>
          <p:cNvSpPr txBox="1">
            <a:spLocks noGrp="1"/>
          </p:cNvSpPr>
          <p:nvPr>
            <p:ph type="title"/>
          </p:nvPr>
        </p:nvSpPr>
        <p:spPr>
          <a:xfrm>
            <a:off x="1086913" y="804890"/>
            <a:ext cx="7204226" cy="903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body" idx="1"/>
          </p:nvPr>
        </p:nvSpPr>
        <p:spPr>
          <a:xfrm>
            <a:off x="1085498" y="2010878"/>
            <a:ext cx="3483864" cy="404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rgbClr val="18161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rgbClr val="18161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rgbClr val="18161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rgbClr val="18161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rgbClr val="18161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2"/>
          </p:nvPr>
        </p:nvSpPr>
        <p:spPr>
          <a:xfrm>
            <a:off x="4810328" y="2017345"/>
            <a:ext cx="3483864" cy="4043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rgbClr val="18161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rgbClr val="18161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rgbClr val="18161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rgbClr val="18161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rgbClr val="18161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ith Compar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9"/>
          <p:cNvSpPr/>
          <p:nvPr/>
        </p:nvSpPr>
        <p:spPr>
          <a:xfrm>
            <a:off x="897905" y="0"/>
            <a:ext cx="7557940" cy="1844314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19"/>
          <p:cNvCxnSpPr/>
          <p:nvPr/>
        </p:nvCxnSpPr>
        <p:spPr>
          <a:xfrm rot="10800000" flipH="1">
            <a:off x="892142" y="1847089"/>
            <a:ext cx="7563703" cy="12523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1085394" y="804167"/>
            <a:ext cx="7205746" cy="879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1085393" y="2019552"/>
            <a:ext cx="3483864" cy="801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1085393" y="2824270"/>
            <a:ext cx="3483864" cy="3230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rgbClr val="18161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rgbClr val="18161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rgbClr val="18161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rgbClr val="18161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rgbClr val="18161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4809272" y="2023006"/>
            <a:ext cx="3483864" cy="80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4809272" y="2821494"/>
            <a:ext cx="3483864" cy="3233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rgbClr val="22222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rgbClr val="22222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rgbClr val="22222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rgbClr val="22222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rgbClr val="22222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0"/>
          <p:cNvSpPr/>
          <p:nvPr/>
        </p:nvSpPr>
        <p:spPr>
          <a:xfrm>
            <a:off x="897905" y="0"/>
            <a:ext cx="7557940" cy="1847088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Google Shape;50;p20"/>
          <p:cNvCxnSpPr/>
          <p:nvPr/>
        </p:nvCxnSpPr>
        <p:spPr>
          <a:xfrm rot="10800000" flipH="1">
            <a:off x="892142" y="1847089"/>
            <a:ext cx="7563703" cy="12523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20"/>
          <p:cNvSpPr txBox="1">
            <a:spLocks noGrp="1"/>
          </p:cNvSpPr>
          <p:nvPr>
            <p:ph type="title"/>
          </p:nvPr>
        </p:nvSpPr>
        <p:spPr>
          <a:xfrm>
            <a:off x="1088686" y="810377"/>
            <a:ext cx="7202456" cy="947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Side Header with conten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/>
          <p:nvPr/>
        </p:nvSpPr>
        <p:spPr>
          <a:xfrm>
            <a:off x="0" y="798973"/>
            <a:ext cx="3648174" cy="2326818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" name="Google Shape;56;p21"/>
          <p:cNvCxnSpPr/>
          <p:nvPr/>
        </p:nvCxnSpPr>
        <p:spPr>
          <a:xfrm rot="10800000" flipH="1">
            <a:off x="2" y="3119532"/>
            <a:ext cx="3644507" cy="6261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" name="Google Shape;57;p21"/>
          <p:cNvSpPr txBox="1">
            <a:spLocks noGrp="1"/>
          </p:cNvSpPr>
          <p:nvPr>
            <p:ph type="title"/>
          </p:nvPr>
        </p:nvSpPr>
        <p:spPr>
          <a:xfrm>
            <a:off x="1083504" y="798973"/>
            <a:ext cx="2456260" cy="224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1"/>
          </p:nvPr>
        </p:nvSpPr>
        <p:spPr>
          <a:xfrm>
            <a:off x="3782786" y="798976"/>
            <a:ext cx="4509353" cy="525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2"/>
          </p:nvPr>
        </p:nvSpPr>
        <p:spPr>
          <a:xfrm>
            <a:off x="1083504" y="3205494"/>
            <a:ext cx="2456260" cy="2849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6pPr>
            <a:lvl7pPr marL="3200400" lvl="6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7pPr>
            <a:lvl8pPr marL="3657600" lvl="7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8pPr>
            <a:lvl9pPr marL="4114800" lvl="8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Side Header with picture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/>
          <p:nvPr/>
        </p:nvSpPr>
        <p:spPr>
          <a:xfrm>
            <a:off x="-1" y="798973"/>
            <a:ext cx="5231050" cy="2326818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" name="Google Shape;64;p22"/>
          <p:cNvCxnSpPr/>
          <p:nvPr/>
        </p:nvCxnSpPr>
        <p:spPr>
          <a:xfrm rot="10800000" flipH="1">
            <a:off x="1" y="3116401"/>
            <a:ext cx="5225792" cy="9393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" name="Google Shape;65;p22"/>
          <p:cNvSpPr txBox="1">
            <a:spLocks noGrp="1"/>
          </p:cNvSpPr>
          <p:nvPr>
            <p:ph type="title"/>
          </p:nvPr>
        </p:nvSpPr>
        <p:spPr>
          <a:xfrm>
            <a:off x="1088405" y="1129513"/>
            <a:ext cx="4149246" cy="1830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>
            <a:spLocks noGrp="1"/>
          </p:cNvSpPr>
          <p:nvPr>
            <p:ph type="pic" idx="2"/>
          </p:nvPr>
        </p:nvSpPr>
        <p:spPr>
          <a:xfrm>
            <a:off x="5449305" y="797578"/>
            <a:ext cx="2841836" cy="524867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67" name="Google Shape;67;p22"/>
          <p:cNvSpPr txBox="1">
            <a:spLocks noGrp="1"/>
          </p:cNvSpPr>
          <p:nvPr>
            <p:ph type="body" idx="1"/>
          </p:nvPr>
        </p:nvSpPr>
        <p:spPr>
          <a:xfrm>
            <a:off x="1087748" y="3145994"/>
            <a:ext cx="4143303" cy="290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6pPr>
            <a:lvl7pPr marL="3200400" lvl="6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7pPr>
            <a:lvl8pPr marL="3657600" lvl="7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8pPr>
            <a:lvl9pPr marL="4114800" lvl="8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slide black">
  <p:cSld name="section slide blac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4"/>
          <p:cNvSpPr txBox="1">
            <a:spLocks noGrp="1"/>
          </p:cNvSpPr>
          <p:nvPr>
            <p:ph type="title"/>
          </p:nvPr>
        </p:nvSpPr>
        <p:spPr>
          <a:xfrm>
            <a:off x="1088686" y="804520"/>
            <a:ext cx="7202456" cy="89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body" idx="1"/>
          </p:nvPr>
        </p:nvSpPr>
        <p:spPr>
          <a:xfrm>
            <a:off x="1088686" y="2015732"/>
            <a:ext cx="7202456" cy="4039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8" name="Google Shape;78;p24"/>
          <p:cNvCxnSpPr/>
          <p:nvPr/>
        </p:nvCxnSpPr>
        <p:spPr>
          <a:xfrm>
            <a:off x="1088686" y="1859432"/>
            <a:ext cx="7202456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2 columns">
  <p:cSld name="Title with 2 column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Google Shape;80;p25"/>
          <p:cNvCxnSpPr/>
          <p:nvPr/>
        </p:nvCxnSpPr>
        <p:spPr>
          <a:xfrm>
            <a:off x="1085500" y="1847088"/>
            <a:ext cx="7205642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" name="Google Shape;81;p25"/>
          <p:cNvSpPr txBox="1">
            <a:spLocks noGrp="1"/>
          </p:cNvSpPr>
          <p:nvPr>
            <p:ph type="body" idx="1"/>
          </p:nvPr>
        </p:nvSpPr>
        <p:spPr>
          <a:xfrm>
            <a:off x="1085498" y="2010878"/>
            <a:ext cx="3260991" cy="4057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body" idx="2"/>
          </p:nvPr>
        </p:nvSpPr>
        <p:spPr>
          <a:xfrm>
            <a:off x="4810328" y="2017342"/>
            <a:ext cx="3483864" cy="405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25"/>
          <p:cNvSpPr txBox="1">
            <a:spLocks noGrp="1"/>
          </p:cNvSpPr>
          <p:nvPr>
            <p:ph type="title"/>
          </p:nvPr>
        </p:nvSpPr>
        <p:spPr>
          <a:xfrm>
            <a:off x="1088686" y="804520"/>
            <a:ext cx="7202456" cy="89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mparison">
  <p:cSld name="Title with Comparis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Google Shape;87;p26"/>
          <p:cNvCxnSpPr/>
          <p:nvPr/>
        </p:nvCxnSpPr>
        <p:spPr>
          <a:xfrm>
            <a:off x="1085395" y="1847088"/>
            <a:ext cx="7205747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8" name="Google Shape;88;p26"/>
          <p:cNvSpPr txBox="1">
            <a:spLocks noGrp="1"/>
          </p:cNvSpPr>
          <p:nvPr>
            <p:ph type="body" idx="1"/>
          </p:nvPr>
        </p:nvSpPr>
        <p:spPr>
          <a:xfrm>
            <a:off x="1085393" y="2019552"/>
            <a:ext cx="3483864" cy="801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9" name="Google Shape;89;p26"/>
          <p:cNvSpPr txBox="1">
            <a:spLocks noGrp="1"/>
          </p:cNvSpPr>
          <p:nvPr>
            <p:ph type="body" idx="2"/>
          </p:nvPr>
        </p:nvSpPr>
        <p:spPr>
          <a:xfrm>
            <a:off x="1085393" y="2824272"/>
            <a:ext cx="3483864" cy="3218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rgbClr val="22222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rgbClr val="22222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rgbClr val="22222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rgbClr val="22222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rgbClr val="22222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26"/>
          <p:cNvSpPr txBox="1">
            <a:spLocks noGrp="1"/>
          </p:cNvSpPr>
          <p:nvPr>
            <p:ph type="body" idx="3"/>
          </p:nvPr>
        </p:nvSpPr>
        <p:spPr>
          <a:xfrm>
            <a:off x="4809272" y="2023006"/>
            <a:ext cx="3483864" cy="80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1" name="Google Shape;91;p26"/>
          <p:cNvSpPr txBox="1">
            <a:spLocks noGrp="1"/>
          </p:cNvSpPr>
          <p:nvPr>
            <p:ph type="body" idx="4"/>
          </p:nvPr>
        </p:nvSpPr>
        <p:spPr>
          <a:xfrm>
            <a:off x="4809272" y="2821494"/>
            <a:ext cx="3483864" cy="3220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26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6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26"/>
          <p:cNvSpPr txBox="1">
            <a:spLocks noGrp="1"/>
          </p:cNvSpPr>
          <p:nvPr>
            <p:ph type="title"/>
          </p:nvPr>
        </p:nvSpPr>
        <p:spPr>
          <a:xfrm>
            <a:off x="1088686" y="804520"/>
            <a:ext cx="7202456" cy="89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1088686" y="804522"/>
            <a:ext cx="7202456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1088686" y="2015734"/>
            <a:ext cx="7202456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18161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8161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18161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18161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rgbClr val="18161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7490462" y="6213011"/>
            <a:ext cx="800680" cy="30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cap="none">
                <a:solidFill>
                  <a:srgbClr val="8891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sldNum" idx="12"/>
          </p:nvPr>
        </p:nvSpPr>
        <p:spPr>
          <a:xfrm>
            <a:off x="1088686" y="6211950"/>
            <a:ext cx="511109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sccc-oeri.org/open-educational-resources-and-sociology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SociologyVibe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@ASA1430" TargetMode="External"/><Relationship Id="rId4" Type="http://schemas.openxmlformats.org/officeDocument/2006/relationships/hyperlink" Target="https://www.youtube.com/playlist?list=PL8dPuuaLjXtMJ-AfB_7J1538YKWkZAnGA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ocialsci.libretexts.org/Bookshelves/Sociology/Marriage_and_Family/Contemporary_Sociology_of_Marriage_and_Family_(Sarah_Earl-Novell)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cconlineed.instructure.com/enroll/L4NMER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or.instructure.com/resources/ebbaebc172dd4405a68864ee1c8c0a2c?shared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cconlineed.instructure.com/enroll/6K8WAY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ccconfer.zoom.us/meeting/register/wp6g6pBaQWy564AUhGDbNw#/registration" TargetMode="External"/><Relationship Id="rId7" Type="http://schemas.openxmlformats.org/officeDocument/2006/relationships/hyperlink" Target="https://asccc-oeri.org/wp-content/uploads/2026/09/October-2026-OERI-Newsletter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ccconfer.zoom.us/meeting/register/i3lZzRgGRQyhkC6DTOWjkA#/registration" TargetMode="External"/><Relationship Id="rId5" Type="http://schemas.openxmlformats.org/officeDocument/2006/relationships/hyperlink" Target="https://cccconfer.zoom.us/meeting/register/WaHtAHMmRZaX6FG1S0ZteA#/registration" TargetMode="External"/><Relationship Id="rId4" Type="http://schemas.openxmlformats.org/officeDocument/2006/relationships/hyperlink" Target="https://cccconfer.zoom.us/meeting/register/3PEqqVxURLKjAOwGs2LKTA#/registration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asccc-oeri.org/2026/06/04/level-2-building-your-library-cloning-and-customizing-questions/" TargetMode="External"/><Relationship Id="rId3" Type="http://schemas.openxmlformats.org/officeDocument/2006/relationships/hyperlink" Target="https://asccc-oeri.org/2026/06/02/level-1-libretexts-essentials-navigation-and-smart-search/" TargetMode="External"/><Relationship Id="rId7" Type="http://schemas.openxmlformats.org/officeDocument/2006/relationships/hyperlink" Target="https://asccc-oeri.org/2026/06/03/level-1-navigating-adapt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sccc-oeri.org/2026/06/10/level-4-designing-with-media-images-and-video-in-libretexts/" TargetMode="External"/><Relationship Id="rId5" Type="http://schemas.openxmlformats.org/officeDocument/2006/relationships/hyperlink" Target="https://asccc-oeri.org/2026/06/08/level-3-quick-start-editing-pages-in-libretexts/" TargetMode="External"/><Relationship Id="rId10" Type="http://schemas.openxmlformats.org/officeDocument/2006/relationships/hyperlink" Target="https://asccc-oeri.org/2026/06/11/level-4-collaborative-learning-multimodal-engagement-with-discuss-it/" TargetMode="External"/><Relationship Id="rId4" Type="http://schemas.openxmlformats.org/officeDocument/2006/relationships/hyperlink" Target="https://asccc-oeri.org/2026/06/04/level-2-libretexts-remixer-lab-creating-curating-customizing/" TargetMode="External"/><Relationship Id="rId9" Type="http://schemas.openxmlformats.org/officeDocument/2006/relationships/hyperlink" Target="https://asccc-oeri.org/2026/06/09/level-3-beyond-the-final-draft-process-based-assessment-with-forge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ccc.org/sign-our-newsletter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forms/d/14ks-HgOrymS2NoHhsJogX3GS2rK98myW-BkxmBe4MEc/viewform?edit_requested=true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sccc-oeri.org/webinars-and-events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searl-novell@chabotcollege.edu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moon@chabotcollege.edu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sccc-oeri.org/open-educational-resources-and-sociology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sccc-oeri.org/webinars-and-events/" TargetMode="External"/><Relationship Id="rId4" Type="http://schemas.openxmlformats.org/officeDocument/2006/relationships/hyperlink" Target="https://cool4ed.org/course-materials/50/59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>
            <a:spLocks noGrp="1"/>
          </p:cNvSpPr>
          <p:nvPr>
            <p:ph type="ctrTitle"/>
          </p:nvPr>
        </p:nvSpPr>
        <p:spPr>
          <a:xfrm>
            <a:off x="1813336" y="3464560"/>
            <a:ext cx="6477803" cy="1538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Font typeface="Arial"/>
              <a:buNone/>
            </a:pPr>
            <a:r>
              <a:rPr lang="en-US"/>
              <a:t>Open Educational Resources</a:t>
            </a:r>
            <a:br>
              <a:rPr lang="en-US"/>
            </a:br>
            <a:r>
              <a:rPr lang="en-US"/>
              <a:t>(OER) for Sociology</a:t>
            </a:r>
            <a:br>
              <a:rPr lang="en-US"/>
            </a:br>
            <a:br>
              <a:rPr lang="en-US"/>
            </a:br>
            <a:r>
              <a:rPr lang="en-US"/>
              <a:t>New Resources and the State of the Discipline</a:t>
            </a:r>
            <a:endParaRPr/>
          </a:p>
        </p:txBody>
      </p:sp>
      <p:sp>
        <p:nvSpPr>
          <p:cNvPr id="101" name="Google Shape;101;p1"/>
          <p:cNvSpPr txBox="1">
            <a:spLocks noGrp="1"/>
          </p:cNvSpPr>
          <p:nvPr>
            <p:ph type="subTitle" idx="1"/>
          </p:nvPr>
        </p:nvSpPr>
        <p:spPr>
          <a:xfrm>
            <a:off x="311727" y="5602310"/>
            <a:ext cx="7979412" cy="564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Friday, September 25, 2026 (11am – 12pm)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This work is licensed under a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Creative Commons Attribution 4.0 International License</a:t>
            </a:r>
            <a:r>
              <a:rPr lang="en-US"/>
              <a:t>.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Welcome!</a:t>
            </a:r>
            <a:endParaRPr/>
          </a:p>
        </p:txBody>
      </p:sp>
      <p:sp>
        <p:nvSpPr>
          <p:cNvPr id="107" name="Google Shape;107;p27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On behalf of the ASCCC Open Educational Resources Initiative (OERI), welcome to our Fall 2026 Sociology Webinar.</a:t>
            </a:r>
            <a:endParaRPr sz="1800"/>
          </a:p>
          <a:p>
            <a:pPr marL="457200" lvl="0" indent="-3429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en-US" sz="1800" b="1">
                <a:latin typeface="Arial"/>
                <a:ea typeface="Arial"/>
                <a:cs typeface="Arial"/>
                <a:sym typeface="Arial"/>
              </a:rPr>
              <a:t>Dr. Sarah Earl-Novell</a:t>
            </a: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r>
              <a:rPr lang="en-US" sz="1800">
                <a:latin typeface="Arial"/>
                <a:ea typeface="Arial"/>
                <a:cs typeface="Arial"/>
                <a:sym typeface="Arial"/>
              </a:rPr>
              <a:t> New Sociology Discipline Lead, ASCCC OERI</a:t>
            </a: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r>
              <a:rPr lang="en-US" sz="1800">
                <a:latin typeface="Arial"/>
                <a:ea typeface="Arial"/>
                <a:cs typeface="Arial"/>
                <a:sym typeface="Arial"/>
              </a:rPr>
              <a:t> Sociology (part-time)</a:t>
            </a:r>
            <a:r>
              <a:rPr lang="en-US" sz="1800"/>
              <a:t> and an OER/ZTC Social Science Mentor 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Chabot College</a:t>
            </a:r>
            <a:endParaRPr sz="1800"/>
          </a:p>
          <a:p>
            <a:pPr marL="4572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searl-novell@chabotcollege.edu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800"/>
              <a:buChar char="•"/>
            </a:pPr>
            <a:r>
              <a:rPr lang="en-US" sz="1800" b="1">
                <a:latin typeface="Arial"/>
                <a:ea typeface="Arial"/>
                <a:cs typeface="Arial"/>
                <a:sym typeface="Arial"/>
              </a:rPr>
              <a:t>Dr. Cristina Moon</a:t>
            </a:r>
            <a:endParaRPr sz="1800"/>
          </a:p>
          <a:p>
            <a:pPr marL="584200" lvl="1" indent="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ASCCC OERI ADAPT Lead</a:t>
            </a:r>
            <a:endParaRPr sz="1800"/>
          </a:p>
          <a:p>
            <a:pPr marL="584200" lvl="1" indent="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Spanish and OER/ZTC Coordinator</a:t>
            </a:r>
            <a:endParaRPr sz="1800"/>
          </a:p>
          <a:p>
            <a:pPr marL="584200" lvl="1" indent="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Chabot College</a:t>
            </a:r>
            <a:endParaRPr sz="1800"/>
          </a:p>
          <a:p>
            <a:pPr marL="584200" lvl="1" indent="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cmoon@chabotcollege.edu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Zoom Etiquette and Introductions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3729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46" lvl="0" indent="-17144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359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Please mute yourself when you’re not speaking</a:t>
            </a:r>
            <a:endParaRPr/>
          </a:p>
          <a:p>
            <a:pPr marL="171446" lvl="0" indent="-17144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359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Feel free to use the Zoom chat throughout the webinar for questions, comments, and sharing resources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171446" lvl="0" indent="-17144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359"/>
              <a:buChar char="•"/>
            </a:pPr>
            <a:r>
              <a:rPr lang="en-US" sz="2000" b="1">
                <a:latin typeface="Arial"/>
                <a:ea typeface="Arial"/>
                <a:cs typeface="Arial"/>
                <a:sym typeface="Arial"/>
              </a:rPr>
              <a:t>Say hello in the chat!</a:t>
            </a:r>
            <a:endParaRPr/>
          </a:p>
          <a:p>
            <a:pPr marL="171446" lvl="0" indent="-17144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359"/>
              <a:buChar char="•"/>
            </a:pPr>
            <a:r>
              <a:rPr lang="en-US" sz="2000" b="1">
                <a:latin typeface="Arial"/>
                <a:ea typeface="Arial"/>
                <a:cs typeface="Arial"/>
                <a:sym typeface="Arial"/>
              </a:rPr>
              <a:t>Name | College | Role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359"/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171446" lvl="0" indent="-17144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359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This webinar will be recorded</a:t>
            </a:r>
            <a:endParaRPr/>
          </a:p>
          <a:p>
            <a:pPr marL="171446" lvl="0" indent="-17144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359"/>
              <a:buChar char="•"/>
            </a:pPr>
            <a:r>
              <a:rPr lang="en-US" sz="2000">
                <a:latin typeface="Arial"/>
                <a:ea typeface="Arial"/>
                <a:cs typeface="Arial"/>
                <a:sym typeface="Arial"/>
              </a:rPr>
              <a:t>Recordings of ASCCC OERI events are available at asccc-oeri.org → Webinars and Events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8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Goals for Today</a:t>
            </a:r>
            <a:endParaRPr/>
          </a:p>
        </p:txBody>
      </p:sp>
      <p:sp>
        <p:nvSpPr>
          <p:cNvPr id="119" name="Google Shape;119;p28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Provide an overview of (newly) available sociology OER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Learn what OER you’re currently using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Share OER you’re developing or working on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Identify unmet OER needs and gaps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Highlight useful OERI resources and information</a:t>
            </a:r>
            <a:endParaRPr sz="2000"/>
          </a:p>
          <a:p>
            <a:pPr marL="4572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Mapping Sociology in 2026</a:t>
            </a:r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Colleges have continued to expand their use of OER and Zero Textbook Cost (ZTC) materials.</a:t>
            </a:r>
            <a:endParaRPr sz="20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Fall 2026 marks an important point for ZTC pathways, as many programs funded through the ZTC Degree Program are now expected to be implemented.</a:t>
            </a:r>
            <a:endParaRPr sz="20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New or substantially modified OER developed with ZTC funds are to be shared through COOL4Ed.</a:t>
            </a:r>
            <a:endParaRPr sz="20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As these resources become available, we have a clearer picture of the current OER landscape in sociology—and an opportunity to identify where further development may be needed.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h1de3435013c175df_0_29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00" cy="893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the OERI Sociology Collection Is Organized</a:t>
            </a:r>
            <a:endParaRPr/>
          </a:p>
        </p:txBody>
      </p:sp>
      <p:sp>
        <p:nvSpPr>
          <p:cNvPr id="131" name="Google Shape;131;h1de3435013c175df_0_29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00" cy="403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683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19"/>
              <a:buChar char="•"/>
            </a:pPr>
            <a:r>
              <a:rPr lang="en-US" sz="2019"/>
              <a:t>The OERI collection is structured in 2 ways:</a:t>
            </a:r>
            <a:endParaRPr sz="2019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19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9"/>
              <a:t>(1) C-ID (Course Identification Numbering system), and </a:t>
            </a:r>
            <a:endParaRPr sz="2019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9"/>
              <a:t>(2) The Transfer Model Curriculum (TMC)</a:t>
            </a:r>
            <a:endParaRPr sz="2019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9"/>
              <a:t>The current </a:t>
            </a:r>
            <a:r>
              <a:rPr lang="en-US" sz="2019" u="sng">
                <a:solidFill>
                  <a:schemeClr val="hlink"/>
                </a:solidFill>
                <a:hlinkClick r:id="rId3"/>
              </a:rPr>
              <a:t>OERI Sociology Collection</a:t>
            </a:r>
            <a:endParaRPr sz="2019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19"/>
          </a:p>
          <a:p>
            <a:pPr marL="457200" lvl="0" indent="-35683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19"/>
              <a:buChar char="•"/>
            </a:pPr>
            <a:r>
              <a:rPr lang="en-US" sz="2019"/>
              <a:t>One of my tasks as DL is to review, update, and curate the existing collection. </a:t>
            </a:r>
            <a:endParaRPr sz="2019"/>
          </a:p>
          <a:p>
            <a:pPr marL="457200" lvl="0" indent="-35683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19"/>
              <a:buChar char="•"/>
            </a:pPr>
            <a:r>
              <a:rPr lang="en-US" sz="2019"/>
              <a:t>One stop shop for high quality material</a:t>
            </a:r>
            <a:endParaRPr sz="2019"/>
          </a:p>
          <a:p>
            <a:pPr marL="457200" lvl="0" indent="-35683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19"/>
              <a:buChar char="•"/>
            </a:pPr>
            <a:r>
              <a:rPr lang="en-US" sz="2019"/>
              <a:t>Doesn’t always tally with what’s housed in COOL4ed</a:t>
            </a:r>
            <a:endParaRPr sz="2019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19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</a:pPr>
            <a:r>
              <a:rPr lang="en-US"/>
              <a:t>Overview of (newly) available sociology OER</a:t>
            </a:r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730"/>
              <a:buNone/>
            </a:pPr>
            <a:endParaRPr sz="2500"/>
          </a:p>
          <a:p>
            <a:pPr marL="457200" lvl="0" indent="-38735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500"/>
              <a:buChar char="•"/>
            </a:pPr>
            <a:r>
              <a:rPr lang="en-US" sz="2500"/>
              <a:t>What OER do you use?</a:t>
            </a:r>
            <a:endParaRPr sz="2500"/>
          </a:p>
          <a:p>
            <a:pPr marL="457200" lvl="0" indent="-38735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500"/>
              <a:buChar char="•"/>
            </a:pPr>
            <a:r>
              <a:rPr lang="en-US" sz="2500"/>
              <a:t>Which resources are rising to the surface?</a:t>
            </a:r>
            <a:endParaRPr sz="2500"/>
          </a:p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730"/>
              <a:buNone/>
            </a:pPr>
            <a:endParaRPr sz="2500"/>
          </a:p>
          <a:p>
            <a:pPr marL="457200" lvl="0" indent="-38735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500"/>
              <a:buChar char="•"/>
            </a:pPr>
            <a:r>
              <a:rPr lang="en-US" sz="2500" b="1"/>
              <a:t>In the chat:</a:t>
            </a:r>
            <a:endParaRPr sz="2500" b="1"/>
          </a:p>
          <a:p>
            <a:pPr marL="457200" lvl="0" indent="-38735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500"/>
              <a:buChar char="•"/>
            </a:pPr>
            <a:r>
              <a:rPr lang="en-US" sz="2500" b="1"/>
              <a:t>College | Course | OER/resource |</a:t>
            </a:r>
            <a:endParaRPr sz="2500"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730"/>
              <a:buNone/>
            </a:pPr>
            <a:endParaRPr sz="2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1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SOCI 110: Introduction to Sociology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pic>
        <p:nvPicPr>
          <p:cNvPr id="144" name="Google Shape;144;p31" descr="Introduction to Sociology OER&#10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23946"/>
            <a:ext cx="9144000" cy="5921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SOCI 115: Social Problems, and</a:t>
            </a:r>
            <a:br>
              <a:rPr lang="en-US" dirty="0"/>
            </a:br>
            <a:r>
              <a:rPr lang="en-US" dirty="0"/>
              <a:t>SOCI 120: Introduction to Research Methods</a:t>
            </a:r>
            <a:endParaRPr dirty="0"/>
          </a:p>
        </p:txBody>
      </p:sp>
      <p:sp>
        <p:nvSpPr>
          <p:cNvPr id="150" name="Google Shape;150;p32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pic>
        <p:nvPicPr>
          <p:cNvPr id="151" name="Google Shape;151;p32" descr="Screenshot for OER on SOCI 115: Social Problems, and&#10;SOCI 120: Introduction to Research Method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" y="1796437"/>
            <a:ext cx="7772400" cy="5061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SOCI 125: Introduction to Statistics in Sociology</a:t>
            </a:r>
            <a:endParaRPr/>
          </a:p>
        </p:txBody>
      </p:sp>
      <p:pic>
        <p:nvPicPr>
          <p:cNvPr id="158" name="Google Shape;158;p33" descr="Screenshot for SOCI 125 OER&#10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3714" y="1362456"/>
            <a:ext cx="7772400" cy="5392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4"/>
          <p:cNvSpPr txBox="1">
            <a:spLocks noGrp="1"/>
          </p:cNvSpPr>
          <p:nvPr>
            <p:ph type="title"/>
          </p:nvPr>
        </p:nvSpPr>
        <p:spPr>
          <a:xfrm>
            <a:off x="1088675" y="808301"/>
            <a:ext cx="7202400" cy="6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SOCI 130: Introduction to Marriage &amp; Family</a:t>
            </a:r>
            <a:br>
              <a:rPr lang="en-US"/>
            </a:br>
            <a:endParaRPr/>
          </a:p>
        </p:txBody>
      </p:sp>
      <p:sp>
        <p:nvSpPr>
          <p:cNvPr id="164" name="Google Shape;164;p34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pic>
        <p:nvPicPr>
          <p:cNvPr id="165" name="Google Shape;165;p34" descr="Screenshot on OER for SOCI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262" y="1197864"/>
            <a:ext cx="8277225" cy="5514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6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SOCI 140: Introduction to Gender</a:t>
            </a:r>
            <a:endParaRPr/>
          </a:p>
        </p:txBody>
      </p:sp>
      <p:sp>
        <p:nvSpPr>
          <p:cNvPr id="171" name="Google Shape;171;p36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00" cy="40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pic>
        <p:nvPicPr>
          <p:cNvPr id="172" name="Google Shape;172;p36" descr="Screenshot of OER for SOCI 140&#10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875" y="2015727"/>
            <a:ext cx="9144002" cy="4742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7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SOCI 150: Introduction to Race and Ethnicity</a:t>
            </a:r>
            <a:br>
              <a:rPr lang="en-US"/>
            </a:br>
            <a:endParaRPr/>
          </a:p>
        </p:txBody>
      </p:sp>
      <p:sp>
        <p:nvSpPr>
          <p:cNvPr id="178" name="Google Shape;178;p37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pic>
        <p:nvPicPr>
          <p:cNvPr id="179" name="Google Shape;179;p37" descr="Screenshot of OER for SOCI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6861"/>
            <a:ext cx="9144000" cy="529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8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SOCI 160: Introduction to Crime</a:t>
            </a:r>
            <a:endParaRPr/>
          </a:p>
        </p:txBody>
      </p:sp>
      <p:pic>
        <p:nvPicPr>
          <p:cNvPr id="186" name="Google Shape;186;p38" descr="Screenshot of OER for SOCI 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690" y="1320172"/>
            <a:ext cx="7772400" cy="582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9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Help Us Track What Faculty Are Actually Using</a:t>
            </a:r>
            <a:endParaRPr/>
          </a:p>
        </p:txBody>
      </p:sp>
      <p:sp>
        <p:nvSpPr>
          <p:cNvPr id="192" name="Google Shape;192;p39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Reporting the OER you use is one of the most helpful ways to support this work. 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Adoption reports show which resources are being used in practice—not just which materials are available.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To submit an adoption report: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Find the resource in the OERI collection → select Report an OER Adoption → complete the brief form.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0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Beyond C-ID: Where Are the Gaps?</a:t>
            </a:r>
            <a:endParaRPr/>
          </a:p>
        </p:txBody>
      </p:sp>
      <p:sp>
        <p:nvSpPr>
          <p:cNvPr id="198" name="Google Shape;198;p40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2000"/>
              <a:t>Additional courses currently represented on the OERI Sociology website: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Intro to Social Psychology  •  Intro to Social Work  •  Intro to Human Sexuality  •  Sociology of Sport</a:t>
            </a:r>
            <a:endParaRPr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2000"/>
              <a:t>Where might the collection need to grow?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In the chat: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College | Course</a:t>
            </a:r>
            <a:endParaRPr sz="2000"/>
          </a:p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h1de3435013c175df_0_5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00" cy="893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Supplemental Sociology Resources</a:t>
            </a:r>
            <a:endParaRPr/>
          </a:p>
        </p:txBody>
      </p:sp>
      <p:sp>
        <p:nvSpPr>
          <p:cNvPr id="204" name="Google Shape;204;h1de3435013c175df_0_5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00" cy="403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spcBef>
                <a:spcPts val="750"/>
              </a:spcBef>
              <a:spcAft>
                <a:spcPts val="0"/>
              </a:spcAft>
              <a:buSzPts val="2000"/>
              <a:buChar char="•"/>
            </a:pPr>
            <a:r>
              <a:rPr lang="en-US" sz="20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Sociology Vibes</a:t>
            </a:r>
            <a:r>
              <a:rPr lang="en-US" sz="2000"/>
              <a:t> - YouTube videos (included in the OERI collection)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Crash Course Sociology</a:t>
            </a:r>
            <a:r>
              <a:rPr lang="en-US" sz="2000"/>
              <a:t> - 44 short videos hosted by Nicole Sweeney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u="sng">
                <a:solidFill>
                  <a:schemeClr val="hlink"/>
                </a:solidFill>
                <a:hlinkClick r:id="rId5"/>
              </a:rPr>
              <a:t>American Sociological Association YouTube channel</a:t>
            </a:r>
            <a:r>
              <a:rPr lang="en-US" sz="2000"/>
              <a:t> - Sociological Insight interviews</a:t>
            </a:r>
            <a:endParaRPr sz="2000"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75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Any additional general resources?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1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What Are You Creating?</a:t>
            </a:r>
            <a:endParaRPr/>
          </a:p>
        </p:txBody>
      </p:sp>
      <p:sp>
        <p:nvSpPr>
          <p:cNvPr id="210" name="Google Shape;210;p41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800" b="1"/>
              <a:t>Texts &amp; Remixes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1800"/>
              <a:t>New texts • LibreTexts remixes </a:t>
            </a:r>
            <a:endParaRPr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800" b="1"/>
              <a:t>Course Infrastructure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1800"/>
              <a:t>Canvas modules • course shells</a:t>
            </a:r>
            <a:endParaRPr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800" b="1"/>
              <a:t>Ancillaries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1800"/>
              <a:t>Question/test banks • lecture slides • study guides • data activities</a:t>
            </a:r>
            <a:endParaRPr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800" b="1"/>
              <a:t>Homework and Interactive Tools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1800"/>
              <a:t>ADAPT: Discuss it • Forge •  Native Question Types (Fill-in-the-blank, Multiple choice, True/false, Select Choice, Matching)</a:t>
            </a:r>
            <a:endParaRPr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800" b="1"/>
              <a:t>Other?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New OER for SOCI 130</a:t>
            </a:r>
            <a:br>
              <a:rPr lang="en-US"/>
            </a:br>
            <a:r>
              <a:rPr lang="en-US" u="sng">
                <a:solidFill>
                  <a:schemeClr val="hlink"/>
                </a:solidFill>
                <a:hlinkClick r:id="rId3"/>
              </a:rPr>
              <a:t>Contemporary Sociology of Marriage and Family</a:t>
            </a:r>
            <a:endParaRPr/>
          </a:p>
        </p:txBody>
      </p:sp>
      <p:pic>
        <p:nvPicPr>
          <p:cNvPr id="217" name="Google Shape;217;p35" descr="Screenshot of LibreTexts book: Contemporary Sociology of Marriage and Family"/>
          <p:cNvPicPr preferRelativeResize="0"/>
          <p:nvPr/>
        </p:nvPicPr>
        <p:blipFill>
          <a:blip r:embed="rId4">
            <a:alphaModFix/>
          </a:blip>
          <a:srcRect l="19152" r="18648"/>
          <a:stretch>
            <a:fillRect/>
          </a:stretch>
        </p:blipFill>
        <p:spPr>
          <a:xfrm>
            <a:off x="1911095" y="1929384"/>
            <a:ext cx="5321809" cy="4825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Unmet OER Needs and Gaps: Content</a:t>
            </a:r>
            <a:endParaRPr/>
          </a:p>
        </p:txBody>
      </p:sp>
      <p:sp>
        <p:nvSpPr>
          <p:cNvPr id="223" name="Google Shape;223;p42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Are there courses or topics where you struggle to find strong OER?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Are there resources that need updating or replacing to provide more current, diverse, and inclusive coverage?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Are there courses with only one viable open textbook?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3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A textbook can feel pretty lonely without the rest of the course…..</a:t>
            </a:r>
            <a:endParaRPr/>
          </a:p>
        </p:txBody>
      </p:sp>
      <p:pic>
        <p:nvPicPr>
          <p:cNvPr id="230" name="Google Shape;230;p43" descr="AI-generated image of a girl with brown skin looking puzzled while trying to build a shelf. The shelf and wood planks are marked words such as Homework System, Lecture Slides, and more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3714" y="2124768"/>
            <a:ext cx="7772400" cy="4369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4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Unmet OER Needs and Gaps</a:t>
            </a:r>
            <a:r>
              <a:rPr lang="en-US" b="1"/>
              <a:t>: </a:t>
            </a:r>
            <a:r>
              <a:rPr lang="en-US"/>
              <a:t>Ancillary Resources</a:t>
            </a:r>
            <a:endParaRPr/>
          </a:p>
        </p:txBody>
      </p:sp>
      <p:sp>
        <p:nvSpPr>
          <p:cNvPr id="236" name="Google Shape;236;p44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2000"/>
              <a:t>What’s missing?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Canvas shells 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Lecture slides + study guides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Question/Test banks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Discussion assignments 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Data activities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Interactive exercises</a:t>
            </a:r>
            <a:endParaRPr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 sz="2000"/>
          </a:p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 sz="2000"/>
          </a:p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6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Next Steps</a:t>
            </a:r>
            <a:br>
              <a:rPr lang="en-US"/>
            </a:br>
            <a:endParaRPr/>
          </a:p>
        </p:txBody>
      </p:sp>
      <p:sp>
        <p:nvSpPr>
          <p:cNvPr id="242" name="Google Shape;242;p46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341086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ct val="71428"/>
              <a:buChar char="•"/>
            </a:pPr>
            <a:r>
              <a:rPr lang="en-US" sz="3200"/>
              <a:t>Where could faculty collaborate rather than work alone?</a:t>
            </a:r>
            <a:endParaRPr/>
          </a:p>
          <a:p>
            <a:pPr marL="457200" lvl="0" indent="-341086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ct val="71429"/>
              <a:buChar char="•"/>
            </a:pPr>
            <a:r>
              <a:rPr lang="en-US" sz="3200"/>
              <a:t>Where could OERI support or coordinate this work?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41086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ct val="71428"/>
              <a:buChar char="•"/>
            </a:pPr>
            <a:r>
              <a:rPr lang="en-US" sz="3200"/>
              <a:t>What should our next Sociology OERI webinar focus on? </a:t>
            </a:r>
            <a:endParaRPr sz="3200"/>
          </a:p>
          <a:p>
            <a:pPr marL="914400" lvl="1" indent="-341085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ct val="71428"/>
              <a:buChar char="•"/>
            </a:pPr>
            <a:r>
              <a:rPr lang="en-US" sz="3200"/>
              <a:t>Exploring use of AI</a:t>
            </a:r>
            <a:endParaRPr sz="3200"/>
          </a:p>
          <a:p>
            <a:pPr marL="914400" lvl="1" indent="-38608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ct val="100000"/>
              <a:buChar char="•"/>
            </a:pPr>
            <a:r>
              <a:rPr lang="en-US" sz="3200"/>
              <a:t>Other?</a:t>
            </a:r>
            <a:endParaRPr sz="3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fbee2cf84b_5_0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00" cy="893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Canvas Course: LibreTexts Basics and Beyond</a:t>
            </a:r>
            <a:endParaRPr/>
          </a:p>
        </p:txBody>
      </p:sp>
      <p:sp>
        <p:nvSpPr>
          <p:cNvPr id="248" name="Google Shape;248;g3fbee2cf84b_5_0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00" cy="403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This course is an adaptation created by Cristina Moon and Michelle Pilati. 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It is a revision of "Mastering Libretexts" created by Wendy Poling and is shared under a CC-BY-4.0 license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Register for </a:t>
            </a:r>
            <a:r>
              <a:rPr lang="en-US" sz="2000" u="sng">
                <a:solidFill>
                  <a:schemeClr val="hlink"/>
                </a:solidFill>
                <a:hlinkClick r:id="rId3"/>
              </a:rPr>
              <a:t>LibreTexts Basics and Beyond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( If you have trouble registering, please contact OERI at oeri@asccc.org)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Note: The </a:t>
            </a:r>
            <a:r>
              <a:rPr lang="en-US" sz="2000" u="sng">
                <a:solidFill>
                  <a:schemeClr val="hlink"/>
                </a:solidFill>
                <a:hlinkClick r:id="rId4"/>
              </a:rPr>
              <a:t>ASCCC OERI LibreTexts Basics and Beyond</a:t>
            </a:r>
            <a:r>
              <a:rPr lang="en-US" sz="2000"/>
              <a:t> course is also available on Canvas Commons for local use.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bee2cf84b_5_36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00" cy="893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Canvas Course: LibreTexts ADAPT Basics and Beyond</a:t>
            </a:r>
            <a:endParaRPr/>
          </a:p>
        </p:txBody>
      </p:sp>
      <p:sp>
        <p:nvSpPr>
          <p:cNvPr id="254" name="Google Shape;254;g3fbee2cf84b_5_36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00" cy="403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The OERI is pleased to announce a new course: ASCCC OERI: LibreTexts ADAPT Basics and Beyond. 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This self-paced course introduces ADAPT, the homework and assessment platform within LibreTexts, and to serve as a resource for those who have received ADAPT training and are looking for additional support. 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As ADAPT is always evolving, this course will also continue to evolve. Every effort was made to provide clear step-by-step guidance to users</a:t>
            </a:r>
            <a:endParaRPr sz="20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Register for ASCCC OERI: </a:t>
            </a:r>
            <a:r>
              <a:rPr lang="en-US" sz="2000" u="sng">
                <a:solidFill>
                  <a:schemeClr val="hlink"/>
                </a:solidFill>
                <a:hlinkClick r:id="rId3"/>
              </a:rPr>
              <a:t>LibreTexts ADAPT Basics and Beyond</a:t>
            </a:r>
            <a:r>
              <a:rPr lang="en-US" sz="2000"/>
              <a:t>.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bee2cf84b_5_48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00" cy="893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OERI Upcoming Webinars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3fbee2cf84b_5_48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00" cy="403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Monday, October 5, 12–1pm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Back to Basics: Open Educational Resources (OER) / Zero Textbook Cost (ZTC) 101.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Register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Tuesday, October 13, 1:30–2:30pm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Back to Basics: Finding Open Educational Resources (OER). </a:t>
            </a:r>
            <a:r>
              <a:rPr lang="en-US" sz="1800" u="sng">
                <a:solidFill>
                  <a:schemeClr val="hlink"/>
                </a:solidFill>
                <a:hlinkClick r:id="rId4"/>
              </a:rPr>
              <a:t>Register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Wednesday, October 21, 2–3pm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Introduction to Creative Commons Licensing. </a:t>
            </a:r>
            <a:r>
              <a:rPr lang="en-US" sz="1800" u="sng">
                <a:solidFill>
                  <a:schemeClr val="hlink"/>
                </a:solidFill>
                <a:hlinkClick r:id="rId5"/>
              </a:rPr>
              <a:t>Register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Wednesday, October 21, 3–4pm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Curation and Advanced Licensing. </a:t>
            </a:r>
            <a:r>
              <a:rPr lang="en-US" sz="1800" u="sng">
                <a:solidFill>
                  <a:schemeClr val="hlink"/>
                </a:solidFill>
                <a:hlinkClick r:id="rId6"/>
              </a:rPr>
              <a:t>Register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See </a:t>
            </a:r>
            <a:r>
              <a:rPr lang="en-US" sz="1800" u="sng">
                <a:solidFill>
                  <a:schemeClr val="hlink"/>
                </a:solidFill>
                <a:hlinkClick r:id="rId7"/>
              </a:rPr>
              <a:t>ASCCC OERI October 2026 Newsletter </a:t>
            </a:r>
            <a:r>
              <a:rPr lang="en-US" sz="1800"/>
              <a:t>for more information.</a:t>
            </a:r>
            <a:endParaRPr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bee2cf84b_5_9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00" cy="893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Recordings of the Summer Series</a:t>
            </a:r>
            <a:endParaRPr/>
          </a:p>
        </p:txBody>
      </p:sp>
      <p:graphicFrame>
        <p:nvGraphicFramePr>
          <p:cNvPr id="267" name="Google Shape;267;g3fbee2cf84b_5_9"/>
          <p:cNvGraphicFramePr/>
          <p:nvPr>
            <p:extLst>
              <p:ext uri="{D42A27DB-BD31-4B8C-83A1-F6EECF244321}">
                <p14:modId xmlns:p14="http://schemas.microsoft.com/office/powerpoint/2010/main" val="1344470893"/>
              </p:ext>
            </p:extLst>
          </p:nvPr>
        </p:nvGraphicFramePr>
        <p:xfrm>
          <a:off x="704850" y="1983089"/>
          <a:ext cx="7791450" cy="2161540"/>
        </p:xfrm>
        <a:graphic>
          <a:graphicData uri="http://schemas.openxmlformats.org/drawingml/2006/table">
            <a:tbl>
              <a:tblPr firstRow="1">
                <a:noFill/>
                <a:tableStyleId>{F20EDA59-F61E-4CA9-8507-0739C0F3DCDC}</a:tableStyleId>
              </a:tblPr>
              <a:tblGrid>
                <a:gridCol w="196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Level</a:t>
                      </a:r>
                      <a:endParaRPr sz="1800" b="1" u="none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Title</a:t>
                      </a:r>
                      <a:endParaRPr sz="1800" b="1" u="none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028695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Remixer Level 1 </a:t>
                      </a:r>
                      <a:endParaRPr sz="1800" dirty="0"/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DE1F37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LibreTexts Essentials: Navigation &amp; Smart Search.</a:t>
                      </a:r>
                      <a:endParaRPr sz="1800" u="sng">
                        <a:solidFill>
                          <a:srgbClr val="DE1F37"/>
                        </a:solidFill>
                      </a:endParaRPr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Remixer Level 2</a:t>
                      </a:r>
                      <a:endParaRPr sz="1800"/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DE1F37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LibreTexts Remixer Lab: Create, Curate, Customize.</a:t>
                      </a:r>
                      <a:endParaRPr sz="1800" u="sng">
                        <a:solidFill>
                          <a:srgbClr val="DE1F37"/>
                        </a:solidFill>
                      </a:endParaRPr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Remixer Level 3</a:t>
                      </a:r>
                      <a:endParaRPr sz="1800"/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rgbClr val="DE1F37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Quick Start: Edit Pages in LibreTexts.</a:t>
                      </a:r>
                      <a:endParaRPr sz="1800" u="sng">
                        <a:solidFill>
                          <a:srgbClr val="DE1F37"/>
                        </a:solidFill>
                      </a:endParaRPr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Remixer Level 4</a:t>
                      </a:r>
                      <a:endParaRPr sz="1800"/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 dirty="0">
                          <a:solidFill>
                            <a:srgbClr val="DE1F37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Designing with Media: Images and Video in LibreTexts </a:t>
                      </a:r>
                      <a:endParaRPr sz="1800" u="sng" dirty="0">
                        <a:solidFill>
                          <a:srgbClr val="DE1F37"/>
                        </a:solidFill>
                      </a:endParaRPr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9" name="Google Shape;269;g3fbee2cf84b_5_9"/>
          <p:cNvGraphicFramePr/>
          <p:nvPr>
            <p:extLst>
              <p:ext uri="{D42A27DB-BD31-4B8C-83A1-F6EECF244321}">
                <p14:modId xmlns:p14="http://schemas.microsoft.com/office/powerpoint/2010/main" val="2544424136"/>
              </p:ext>
            </p:extLst>
          </p:nvPr>
        </p:nvGraphicFramePr>
        <p:xfrm>
          <a:off x="704850" y="4288390"/>
          <a:ext cx="7791450" cy="2324418"/>
        </p:xfrm>
        <a:graphic>
          <a:graphicData uri="http://schemas.openxmlformats.org/drawingml/2006/table">
            <a:tbl>
              <a:tblPr firstRow="1">
                <a:noFill/>
                <a:tableStyleId>{F20EDA59-F61E-4CA9-8507-0739C0F3DCDC}</a:tableStyleId>
              </a:tblPr>
              <a:tblGrid>
                <a:gridCol w="1938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3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Level</a:t>
                      </a:r>
                      <a:endParaRPr sz="1600" b="1" u="none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Title</a:t>
                      </a:r>
                      <a:endParaRPr sz="1600" b="1" u="none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83393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ADAPT Level 1</a:t>
                      </a:r>
                      <a:endParaRPr sz="1600"/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sng">
                          <a:solidFill>
                            <a:srgbClr val="DE1F37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Navigating ADAPT</a:t>
                      </a:r>
                      <a:endParaRPr sz="1600" u="sng">
                        <a:solidFill>
                          <a:srgbClr val="DE1F37"/>
                        </a:solidFill>
                      </a:endParaRPr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ADAPT Level 2</a:t>
                      </a:r>
                      <a:endParaRPr sz="1600"/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sng">
                          <a:solidFill>
                            <a:srgbClr val="DE1F37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Cloning Native Basic Questions</a:t>
                      </a:r>
                      <a:endParaRPr sz="1600" u="sng">
                        <a:solidFill>
                          <a:srgbClr val="DE1F37"/>
                        </a:solidFill>
                      </a:endParaRPr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ADAPT Level 3</a:t>
                      </a:r>
                      <a:endParaRPr sz="1600"/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sng">
                          <a:solidFill>
                            <a:srgbClr val="DE1F37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Beyond the Final Draft: Process-Based Assessment with Forge</a:t>
                      </a:r>
                      <a:endParaRPr sz="1600" u="sng">
                        <a:solidFill>
                          <a:srgbClr val="DE1F37"/>
                        </a:solidFill>
                      </a:endParaRPr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/>
                        <a:t>ADAPT Level 4</a:t>
                      </a:r>
                      <a:endParaRPr sz="1600" dirty="0"/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sng" dirty="0">
                          <a:solidFill>
                            <a:srgbClr val="DE1F37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Collaborative Learning: Multimodal Engagement with Discuss-It </a:t>
                      </a:r>
                      <a:endParaRPr sz="1600" u="sng" dirty="0">
                        <a:solidFill>
                          <a:srgbClr val="DE1F37"/>
                        </a:solidFill>
                      </a:endParaRPr>
                    </a:p>
                  </a:txBody>
                  <a:tcPr marL="66675" marR="66675" marT="66675" marB="6667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7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br>
              <a:rPr lang="en-US"/>
            </a:br>
            <a:br>
              <a:rPr lang="en-US"/>
            </a:br>
            <a:r>
              <a:rPr lang="en-US"/>
              <a:t>Stay Informed &amp; Get Involved</a:t>
            </a:r>
            <a:endParaRPr/>
          </a:p>
        </p:txBody>
      </p:sp>
      <p:sp>
        <p:nvSpPr>
          <p:cNvPr id="276" name="Google Shape;276;p47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800" dirty="0"/>
              <a:t>ASCCC newsletters and listservs; ASCCC OERI discipline listserv</a:t>
            </a:r>
            <a:endParaRPr dirty="0"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1800" dirty="0"/>
              <a:t>Sign up: </a:t>
            </a:r>
            <a:r>
              <a:rPr lang="en-US" sz="1800" u="sng" dirty="0">
                <a:solidFill>
                  <a:schemeClr val="hlink"/>
                </a:solidFill>
                <a:hlinkClick r:id="rId3"/>
              </a:rPr>
              <a:t>asccc.org/sign-our-newsletters</a:t>
            </a:r>
            <a:endParaRPr sz="1800" dirty="0"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800" dirty="0"/>
              <a:t>Interested in future OERI development work?</a:t>
            </a:r>
            <a:endParaRPr dirty="0"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1800" dirty="0"/>
              <a:t>Complete the</a:t>
            </a:r>
            <a:r>
              <a:rPr lang="en-US" sz="1800" u="sng" dirty="0">
                <a:solidFill>
                  <a:schemeClr val="hlink"/>
                </a:solidFill>
              </a:rPr>
              <a:t> </a:t>
            </a:r>
            <a:r>
              <a:rPr lang="en-US" sz="1800" u="sng" dirty="0">
                <a:solidFill>
                  <a:schemeClr val="hlink"/>
                </a:solidFill>
                <a:hlinkClick r:id="rId4"/>
              </a:rPr>
              <a:t>ASCCC OERI Application </a:t>
            </a:r>
            <a:r>
              <a:rPr lang="en-US" sz="1800" dirty="0"/>
              <a:t>and select “Potential OER Development Opportunity” and the role they would like to be considered for on the application.</a:t>
            </a:r>
            <a:endParaRPr dirty="0"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800" dirty="0"/>
              <a:t>Sociology OERI survey</a:t>
            </a:r>
            <a:endParaRPr dirty="0"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1800" dirty="0"/>
              <a:t>A discipline-specific survey will be circulated to gather faculty input on needs, gaps, and priorities.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8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Fall 2026 LibreTexts/ADAPT </a:t>
            </a:r>
            <a:br>
              <a:rPr lang="en-US"/>
            </a:br>
            <a:r>
              <a:rPr lang="en-US"/>
              <a:t>In-Person Training</a:t>
            </a:r>
            <a:endParaRPr/>
          </a:p>
        </p:txBody>
      </p:sp>
      <p:sp>
        <p:nvSpPr>
          <p:cNvPr id="282" name="Google Shape;282;p48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 sz="2000"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 b="1"/>
              <a:t>Friday, October 2, 2026 </a:t>
            </a:r>
            <a:r>
              <a:rPr lang="en-US" sz="2000"/>
              <a:t>from 8:00 am – 3:00 pm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San Diego College of Continuing Education – North City Campus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 b="1"/>
              <a:t>Friday, October 23, 2026 </a:t>
            </a:r>
            <a:r>
              <a:rPr lang="en-US" sz="2000"/>
              <a:t>from 8:00 am – 3:00 pm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Monterey Peninsula College</a:t>
            </a:r>
            <a:br>
              <a:rPr lang="en-US" sz="2000"/>
            </a:br>
            <a:endParaRPr sz="2000"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/>
              <a:t>To register please visit the </a:t>
            </a:r>
            <a:r>
              <a:rPr lang="en-US" sz="2000" u="sng">
                <a:solidFill>
                  <a:schemeClr val="hlink"/>
                </a:solidFill>
                <a:hlinkClick r:id="rId3"/>
              </a:rPr>
              <a:t>ASCCC OERI</a:t>
            </a:r>
            <a:r>
              <a:rPr lang="en-US" sz="2000"/>
              <a:t>.</a:t>
            </a:r>
            <a:endParaRPr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br>
              <a:rPr lang="en-US" sz="2000"/>
            </a:br>
            <a:br>
              <a:rPr lang="en-US" sz="2000"/>
            </a:br>
            <a:endParaRPr sz="2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9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Contact Us</a:t>
            </a:r>
            <a:endParaRPr/>
          </a:p>
        </p:txBody>
      </p:sp>
      <p:sp>
        <p:nvSpPr>
          <p:cNvPr id="288" name="Google Shape;288;p49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2000" dirty="0"/>
              <a:t>Dr. Sarah Earl-Novell</a:t>
            </a:r>
            <a:endParaRPr dirty="0"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 dirty="0"/>
              <a:t>Sociology Discipline Lead, ASCCC OERI</a:t>
            </a:r>
            <a:endParaRPr dirty="0"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 u="sng" dirty="0">
                <a:solidFill>
                  <a:schemeClr val="hlink"/>
                </a:solidFill>
                <a:hlinkClick r:id="rId3"/>
              </a:rPr>
              <a:t>searl-novell@chabotcollege.edu</a:t>
            </a:r>
            <a:endParaRPr sz="2000" dirty="0"/>
          </a:p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 sz="2000" dirty="0"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2000" dirty="0"/>
              <a:t>Dr. Cristina Moon</a:t>
            </a:r>
            <a:endParaRPr dirty="0"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 dirty="0"/>
              <a:t>ASCCC OERI ADAPT Lead</a:t>
            </a:r>
            <a:endParaRPr sz="2000" u="sng" dirty="0">
              <a:solidFill>
                <a:schemeClr val="hlink"/>
              </a:solidFill>
              <a:hlinkClick r:id="rId4"/>
            </a:endParaRPr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 u="sng" dirty="0">
                <a:solidFill>
                  <a:schemeClr val="hlink"/>
                </a:solidFill>
                <a:hlinkClick r:id="rId4"/>
              </a:rPr>
              <a:t>cmoon@chabotcollege.edu</a:t>
            </a:r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0"/>
          <p:cNvSpPr txBox="1">
            <a:spLocks noGrp="1"/>
          </p:cNvSpPr>
          <p:nvPr>
            <p:ph type="title"/>
          </p:nvPr>
        </p:nvSpPr>
        <p:spPr>
          <a:xfrm>
            <a:off x="1088686" y="808303"/>
            <a:ext cx="7202456" cy="89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/>
              <a:t>Resources</a:t>
            </a:r>
            <a:endParaRPr/>
          </a:p>
        </p:txBody>
      </p:sp>
      <p:sp>
        <p:nvSpPr>
          <p:cNvPr id="296" name="Google Shape;296;p50"/>
          <p:cNvSpPr txBox="1">
            <a:spLocks noGrp="1"/>
          </p:cNvSpPr>
          <p:nvPr>
            <p:ph type="body" idx="1"/>
          </p:nvPr>
        </p:nvSpPr>
        <p:spPr>
          <a:xfrm>
            <a:off x="1088686" y="2015735"/>
            <a:ext cx="7202456" cy="403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2000"/>
              <a:t>ASCCC OERI Sociology page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https://asccc-oeri.org/open-educational-resources-and-sociology/</a:t>
            </a:r>
            <a:endParaRPr sz="2000"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 sz="2000"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2000"/>
              <a:t>COOL4Ed Sociology (C-ID/Course Materials)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 u="sng">
                <a:solidFill>
                  <a:schemeClr val="hlink"/>
                </a:solidFill>
                <a:hlinkClick r:id="rId4"/>
              </a:rPr>
              <a:t>https://cool4ed.org/course-materials/50/595</a:t>
            </a:r>
            <a:endParaRPr sz="2000"/>
          </a:p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 sz="2000"/>
          </a:p>
          <a:p>
            <a:pPr marL="12700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2000"/>
              <a:t>Webinar recording + presentation slides</a:t>
            </a:r>
            <a:endParaRPr/>
          </a:p>
          <a:p>
            <a: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</a:pPr>
            <a:r>
              <a:rPr lang="en-US" sz="2000" u="sng">
                <a:solidFill>
                  <a:schemeClr val="hlink"/>
                </a:solidFill>
                <a:hlinkClick r:id="rId5"/>
              </a:rPr>
              <a:t>https://asccc-oeri.org/webinars-and-events/</a:t>
            </a:r>
            <a:endParaRPr sz="2000"/>
          </a:p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  <a:p>
            <a: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Custom 1">
      <a:dk1>
        <a:srgbClr val="00417E"/>
      </a:dk1>
      <a:lt1>
        <a:srgbClr val="FFFFFF"/>
      </a:lt1>
      <a:dk2>
        <a:srgbClr val="454545"/>
      </a:dk2>
      <a:lt2>
        <a:srgbClr val="DFDBD5"/>
      </a:lt2>
      <a:accent1>
        <a:srgbClr val="DE1F37"/>
      </a:accent1>
      <a:accent2>
        <a:srgbClr val="9FADCD"/>
      </a:accent2>
      <a:accent3>
        <a:srgbClr val="007B8D"/>
      </a:accent3>
      <a:accent4>
        <a:srgbClr val="AB1F3F"/>
      </a:accent4>
      <a:accent5>
        <a:srgbClr val="70AC46"/>
      </a:accent5>
      <a:accent6>
        <a:srgbClr val="FF8232"/>
      </a:accent6>
      <a:hlink>
        <a:srgbClr val="DE1F37"/>
      </a:hlink>
      <a:folHlink>
        <a:srgbClr val="1822A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1410</Words>
  <Application>Microsoft Office PowerPoint</Application>
  <PresentationFormat>On-screen Show (4:3)</PresentationFormat>
  <Paragraphs>191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Gallery</vt:lpstr>
      <vt:lpstr>Open Educational Resources (OER) for Sociology  New Resources and the State of the Discipline</vt:lpstr>
      <vt:lpstr>Welcome!</vt:lpstr>
      <vt:lpstr>Zoom Etiquette and Introductions</vt:lpstr>
      <vt:lpstr>Goals for Today</vt:lpstr>
      <vt:lpstr>Mapping Sociology in 2026</vt:lpstr>
      <vt:lpstr>How the OERI Sociology Collection Is Organized</vt:lpstr>
      <vt:lpstr>Overview of (newly) available sociology OER</vt:lpstr>
      <vt:lpstr>SOCI 110: Introduction to Sociology </vt:lpstr>
      <vt:lpstr>     SOCI 115: Social Problems, and SOCI 120: Introduction to Research Methods</vt:lpstr>
      <vt:lpstr>SOCI 125: Introduction to Statistics in Sociology</vt:lpstr>
      <vt:lpstr>SOCI 130: Introduction to Marriage &amp; Family </vt:lpstr>
      <vt:lpstr>SOCI 140: Introduction to Gender</vt:lpstr>
      <vt:lpstr>SOCI 150: Introduction to Race and Ethnicity </vt:lpstr>
      <vt:lpstr>SOCI 160: Introduction to Crime</vt:lpstr>
      <vt:lpstr>Help Us Track What Faculty Are Actually Using</vt:lpstr>
      <vt:lpstr>Beyond C-ID: Where Are the Gaps?</vt:lpstr>
      <vt:lpstr>Supplemental Sociology Resources</vt:lpstr>
      <vt:lpstr>What Are You Creating?</vt:lpstr>
      <vt:lpstr>New OER for SOCI 130 Contemporary Sociology of Marriage and Family</vt:lpstr>
      <vt:lpstr>Unmet OER Needs and Gaps: Content</vt:lpstr>
      <vt:lpstr>A textbook can feel pretty lonely without the rest of the course…..</vt:lpstr>
      <vt:lpstr>Unmet OER Needs and Gaps: Ancillary Resources</vt:lpstr>
      <vt:lpstr>Next Steps </vt:lpstr>
      <vt:lpstr>Canvas Course: LibreTexts Basics and Beyond</vt:lpstr>
      <vt:lpstr>Canvas Course: LibreTexts ADAPT Basics and Beyond</vt:lpstr>
      <vt:lpstr>OERI Upcoming Webinars </vt:lpstr>
      <vt:lpstr>  Recordings of the Summer Series</vt:lpstr>
      <vt:lpstr>  Stay Informed &amp; Get Involved</vt:lpstr>
      <vt:lpstr>Fall 2026 LibreTexts/ADAPT  In-Person Training</vt:lpstr>
      <vt:lpstr>Contact Us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Katie Nash</dc:creator>
  <cp:lastModifiedBy>ASCCC1</cp:lastModifiedBy>
  <cp:revision>3</cp:revision>
  <dcterms:created xsi:type="dcterms:W3CDTF">2019-09-18T18:31:08Z</dcterms:created>
  <dcterms:modified xsi:type="dcterms:W3CDTF">2026-09-29T16:16:33Z</dcterms:modified>
</cp:coreProperties>
</file>