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8" r:id="rId2"/>
    <p:sldId id="259" r:id="rId3"/>
    <p:sldId id="261" r:id="rId4"/>
    <p:sldId id="262" r:id="rId5"/>
    <p:sldId id="263" r:id="rId6"/>
    <p:sldId id="268" r:id="rId7"/>
    <p:sldId id="269" r:id="rId8"/>
    <p:sldId id="270" r:id="rId9"/>
    <p:sldId id="257" r:id="rId10"/>
    <p:sldId id="273" r:id="rId11"/>
    <p:sldId id="271" r:id="rId12"/>
    <p:sldId id="260" r:id="rId13"/>
    <p:sldId id="272" r:id="rId14"/>
    <p:sldId id="264" r:id="rId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7" roundtripDataSignature="AMtx7mhfNiS5BPrsua7IaN2aUz0aPM8V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517" autoAdjust="0"/>
  </p:normalViewPr>
  <p:slideViewPr>
    <p:cSldViewPr snapToGrid="0">
      <p:cViewPr varScale="1">
        <p:scale>
          <a:sx n="92" d="100"/>
          <a:sy n="92" d="100"/>
        </p:scale>
        <p:origin x="134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sz="1700">
              <a:solidFill>
                <a:srgbClr val="FF0000"/>
              </a:solidFill>
            </a:endParaRPr>
          </a:p>
        </p:txBody>
      </p:sp>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56" name="Google Shape;15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Presenters can be included following the description or the overview. Where images are used, they should include an attribution (Photo by…) and appropriate alternative text should be used (or the image marked decorative).</a:t>
            </a:r>
            <a:endParaRPr dirty="0"/>
          </a:p>
        </p:txBody>
      </p:sp>
      <p:sp>
        <p:nvSpPr>
          <p:cNvPr id="163" name="Google Shape;16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052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2" name="Google Shape;22;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9" name="Google Shape;29;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1" name="Google Shape;31;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2" name="Google Shape;32;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2" name="Google Shape;42;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3" name="Google Shape;43;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4" name="Google Shape;44;p15"/>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45"/>
        <p:cNvGrpSpPr/>
        <p:nvPr/>
      </p:nvGrpSpPr>
      <p:grpSpPr>
        <a:xfrm>
          <a:off x="0" y="0"/>
          <a:ext cx="0" cy="0"/>
          <a:chOff x="0" y="0"/>
          <a:chExt cx="0" cy="0"/>
        </a:xfrm>
      </p:grpSpPr>
      <p:sp>
        <p:nvSpPr>
          <p:cNvPr id="46" name="Google Shape;46;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9" name="Google Shape;49;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2" name="Google Shape;52;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3" name="Google Shape;53;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55" name="Google Shape;55;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7"/>
        <p:cNvGrpSpPr/>
        <p:nvPr/>
      </p:nvGrpSpPr>
      <p:grpSpPr>
        <a:xfrm>
          <a:off x="0" y="0"/>
          <a:ext cx="0" cy="0"/>
          <a:chOff x="0" y="0"/>
          <a:chExt cx="0" cy="0"/>
        </a:xfrm>
      </p:grpSpPr>
      <p:sp>
        <p:nvSpPr>
          <p:cNvPr id="58" name="Google Shape;58;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9" name="Google Shape;59;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0" name="Google Shape;60;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2" name="Google Shape;62;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5"/>
        <p:cNvGrpSpPr/>
        <p:nvPr/>
      </p:nvGrpSpPr>
      <p:grpSpPr>
        <a:xfrm>
          <a:off x="0" y="0"/>
          <a:ext cx="0" cy="0"/>
          <a:chOff x="0" y="0"/>
          <a:chExt cx="0" cy="0"/>
        </a:xfrm>
      </p:grpSpPr>
      <p:sp>
        <p:nvSpPr>
          <p:cNvPr id="66" name="Google Shape;66;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67" name="Google Shape;67;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0" name="Google Shape;70;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1" name="Google Shape;71;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2" name="Google Shape;72;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3" name="Google Shape;73;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5"/>
        <p:cNvGrpSpPr/>
        <p:nvPr/>
      </p:nvGrpSpPr>
      <p:grpSpPr>
        <a:xfrm>
          <a:off x="0" y="0"/>
          <a:ext cx="0" cy="0"/>
          <a:chOff x="0" y="0"/>
          <a:chExt cx="0" cy="0"/>
        </a:xfrm>
      </p:grpSpPr>
      <p:sp>
        <p:nvSpPr>
          <p:cNvPr id="76" name="Google Shape;76;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77" name="Google Shape;77;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8" name="Google Shape;78;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ccc-oeri.org/webinars-and-even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unsplash.com/s/photos/reading?utm_source=unsplash&amp;utm_medium=referral&amp;utm_content=creditCopyText" TargetMode="External"/><Relationship Id="rId4" Type="http://schemas.openxmlformats.org/officeDocument/2006/relationships/hyperlink" Target="https://unsplash.com/@siora18?utm_source=unsplash&amp;utm_medium=referral&amp;utm_content=creditCopyText"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cool4ed.org/ztc/courses?webform_submission_value_5=psychology&amp;sort_by=completed&amp;webform_submission_value_7=All&amp;discipline=All&amp;webform_submission_value_4=All&amp;institution=All&amp;cid=All&amp;webform_submission_value_13=All&amp;webform_submission_value_8=All&amp;webform_submission_value_9=All&amp;webform_submission_value_10=Al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canvas.pasadena.edu/accounts/87480/external_tools/31967?launch_type=global_navigation&amp;toolId=commons-31967" TargetMode="External"/><Relationship Id="rId4" Type="http://schemas.openxmlformats.org/officeDocument/2006/relationships/hyperlink" Target="https://socialsci.libretexts.org/Courses/Irvine_Valley_College/Research_Methods_at_IVC_(Psychology_2)/12%3A_Inferential_Statistic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anvas.pasadena.edu/accounts/87480/external_tools/31967?launch_type=global_navigation&amp;toolId=commons-31967" TargetMode="External"/><Relationship Id="rId2" Type="http://schemas.openxmlformats.org/officeDocument/2006/relationships/hyperlink" Target="https://socialsci.libretexts.org/Bookshelves/Human_Development/Lifespan_Development_(Lumen)"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canvas.pasadena.edu/accounts/87480/external_tools/31967?launch_type=global_navigation&amp;toolId=commons-31967"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nam10.safelinks.protection.outlook.com/?url=https%3A%2F%2Fdocs.google.com%2Fdocument%2Fd%2F14lirX94qu5y4qrJEVUs9i7M9JD3t5IafpSR7bdscaQc%2Fedit%3Fusp%3Dsharing&amp;data=05%7C02%7CBRBHADHA%40pasadena.edu%7Cad41ef8899f441ac8e5a08defc586404%7C9ce50fa6f36e48c19b9e35fd148ac43a%7C0%7C0%7C639225653785459552%7CUnknown%7CTWFpbGZsb3d8eyJFbXB0eU1hcGkiOnRydWUsIlYiOiIwLjAuMDAwMCIsIlAiOiJXaW4zMiIsIkFOIjoiTWFpbCIsIldUIjoyfQ%3D%3D%7C0%7C%7C%7C&amp;sdata=DHePL6RNISr3OwOTCiYkaSvBLByIRDpRgFwIzPlVJnw%3D&amp;reserved=0"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socialsci.libretexts.org/Bookshelves/Early_Childhood_Education/General_Child_Development/Child_Growth_and_Development_(Paris_Ricardo_Rymond_and_Johnson)" TargetMode="External"/><Relationship Id="rId2" Type="http://schemas.openxmlformats.org/officeDocument/2006/relationships/hyperlink" Target="https://lor.instructure.com/resources/0c7169cd90004f72b9c76b8f8b489888?shared"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hyperlink" Target="https://nam10.safelinks.protection.outlook.com/?url=https%3A%2F%2Fcanweallgo.com%2Fplus-size-stock-photos%2F&amp;data=05%7C02%7CBRBHADHA%40pasadena.edu%7Ca64d3b34ed8e4288d93208df0f870156%7C9ce50fa6f36e48c19b9e35fd148ac43a%7C0%7C0%7C639246744642827273%7CUnknown%7CTWFpbGZsb3d8eyJFbXB0eU1hcGkiOnRydWUsIlYiOiIwLjAuMDAwMCIsIlAiOiJXaW4zMiIsIkFOIjoiTWFpbCIsIldUIjoyfQ%3D%3D%7C0%7C%7C%7C&amp;sdata=fpiT%2FtCecvxqVJ3W7NU0xmGsdPQzmiZeoL5uexUqSrI%3D&amp;reserved=0" TargetMode="External"/><Relationship Id="rId13" Type="http://schemas.openxmlformats.org/officeDocument/2006/relationships/hyperlink" Target="https://nam10.safelinks.protection.outlook.com/?url=https%3A%2F%2Fecampusontario.pressbooks.pub%2Finclusivemedia%2Fchapter%2Fpicnoi%2F&amp;data=05%7C02%7CBRBHADHA%40pasadena.edu%7Ca64d3b34ed8e4288d93208df0f870156%7C9ce50fa6f36e48c19b9e35fd148ac43a%7C0%7C0%7C639246744642959222%7CUnknown%7CTWFpbGZsb3d8eyJFbXB0eU1hcGkiOnRydWUsIlYiOiIwLjAuMDAwMCIsIlAiOiJXaW4zMiIsIkFOIjoiTWFpbCIsIldUIjoyfQ%3D%3D%7C0%7C%7C%7C&amp;sdata=DTJeHr%2BndxYl9mUMFEU53vPTqwrta1dh39R5b3RYAik%3D&amp;reserved=0" TargetMode="External"/><Relationship Id="rId3" Type="http://schemas.openxmlformats.org/officeDocument/2006/relationships/hyperlink" Target="https://nam10.safelinks.protection.outlook.com/?url=https%3A%2F%2Fecampusontario.pressbooks.pub%2Finclusivemedia%2Fchapter%2Freframing-revolution%2F&amp;data=05%7C02%7CBRBHADHA%40pasadena.edu%7Ca64d3b34ed8e4288d93208df0f870156%7C9ce50fa6f36e48c19b9e35fd148ac43a%7C0%7C0%7C639246744642737473%7CUnknown%7CTWFpbGZsb3d8eyJFbXB0eU1hcGkiOnRydWUsIlYiOiIwLjAuMDAwMCIsIlAiOiJXaW4zMiIsIkFOIjoiTWFpbCIsIldUIjoyfQ%3D%3D%7C0%7C%7C%7C&amp;sdata=oUxK5P%2Fxr03aSpYoxvtlzuYGAlLqur0nOUHorAwZGNQ%3D&amp;reserved=0" TargetMode="External"/><Relationship Id="rId7" Type="http://schemas.openxmlformats.org/officeDocument/2006/relationships/hyperlink" Target="https://nam10.safelinks.protection.outlook.com/?url=https%3A%2F%2Fcreativecommons.org%2Flicenses%2Fby-nc%2F4.0%2F&amp;data=05%7C02%7CBRBHADHA%40pasadena.edu%7Ca64d3b34ed8e4288d93208df0f870156%7C9ce50fa6f36e48c19b9e35fd148ac43a%7C0%7C0%7C639246744642810847%7CUnknown%7CTWFpbGZsb3d8eyJFbXB0eU1hcGkiOnRydWUsIlYiOiIwLjAuMDAwMCIsIlAiOiJXaW4zMiIsIkFOIjoiTWFpbCIsIldUIjoyfQ%3D%3D%7C0%7C%7C%7C&amp;sdata=e83MKQR2zoGqeV9e9Csou3zZ%2BNXko0zpmuQbcedYfA4%3D&amp;reserved=0" TargetMode="External"/><Relationship Id="rId12" Type="http://schemas.openxmlformats.org/officeDocument/2006/relationships/hyperlink" Target="https://nam10.safelinks.protection.outlook.com/?url=https%3A%2F%2Fwww.nappy.co%2Flicense%2F&amp;data=05%7C02%7CBRBHADHA%40pasadena.edu%7Ca64d3b34ed8e4288d93208df0f870156%7C9ce50fa6f36e48c19b9e35fd148ac43a%7C0%7C0%7C639246744642929014%7CUnknown%7CTWFpbGZsb3d8eyJFbXB0eU1hcGkiOnRydWUsIlYiOiIwLjAuMDAwMCIsIlAiOiJXaW4zMiIsIkFOIjoiTWFpbCIsIldUIjoyfQ%3D%3D%7C0%7C%7C%7C&amp;sdata=Z4Syy6Xvzpd6dtXerGsErzAnFqxCKWB%2FPJyDwpKiTLQ%3D&amp;reserved=0" TargetMode="External"/><Relationship Id="rId17" Type="http://schemas.openxmlformats.org/officeDocument/2006/relationships/hyperlink" Target="https://nam10.safelinks.protection.outlook.com/?url=https%3A%2F%2Fthenounproject.com%2FIconathon1%2Fcollection%2Fredefining-women%2F&amp;data=05%7C02%7CBRBHADHA%40pasadena.edu%7Ca64d3b34ed8e4288d93208df0f870156%7C9ce50fa6f36e48c19b9e35fd148ac43a%7C0%7C0%7C639246744643063398%7CUnknown%7CTWFpbGZsb3d8eyJFbXB0eU1hcGkiOnRydWUsIlYiOiIwLjAuMDAwMCIsIlAiOiJXaW4zMiIsIkFOIjoiTWFpbCIsIldUIjoyfQ%3D%3D%7C0%7C%7C%7C&amp;sdata=8GG%2B%2FcdR4cQVSmZjU41NhIocYxngK3gvHXnBJ2l8cak%3D&amp;reserved=0" TargetMode="External"/><Relationship Id="rId2" Type="http://schemas.openxmlformats.org/officeDocument/2006/relationships/hyperlink" Target="https://nam10.safelinks.protection.outlook.com/?url=https%3A%2F%2Fsites.google.com%2Fview%2Finclusive-anatomy-projects-pcc%2Fhome&amp;data=05%7C02%7CBRBHADHA%40pasadena.edu%7Ca64d3b34ed8e4288d93208df0f870156%7C9ce50fa6f36e48c19b9e35fd148ac43a%7C0%7C0%7C639246744642692352%7CUnknown%7CTWFpbGZsb3d8eyJFbXB0eU1hcGkiOnRydWUsIlYiOiIwLjAuMDAwMCIsIlAiOiJXaW4zMiIsIkFOIjoiTWFpbCIsIldUIjoyfQ%3D%3D%7C0%7C%7C%7C&amp;sdata=jxoi9VRG93RHTKCfxf8EhYCFVzZn7x0rnQ4pVgVsihc%3D&amp;reserved=0" TargetMode="External"/><Relationship Id="rId16" Type="http://schemas.openxmlformats.org/officeDocument/2006/relationships/hyperlink" Target="https://nam10.safelinks.protection.outlook.com/?url=http%3A%2F%2Fwocintechchat.com%2F&amp;data=05%7C02%7CBRBHADHA%40pasadena.edu%7Ca64d3b34ed8e4288d93208df0f870156%7C9ce50fa6f36e48c19b9e35fd148ac43a%7C0%7C0%7C639246744643040248%7CUnknown%7CTWFpbGZsb3d8eyJFbXB0eU1hcGkiOnRydWUsIlYiOiIwLjAuMDAwMCIsIlAiOiJXaW4zMiIsIkFOIjoiTWFpbCIsIldUIjoyfQ%3D%3D%7C0%7C%7C%7C&amp;sdata=DCiHN0W0LqBHewZ6hLRf1MnCJzdCuHMvgSGAIYGw3kk%3D&amp;reserved=0" TargetMode="External"/><Relationship Id="rId1" Type="http://schemas.openxmlformats.org/officeDocument/2006/relationships/slideLayout" Target="../slideLayouts/slideLayout1.xml"/><Relationship Id="rId6" Type="http://schemas.openxmlformats.org/officeDocument/2006/relationships/hyperlink" Target="https://nam10.safelinks.protection.outlook.com/?url=https%3A%2F%2Fpackard.org%2F&amp;data=05%7C02%7CBRBHADHA%40pasadena.edu%7Ca64d3b34ed8e4288d93208df0f870156%7C9ce50fa6f36e48c19b9e35fd148ac43a%7C0%7C0%7C639246744642791714%7CUnknown%7CTWFpbGZsb3d8eyJFbXB0eU1hcGkiOnRydWUsIlYiOiIwLjAuMDAwMCIsIlAiOiJXaW4zMiIsIkFOIjoiTWFpbCIsIldUIjoyfQ%3D%3D%7C0%7C%7C%7C&amp;sdata=TsS6%2FI%2FPGSoKErMSLp5DKZorsD4deSCfitddL8kBOCY%3D&amp;reserved=0" TargetMode="External"/><Relationship Id="rId11" Type="http://schemas.openxmlformats.org/officeDocument/2006/relationships/hyperlink" Target="https://nam10.safelinks.protection.outlook.com/?url=https%3A%2F%2Fwww.nappy.co%2F&amp;data=05%7C02%7CBRBHADHA%40pasadena.edu%7Ca64d3b34ed8e4288d93208df0f870156%7C9ce50fa6f36e48c19b9e35fd148ac43a%7C0%7C0%7C639246744642901310%7CUnknown%7CTWFpbGZsb3d8eyJFbXB0eU1hcGkiOnRydWUsIlYiOiIwLjAuMDAwMCIsIlAiOiJXaW4zMiIsIkFOIjoiTWFpbCIsIldUIjoyfQ%3D%3D%7C0%7C%7C%7C&amp;sdata=RHdoVns9AS7nInevbNx3Ti8DdO1xmVDsCev8W9CVzrI%3D&amp;reserved=0" TargetMode="External"/><Relationship Id="rId5" Type="http://schemas.openxmlformats.org/officeDocument/2006/relationships/hyperlink" Target="https://nam10.safelinks.protection.outlook.com/?url=https%3A%2F%2Fhewlett.org%2F&amp;data=05%7C02%7CBRBHADHA%40pasadena.edu%7Ca64d3b34ed8e4288d93208df0f870156%7C9ce50fa6f36e48c19b9e35fd148ac43a%7C0%7C0%7C639246744642774485%7CUnknown%7CTWFpbGZsb3d8eyJFbXB0eU1hcGkiOnRydWUsIlYiOiIwLjAuMDAwMCIsIlAiOiJXaW4zMiIsIkFOIjoiTWFpbCIsIldUIjoyfQ%3D%3D%7C0%7C%7C%7C&amp;sdata=AXlukeqS%2F%2FW2nf34wW14I%2FPuviTrJEvqENboB4jihnA%3D&amp;reserved=0" TargetMode="External"/><Relationship Id="rId15" Type="http://schemas.openxmlformats.org/officeDocument/2006/relationships/hyperlink" Target="https://nam10.safelinks.protection.outlook.com/?url=https%3A%2F%2Fcreativecommons.org%2Flicenses%2Fby%2F4.0%2F&amp;data=05%7C02%7CBRBHADHA%40pasadena.edu%7Ca64d3b34ed8e4288d93208df0f870156%7C9ce50fa6f36e48c19b9e35fd148ac43a%7C0%7C0%7C639246744643010016%7CUnknown%7CTWFpbGZsb3d8eyJFbXB0eU1hcGkiOnRydWUsIlYiOiIwLjAuMDAwMCIsIlAiOiJXaW4zMiIsIkFOIjoiTWFpbCIsIldUIjoyfQ%3D%3D%7C0%7C%7C%7C&amp;sdata=L%2FG1G4vrA9fCZFVEYxDl7MVEPFDJ4m7Symww5JWDgAQ%3D&amp;reserved=0" TargetMode="External"/><Relationship Id="rId10" Type="http://schemas.openxmlformats.org/officeDocument/2006/relationships/hyperlink" Target="https://nam10.safelinks.protection.outlook.com/?url=https%3A%2F%2Fcreativecommons.org%2Flicenses%2Fby%2F4.0%2F&amp;data=05%7C02%7CBRBHADHA%40pasadena.edu%7Ca64d3b34ed8e4288d93208df0f870156%7C9ce50fa6f36e48c19b9e35fd148ac43a%7C0%7C0%7C639246744642875141%7CUnknown%7CTWFpbGZsb3d8eyJFbXB0eU1hcGkiOnRydWUsIlYiOiIwLjAuMDAwMCIsIlAiOiJXaW4zMiIsIkFOIjoiTWFpbCIsIldUIjoyfQ%3D%3D%7C0%7C%7C%7C&amp;sdata=mrsHswoIMWijG2yvvRxiCr7a8vQ5GjCm2YHMNHiDcu0%3D&amp;reserved=0" TargetMode="External"/><Relationship Id="rId4" Type="http://schemas.openxmlformats.org/officeDocument/2006/relationships/hyperlink" Target="https://nam10.safelinks.protection.outlook.com/?url=https%3A%2F%2Fwww.imagesofempowerment.org%2Fcollections%2F&amp;data=05%7C02%7CBRBHADHA%40pasadena.edu%7Ca64d3b34ed8e4288d93208df0f870156%7C9ce50fa6f36e48c19b9e35fd148ac43a%7C0%7C0%7C639246744642756935%7CUnknown%7CTWFpbGZsb3d8eyJFbXB0eU1hcGkiOnRydWUsIlYiOiIwLjAuMDAwMCIsIlAiOiJXaW4zMiIsIkFOIjoiTWFpbCIsIldUIjoyfQ%3D%3D%7C0%7C%7C%7C&amp;sdata=JgAFFG%2F1lg5oH27hSaq7K1IgI9IstCrAh23yfx5%2BK2M%3D&amp;reserved=0" TargetMode="External"/><Relationship Id="rId9" Type="http://schemas.openxmlformats.org/officeDocument/2006/relationships/hyperlink" Target="https://nam10.safelinks.protection.outlook.com/?url=https%3A%2F%2Furldefense.proofpoint.com%2Fv2%2Furl%3Fu%3Dhttps-3A__affecttheverb.com_disabledandhere_%26d%3DDwMFaQ%26c%3DtPYGtOWOAPojDil1cAsHpA%26r%3DkBsDbgAHPLVjtKJ7XKnUYLs8MG-LDyoTbR0uOL3Srqs%26m%3DMxwz9QMkLxEdoIx3UkhsGr1gCseVaRSeiSKOBMsIhEc%26s%3DkwbvRJPXUgsZ9EEYjSnWoChQ2cMhPyGPXWWodR8OhXo%26e%3D&amp;data=05%7C02%7CBRBHADHA%40pasadena.edu%7Ca64d3b34ed8e4288d93208df0f870156%7C9ce50fa6f36e48c19b9e35fd148ac43a%7C0%7C0%7C639246744642849782%7CUnknown%7CTWFpbGZsb3d8eyJFbXB0eU1hcGkiOnRydWUsIlYiOiIwLjAuMDAwMCIsIlAiOiJXaW4zMiIsIkFOIjoiTWFpbCIsIldUIjoyfQ%3D%3D%7C0%7C%7C%7C&amp;sdata=66h5qnyRVFDBK8hk0%2ByCxQHqVB%2FcdDCj1EkRPp3GLDY%3D&amp;reserved=0" TargetMode="External"/><Relationship Id="rId14" Type="http://schemas.openxmlformats.org/officeDocument/2006/relationships/hyperlink" Target="https://nam10.safelinks.protection.outlook.com/?url=https%3A%2F%2Fwww.flickr.com%2Fphotos%2Fwocintechchat%2F&amp;data=05%7C02%7CBRBHADHA%40pasadena.edu%7Ca64d3b34ed8e4288d93208df0f870156%7C9ce50fa6f36e48c19b9e35fd148ac43a%7C0%7C0%7C639246744642983610%7CUnknown%7CTWFpbGZsb3d8eyJFbXB0eU1hcGkiOnRydWUsIlYiOiIwLjAuMDAwMCIsIlAiOiJXaW4zMiIsIkFOIjoiTWFpbCIsIldUIjoyfQ%3D%3D%7C0%7C%7C%7C&amp;sdata=hjFpkrpSyMLouXknVB8Y3HyKZjCkjBioxqZTvDp9wr4%3D&amp;reserved=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cool4ed.org/ztc/courses?webform_submission_value_5=psychology&amp;sort_by=completed&amp;webform_submission_value_7=All&amp;discipline=All&amp;webform_submission_value_4=All&amp;institution=All&amp;cid=All&amp;webform_submission_value_13=All&amp;webform_submission_value_8=All&amp;webform_submission_value_9=All&amp;webform_submission_value_10=All"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openstax.org/subjects/social-sciences" TargetMode="External"/><Relationship Id="rId5" Type="http://schemas.openxmlformats.org/officeDocument/2006/relationships/hyperlink" Target="https://socialsci.libretexts.org/Bookshelves/Psychology" TargetMode="External"/><Relationship Id="rId4" Type="http://schemas.openxmlformats.org/officeDocument/2006/relationships/hyperlink" Target="https://asccc-oeri.org/open-educational-resources-and-psycholo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Welcome!</a:t>
            </a:r>
            <a:endParaRPr sz="4800">
              <a:latin typeface="Arial"/>
              <a:ea typeface="Arial"/>
              <a:cs typeface="Arial"/>
              <a:sym typeface="Arial"/>
            </a:endParaRPr>
          </a:p>
        </p:txBody>
      </p:sp>
      <p:sp>
        <p:nvSpPr>
          <p:cNvPr id="141" name="Google Shape;141;p3"/>
          <p:cNvSpPr txBox="1">
            <a:spLocks noGrp="1"/>
          </p:cNvSpPr>
          <p:nvPr>
            <p:ph type="body" idx="1"/>
          </p:nvPr>
        </p:nvSpPr>
        <p:spPr>
          <a:xfrm>
            <a:off x="423863" y="2085975"/>
            <a:ext cx="8324850" cy="3659505"/>
          </a:xfrm>
          <a:prstGeom prst="rect">
            <a:avLst/>
          </a:prstGeom>
          <a:noFill/>
          <a:ln>
            <a:noFill/>
          </a:ln>
        </p:spPr>
        <p:txBody>
          <a:bodyPr spcFirstLastPara="1" wrap="square" lIns="91425" tIns="45700" rIns="91425" bIns="45700" anchor="t" anchorCtr="0">
            <a:noAutofit/>
          </a:bodyPr>
          <a:lstStyle/>
          <a:p>
            <a:pPr marL="171446" lvl="0" indent="-171446">
              <a:spcBef>
                <a:spcPts val="0"/>
              </a:spcBef>
              <a:buSzPts val="2359"/>
            </a:pPr>
            <a:r>
              <a:rPr lang="en-US" sz="2000" dirty="0"/>
              <a:t>On behalf of the ASCCC OERI, we are pleased to have you here with us </a:t>
            </a:r>
            <a:r>
              <a:rPr lang="en-US" sz="2000" dirty="0">
                <a:latin typeface="arial"/>
                <a:ea typeface="arial"/>
                <a:cs typeface="arial"/>
                <a:sym typeface="arial"/>
              </a:rPr>
              <a:t>for “</a:t>
            </a:r>
            <a:r>
              <a:rPr lang="en-US" sz="2000" dirty="0"/>
              <a:t>Open Educational Resources (OER) for Psychology – New Resources and the State of the Discipline”</a:t>
            </a:r>
            <a:endParaRPr sz="2000" dirty="0">
              <a:latin typeface="arial"/>
              <a:ea typeface="arial"/>
              <a:cs typeface="arial"/>
              <a:sym typeface="arial"/>
            </a:endParaRPr>
          </a:p>
          <a:p>
            <a:pPr marL="171446" lvl="0" indent="-171446" algn="l" rtl="0">
              <a:lnSpc>
                <a:spcPct val="120000"/>
              </a:lnSpc>
              <a:spcBef>
                <a:spcPts val="750"/>
              </a:spcBef>
              <a:spcAft>
                <a:spcPts val="0"/>
              </a:spcAft>
              <a:buSzPts val="2359"/>
              <a:buChar char="•"/>
            </a:pPr>
            <a:r>
              <a:rPr lang="en-US" sz="2000" dirty="0"/>
              <a:t>If you are not already muted, please mute yourself upon arrival.</a:t>
            </a:r>
            <a:endParaRPr dirty="0"/>
          </a:p>
          <a:p>
            <a:pPr marL="171446" lvl="0" indent="-171446" algn="l" rtl="0">
              <a:lnSpc>
                <a:spcPct val="120000"/>
              </a:lnSpc>
              <a:spcBef>
                <a:spcPts val="750"/>
              </a:spcBef>
              <a:spcAft>
                <a:spcPts val="0"/>
              </a:spcAft>
              <a:buSzPts val="2359"/>
              <a:buChar char="•"/>
            </a:pPr>
            <a:r>
              <a:rPr lang="en-US" sz="2000" dirty="0"/>
              <a:t>Please note that you are encouraged to use the Zoom “chat” feature for questions and comments.</a:t>
            </a:r>
            <a:endParaRPr dirty="0"/>
          </a:p>
          <a:p>
            <a:pPr marL="171446" lvl="0" indent="-171446" algn="l" rtl="0">
              <a:lnSpc>
                <a:spcPct val="120000"/>
              </a:lnSpc>
              <a:spcBef>
                <a:spcPts val="750"/>
              </a:spcBef>
              <a:spcAft>
                <a:spcPts val="0"/>
              </a:spcAft>
              <a:buSzPts val="2359"/>
              <a:buChar char="•"/>
            </a:pPr>
            <a:r>
              <a:rPr lang="en-US" sz="2000" dirty="0"/>
              <a:t>You’re invited to introduce yourself in the chat – please provide your name, college, discipline/role</a:t>
            </a:r>
            <a:endParaRPr dirty="0"/>
          </a:p>
          <a:p>
            <a:pPr marL="171446" lvl="0" indent="-171446" algn="l" rtl="0">
              <a:lnSpc>
                <a:spcPct val="120000"/>
              </a:lnSpc>
              <a:spcBef>
                <a:spcPts val="750"/>
              </a:spcBef>
              <a:spcAft>
                <a:spcPts val="0"/>
              </a:spcAft>
              <a:buSzPts val="2359"/>
              <a:buChar char="•"/>
            </a:pPr>
            <a:r>
              <a:rPr lang="en-US" sz="2000" dirty="0"/>
              <a:t>This event will be recorded. Archives of all ASCCC OERI events are available at asccc-oeri.org &gt; </a:t>
            </a:r>
            <a:r>
              <a:rPr lang="en-US" sz="2000" u="sng" dirty="0">
                <a:solidFill>
                  <a:schemeClr val="hlink"/>
                </a:solidFill>
                <a:hlinkClick r:id="rId3"/>
              </a:rPr>
              <a:t>Webinars and Events</a:t>
            </a:r>
            <a:endParaRPr sz="2000" dirty="0"/>
          </a:p>
          <a:p>
            <a:pPr marL="171446" lvl="0" indent="-171446" algn="l" rtl="0">
              <a:lnSpc>
                <a:spcPct val="120000"/>
              </a:lnSpc>
              <a:spcBef>
                <a:spcPts val="750"/>
              </a:spcBef>
              <a:spcAft>
                <a:spcPts val="0"/>
              </a:spcAft>
              <a:buSzPts val="2162"/>
              <a:buNone/>
            </a:pPr>
            <a:endParaRPr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fontScale="90000"/>
          </a:bodyPr>
          <a:lstStyle/>
          <a:p>
            <a:pPr lvl="0"/>
            <a:r>
              <a:rPr lang="en-US" dirty="0"/>
              <a:t>Open Educational Resources (OER) for Psychology – New Resources and the State of the Discipline</a:t>
            </a:r>
            <a:endParaRPr dirty="0"/>
          </a:p>
        </p:txBody>
      </p:sp>
      <p:sp>
        <p:nvSpPr>
          <p:cNvPr id="147" name="Google Shape;147;p4"/>
          <p:cNvSpPr txBox="1">
            <a:spLocks noGrp="1"/>
          </p:cNvSpPr>
          <p:nvPr>
            <p:ph type="subTitle" idx="1"/>
          </p:nvPr>
        </p:nvSpPr>
        <p:spPr>
          <a:xfrm>
            <a:off x="141514" y="5190324"/>
            <a:ext cx="8149625" cy="977621"/>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20000"/>
              </a:lnSpc>
              <a:spcBef>
                <a:spcPts val="0"/>
              </a:spcBef>
              <a:spcAft>
                <a:spcPts val="0"/>
              </a:spcAft>
              <a:buSzPct val="100000"/>
              <a:buNone/>
            </a:pPr>
            <a:r>
              <a:rPr lang="en-US" cap="none" dirty="0"/>
              <a:t>Webinar, Friday September 18, 2026, 2pm.</a:t>
            </a:r>
            <a:endParaRPr dirty="0"/>
          </a:p>
          <a:p>
            <a:pPr marL="0" lvl="0" indent="0" algn="l" rtl="0">
              <a:lnSpc>
                <a:spcPct val="120000"/>
              </a:lnSpc>
              <a:spcBef>
                <a:spcPts val="750"/>
              </a:spcBef>
              <a:spcAft>
                <a:spcPts val="0"/>
              </a:spcAft>
              <a:buSzPct val="100000"/>
              <a:buNone/>
            </a:pPr>
            <a:r>
              <a:rPr lang="en-US" dirty="0"/>
              <a:t>Creative Commons license (recommended - This work is licensed under a </a:t>
            </a:r>
            <a:r>
              <a:rPr lang="en-US" u="sng" dirty="0">
                <a:solidFill>
                  <a:schemeClr val="hlink"/>
                </a:solidFill>
                <a:hlinkClick r:id="rId3"/>
              </a:rPr>
              <a:t>Creative Commons Attribution 4.0 International License</a:t>
            </a:r>
            <a:r>
              <a:rPr lang="en-US" dirty="0"/>
              <a:t>.)</a:t>
            </a:r>
            <a:endParaRPr cap="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Description</a:t>
            </a:r>
            <a:endParaRPr sz="4800"/>
          </a:p>
        </p:txBody>
      </p:sp>
      <p:sp>
        <p:nvSpPr>
          <p:cNvPr id="159" name="Google Shape;159;p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p>
            <a:pPr lvl="0">
              <a:buSzPct val="73732"/>
            </a:pPr>
            <a:r>
              <a:rPr lang="en-US" dirty="0"/>
              <a:t>As of Fall 2026, most new pathways funded with Zero Textbook Cost (ZTC) Degree Program dollars are required to be implemented and many colleges have added new resources to COOL4Ed as required by the ZTC legislation. Join us for an overview of newly available psychology OER, to share what OER you’re working on, and/or to discuss your unmet OER needs.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Presenters</a:t>
            </a:r>
            <a:endParaRPr/>
          </a:p>
        </p:txBody>
      </p:sp>
      <p:sp>
        <p:nvSpPr>
          <p:cNvPr id="166" name="Google Shape;166;p7"/>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1800" dirty="0"/>
              <a:t>Bucky Bhadha</a:t>
            </a:r>
            <a:endParaRPr dirty="0"/>
          </a:p>
          <a:p>
            <a:pPr marL="914400" lvl="1" indent="-317500" algn="l" rtl="0">
              <a:lnSpc>
                <a:spcPct val="120000"/>
              </a:lnSpc>
              <a:spcBef>
                <a:spcPts val="375"/>
              </a:spcBef>
              <a:spcAft>
                <a:spcPts val="0"/>
              </a:spcAft>
              <a:buSzPts val="1400"/>
              <a:buChar char="•"/>
            </a:pPr>
            <a:r>
              <a:rPr lang="en-US" sz="1800" dirty="0"/>
              <a:t>Psychology, Pasadena City College</a:t>
            </a:r>
            <a:endParaRPr dirty="0"/>
          </a:p>
          <a:p>
            <a:pPr marL="914400" lvl="1" indent="-228600" algn="l" rtl="0">
              <a:lnSpc>
                <a:spcPct val="120000"/>
              </a:lnSpc>
              <a:spcBef>
                <a:spcPts val="375"/>
              </a:spcBef>
              <a:spcAft>
                <a:spcPts val="0"/>
              </a:spcAft>
              <a:buSzPts val="1400"/>
              <a:buNone/>
            </a:pPr>
            <a:endParaRPr sz="1800" dirty="0"/>
          </a:p>
        </p:txBody>
      </p:sp>
      <p:pic>
        <p:nvPicPr>
          <p:cNvPr id="167" name="Google Shape;167;p7" descr="A person smashing their face into a book in what might be viewed as an expression of exasperation. " title="Decorative"/>
          <p:cNvPicPr preferRelativeResize="0"/>
          <p:nvPr/>
        </p:nvPicPr>
        <p:blipFill rotWithShape="1">
          <a:blip r:embed="rId3">
            <a:alphaModFix/>
          </a:blip>
          <a:srcRect/>
          <a:stretch/>
        </p:blipFill>
        <p:spPr>
          <a:xfrm>
            <a:off x="4297680" y="3429000"/>
            <a:ext cx="4114800" cy="2703646"/>
          </a:xfrm>
          <a:prstGeom prst="rect">
            <a:avLst/>
          </a:prstGeom>
          <a:noFill/>
          <a:ln>
            <a:noFill/>
          </a:ln>
        </p:spPr>
      </p:pic>
      <p:sp>
        <p:nvSpPr>
          <p:cNvPr id="168" name="Google Shape;168;p7" title="Decorative image"/>
          <p:cNvSpPr/>
          <p:nvPr/>
        </p:nvSpPr>
        <p:spPr>
          <a:xfrm>
            <a:off x="4297679" y="6214357"/>
            <a:ext cx="4501547"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0" i="1" u="none" strike="noStrike" cap="none" dirty="0">
                <a:solidFill>
                  <a:schemeClr val="dk1"/>
                </a:solidFill>
                <a:latin typeface="Arial"/>
                <a:ea typeface="Arial"/>
                <a:cs typeface="Arial"/>
                <a:sym typeface="Arial"/>
              </a:rPr>
              <a:t>Photo by </a:t>
            </a:r>
            <a:r>
              <a:rPr lang="en-US" b="0" i="1" u="sng" strike="noStrike" cap="none" dirty="0" err="1">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Siora</a:t>
            </a:r>
            <a:r>
              <a:rPr lang="en-US" b="0" i="1" u="sng" strike="noStrike" cap="none"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 Photography</a:t>
            </a:r>
            <a:r>
              <a:rPr lang="en-US" b="0" i="1" u="none" strike="noStrike" cap="none" dirty="0">
                <a:solidFill>
                  <a:schemeClr val="dk1"/>
                </a:solidFill>
                <a:latin typeface="Arial"/>
                <a:ea typeface="Arial"/>
                <a:cs typeface="Arial"/>
                <a:sym typeface="Arial"/>
              </a:rPr>
              <a:t> on </a:t>
            </a:r>
            <a:r>
              <a:rPr lang="en-US" b="0" i="1" u="sng" strike="noStrike" cap="none" dirty="0" err="1">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Unsplash</a:t>
            </a:r>
            <a:r>
              <a:rPr lang="en-US" b="0" i="1" u="none" strike="noStrike" cap="none" dirty="0">
                <a:solidFill>
                  <a:schemeClr val="dk1"/>
                </a:solidFill>
                <a:latin typeface="Arial"/>
                <a:ea typeface="Arial"/>
                <a:cs typeface="Arial"/>
                <a:sym typeface="Arial"/>
              </a:rPr>
              <a:t> </a:t>
            </a:r>
            <a:endParaRPr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8"/>
          <p:cNvSpPr txBox="1">
            <a:spLocks noGrp="1"/>
          </p:cNvSpPr>
          <p:nvPr>
            <p:ph type="title" idx="4294967295"/>
          </p:nvPr>
        </p:nvSpPr>
        <p:spPr>
          <a:xfrm>
            <a:off x="1941513" y="804863"/>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a:latin typeface="Arial"/>
                <a:ea typeface="Arial"/>
                <a:cs typeface="Arial"/>
                <a:sym typeface="Arial"/>
              </a:rPr>
              <a:t>Overview</a:t>
            </a:r>
            <a:endParaRPr>
              <a:latin typeface="Arial"/>
              <a:ea typeface="Arial"/>
              <a:cs typeface="Arial"/>
              <a:sym typeface="Arial"/>
            </a:endParaRPr>
          </a:p>
        </p:txBody>
      </p:sp>
      <p:sp>
        <p:nvSpPr>
          <p:cNvPr id="174" name="Google Shape;174;p8"/>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dirty="0"/>
              <a:t>ZTC grant updates in Cool4Ed – dive into those resources</a:t>
            </a:r>
          </a:p>
          <a:p>
            <a:pPr marL="457200" lvl="0" indent="-381000" algn="l" rtl="0">
              <a:lnSpc>
                <a:spcPct val="120000"/>
              </a:lnSpc>
              <a:spcBef>
                <a:spcPts val="750"/>
              </a:spcBef>
              <a:spcAft>
                <a:spcPts val="0"/>
              </a:spcAft>
              <a:buSzPts val="2400"/>
              <a:buChar char="•"/>
            </a:pPr>
            <a:r>
              <a:rPr lang="en-US" dirty="0"/>
              <a:t>Other updates to OER</a:t>
            </a:r>
          </a:p>
          <a:p>
            <a:pPr marL="457200" lvl="0" indent="-381000" algn="l" rtl="0">
              <a:lnSpc>
                <a:spcPct val="120000"/>
              </a:lnSpc>
              <a:spcBef>
                <a:spcPts val="750"/>
              </a:spcBef>
              <a:spcAft>
                <a:spcPts val="0"/>
              </a:spcAft>
              <a:buSzPts val="2400"/>
              <a:buChar char="•"/>
            </a:pPr>
            <a:r>
              <a:rPr lang="en-US" dirty="0"/>
              <a:t>OER images</a:t>
            </a:r>
          </a:p>
          <a:p>
            <a:pPr marL="457200" lvl="0" indent="-381000" algn="l" rtl="0">
              <a:lnSpc>
                <a:spcPct val="120000"/>
              </a:lnSpc>
              <a:spcBef>
                <a:spcPts val="750"/>
              </a:spcBef>
              <a:spcAft>
                <a:spcPts val="0"/>
              </a:spcAft>
              <a:buSzPts val="2400"/>
              <a:buChar char="•"/>
            </a:pPr>
            <a:r>
              <a:rPr lang="en-US" dirty="0"/>
              <a:t>Open Pedagogy</a:t>
            </a:r>
          </a:p>
          <a:p>
            <a:pPr marL="457200" lvl="0" indent="-381000" algn="l" rtl="0">
              <a:lnSpc>
                <a:spcPct val="120000"/>
              </a:lnSpc>
              <a:spcBef>
                <a:spcPts val="750"/>
              </a:spcBef>
              <a:spcAft>
                <a:spcPts val="0"/>
              </a:spcAft>
              <a:buSzPts val="2400"/>
              <a:buChar char="•"/>
            </a:pPr>
            <a:r>
              <a:rPr lang="en-US" dirty="0"/>
              <a:t>A case study from my college</a:t>
            </a:r>
          </a:p>
          <a:p>
            <a:pPr marL="457200" lvl="0" indent="-381000" algn="l" rtl="0">
              <a:lnSpc>
                <a:spcPct val="120000"/>
              </a:lnSpc>
              <a:spcBef>
                <a:spcPts val="750"/>
              </a:spcBef>
              <a:spcAft>
                <a:spcPts val="0"/>
              </a:spcAft>
              <a:buSzPts val="2400"/>
              <a:buChar char="•"/>
            </a:pPr>
            <a:endParaRPr lang="en-US" dirty="0"/>
          </a:p>
          <a:p>
            <a:pPr marL="457200" lvl="0" indent="-381000" algn="l" rtl="0">
              <a:lnSpc>
                <a:spcPct val="120000"/>
              </a:lnSpc>
              <a:spcBef>
                <a:spcPts val="750"/>
              </a:spcBef>
              <a:spcAft>
                <a:spcPts val="0"/>
              </a:spcAft>
              <a:buSzPts val="2400"/>
              <a:buChar cha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hlinkClick r:id="rId3"/>
              </a:rPr>
              <a:t>Cool4ed</a:t>
            </a:r>
            <a:r>
              <a:rPr lang="en-US" dirty="0"/>
              <a:t> and Psych updates</a:t>
            </a:r>
          </a:p>
        </p:txBody>
      </p:sp>
      <p:sp>
        <p:nvSpPr>
          <p:cNvPr id="3" name="Content Placeholder 2"/>
          <p:cNvSpPr>
            <a:spLocks noGrp="1"/>
          </p:cNvSpPr>
          <p:nvPr>
            <p:ph idx="1"/>
          </p:nvPr>
        </p:nvSpPr>
        <p:spPr/>
        <p:txBody>
          <a:bodyPr>
            <a:normAutofit/>
          </a:bodyPr>
          <a:lstStyle/>
          <a:p>
            <a:pPr marL="0" indent="0">
              <a:buNone/>
            </a:pPr>
            <a:r>
              <a:rPr lang="en-US" dirty="0"/>
              <a:t>Research Methods (C-ID 200/205b)</a:t>
            </a:r>
            <a:endParaRPr lang="en-US" dirty="0">
              <a:hlinkClick r:id="" action="ppaction://noaction"/>
            </a:endParaRPr>
          </a:p>
          <a:p>
            <a:r>
              <a:rPr lang="en-US" dirty="0">
                <a:hlinkClick r:id="" action="ppaction://noaction"/>
              </a:rPr>
              <a:t>Brown and Seligman Research book slides</a:t>
            </a:r>
            <a:r>
              <a:rPr lang="en-US" dirty="0"/>
              <a:t> -  based on the Jhangiani book. Activities are included in chapter slides - available as assets in </a:t>
            </a:r>
            <a:r>
              <a:rPr lang="en-US" dirty="0" err="1"/>
              <a:t>Libretext</a:t>
            </a:r>
            <a:endParaRPr lang="en-US" dirty="0"/>
          </a:p>
          <a:p>
            <a:r>
              <a:rPr lang="en-US" dirty="0">
                <a:hlinkClick r:id="rId4"/>
              </a:rPr>
              <a:t>Bellas at IVC </a:t>
            </a:r>
            <a:r>
              <a:rPr lang="en-US" dirty="0"/>
              <a:t>– The Jhangiani book is the basis of this book. This work is in </a:t>
            </a:r>
            <a:r>
              <a:rPr lang="en-US" dirty="0" err="1"/>
              <a:t>Libretexts</a:t>
            </a:r>
            <a:endParaRPr lang="en-US" dirty="0"/>
          </a:p>
          <a:p>
            <a:endParaRPr lang="en-US" dirty="0"/>
          </a:p>
          <a:p>
            <a:pPr marL="0" indent="0">
              <a:buNone/>
            </a:pPr>
            <a:r>
              <a:rPr lang="en-US" dirty="0"/>
              <a:t>Social Psychology (C-ID 170)</a:t>
            </a:r>
          </a:p>
          <a:p>
            <a:r>
              <a:rPr lang="en-US" dirty="0">
                <a:hlinkClick r:id="rId5"/>
              </a:rPr>
              <a:t>Cotton-Royal at Laney College </a:t>
            </a:r>
            <a:r>
              <a:rPr lang="en-US" dirty="0"/>
              <a:t>– canvas course with good ancillaries including some essay prompts, videos, quizzes included when you download the course (search in canvas commons)</a:t>
            </a:r>
          </a:p>
        </p:txBody>
      </p:sp>
    </p:spTree>
    <p:extLst>
      <p:ext uri="{BB962C8B-B14F-4D97-AF65-F5344CB8AC3E}">
        <p14:creationId xmlns:p14="http://schemas.microsoft.com/office/powerpoint/2010/main" val="148330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Cool4Ed and Psych updates (2)</a:t>
            </a:r>
          </a:p>
        </p:txBody>
      </p:sp>
      <p:sp>
        <p:nvSpPr>
          <p:cNvPr id="3" name="Content Placeholder 2"/>
          <p:cNvSpPr>
            <a:spLocks noGrp="1"/>
          </p:cNvSpPr>
          <p:nvPr>
            <p:ph idx="1"/>
          </p:nvPr>
        </p:nvSpPr>
        <p:spPr/>
        <p:txBody>
          <a:bodyPr/>
          <a:lstStyle/>
          <a:p>
            <a:pPr marL="0" indent="0">
              <a:buNone/>
            </a:pPr>
            <a:r>
              <a:rPr lang="en-US" dirty="0"/>
              <a:t>Lifespan Developmental Psychology (C-ID 180)</a:t>
            </a:r>
            <a:endParaRPr lang="en-US" dirty="0">
              <a:hlinkClick r:id="" action="ppaction://noaction"/>
            </a:endParaRPr>
          </a:p>
          <a:p>
            <a:r>
              <a:rPr lang="en-US" dirty="0">
                <a:hlinkClick r:id="" action="ppaction://noaction"/>
              </a:rPr>
              <a:t>Y Garcia at College of Sequoias </a:t>
            </a:r>
            <a:r>
              <a:rPr lang="en-US" dirty="0"/>
              <a:t>– based on </a:t>
            </a:r>
            <a:r>
              <a:rPr lang="en-US" dirty="0">
                <a:hlinkClick r:id="rId2"/>
              </a:rPr>
              <a:t>Lumen Learning book</a:t>
            </a:r>
            <a:r>
              <a:rPr lang="en-US" dirty="0"/>
              <a:t> (11 chapters chron). Has quiz questions, discussions and other resources embedded</a:t>
            </a:r>
          </a:p>
          <a:p>
            <a:endParaRPr lang="en-US" dirty="0"/>
          </a:p>
          <a:p>
            <a:endParaRPr lang="en-US" dirty="0"/>
          </a:p>
          <a:p>
            <a:pPr marL="0" indent="0">
              <a:buNone/>
            </a:pPr>
            <a:r>
              <a:rPr lang="en-US" dirty="0"/>
              <a:t>Introductory Psychology (C-ID 110, CCN </a:t>
            </a:r>
            <a:r>
              <a:rPr lang="en-US" dirty="0" err="1"/>
              <a:t>Psyc</a:t>
            </a:r>
            <a:r>
              <a:rPr lang="en-US" dirty="0"/>
              <a:t> C1000)</a:t>
            </a:r>
          </a:p>
          <a:p>
            <a:r>
              <a:rPr lang="en-US" dirty="0">
                <a:hlinkClick r:id="rId3"/>
              </a:rPr>
              <a:t>H Garcia at College of Sequoias </a:t>
            </a:r>
            <a:r>
              <a:rPr lang="en-US" dirty="0"/>
              <a:t>– based on </a:t>
            </a:r>
            <a:r>
              <a:rPr lang="en-US" dirty="0" err="1"/>
              <a:t>openstax</a:t>
            </a:r>
            <a:r>
              <a:rPr lang="en-US" dirty="0"/>
              <a:t> book with quizzes, discussions and research paper suggestions.</a:t>
            </a:r>
          </a:p>
        </p:txBody>
      </p:sp>
    </p:spTree>
    <p:extLst>
      <p:ext uri="{BB962C8B-B14F-4D97-AF65-F5344CB8AC3E}">
        <p14:creationId xmlns:p14="http://schemas.microsoft.com/office/powerpoint/2010/main" val="14226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Cool4Ed and Psych updates (3)</a:t>
            </a:r>
          </a:p>
        </p:txBody>
      </p:sp>
      <p:sp>
        <p:nvSpPr>
          <p:cNvPr id="3" name="Content Placeholder 2"/>
          <p:cNvSpPr>
            <a:spLocks noGrp="1"/>
          </p:cNvSpPr>
          <p:nvPr>
            <p:ph idx="1"/>
          </p:nvPr>
        </p:nvSpPr>
        <p:spPr/>
        <p:txBody>
          <a:bodyPr/>
          <a:lstStyle/>
          <a:p>
            <a:pPr marL="0" indent="0">
              <a:buNone/>
            </a:pPr>
            <a:r>
              <a:rPr lang="en-US" dirty="0"/>
              <a:t>Biological Psychology (C-ID 150)</a:t>
            </a:r>
          </a:p>
          <a:p>
            <a:r>
              <a:rPr lang="en-US" dirty="0">
                <a:hlinkClick r:id="rId2"/>
              </a:rPr>
              <a:t>Ferguson at Orange Coast College </a:t>
            </a:r>
            <a:r>
              <a:rPr lang="en-US" dirty="0"/>
              <a:t>– canvas course with pages curated from multiple places.  Many picture files are included in the canvas course. Sensation and Internal regulation topics/chapters are missing. Sexuality and Gender language and images may need reworking and/or updating (https://www.ncbi.nlm.nih.gov/books/NBK581050/)?</a:t>
            </a:r>
          </a:p>
        </p:txBody>
      </p:sp>
    </p:spTree>
    <p:extLst>
      <p:ext uri="{BB962C8B-B14F-4D97-AF65-F5344CB8AC3E}">
        <p14:creationId xmlns:p14="http://schemas.microsoft.com/office/powerpoint/2010/main" val="222120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updates</a:t>
            </a:r>
          </a:p>
        </p:txBody>
      </p:sp>
      <p:sp>
        <p:nvSpPr>
          <p:cNvPr id="3" name="Content Placeholder 2"/>
          <p:cNvSpPr>
            <a:spLocks noGrp="1"/>
          </p:cNvSpPr>
          <p:nvPr>
            <p:ph idx="1"/>
          </p:nvPr>
        </p:nvSpPr>
        <p:spPr/>
        <p:txBody>
          <a:bodyPr>
            <a:normAutofit/>
          </a:bodyPr>
          <a:lstStyle/>
          <a:p>
            <a:r>
              <a:rPr lang="en-US" dirty="0">
                <a:hlinkClick r:id="rId2" tooltip="Original URL: https://docs.google.com/document/d/14lirX94qu5y4qrJEVUs9i7M9JD3t5IafpSR7bdscaQc/edit?usp=sharing. Click or tap if you trust this link."/>
              </a:rPr>
              <a:t>Lifespan Human Development in Sociocultural Contexts: A Globally-Inclusive Approach (2nd edition)</a:t>
            </a:r>
            <a:r>
              <a:rPr lang="en-US" dirty="0"/>
              <a:t> – Updated topical book by Andrea Pantoja Garvey</a:t>
            </a:r>
          </a:p>
          <a:p>
            <a:pPr lvl="1"/>
            <a:r>
              <a:rPr lang="en-US" dirty="0"/>
              <a:t>This is one of the very few topically organized lifespan developmental psychology books available. The newly updated 2</a:t>
            </a:r>
            <a:r>
              <a:rPr lang="en-US" baseline="30000" dirty="0"/>
              <a:t>nd</a:t>
            </a:r>
            <a:r>
              <a:rPr lang="en-US" dirty="0"/>
              <a:t> edition is available in Google docs and organized into 14 interactive chapters with embedded videos (each with its own Google Doc link). The textbook is grounded in a </a:t>
            </a:r>
            <a:r>
              <a:rPr lang="en-US" b="1" dirty="0"/>
              <a:t>sociocultural and globally-inclusive perspective</a:t>
            </a:r>
            <a:r>
              <a:rPr lang="en-US" dirty="0"/>
              <a:t>. It offers an accessible, research rigorous, comprehensive dive into a variety of topics such as physical and brain development, emotions and attachment, family life, the dynamics of peers, the influence of media, work and schooling worldwide, and death, dying and bereavement.</a:t>
            </a:r>
          </a:p>
        </p:txBody>
      </p:sp>
    </p:spTree>
    <p:extLst>
      <p:ext uri="{BB962C8B-B14F-4D97-AF65-F5344CB8AC3E}">
        <p14:creationId xmlns:p14="http://schemas.microsoft.com/office/powerpoint/2010/main" val="3354408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5AFD-B1CB-C73A-08A2-94EF0E34380E}"/>
              </a:ext>
            </a:extLst>
          </p:cNvPr>
          <p:cNvSpPr>
            <a:spLocks noGrp="1"/>
          </p:cNvSpPr>
          <p:nvPr>
            <p:ph type="title"/>
          </p:nvPr>
        </p:nvSpPr>
        <p:spPr/>
        <p:txBody>
          <a:bodyPr/>
          <a:lstStyle/>
          <a:p>
            <a:r>
              <a:rPr lang="en-US" dirty="0"/>
              <a:t>Other updates (2)</a:t>
            </a:r>
          </a:p>
        </p:txBody>
      </p:sp>
      <p:sp>
        <p:nvSpPr>
          <p:cNvPr id="3" name="Text Placeholder 2">
            <a:extLst>
              <a:ext uri="{FF2B5EF4-FFF2-40B4-BE49-F238E27FC236}">
                <a16:creationId xmlns:a16="http://schemas.microsoft.com/office/drawing/2014/main" id="{8FBEDFA2-46B5-3BEA-5CB9-ECE0E16BA5AD}"/>
              </a:ext>
            </a:extLst>
          </p:cNvPr>
          <p:cNvSpPr>
            <a:spLocks noGrp="1"/>
          </p:cNvSpPr>
          <p:nvPr>
            <p:ph type="body" idx="1"/>
          </p:nvPr>
        </p:nvSpPr>
        <p:spPr/>
        <p:txBody>
          <a:bodyPr/>
          <a:lstStyle/>
          <a:p>
            <a:r>
              <a:rPr lang="en-US" dirty="0"/>
              <a:t>Kaur-Uchida- Developmental psych – child to </a:t>
            </a:r>
            <a:r>
              <a:rPr lang="en-US" dirty="0" err="1"/>
              <a:t>adol</a:t>
            </a:r>
            <a:r>
              <a:rPr lang="en-US" dirty="0"/>
              <a:t>  – IVC </a:t>
            </a:r>
          </a:p>
          <a:p>
            <a:r>
              <a:rPr lang="en-US" dirty="0">
                <a:hlinkClick r:id="rId2"/>
              </a:rPr>
              <a:t>Clatterbuck at IVC</a:t>
            </a:r>
            <a:r>
              <a:rPr lang="en-US" dirty="0"/>
              <a:t> – based on </a:t>
            </a:r>
            <a:r>
              <a:rPr lang="en-US" dirty="0">
                <a:hlinkClick r:id="rId3"/>
              </a:rPr>
              <a:t>Paris et al Child Development book</a:t>
            </a:r>
            <a:endParaRPr lang="en-US" dirty="0"/>
          </a:p>
          <a:p>
            <a:endParaRPr lang="en-US" dirty="0"/>
          </a:p>
        </p:txBody>
      </p:sp>
    </p:spTree>
    <p:extLst>
      <p:ext uri="{BB962C8B-B14F-4D97-AF65-F5344CB8AC3E}">
        <p14:creationId xmlns:p14="http://schemas.microsoft.com/office/powerpoint/2010/main" val="108195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Equitable images</a:t>
            </a:r>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a:hlinkClick r:id="rId2" tooltip="Original URL: https://sites.google.com/view/inclusive-anatomy-projects-pcc/home. Click or tap if you trust this link."/>
              </a:rPr>
              <a:t>Inclusive Anatomy Projects</a:t>
            </a:r>
            <a:r>
              <a:rPr lang="en-US" dirty="0"/>
              <a:t> by Chiara </a:t>
            </a:r>
            <a:r>
              <a:rPr lang="en-US" dirty="0" err="1"/>
              <a:t>Mazasette</a:t>
            </a:r>
            <a:r>
              <a:rPr lang="en-US" dirty="0"/>
              <a:t> at PCC – student projects</a:t>
            </a:r>
          </a:p>
          <a:p>
            <a:pPr marL="0" indent="0">
              <a:buNone/>
            </a:pPr>
            <a:r>
              <a:rPr lang="en-US" b="1" dirty="0"/>
              <a:t>Other Diverse Images available online</a:t>
            </a:r>
            <a:endParaRPr lang="en-US" dirty="0"/>
          </a:p>
          <a:p>
            <a:r>
              <a:rPr lang="en-US" u="sng" dirty="0">
                <a:hlinkClick r:id="rId3" tooltip="Original URL: https://ecampusontario.pressbooks.pub/inclusivemedia/chapter/reframing-revolution/. Click or tap if you trust this link."/>
              </a:rPr>
              <a:t>Reframing Revolution</a:t>
            </a:r>
            <a:r>
              <a:rPr lang="en-US" dirty="0"/>
              <a:t>: a royalty-free digital gallery of images that reflect broad diversity of women and women’s bodies</a:t>
            </a:r>
          </a:p>
          <a:p>
            <a:pPr fontAlgn="base"/>
            <a:r>
              <a:rPr lang="en-US" u="sng" dirty="0">
                <a:hlinkClick r:id="rId4" tooltip="Original URL: https://www.imagesofempowerment.org/collections/. Click or tap if you trust this link."/>
              </a:rPr>
              <a:t>Images of Empowerment</a:t>
            </a:r>
            <a:r>
              <a:rPr lang="en-US" dirty="0"/>
              <a:t>: Free images of women’s lives and work, created by the </a:t>
            </a:r>
            <a:r>
              <a:rPr lang="en-US" u="sng" dirty="0">
                <a:hlinkClick r:id="rId5" tooltip="Original URL: https://hewlett.org/. Click or tap if you trust this link."/>
              </a:rPr>
              <a:t>William and Flora Hewlett Foundation</a:t>
            </a:r>
            <a:r>
              <a:rPr lang="en-US" dirty="0"/>
              <a:t>, the </a:t>
            </a:r>
            <a:r>
              <a:rPr lang="en-US" u="sng" dirty="0">
                <a:hlinkClick r:id="rId6" tooltip="Original URL: https://packard.org/. Click or tap if you trust this link."/>
              </a:rPr>
              <a:t>David and Lucile Packard Foundation</a:t>
            </a:r>
            <a:r>
              <a:rPr lang="en-US" dirty="0"/>
              <a:t>, and Getty Images; License: </a:t>
            </a:r>
            <a:r>
              <a:rPr lang="en-US" u="sng" dirty="0">
                <a:hlinkClick r:id="rId7" tooltip="Original URL: https://creativecommons.org/licenses/by-nc/4.0/. Click or tap if you trust this link."/>
              </a:rPr>
              <a:t>CC-BY-NC-4.0</a:t>
            </a:r>
            <a:endParaRPr lang="en-US" dirty="0"/>
          </a:p>
          <a:p>
            <a:pPr fontAlgn="base"/>
            <a:r>
              <a:rPr lang="en-US" u="sng" dirty="0">
                <a:hlinkClick r:id="rId8" tooltip="Original URL: https://canweallgo.com/plus-size-stock-photos/. Click or tap if you trust this link."/>
              </a:rPr>
              <a:t>Allgo Plus-Size</a:t>
            </a:r>
            <a:r>
              <a:rPr lang="en-US" dirty="0"/>
              <a:t>: Free stock photography collections featuring plus-size people; License: While attribution is not required, please credit</a:t>
            </a:r>
          </a:p>
          <a:p>
            <a:pPr fontAlgn="base"/>
            <a:r>
              <a:rPr lang="en-US" u="sng" dirty="0">
                <a:hlinkClick r:id="rId9" tooltip="Original URL: https://urldefense.proofpoint.com/v2/url?u=https-3A__affecttheverb.com_disabledandhere_&amp;d=DwMFaQ&amp;c=tPYGtOWOAPojDil1cAsHpA&amp;r=kBsDbgAHPLVjtKJ7XKnUYLs8MG-LDyoTbR0uOL3Srqs&amp;m=Mxwz9QMkLxEdoIx3UkhsGr1gCseVaRSeiSKOBMsIhEc&amp;s=kwbvRJPXUgsZ9EEYjSnWoChQ2cMhPyGPXWWodR8OhXo&amp;e=. Click or tap if you trust this link."/>
              </a:rPr>
              <a:t>Disabled And Here</a:t>
            </a:r>
            <a:r>
              <a:rPr lang="en-US" dirty="0"/>
              <a:t>: Free stock photography featuring disabled BIPOC (Black, Indigenous, people of color), varied body sizes/types, sexual orientations, and gender identities in the Pacific Northwest; License </a:t>
            </a:r>
            <a:r>
              <a:rPr lang="en-US" u="sng" dirty="0">
                <a:hlinkClick r:id="rId10" tooltip="Original URL: https://creativecommons.org/licenses/by/4.0/. Click or tap if you trust this link."/>
              </a:rPr>
              <a:t>CC BY 4.0</a:t>
            </a:r>
            <a:endParaRPr lang="en-US" dirty="0"/>
          </a:p>
          <a:p>
            <a:pPr fontAlgn="base"/>
            <a:r>
              <a:rPr lang="en-US" u="sng" dirty="0">
                <a:hlinkClick r:id="rId11" tooltip="Original URL: https://www.nappy.co/. Click or tap if you trust this link."/>
              </a:rPr>
              <a:t>Nappy: </a:t>
            </a:r>
            <a:r>
              <a:rPr lang="en-US" dirty="0"/>
              <a:t>Free high-resolution photos of black and brown people, licensed </a:t>
            </a:r>
            <a:r>
              <a:rPr lang="en-US" u="sng" dirty="0">
                <a:hlinkClick r:id="rId12" tooltip="Original URL: https://www.nappy.co/license/. Click or tap if you trust this link."/>
              </a:rPr>
              <a:t>Creative Commons Zero (CC0)</a:t>
            </a:r>
            <a:endParaRPr lang="en-US" dirty="0"/>
          </a:p>
          <a:p>
            <a:pPr fontAlgn="base"/>
            <a:r>
              <a:rPr lang="en-US" u="sng" dirty="0">
                <a:hlinkClick r:id="rId13" tooltip="Original URL: https://ecampusontario.pressbooks.pub/inclusivemedia/chapter/picnoi/. Click or tap if you trust this link."/>
              </a:rPr>
              <a:t>PICNOI: </a:t>
            </a:r>
            <a:r>
              <a:rPr lang="en-US" dirty="0"/>
              <a:t>Free photos of people of color; no attribution required, but can give credit by linking to site</a:t>
            </a:r>
          </a:p>
          <a:p>
            <a:r>
              <a:rPr lang="en-US" u="sng" dirty="0">
                <a:hlinkClick r:id="rId14" tooltip="Original URL: https://www.flickr.com/photos/wocintechchat/. Click or tap if you trust this link."/>
              </a:rPr>
              <a:t>#WOCinTech Chat: </a:t>
            </a:r>
            <a:r>
              <a:rPr lang="en-US" dirty="0"/>
              <a:t>Free photos of women and non-binary people of color working in the Tech field; licensed </a:t>
            </a:r>
            <a:r>
              <a:rPr lang="en-US" u="sng" dirty="0">
                <a:hlinkClick r:id="rId15" tooltip="Original URL: https://creativecommons.org/licenses/by/4.0/. Click or tap if you trust this link."/>
              </a:rPr>
              <a:t>CC BY</a:t>
            </a:r>
            <a:r>
              <a:rPr lang="en-US" dirty="0"/>
              <a:t> #WOCinTech Chat or </a:t>
            </a:r>
            <a:r>
              <a:rPr lang="en-US" u="sng" dirty="0">
                <a:hlinkClick r:id="rId16" tooltip="Original URL: http://wocintechchat.com/. Click or tap if you trust this link."/>
              </a:rPr>
              <a:t>wocintechchat.com</a:t>
            </a:r>
            <a:endParaRPr lang="en-US" dirty="0"/>
          </a:p>
          <a:p>
            <a:pPr fontAlgn="base"/>
            <a:r>
              <a:rPr lang="en-US" u="sng" dirty="0">
                <a:hlinkClick r:id="rId17" tooltip="Original URL: https://thenounproject.com/Iconathon1/collection/redefining-women/. Click or tap if you trust this link."/>
              </a:rPr>
              <a:t>Redefining Women Icon Collection: </a:t>
            </a:r>
            <a:r>
              <a:rPr lang="en-US" dirty="0"/>
              <a:t>Icons of women; License: Creative Commons Public Domain CC0 1.0</a:t>
            </a:r>
          </a:p>
          <a:p>
            <a:pPr marL="0" indent="0">
              <a:buNone/>
            </a:pPr>
            <a:endParaRPr lang="en-US" dirty="0"/>
          </a:p>
        </p:txBody>
      </p:sp>
    </p:spTree>
    <p:extLst>
      <p:ext uri="{BB962C8B-B14F-4D97-AF65-F5344CB8AC3E}">
        <p14:creationId xmlns:p14="http://schemas.microsoft.com/office/powerpoint/2010/main" val="1240615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Pedagogy</a:t>
            </a:r>
          </a:p>
        </p:txBody>
      </p:sp>
      <p:sp>
        <p:nvSpPr>
          <p:cNvPr id="3" name="Content Placeholder 2"/>
          <p:cNvSpPr>
            <a:spLocks noGrp="1"/>
          </p:cNvSpPr>
          <p:nvPr>
            <p:ph idx="1"/>
          </p:nvPr>
        </p:nvSpPr>
        <p:spPr/>
        <p:txBody>
          <a:bodyPr/>
          <a:lstStyle/>
          <a:p>
            <a:r>
              <a:rPr lang="en-US" dirty="0"/>
              <a:t>Ideas to make ancillaries using student help</a:t>
            </a:r>
          </a:p>
          <a:p>
            <a:r>
              <a:rPr lang="en-US" dirty="0"/>
              <a:t>Offer grade or extra credit</a:t>
            </a:r>
          </a:p>
          <a:p>
            <a:r>
              <a:rPr lang="en-US" dirty="0"/>
              <a:t>Students get to have their work showcased</a:t>
            </a:r>
          </a:p>
          <a:p>
            <a:r>
              <a:rPr lang="en-US" dirty="0"/>
              <a:t>Need to learn the different licensing options</a:t>
            </a:r>
          </a:p>
        </p:txBody>
      </p:sp>
    </p:spTree>
    <p:extLst>
      <p:ext uri="{BB962C8B-B14F-4D97-AF65-F5344CB8AC3E}">
        <p14:creationId xmlns:p14="http://schemas.microsoft.com/office/powerpoint/2010/main" val="3970043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218" y="696625"/>
            <a:ext cx="7886700" cy="994172"/>
          </a:xfrm>
        </p:spPr>
        <p:txBody>
          <a:bodyPr/>
          <a:lstStyle/>
          <a:p>
            <a:r>
              <a:rPr lang="en-US" dirty="0"/>
              <a:t>Sharing OER/ZTC at PCC Psychology</a:t>
            </a:r>
          </a:p>
        </p:txBody>
      </p:sp>
      <p:sp>
        <p:nvSpPr>
          <p:cNvPr id="3" name="Content Placeholder 2"/>
          <p:cNvSpPr>
            <a:spLocks noGrp="1"/>
          </p:cNvSpPr>
          <p:nvPr>
            <p:ph idx="1"/>
          </p:nvPr>
        </p:nvSpPr>
        <p:spPr>
          <a:xfrm>
            <a:off x="293172" y="2259127"/>
            <a:ext cx="8945831" cy="3263504"/>
          </a:xfrm>
        </p:spPr>
        <p:txBody>
          <a:bodyPr>
            <a:normAutofit fontScale="92500" lnSpcReduction="20000"/>
          </a:bodyPr>
          <a:lstStyle/>
          <a:p>
            <a:r>
              <a:rPr lang="en-US" dirty="0"/>
              <a:t>Sharing in canvas</a:t>
            </a:r>
          </a:p>
          <a:p>
            <a:r>
              <a:rPr lang="en-US" dirty="0"/>
              <a:t>Some C-ID high transfer classes were created with accessibility and IDEA in mind </a:t>
            </a:r>
          </a:p>
          <a:p>
            <a:pPr lvl="1"/>
            <a:r>
              <a:rPr lang="en-US" dirty="0"/>
              <a:t>Intro</a:t>
            </a:r>
          </a:p>
          <a:p>
            <a:pPr lvl="1"/>
            <a:r>
              <a:rPr lang="en-US" dirty="0"/>
              <a:t>Lifespan Development</a:t>
            </a:r>
          </a:p>
          <a:p>
            <a:pPr lvl="1"/>
            <a:r>
              <a:rPr lang="en-US" dirty="0"/>
              <a:t>Biological Psych</a:t>
            </a:r>
          </a:p>
          <a:p>
            <a:r>
              <a:rPr lang="en-US" dirty="0"/>
              <a:t>The shells include assignments, discussions, quiz banks, links to a particular text.  </a:t>
            </a:r>
          </a:p>
          <a:p>
            <a:r>
              <a:rPr lang="en-US" dirty="0"/>
              <a:t>Different topics had different challenges and strengths – and used different methods for collaboration.</a:t>
            </a:r>
          </a:p>
          <a:p>
            <a:r>
              <a:rPr lang="en-US" dirty="0"/>
              <a:t>Now we are also sharing a general Psych shell, organized into topics - where we are putting different assignments, readings and videos into the shell and our faculty are listed as teachers so we can go in and copy out anything and of course copy in anything as well.</a:t>
            </a:r>
          </a:p>
        </p:txBody>
      </p:sp>
    </p:spTree>
    <p:extLst>
      <p:ext uri="{BB962C8B-B14F-4D97-AF65-F5344CB8AC3E}">
        <p14:creationId xmlns:p14="http://schemas.microsoft.com/office/powerpoint/2010/main" val="2153547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dirty="0"/>
              <a:t>Resources </a:t>
            </a:r>
            <a:endParaRPr sz="3400" dirty="0"/>
          </a:p>
        </p:txBody>
      </p:sp>
      <p:sp>
        <p:nvSpPr>
          <p:cNvPr id="181" name="Google Shape;181;p9"/>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171446" lvl="0" indent="-171446" algn="l" rtl="0">
              <a:lnSpc>
                <a:spcPct val="120000"/>
              </a:lnSpc>
              <a:spcBef>
                <a:spcPts val="0"/>
              </a:spcBef>
              <a:spcAft>
                <a:spcPts val="0"/>
              </a:spcAft>
              <a:buSzPts val="2400"/>
              <a:buChar char="•"/>
            </a:pPr>
            <a:r>
              <a:rPr lang="en-US" sz="2400" dirty="0">
                <a:hlinkClick r:id="rId3"/>
              </a:rPr>
              <a:t>Cool4Ed</a:t>
            </a:r>
            <a:endParaRPr lang="en-US" sz="2400" dirty="0"/>
          </a:p>
          <a:p>
            <a:pPr marL="171446" lvl="0" indent="-171446" algn="l" rtl="0">
              <a:lnSpc>
                <a:spcPct val="120000"/>
              </a:lnSpc>
              <a:spcBef>
                <a:spcPts val="0"/>
              </a:spcBef>
              <a:spcAft>
                <a:spcPts val="0"/>
              </a:spcAft>
              <a:buSzPts val="2400"/>
              <a:buChar char="•"/>
            </a:pPr>
            <a:r>
              <a:rPr lang="en-US" sz="2400" dirty="0">
                <a:hlinkClick r:id="rId4"/>
              </a:rPr>
              <a:t>OERI and Psychology curated list</a:t>
            </a:r>
            <a:endParaRPr lang="en-US" sz="2400" dirty="0"/>
          </a:p>
          <a:p>
            <a:pPr marL="171446" lvl="0" indent="-171446" algn="l" rtl="0">
              <a:lnSpc>
                <a:spcPct val="120000"/>
              </a:lnSpc>
              <a:spcBef>
                <a:spcPts val="0"/>
              </a:spcBef>
              <a:spcAft>
                <a:spcPts val="0"/>
              </a:spcAft>
              <a:buSzPts val="2400"/>
              <a:buChar char="•"/>
            </a:pPr>
            <a:r>
              <a:rPr lang="en-US" sz="2400" dirty="0" err="1">
                <a:hlinkClick r:id="rId5"/>
              </a:rPr>
              <a:t>Libretext</a:t>
            </a:r>
            <a:r>
              <a:rPr lang="en-US" sz="2400" dirty="0">
                <a:hlinkClick r:id="rId5"/>
              </a:rPr>
              <a:t> Psychology</a:t>
            </a:r>
            <a:endParaRPr lang="en-US" sz="2400" dirty="0"/>
          </a:p>
          <a:p>
            <a:pPr marL="171446" lvl="0" indent="-171446" algn="l" rtl="0">
              <a:lnSpc>
                <a:spcPct val="120000"/>
              </a:lnSpc>
              <a:spcBef>
                <a:spcPts val="0"/>
              </a:spcBef>
              <a:spcAft>
                <a:spcPts val="0"/>
              </a:spcAft>
              <a:buSzPts val="2400"/>
              <a:buChar char="•"/>
            </a:pPr>
            <a:r>
              <a:rPr lang="en-US" sz="2400" dirty="0" err="1">
                <a:hlinkClick r:id="rId6"/>
              </a:rPr>
              <a:t>Openstax</a:t>
            </a:r>
            <a:r>
              <a:rPr lang="en-US" sz="2400" dirty="0"/>
              <a:t> </a:t>
            </a:r>
          </a:p>
          <a:p>
            <a:pPr marL="171446" lvl="0" indent="-171446" algn="l" rtl="0">
              <a:lnSpc>
                <a:spcPct val="120000"/>
              </a:lnSpc>
              <a:spcBef>
                <a:spcPts val="0"/>
              </a:spcBef>
              <a:spcAft>
                <a:spcPts val="0"/>
              </a:spcAft>
              <a:buSzPts val="2400"/>
              <a:buChar char="•"/>
            </a:pPr>
            <a:endParaRPr sz="2400" dirty="0"/>
          </a:p>
          <a:p>
            <a:pPr marL="171446" lvl="0" indent="-19046" algn="l" rtl="0">
              <a:lnSpc>
                <a:spcPct val="120000"/>
              </a:lnSpc>
              <a:spcBef>
                <a:spcPts val="750"/>
              </a:spcBef>
              <a:spcAft>
                <a:spcPts val="0"/>
              </a:spcAft>
              <a:buSzPts val="2400"/>
              <a:buNone/>
            </a:pPr>
            <a:endParaRPr sz="2400" dirty="0"/>
          </a:p>
        </p:txBody>
      </p:sp>
    </p:spTree>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2533</TotalTime>
  <Words>1066</Words>
  <Application>Microsoft Office PowerPoint</Application>
  <PresentationFormat>On-screen Show (4:3)</PresentationFormat>
  <Paragraphs>77</Paragraphs>
  <Slides>14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vt:lpstr>
      <vt:lpstr>Calibri</vt:lpstr>
      <vt:lpstr>Gill Sans</vt:lpstr>
      <vt:lpstr>Gallery</vt:lpstr>
      <vt:lpstr>Welcome!</vt:lpstr>
      <vt:lpstr>Open Educational Resources (OER) for Psychology – New Resources and the State of the Discipline</vt:lpstr>
      <vt:lpstr>Description</vt:lpstr>
      <vt:lpstr>Presenters</vt:lpstr>
      <vt:lpstr>Overview</vt:lpstr>
      <vt:lpstr>Cool4ed and Psych updates</vt:lpstr>
      <vt:lpstr>Cool4Ed and Psych updates (2)</vt:lpstr>
      <vt:lpstr>Cool4Ed and Psych updates (3)</vt:lpstr>
      <vt:lpstr>Other updates</vt:lpstr>
      <vt:lpstr>Other updates (2)</vt:lpstr>
      <vt:lpstr>Equitable images</vt:lpstr>
      <vt:lpstr>Open Pedagogy</vt:lpstr>
      <vt:lpstr>Sharing OER/ZTC at PCC Psychology</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ASCCC OERI Presentation Template</dc:title>
  <dc:creator>Katie Nash</dc:creator>
  <cp:lastModifiedBy>ASCCC1</cp:lastModifiedBy>
  <cp:revision>6</cp:revision>
  <dcterms:created xsi:type="dcterms:W3CDTF">2019-09-18T18:31:08Z</dcterms:created>
  <dcterms:modified xsi:type="dcterms:W3CDTF">2026-09-22T20:08:11Z</dcterms:modified>
</cp:coreProperties>
</file>