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8" r:id="rId2"/>
    <p:sldId id="259" r:id="rId3"/>
    <p:sldId id="261" r:id="rId4"/>
    <p:sldId id="262" r:id="rId5"/>
    <p:sldId id="263" r:id="rId6"/>
    <p:sldId id="265" r:id="rId7"/>
    <p:sldId id="270" r:id="rId8"/>
    <p:sldId id="271" r:id="rId9"/>
    <p:sldId id="276" r:id="rId10"/>
    <p:sldId id="272" r:id="rId11"/>
    <p:sldId id="273" r:id="rId12"/>
    <p:sldId id="275" r:id="rId13"/>
    <p:sldId id="266" r:id="rId14"/>
    <p:sldId id="274" r:id="rId15"/>
    <p:sldId id="267" r:id="rId16"/>
    <p:sldId id="277" r:id="rId17"/>
    <p:sldId id="279" r:id="rId18"/>
    <p:sldId id="280" r:id="rId19"/>
    <p:sldId id="281" r:id="rId20"/>
    <p:sldId id="268" r:id="rId2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hfNiS5BPrsua7IaN2aUz0aPM8V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95" d="100"/>
          <a:sy n="95" d="100"/>
        </p:scale>
        <p:origin x="348" y="96"/>
      </p:cViewPr>
      <p:guideLst/>
    </p:cSldViewPr>
  </p:slideViewPr>
  <p:outlineViewPr>
    <p:cViewPr>
      <p:scale>
        <a:sx n="33" d="100"/>
        <a:sy n="33" d="100"/>
      </p:scale>
      <p:origin x="0" y="-2027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sz="1700">
              <a:solidFill>
                <a:srgbClr val="FF0000"/>
              </a:solidFill>
            </a:endParaRPr>
          </a:p>
        </p:txBody>
      </p:sp>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56" name="Google Shape;15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3" name="Google Shape;16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9277773E-8C32-CD50-B24B-803F22F85392}"/>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7DCB8D32-0784-E019-73C7-2AF04F6F1BE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610C20B0-05E5-9B08-BA1B-6EFE493DC7B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r>
              <a:rPr lang="en-US" dirty="0"/>
              <a:t>https://</a:t>
            </a:r>
            <a:r>
              <a:rPr lang="en-US" dirty="0" err="1"/>
              <a:t>asccc-oeri.org</a:t>
            </a:r>
            <a:r>
              <a:rPr lang="en-US" dirty="0"/>
              <a:t>/open-educational-resources-and-anthropology/</a:t>
            </a:r>
          </a:p>
          <a:p>
            <a:pPr marL="0" lvl="0" indent="0" algn="l" rtl="0">
              <a:spcBef>
                <a:spcPts val="0"/>
              </a:spcBef>
              <a:spcAft>
                <a:spcPts val="0"/>
              </a:spcAft>
              <a:buClr>
                <a:schemeClr val="dk1"/>
              </a:buClr>
              <a:buSzPts val="1200"/>
              <a:buFont typeface="Calibri"/>
              <a:buNone/>
            </a:pPr>
            <a:r>
              <a:rPr lang="en-US" dirty="0"/>
              <a:t>https://</a:t>
            </a:r>
            <a:r>
              <a:rPr lang="en-US" dirty="0" err="1"/>
              <a:t>asccc-oeri.org</a:t>
            </a:r>
            <a:r>
              <a:rPr lang="en-US" dirty="0"/>
              <a:t>/</a:t>
            </a:r>
            <a:r>
              <a:rPr lang="en-US" dirty="0" err="1"/>
              <a:t>oer</a:t>
            </a:r>
            <a:r>
              <a:rPr lang="en-US" dirty="0"/>
              <a:t>-and-the-anthropology-transfer-model-curriculum/</a:t>
            </a:r>
          </a:p>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CFCA9DBC-0CE6-188E-DB4E-96A824A162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51156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969D01C7-7E9D-3E30-42D0-D057A5A82500}"/>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BB7F2E54-68E9-83A0-2CD7-94C49E3B036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69692632-F3D8-665A-AF63-0C6F0441352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AF85C1A6-C3B0-B332-17EB-B6F90D51E6D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290863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2BB3D96D-6094-6A47-AB83-0993904873AA}"/>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C6CC3974-4E33-BAFA-B34A-4C3750D0C51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25935502-F387-5365-0BBA-C5573BD5F2D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4C48BD7E-DF66-8E45-32B8-C91B65CD119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987261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A3C17E7D-0512-D792-F8FE-EEF489649C60}"/>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20AA2F1B-A7A6-BBC5-C581-5AB5CF6B3DA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D1A77B62-09E4-2B14-4F7E-37382DB3F86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CD45FD4C-C8BE-3CE0-2734-B8149D29143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97104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D8688332-3FB2-5009-EFA9-70D8A267BFE7}"/>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DF61EF4E-68D0-C8AF-92FB-73DA18E6AA7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1A4626DB-7DE3-65C2-633C-F9191D7620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50FEC299-EE08-66A6-6BFF-CA4C1786B8E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74443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FE29EA55-1220-E9AB-A217-E629469B697D}"/>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881BAD09-056C-CDA1-CD94-C8112E59718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E7846D70-8513-5816-17F5-E40BFD19ED8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2422BE3B-9CD9-6045-9E72-9D0B642F94F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942312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8430C5BF-DE6C-EA68-3873-9599025B0BAD}"/>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D8FE648A-CE43-D95D-B001-C015E2CEBD0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C817C337-F415-37EE-762A-1F1B5A5B9FA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46CD4430-A0F6-C506-303A-BDEB22B5626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2682421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3B6B7B49-1911-588F-4B1C-C21F91FEC201}"/>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AA29318D-204C-D7A0-4AD6-8060AA0D693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9F13D674-88B9-53F9-C9BA-4AB4E3BEE1C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29485BD2-F543-680E-380B-A5233793B6D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032705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2B2FA627-4C1C-A14E-35D6-AFC3D0B0331C}"/>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75FBF4A1-6FD4-4DB5-2F0B-3483DD90FF5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9BD13036-E7BD-7746-9F15-5C028706C0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05D6EDA2-BFB6-79CF-76BD-EB2576F99BB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917350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356557FA-F0EC-645C-FD08-74738F93D219}"/>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EDCB0748-501E-2FBF-25B5-AF53A22F82D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7A57B99E-6452-EAAD-11D7-579919BA877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C8CC2C73-BC50-1905-BEC1-F07A9095CE4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203148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07538EB1-2DAC-112C-24E0-A4DBFC035B1D}"/>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F2CD797F-2F10-81F9-26DA-03C9A1FB195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058479EC-FEE7-B969-4D2B-FB02F1B395B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r>
              <a:rPr lang="en-US" dirty="0"/>
              <a:t>Several readings cannot be accessed: </a:t>
            </a:r>
            <a:r>
              <a:rPr lang="en-US" b="1" dirty="0">
                <a:effectLst/>
              </a:rPr>
              <a:t>Students at MiraCosta College have access to the following reading through the library's subscription to EBSCO, JSTOR, and GALE.</a:t>
            </a:r>
          </a:p>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218EF7BD-F6B9-6EEF-A628-2D65F4D75EA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743612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BF439254-4407-5724-FE26-07774356657F}"/>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A8BC687D-D38F-C562-2253-C2DD22DBB9D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03F49F1F-D506-D55B-AC19-D3160D9762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r>
              <a:rPr lang="en-US" dirty="0"/>
              <a:t>Intended to be modular; instructor to provide lectures and context. Online lab?</a:t>
            </a:r>
            <a:endParaRPr lang="en-US" b="1" dirty="0">
              <a:effectLst/>
            </a:endParaRPr>
          </a:p>
          <a:p>
            <a:pPr marL="0" lvl="0" indent="0" algn="l" rtl="0">
              <a:spcBef>
                <a:spcPts val="0"/>
              </a:spcBef>
              <a:spcAft>
                <a:spcPts val="0"/>
              </a:spcAft>
              <a:buClr>
                <a:schemeClr val="dk1"/>
              </a:buClr>
              <a:buSzPts val="1200"/>
              <a:buFont typeface="Calibri"/>
              <a:buNone/>
            </a:pPr>
            <a:endParaRPr dirty="0"/>
          </a:p>
        </p:txBody>
      </p:sp>
      <p:sp>
        <p:nvSpPr>
          <p:cNvPr id="172" name="Google Shape;172;p8:notes">
            <a:extLst>
              <a:ext uri="{FF2B5EF4-FFF2-40B4-BE49-F238E27FC236}">
                <a16:creationId xmlns:a16="http://schemas.microsoft.com/office/drawing/2014/main" id="{17788E09-D45A-2DD8-0C92-57CA36ECE3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760522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BF0B8CA4-B184-2C14-F816-D8289936FA85}"/>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D11BC846-F248-9F96-7E02-7968B74A4FE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470E2D37-894C-492F-235E-CDA11857E53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r>
              <a:rPr lang="en-US" dirty="0"/>
              <a:t>Accessibility? PPTX lectures</a:t>
            </a:r>
            <a:endParaRPr dirty="0"/>
          </a:p>
        </p:txBody>
      </p:sp>
      <p:sp>
        <p:nvSpPr>
          <p:cNvPr id="172" name="Google Shape;172;p8:notes">
            <a:extLst>
              <a:ext uri="{FF2B5EF4-FFF2-40B4-BE49-F238E27FC236}">
                <a16:creationId xmlns:a16="http://schemas.microsoft.com/office/drawing/2014/main" id="{72F4F092-C9FD-6832-8BD3-719E9B0528C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1811253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09853BDA-7AA3-F444-C2D8-45A36947EDBA}"/>
            </a:ext>
          </a:extLst>
        </p:cNvPr>
        <p:cNvGrpSpPr/>
        <p:nvPr/>
      </p:nvGrpSpPr>
      <p:grpSpPr>
        <a:xfrm>
          <a:off x="0" y="0"/>
          <a:ext cx="0" cy="0"/>
          <a:chOff x="0" y="0"/>
          <a:chExt cx="0" cy="0"/>
        </a:xfrm>
      </p:grpSpPr>
      <p:sp>
        <p:nvSpPr>
          <p:cNvPr id="170" name="Google Shape;170;p8:notes">
            <a:extLst>
              <a:ext uri="{FF2B5EF4-FFF2-40B4-BE49-F238E27FC236}">
                <a16:creationId xmlns:a16="http://schemas.microsoft.com/office/drawing/2014/main" id="{40C8B609-3CF9-52C1-BFD5-24E611A5D9F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a:extLst>
              <a:ext uri="{FF2B5EF4-FFF2-40B4-BE49-F238E27FC236}">
                <a16:creationId xmlns:a16="http://schemas.microsoft.com/office/drawing/2014/main" id="{06B48577-319E-CFA3-6D43-A3B28576685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r>
              <a:rPr lang="en-US" dirty="0"/>
              <a:t>Accessibility? Adoptability?</a:t>
            </a:r>
            <a:endParaRPr dirty="0"/>
          </a:p>
        </p:txBody>
      </p:sp>
      <p:sp>
        <p:nvSpPr>
          <p:cNvPr id="172" name="Google Shape;172;p8:notes">
            <a:extLst>
              <a:ext uri="{FF2B5EF4-FFF2-40B4-BE49-F238E27FC236}">
                <a16:creationId xmlns:a16="http://schemas.microsoft.com/office/drawing/2014/main" id="{93B41CDA-313F-7AF3-5D64-E8E38A82116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602469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2" name="Google Shape;22;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9" name="Google Shape;29;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1" name="Google Shape;31;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2" name="Google Shape;32;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2" name="Google Shape;42;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3" name="Google Shape;43;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4" name="Google Shape;44;p15"/>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45"/>
        <p:cNvGrpSpPr/>
        <p:nvPr/>
      </p:nvGrpSpPr>
      <p:grpSpPr>
        <a:xfrm>
          <a:off x="0" y="0"/>
          <a:ext cx="0" cy="0"/>
          <a:chOff x="0" y="0"/>
          <a:chExt cx="0" cy="0"/>
        </a:xfrm>
      </p:grpSpPr>
      <p:sp>
        <p:nvSpPr>
          <p:cNvPr id="46" name="Google Shape;46;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9" name="Google Shape;49;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2" name="Google Shape;52;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3" name="Google Shape;53;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55" name="Google Shape;55;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7"/>
        <p:cNvGrpSpPr/>
        <p:nvPr/>
      </p:nvGrpSpPr>
      <p:grpSpPr>
        <a:xfrm>
          <a:off x="0" y="0"/>
          <a:ext cx="0" cy="0"/>
          <a:chOff x="0" y="0"/>
          <a:chExt cx="0" cy="0"/>
        </a:xfrm>
      </p:grpSpPr>
      <p:sp>
        <p:nvSpPr>
          <p:cNvPr id="58" name="Google Shape;58;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9" name="Google Shape;59;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0" name="Google Shape;60;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2" name="Google Shape;62;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5"/>
        <p:cNvGrpSpPr/>
        <p:nvPr/>
      </p:nvGrpSpPr>
      <p:grpSpPr>
        <a:xfrm>
          <a:off x="0" y="0"/>
          <a:ext cx="0" cy="0"/>
          <a:chOff x="0" y="0"/>
          <a:chExt cx="0" cy="0"/>
        </a:xfrm>
      </p:grpSpPr>
      <p:sp>
        <p:nvSpPr>
          <p:cNvPr id="66" name="Google Shape;66;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67" name="Google Shape;67;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0" name="Google Shape;70;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1" name="Google Shape;71;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2" name="Google Shape;72;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3" name="Google Shape;73;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5"/>
        <p:cNvGrpSpPr/>
        <p:nvPr/>
      </p:nvGrpSpPr>
      <p:grpSpPr>
        <a:xfrm>
          <a:off x="0" y="0"/>
          <a:ext cx="0" cy="0"/>
          <a:chOff x="0" y="0"/>
          <a:chExt cx="0" cy="0"/>
        </a:xfrm>
      </p:grpSpPr>
      <p:sp>
        <p:nvSpPr>
          <p:cNvPr id="76" name="Google Shape;76;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77" name="Google Shape;77;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8" name="Google Shape;78;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ccc-oeri.org/webinars-and-even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asccc-oeri.org/open-educational-resources-and-anthropology/"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asccc-oeri.org/oer-and-the-anthropology-transfer-model-curriculum/"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anth101.com/book/" TargetMode="External"/><Relationship Id="rId3" Type="http://schemas.openxmlformats.org/officeDocument/2006/relationships/hyperlink" Target="https://viva.pressbooks.pub/introtoanthropology4field/front-matter/introduction/" TargetMode="External"/><Relationship Id="rId7" Type="http://schemas.openxmlformats.org/officeDocument/2006/relationships/hyperlink" Target="http://perspectives.americananthro.or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socialsci.libretexts.org/Bookshelves/Anthropology/Cultural_Anthropology/Book%3A_Cultural_Anthropology_(Saneda)" TargetMode="External"/><Relationship Id="rId5" Type="http://schemas.openxmlformats.org/officeDocument/2006/relationships/hyperlink" Target="https://rise.articulate.com/share/evmg-uJ5nEjsAzvOHCdDp-uuDgHKJ5ED#/" TargetMode="External"/><Relationship Id="rId4" Type="http://schemas.openxmlformats.org/officeDocument/2006/relationships/hyperlink" Target="https://openstax.org/details/books/introduction-anthropology" TargetMode="Externa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https://arnieschoenberg.com/anth/bio/intro/index.html" TargetMode="External"/><Relationship Id="rId3" Type="http://schemas.openxmlformats.org/officeDocument/2006/relationships/hyperlink" Target="https://viva.pressbooks.pub/introtoanthropology4field/front-matter/introduction/" TargetMode="External"/><Relationship Id="rId7" Type="http://schemas.openxmlformats.org/officeDocument/2006/relationships/hyperlink" Target="https://rise.articulate.com/share/evmg-uJ5nEjsAzvOHCdDp-uuDgHKJ5ED#/"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hyperlink" Target="https://openstax.org/details/books/introduction-anthropology" TargetMode="External"/><Relationship Id="rId5" Type="http://schemas.openxmlformats.org/officeDocument/2006/relationships/hyperlink" Target="https://openwa.pressbooks.pub/anth205bioanth/" TargetMode="External"/><Relationship Id="rId4" Type="http://schemas.openxmlformats.org/officeDocument/2006/relationships/hyperlink" Target="https://explorations.americananthro.org/" TargetMode="Externa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asccc-oeri.org/2025/09/04/introduction-to-biological-anthropology-online-lab-course-neff-2025-cc-by-nc/" TargetMode="External"/><Relationship Id="rId7" Type="http://schemas.openxmlformats.org/officeDocument/2006/relationships/hyperlink" Target="https://socialsci.libretexts.org/Bookshelves/Anthropology/Physical_Anthropology/Book%3A_Biological_Anthropology_-_Laboratory_Activities_(Taub)"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bio.libretexts.org/Learning_Objects/Laboratory_Experiments/General_Biology_Labs" TargetMode="External"/><Relationship Id="rId5" Type="http://schemas.openxmlformats.org/officeDocument/2006/relationships/hyperlink" Target="http://explorations.americananthro.org/index.php/lab-and-activities-manual/" TargetMode="External"/><Relationship Id="rId4" Type="http://schemas.openxmlformats.org/officeDocument/2006/relationships/hyperlink" Target="https://www.calculationsandpalpations.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viva.pressbooks.pub/introtoanthropology4field/front-matter/introduction/" TargetMode="External"/><Relationship Id="rId7" Type="http://schemas.openxmlformats.org/officeDocument/2006/relationships/hyperlink" Target="https://socialsci.libretexts.org/Bookshelves/Anthropology/Archaeology/Introduction_to_Archaeology%3A_A_Workbook_(Lemke)"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socialsci.libretexts.org/Bookshelves/Anthropology/Archeology/Digging_into_Archaeology%3A_A_Brief_OER_Introduction_to_Archaeology_with_Activities_(Paskey_and_Cisneros)" TargetMode="External"/><Relationship Id="rId5" Type="http://schemas.openxmlformats.org/officeDocument/2006/relationships/hyperlink" Target="https://socialsci.libretexts.org/Bookshelves/Anthropology/Archaeology/Archaeology_(Ruth)" TargetMode="External"/><Relationship Id="rId4" Type="http://schemas.openxmlformats.org/officeDocument/2006/relationships/hyperlink" Target="https://textbooks.whatcom.edu/tracesarchaeolog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ocialsci.libretexts.org/Bookshelves/Anthropology/Linguistic_Anthropology/Languages_and_Worldview_(Allard-Kropp)"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oer.pressbooks.pub/beliefs/chapter/chapter-1/" TargetMode="External"/><Relationship Id="rId4" Type="http://schemas.openxmlformats.org/officeDocument/2006/relationships/hyperlink" Target="https://ecampusontario.pressbooks.pub/essentialsoflinguistics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cool4ed.org/ztc/about"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cool4ed.org/ztc/course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cool4ed.org/ztc/courses?webform_submission_value_5=anthropology+&amp;sort_by=completed&amp;webform_submission_value_7=All&amp;discipline=All&amp;webform_submission_value_4=All&amp;institution=All&amp;cid=All&amp;webform_submission_value_13=All&amp;webform_submission_value_8=All&amp;webform_submission_value_9=All&amp;webform_submission_value_10=All"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lor.instructure.com/resources/fd83328d712a4afda00638bda1a438f4?shared"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4.0/deed.en"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creativecommons.org/licenses/by-nc-sa/4.0/" TargetMode="External"/><Relationship Id="rId5" Type="http://schemas.openxmlformats.org/officeDocument/2006/relationships/hyperlink" Target="https://explorations.americananthro.org/index.php/lab-and-activities-manual/" TargetMode="External"/><Relationship Id="rId4" Type="http://schemas.openxmlformats.org/officeDocument/2006/relationships/hyperlink" Target="https://lor.instructure.com/resources/b23f948856ff4733b9611ea23dbc79f2?shared"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ecampusontario.pressbooks.pub/essentialsoflinguistics2/"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lor.instructure.com/resources/a3d5016f6cd04641a18a838cae7bcaee?shared"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dirty="0">
                <a:latin typeface="Arial"/>
                <a:ea typeface="Arial"/>
                <a:cs typeface="Arial"/>
                <a:sym typeface="Arial"/>
              </a:rPr>
              <a:t>Welcome!</a:t>
            </a:r>
            <a:endParaRPr sz="4800" dirty="0">
              <a:latin typeface="Arial"/>
              <a:ea typeface="Arial"/>
              <a:cs typeface="Arial"/>
              <a:sym typeface="Arial"/>
            </a:endParaRPr>
          </a:p>
        </p:txBody>
      </p:sp>
      <p:sp>
        <p:nvSpPr>
          <p:cNvPr id="141" name="Google Shape;141;p3"/>
          <p:cNvSpPr txBox="1">
            <a:spLocks noGrp="1"/>
          </p:cNvSpPr>
          <p:nvPr>
            <p:ph type="body" idx="1"/>
          </p:nvPr>
        </p:nvSpPr>
        <p:spPr>
          <a:xfrm>
            <a:off x="864973" y="2015735"/>
            <a:ext cx="7685903" cy="3729745"/>
          </a:xfrm>
          <a:prstGeom prst="rect">
            <a:avLst/>
          </a:prstGeom>
          <a:noFill/>
          <a:ln>
            <a:noFill/>
          </a:ln>
        </p:spPr>
        <p:txBody>
          <a:bodyPr spcFirstLastPara="1" wrap="square" lIns="91425" tIns="45700" rIns="91425" bIns="45700" anchor="t" anchorCtr="0">
            <a:noAutofit/>
          </a:bodyPr>
          <a:lstStyle/>
          <a:p>
            <a:pPr marL="171446" lvl="0" indent="-171446" algn="l" rtl="0">
              <a:lnSpc>
                <a:spcPct val="120000"/>
              </a:lnSpc>
              <a:spcBef>
                <a:spcPts val="0"/>
              </a:spcBef>
              <a:spcAft>
                <a:spcPts val="0"/>
              </a:spcAft>
              <a:buSzPts val="2359"/>
              <a:buChar char="•"/>
            </a:pPr>
            <a:r>
              <a:rPr lang="en-US" sz="2000" dirty="0"/>
              <a:t>On behalf of the ASCCC OERI, we are pleased to have you here with us </a:t>
            </a:r>
          </a:p>
          <a:p>
            <a:pPr marL="171446" lvl="0" indent="-171446" algn="l" rtl="0">
              <a:lnSpc>
                <a:spcPct val="120000"/>
              </a:lnSpc>
              <a:spcBef>
                <a:spcPts val="0"/>
              </a:spcBef>
              <a:spcAft>
                <a:spcPts val="0"/>
              </a:spcAft>
              <a:buSzPts val="2359"/>
              <a:buChar char="•"/>
            </a:pPr>
            <a:r>
              <a:rPr lang="en-US" sz="2000" dirty="0"/>
              <a:t>If you are not already muted, please mute upon arrival.</a:t>
            </a:r>
            <a:endParaRPr dirty="0"/>
          </a:p>
          <a:p>
            <a:pPr marL="171446" lvl="0" indent="-171446" algn="l" rtl="0">
              <a:lnSpc>
                <a:spcPct val="120000"/>
              </a:lnSpc>
              <a:spcBef>
                <a:spcPts val="750"/>
              </a:spcBef>
              <a:spcAft>
                <a:spcPts val="0"/>
              </a:spcAft>
              <a:buSzPts val="2359"/>
              <a:buChar char="•"/>
            </a:pPr>
            <a:r>
              <a:rPr lang="en-US" sz="2000" dirty="0"/>
              <a:t>Please note that you are encouraged to use the Zoom “chat” feature for questions and comments.</a:t>
            </a:r>
            <a:endParaRPr dirty="0"/>
          </a:p>
          <a:p>
            <a:pPr marL="171446" lvl="0" indent="-171446" algn="l" rtl="0">
              <a:lnSpc>
                <a:spcPct val="120000"/>
              </a:lnSpc>
              <a:spcBef>
                <a:spcPts val="750"/>
              </a:spcBef>
              <a:spcAft>
                <a:spcPts val="0"/>
              </a:spcAft>
              <a:buSzPts val="2359"/>
              <a:buChar char="•"/>
            </a:pPr>
            <a:r>
              <a:rPr lang="en-US" sz="2000" dirty="0"/>
              <a:t>You’re invited to introduce yourself in the chat – please provide your name, college, discipline/role</a:t>
            </a:r>
            <a:endParaRPr dirty="0"/>
          </a:p>
          <a:p>
            <a:pPr marL="171446" lvl="0" indent="-171446" algn="l" rtl="0">
              <a:lnSpc>
                <a:spcPct val="120000"/>
              </a:lnSpc>
              <a:spcBef>
                <a:spcPts val="750"/>
              </a:spcBef>
              <a:spcAft>
                <a:spcPts val="0"/>
              </a:spcAft>
              <a:buSzPts val="2359"/>
              <a:buChar char="•"/>
            </a:pPr>
            <a:r>
              <a:rPr lang="en-US" sz="2000" dirty="0"/>
              <a:t>This event will be recorded. Archives of all ASCCC OERI events are available at </a:t>
            </a:r>
            <a:r>
              <a:rPr lang="en-US" sz="2000" dirty="0" err="1"/>
              <a:t>asccc-oeri.org</a:t>
            </a:r>
            <a:r>
              <a:rPr lang="en-US" sz="2000" dirty="0"/>
              <a:t> &gt; </a:t>
            </a:r>
            <a:r>
              <a:rPr lang="en-US" sz="2000" u="sng" dirty="0">
                <a:solidFill>
                  <a:schemeClr val="hlink"/>
                </a:solidFill>
                <a:hlinkClick r:id="rId3"/>
              </a:rPr>
              <a:t>Webinars and Events</a:t>
            </a:r>
            <a:endParaRPr sz="2000" dirty="0"/>
          </a:p>
          <a:p>
            <a:pPr marL="171446" lvl="0" indent="-171446" algn="l" rtl="0">
              <a:lnSpc>
                <a:spcPct val="120000"/>
              </a:lnSpc>
              <a:spcBef>
                <a:spcPts val="750"/>
              </a:spcBef>
              <a:spcAft>
                <a:spcPts val="0"/>
              </a:spcAft>
              <a:buSzPts val="2162"/>
              <a:buNone/>
            </a:pPr>
            <a:endParaRPr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ctrTitle"/>
          </p:nvPr>
        </p:nvSpPr>
        <p:spPr>
          <a:xfrm>
            <a:off x="1502440" y="2264132"/>
            <a:ext cx="6477803" cy="1769453"/>
          </a:xfrm>
          <a:prstGeom prst="rect">
            <a:avLst/>
          </a:prstGeom>
          <a:noFill/>
          <a:ln>
            <a:noFill/>
          </a:ln>
        </p:spPr>
        <p:txBody>
          <a:bodyPr spcFirstLastPara="1" wrap="square" lIns="91425" tIns="45700" rIns="91425" bIns="0" anchor="b" anchorCtr="0">
            <a:normAutofit fontScale="90000"/>
          </a:bodyPr>
          <a:lstStyle/>
          <a:p>
            <a:pPr lvl="0"/>
            <a:r>
              <a:rPr lang="en-US" dirty="0"/>
              <a:t>Open Educational Resources (OER) for Anthropology – </a:t>
            </a:r>
            <a:br>
              <a:rPr lang="en-US" dirty="0"/>
            </a:br>
            <a:r>
              <a:rPr lang="en-US" dirty="0"/>
              <a:t>New Resources and the State of the Discipline</a:t>
            </a:r>
            <a:endParaRPr dirty="0"/>
          </a:p>
        </p:txBody>
      </p:sp>
      <p:sp>
        <p:nvSpPr>
          <p:cNvPr id="147" name="Google Shape;147;p4"/>
          <p:cNvSpPr txBox="1">
            <a:spLocks noGrp="1"/>
          </p:cNvSpPr>
          <p:nvPr>
            <p:ph type="subTitle" idx="1"/>
          </p:nvPr>
        </p:nvSpPr>
        <p:spPr>
          <a:xfrm>
            <a:off x="141514" y="5190324"/>
            <a:ext cx="8149625" cy="977621"/>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20000"/>
              </a:lnSpc>
              <a:spcBef>
                <a:spcPts val="0"/>
              </a:spcBef>
              <a:spcAft>
                <a:spcPts val="0"/>
              </a:spcAft>
              <a:buSzPct val="100000"/>
              <a:buNone/>
            </a:pPr>
            <a:r>
              <a:rPr lang="en-US" cap="none" dirty="0"/>
              <a:t>OERI-DL Webinar, Thursday 9/10/2026, 12:30-1:30pm</a:t>
            </a:r>
            <a:endParaRPr dirty="0"/>
          </a:p>
          <a:p>
            <a:pPr marL="0" lvl="0" indent="0" algn="l" rtl="0">
              <a:lnSpc>
                <a:spcPct val="120000"/>
              </a:lnSpc>
              <a:spcBef>
                <a:spcPts val="750"/>
              </a:spcBef>
              <a:spcAft>
                <a:spcPts val="0"/>
              </a:spcAft>
              <a:buSzPct val="100000"/>
              <a:buNone/>
            </a:pPr>
            <a:r>
              <a:rPr lang="en-US" dirty="0"/>
              <a:t>Creative Commons license (This work is licensed under a </a:t>
            </a:r>
            <a:r>
              <a:rPr lang="en-US" u="sng" dirty="0">
                <a:solidFill>
                  <a:schemeClr val="hlink"/>
                </a:solidFill>
                <a:hlinkClick r:id="rId3"/>
              </a:rPr>
              <a:t>Creative Commons Attribution 4.0 International License</a:t>
            </a:r>
            <a:r>
              <a:rPr lang="en-US" dirty="0"/>
              <a:t>.)</a:t>
            </a:r>
            <a:endParaRPr cap="non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dirty="0"/>
              <a:t>Webinar Overview</a:t>
            </a:r>
            <a:endParaRPr sz="4800" dirty="0"/>
          </a:p>
        </p:txBody>
      </p:sp>
      <p:sp>
        <p:nvSpPr>
          <p:cNvPr id="159" name="Google Shape;159;p6"/>
          <p:cNvSpPr txBox="1">
            <a:spLocks noGrp="1"/>
          </p:cNvSpPr>
          <p:nvPr>
            <p:ph type="body" idx="1"/>
          </p:nvPr>
        </p:nvSpPr>
        <p:spPr>
          <a:xfrm>
            <a:off x="970772" y="2013564"/>
            <a:ext cx="7202456" cy="4039916"/>
          </a:xfrm>
          <a:prstGeom prst="rect">
            <a:avLst/>
          </a:prstGeom>
          <a:noFill/>
          <a:ln>
            <a:noFill/>
          </a:ln>
        </p:spPr>
        <p:txBody>
          <a:bodyPr spcFirstLastPara="1" wrap="square" lIns="91425" tIns="45700" rIns="91425" bIns="45700" anchor="t" anchorCtr="0">
            <a:normAutofit/>
          </a:bodyPr>
          <a:lstStyle/>
          <a:p>
            <a:pPr marL="127000" indent="0">
              <a:buNone/>
            </a:pPr>
            <a:r>
              <a:rPr lang="en-US" sz="2200" dirty="0"/>
              <a:t>As of Fall 2026, most new pathways funded with Zero Textbook Cost (ZTC) Degree Program dollars are required to be implemented and many colleges have added new resources to COOL4Ed as required by the ZTC legislation. </a:t>
            </a:r>
          </a:p>
          <a:p>
            <a:pPr marL="127000" indent="0">
              <a:buNone/>
            </a:pPr>
            <a:r>
              <a:rPr lang="en-US" sz="2200" dirty="0"/>
              <a:t>Join us for an overview of newly available anthropology OER, to share what OER you’re working on, and/or to discuss your unmet OER needs.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dirty="0"/>
              <a:t>Presenter</a:t>
            </a:r>
            <a:endParaRPr dirty="0"/>
          </a:p>
        </p:txBody>
      </p:sp>
      <p:sp>
        <p:nvSpPr>
          <p:cNvPr id="166" name="Google Shape;166;p7"/>
          <p:cNvSpPr txBox="1">
            <a:spLocks noGrp="1"/>
          </p:cNvSpPr>
          <p:nvPr>
            <p:ph type="body" idx="1"/>
          </p:nvPr>
        </p:nvSpPr>
        <p:spPr>
          <a:xfrm>
            <a:off x="946462" y="2013564"/>
            <a:ext cx="7486903" cy="4039916"/>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1800" dirty="0"/>
              <a:t>Lara Braff, Ph.D.</a:t>
            </a:r>
          </a:p>
          <a:p>
            <a:pPr lvl="1" indent="-330200">
              <a:spcBef>
                <a:spcPts val="750"/>
              </a:spcBef>
              <a:buSzPts val="1600"/>
            </a:pPr>
            <a:r>
              <a:rPr lang="en-US" sz="1600" dirty="0"/>
              <a:t>Anthropology Professor and Co-chair of Behavioral Sciences, Grossmont College</a:t>
            </a:r>
          </a:p>
          <a:p>
            <a:pPr lvl="1" indent="-330200">
              <a:spcBef>
                <a:spcPts val="750"/>
              </a:spcBef>
              <a:buSzPts val="1600"/>
            </a:pPr>
            <a:r>
              <a:rPr lang="en-US" sz="1600" dirty="0"/>
              <a:t>OERI Discipline Lead (DL) for Anthropology and DL Co-coordinator</a:t>
            </a:r>
            <a:endParaRPr dirty="0"/>
          </a:p>
          <a:p>
            <a:pPr marL="914400" lvl="1" indent="-228600" algn="l" rtl="0">
              <a:lnSpc>
                <a:spcPct val="120000"/>
              </a:lnSpc>
              <a:spcBef>
                <a:spcPts val="375"/>
              </a:spcBef>
              <a:spcAft>
                <a:spcPts val="0"/>
              </a:spcAft>
              <a:buSzPts val="1400"/>
              <a:buNone/>
            </a:pPr>
            <a:endParaRPr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8"/>
          <p:cNvSpPr txBox="1">
            <a:spLocks noGrp="1"/>
          </p:cNvSpPr>
          <p:nvPr>
            <p:ph type="title" idx="4294967295"/>
          </p:nvPr>
        </p:nvSpPr>
        <p:spPr>
          <a:xfrm>
            <a:off x="1088655"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Outline</a:t>
            </a:r>
            <a:endParaRPr dirty="0">
              <a:latin typeface="Arial"/>
              <a:ea typeface="Arial"/>
              <a:cs typeface="Arial"/>
              <a:sym typeface="Arial"/>
            </a:endParaRPr>
          </a:p>
        </p:txBody>
      </p:sp>
      <p:sp>
        <p:nvSpPr>
          <p:cNvPr id="174" name="Google Shape;174;p8"/>
          <p:cNvSpPr txBox="1">
            <a:spLocks noGrp="1"/>
          </p:cNvSpPr>
          <p:nvPr>
            <p:ph type="body" idx="1"/>
          </p:nvPr>
        </p:nvSpPr>
        <p:spPr>
          <a:xfrm>
            <a:off x="971160" y="2015732"/>
            <a:ext cx="7437476"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sz="2800" dirty="0">
                <a:solidFill>
                  <a:srgbClr val="181612"/>
                </a:solidFill>
              </a:rPr>
              <a:t>State of Anthropology OER</a:t>
            </a:r>
          </a:p>
          <a:p>
            <a:pPr lvl="1">
              <a:spcBef>
                <a:spcPts val="750"/>
              </a:spcBef>
            </a:pPr>
            <a:r>
              <a:rPr lang="en-US" sz="2600" dirty="0">
                <a:solidFill>
                  <a:srgbClr val="181612"/>
                </a:solidFill>
              </a:rPr>
              <a:t>Resources by TMC</a:t>
            </a:r>
          </a:p>
          <a:p>
            <a:pPr marL="457200" lvl="0" indent="-381000" algn="l" rtl="0">
              <a:lnSpc>
                <a:spcPct val="120000"/>
              </a:lnSpc>
              <a:spcBef>
                <a:spcPts val="750"/>
              </a:spcBef>
              <a:spcAft>
                <a:spcPts val="0"/>
              </a:spcAft>
              <a:buSzPts val="2400"/>
              <a:buChar char="•"/>
            </a:pPr>
            <a:r>
              <a:rPr lang="en-US" sz="2800" dirty="0">
                <a:solidFill>
                  <a:srgbClr val="181612"/>
                </a:solidFill>
              </a:rPr>
              <a:t>New resources</a:t>
            </a:r>
          </a:p>
          <a:p>
            <a:pPr lvl="1">
              <a:spcBef>
                <a:spcPts val="750"/>
              </a:spcBef>
            </a:pPr>
            <a:r>
              <a:rPr lang="en-US" sz="2400" dirty="0">
                <a:solidFill>
                  <a:srgbClr val="181612"/>
                </a:solidFill>
              </a:rPr>
              <a:t>ZTC Grant Projects on Cool4Ed</a:t>
            </a:r>
            <a:endParaRPr lang="en-US" sz="2600" dirty="0">
              <a:solidFill>
                <a:srgbClr val="181612"/>
              </a:solidFill>
            </a:endParaRPr>
          </a:p>
          <a:p>
            <a:pPr marL="457200" lvl="0" indent="-381000" algn="l" rtl="0">
              <a:lnSpc>
                <a:spcPct val="120000"/>
              </a:lnSpc>
              <a:spcBef>
                <a:spcPts val="750"/>
              </a:spcBef>
              <a:spcAft>
                <a:spcPts val="0"/>
              </a:spcAft>
              <a:buSzPts val="2400"/>
              <a:buChar char="•"/>
            </a:pPr>
            <a:r>
              <a:rPr lang="en-US" sz="2800" dirty="0">
                <a:solidFill>
                  <a:srgbClr val="181612"/>
                </a:solidFill>
              </a:rPr>
              <a:t>Unmet needs? Forthcoming work?</a:t>
            </a:r>
          </a:p>
          <a:p>
            <a:pPr lvl="1">
              <a:spcBef>
                <a:spcPts val="750"/>
              </a:spcBef>
            </a:pPr>
            <a:r>
              <a:rPr lang="en-US" sz="2600" dirty="0">
                <a:solidFill>
                  <a:srgbClr val="181612"/>
                </a:solidFill>
              </a:rPr>
              <a:t>Discipline survey</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B4FE20B3-3F30-CA53-77E0-FA1EA49C34E4}"/>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F9767EE3-0161-7BD9-3387-894E1240CC72}"/>
              </a:ext>
            </a:extLst>
          </p:cNvPr>
          <p:cNvSpPr txBox="1">
            <a:spLocks noGrp="1"/>
          </p:cNvSpPr>
          <p:nvPr>
            <p:ph type="title" idx="4294967295"/>
          </p:nvPr>
        </p:nvSpPr>
        <p:spPr>
          <a:xfrm>
            <a:off x="1088655" y="802352"/>
            <a:ext cx="7202487" cy="89852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ANTH OER by C-ID and TMC</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C3BE76DE-B311-768B-3635-B9F28E407FD2}"/>
              </a:ext>
            </a:extLst>
          </p:cNvPr>
          <p:cNvSpPr txBox="1">
            <a:spLocks noGrp="1"/>
          </p:cNvSpPr>
          <p:nvPr>
            <p:ph type="body" idx="1"/>
          </p:nvPr>
        </p:nvSpPr>
        <p:spPr>
          <a:xfrm>
            <a:off x="426308" y="2015732"/>
            <a:ext cx="8291384"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sz="2000" dirty="0"/>
              <a:t>ASCCC-OERI: </a:t>
            </a:r>
            <a:r>
              <a:rPr lang="en-US" sz="2000" dirty="0">
                <a:hlinkClick r:id="rId3"/>
              </a:rPr>
              <a:t>OER by C-ID </a:t>
            </a:r>
            <a:r>
              <a:rPr lang="en-US" sz="2000" dirty="0"/>
              <a:t>and </a:t>
            </a:r>
            <a:r>
              <a:rPr lang="en-US" sz="2000" dirty="0">
                <a:hlinkClick r:id="rId4"/>
              </a:rPr>
              <a:t>Transfer Model Curriculum</a:t>
            </a:r>
            <a:r>
              <a:rPr lang="en-US" sz="2000" dirty="0"/>
              <a:t> (TMC)</a:t>
            </a:r>
          </a:p>
          <a:p>
            <a:pPr marL="457200" lvl="0" indent="-381000" algn="l" rtl="0">
              <a:lnSpc>
                <a:spcPct val="120000"/>
              </a:lnSpc>
              <a:spcBef>
                <a:spcPts val="750"/>
              </a:spcBef>
              <a:spcAft>
                <a:spcPts val="0"/>
              </a:spcAft>
              <a:buSzPts val="2400"/>
              <a:buChar char="•"/>
            </a:pPr>
            <a:r>
              <a:rPr lang="en-US" sz="2000" b="1" dirty="0"/>
              <a:t>Required Core </a:t>
            </a:r>
            <a:r>
              <a:rPr lang="en-US" sz="2000" dirty="0"/>
              <a:t>(C-ID):</a:t>
            </a:r>
          </a:p>
          <a:p>
            <a:pPr lvl="1">
              <a:spcBef>
                <a:spcPts val="750"/>
              </a:spcBef>
            </a:pPr>
            <a:r>
              <a:rPr lang="en-US" dirty="0"/>
              <a:t>ANTH 120 – Intro to Cultural Anth</a:t>
            </a:r>
          </a:p>
          <a:p>
            <a:pPr lvl="1">
              <a:spcBef>
                <a:spcPts val="750"/>
              </a:spcBef>
            </a:pPr>
            <a:r>
              <a:rPr lang="en-US" dirty="0"/>
              <a:t>ANTH 110 (C1001) – Intro to Biological Anth</a:t>
            </a:r>
          </a:p>
          <a:p>
            <a:pPr lvl="1">
              <a:spcBef>
                <a:spcPts val="750"/>
              </a:spcBef>
            </a:pPr>
            <a:r>
              <a:rPr lang="en-US" dirty="0"/>
              <a:t>ANTH 115L (C1001L) – Biological Anth Lab</a:t>
            </a:r>
          </a:p>
          <a:p>
            <a:pPr lvl="1">
              <a:spcBef>
                <a:spcPts val="750"/>
              </a:spcBef>
            </a:pPr>
            <a:r>
              <a:rPr lang="en-US" dirty="0"/>
              <a:t>ANTH  150 – Intro to Archaeology</a:t>
            </a:r>
          </a:p>
          <a:p>
            <a:pPr marL="457200" lvl="0" indent="-381000" algn="l" rtl="0">
              <a:lnSpc>
                <a:spcPct val="120000"/>
              </a:lnSpc>
              <a:spcBef>
                <a:spcPts val="750"/>
              </a:spcBef>
              <a:spcAft>
                <a:spcPts val="0"/>
              </a:spcAft>
              <a:buSzPts val="2400"/>
              <a:buChar char="•"/>
            </a:pPr>
            <a:r>
              <a:rPr lang="en-US" sz="2000" b="1" dirty="0"/>
              <a:t>List A, B, C</a:t>
            </a:r>
          </a:p>
          <a:p>
            <a:pPr lvl="1">
              <a:spcBef>
                <a:spcPts val="750"/>
              </a:spcBef>
            </a:pPr>
            <a:r>
              <a:rPr lang="en-US" dirty="0"/>
              <a:t>List A includes ANTH 130 (Linguistic Anth)</a:t>
            </a:r>
          </a:p>
          <a:p>
            <a:pPr lvl="1">
              <a:spcBef>
                <a:spcPts val="750"/>
              </a:spcBef>
            </a:pPr>
            <a:r>
              <a:rPr lang="en-US" dirty="0"/>
              <a:t>List B can include Anth specialty courses and regional courses</a:t>
            </a:r>
          </a:p>
          <a:p>
            <a:pPr lvl="1">
              <a:spcBef>
                <a:spcPts val="750"/>
              </a:spcBef>
            </a:pPr>
            <a:r>
              <a:rPr lang="en-US" dirty="0"/>
              <a:t>List C includes Lists A and B; philosophy of science, geology, anatomy, earth science, GIS</a:t>
            </a:r>
          </a:p>
          <a:p>
            <a:pPr marL="457200" lvl="0" indent="-381000" algn="l" rtl="0">
              <a:lnSpc>
                <a:spcPct val="120000"/>
              </a:lnSpc>
              <a:spcBef>
                <a:spcPts val="750"/>
              </a:spcBef>
              <a:spcAft>
                <a:spcPts val="0"/>
              </a:spcAft>
              <a:buSzPts val="2400"/>
              <a:buChar char="•"/>
            </a:pPr>
            <a:endParaRPr lang="en-US" dirty="0"/>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778599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7A9CE0A5-45AD-9AE7-4CEB-C6ECB79DADF6}"/>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6B5FD993-F19A-5861-6EBC-751EC8CD3F1E}"/>
              </a:ext>
            </a:extLst>
          </p:cNvPr>
          <p:cNvSpPr txBox="1">
            <a:spLocks noGrp="1"/>
          </p:cNvSpPr>
          <p:nvPr>
            <p:ph type="title" idx="4294967295"/>
          </p:nvPr>
        </p:nvSpPr>
        <p:spPr>
          <a:xfrm>
            <a:off x="2111734" y="741623"/>
            <a:ext cx="4768419" cy="89852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Cultural Anth </a:t>
            </a:r>
            <a:br>
              <a:rPr lang="en-US" sz="4400" dirty="0">
                <a:latin typeface="Arial"/>
                <a:ea typeface="Arial"/>
                <a:cs typeface="Arial"/>
                <a:sym typeface="Arial"/>
              </a:rPr>
            </a:br>
            <a:r>
              <a:rPr lang="en-US" sz="4400" dirty="0">
                <a:latin typeface="Arial"/>
                <a:ea typeface="Arial"/>
                <a:cs typeface="Arial"/>
                <a:sym typeface="Arial"/>
              </a:rPr>
              <a:t>(ANTH 120)</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ADB0B6F3-41C3-36D5-5923-DDFB083435B3}"/>
              </a:ext>
            </a:extLst>
          </p:cNvPr>
          <p:cNvSpPr txBox="1">
            <a:spLocks noGrp="1"/>
          </p:cNvSpPr>
          <p:nvPr>
            <p:ph type="body" idx="1"/>
          </p:nvPr>
        </p:nvSpPr>
        <p:spPr>
          <a:xfrm>
            <a:off x="248424" y="1892164"/>
            <a:ext cx="6955566" cy="4039916"/>
          </a:xfrm>
          <a:prstGeom prst="rect">
            <a:avLst/>
          </a:prstGeom>
          <a:noFill/>
          <a:ln>
            <a:noFill/>
          </a:ln>
        </p:spPr>
        <p:txBody>
          <a:bodyPr spcFirstLastPara="1" wrap="square" lIns="91425" tIns="45700" rIns="91425" bIns="45700" anchor="t" anchorCtr="0">
            <a:noAutofit/>
          </a:bodyPr>
          <a:lstStyle/>
          <a:p>
            <a:pPr lvl="0"/>
            <a:r>
              <a:rPr lang="en-US" dirty="0">
                <a:solidFill>
                  <a:schemeClr val="bg2"/>
                </a:solidFill>
                <a:hlinkClick r:id="rId3">
                  <a:extLst>
                    <a:ext uri="{A12FA001-AC4F-418D-AE19-62706E023703}">
                      <ahyp:hlinkClr xmlns:ahyp="http://schemas.microsoft.com/office/drawing/2018/hyperlinkcolor" val="tx"/>
                    </a:ext>
                  </a:extLst>
                </a:hlinkClick>
              </a:rPr>
              <a:t>Introduction to Anthropology: A Four Field Approach (Edited by Pawlowicz; Brooks; Phaup; and Rector) (CC-BY-NC)</a:t>
            </a:r>
            <a:endParaRPr lang="en-US" dirty="0">
              <a:solidFill>
                <a:schemeClr val="bg2"/>
              </a:solidFill>
            </a:endParaRPr>
          </a:p>
          <a:p>
            <a:pPr lvl="0"/>
            <a:r>
              <a:rPr lang="en-US" dirty="0">
                <a:solidFill>
                  <a:schemeClr val="bg2"/>
                </a:solidFill>
                <a:hlinkClick r:id="rId4">
                  <a:extLst>
                    <a:ext uri="{A12FA001-AC4F-418D-AE19-62706E023703}">
                      <ahyp:hlinkClr xmlns:ahyp="http://schemas.microsoft.com/office/drawing/2018/hyperlinkcolor" val="tx"/>
                    </a:ext>
                  </a:extLst>
                </a:hlinkClick>
              </a:rPr>
              <a:t>Introduction to Anthropology (Hasty, Lewis, and Snipes, 2022) – OpenStax (CC BY)</a:t>
            </a:r>
            <a:endParaRPr lang="en-US" dirty="0">
              <a:solidFill>
                <a:schemeClr val="bg2"/>
              </a:solidFill>
            </a:endParaRPr>
          </a:p>
          <a:p>
            <a:pPr lvl="0"/>
            <a:r>
              <a:rPr lang="en-US" dirty="0">
                <a:solidFill>
                  <a:schemeClr val="bg2"/>
                </a:solidFill>
                <a:hlinkClick r:id="rId5">
                  <a:extLst>
                    <a:ext uri="{A12FA001-AC4F-418D-AE19-62706E023703}">
                      <ahyp:hlinkClr xmlns:ahyp="http://schemas.microsoft.com/office/drawing/2018/hyperlinkcolor" val="tx"/>
                    </a:ext>
                  </a:extLst>
                </a:hlinkClick>
              </a:rPr>
              <a:t>Introduction to Anthropology: Holistic and Applied Research on Being Human (Palmiotto, Homsey-Messer, Ford, Poole, Adams, Allard, and Chadwick, 2022) (CC BY-SA)</a:t>
            </a:r>
            <a:endParaRPr lang="en-US" dirty="0">
              <a:solidFill>
                <a:schemeClr val="bg2"/>
              </a:solidFill>
            </a:endParaRPr>
          </a:p>
          <a:p>
            <a:pPr lvl="0"/>
            <a:r>
              <a:rPr lang="en-US" dirty="0">
                <a:solidFill>
                  <a:schemeClr val="bg2"/>
                </a:solidFill>
                <a:hlinkClick r:id="rId6">
                  <a:extLst>
                    <a:ext uri="{A12FA001-AC4F-418D-AE19-62706E023703}">
                      <ahyp:hlinkClr xmlns:ahyp="http://schemas.microsoft.com/office/drawing/2018/hyperlinkcolor" val="tx"/>
                    </a:ext>
                  </a:extLst>
                </a:hlinkClick>
              </a:rPr>
              <a:t>Cultural Anthropology (Saneda and Field, 2020) – LibreTexts (CC-BY-NC-SA 3.0)</a:t>
            </a:r>
            <a:endParaRPr lang="en-US" dirty="0">
              <a:solidFill>
                <a:schemeClr val="bg2"/>
              </a:solidFill>
            </a:endParaRPr>
          </a:p>
          <a:p>
            <a:pPr lvl="0"/>
            <a:r>
              <a:rPr lang="en-US" dirty="0">
                <a:solidFill>
                  <a:schemeClr val="bg2"/>
                </a:solidFill>
                <a:hlinkClick r:id="rId7">
                  <a:extLst>
                    <a:ext uri="{A12FA001-AC4F-418D-AE19-62706E023703}">
                      <ahyp:hlinkClr xmlns:ahyp="http://schemas.microsoft.com/office/drawing/2018/hyperlinkcolor" val="tx"/>
                    </a:ext>
                  </a:extLst>
                </a:hlinkClick>
              </a:rPr>
              <a:t>Perspectives: An Open Invitation to Cultural Anthropology, 2nd Edition (Brown, Tubelle de Gonzalez, and McIlwraith – American Anthropological Association, 2020) (CC-BY-NC 4.0)</a:t>
            </a:r>
            <a:endParaRPr lang="en-US" dirty="0">
              <a:solidFill>
                <a:schemeClr val="bg2"/>
              </a:solidFill>
            </a:endParaRPr>
          </a:p>
          <a:p>
            <a:pPr lvl="0"/>
            <a:r>
              <a:rPr lang="en-US" dirty="0">
                <a:solidFill>
                  <a:schemeClr val="bg2"/>
                </a:solidFill>
                <a:hlinkClick r:id="rId8">
                  <a:extLst>
                    <a:ext uri="{A12FA001-AC4F-418D-AE19-62706E023703}">
                      <ahyp:hlinkClr xmlns:ahyp="http://schemas.microsoft.com/office/drawing/2018/hyperlinkcolor" val="tx"/>
                    </a:ext>
                  </a:extLst>
                </a:hlinkClick>
              </a:rPr>
              <a:t>The Art of Being Human: A Textbook for Cultural Anthropology (Wesch – New Prairie Press, 2018) (CC-BY-NC-SA 4.0)</a:t>
            </a:r>
            <a:endParaRPr lang="en-US" dirty="0">
              <a:solidFill>
                <a:schemeClr val="bg2"/>
              </a:solidFill>
            </a:endParaRPr>
          </a:p>
          <a:p>
            <a:pPr marL="457200" lvl="0" indent="-381000" algn="l" rtl="0">
              <a:lnSpc>
                <a:spcPct val="120000"/>
              </a:lnSpc>
              <a:spcBef>
                <a:spcPts val="750"/>
              </a:spcBef>
              <a:spcAft>
                <a:spcPts val="0"/>
              </a:spcAft>
              <a:buSzPts val="2400"/>
              <a:buChar char="•"/>
            </a:pPr>
            <a:endParaRPr dirty="0"/>
          </a:p>
        </p:txBody>
      </p:sp>
      <p:pic>
        <p:nvPicPr>
          <p:cNvPr id="2" name="Picture 1" descr="Book cover, reading Perspectives: An Open Invitation to Cultural Anthropology with yellow background and buildings, tress, people, and cars.&#10;">
            <a:extLst>
              <a:ext uri="{FF2B5EF4-FFF2-40B4-BE49-F238E27FC236}">
                <a16:creationId xmlns:a16="http://schemas.microsoft.com/office/drawing/2014/main" id="{7E80136F-A1D5-7887-9A42-C653E00B8E01}"/>
              </a:ext>
            </a:extLst>
          </p:cNvPr>
          <p:cNvPicPr>
            <a:picLocks noChangeAspect="1"/>
          </p:cNvPicPr>
          <p:nvPr/>
        </p:nvPicPr>
        <p:blipFill rotWithShape="1">
          <a:blip r:embed="rId9"/>
          <a:srcRect r="2" b="7399"/>
          <a:stretch/>
        </p:blipFill>
        <p:spPr>
          <a:xfrm>
            <a:off x="6880153" y="178752"/>
            <a:ext cx="2075245" cy="2922793"/>
          </a:xfrm>
          <a:prstGeom prst="rect">
            <a:avLst/>
          </a:prstGeom>
        </p:spPr>
      </p:pic>
    </p:spTree>
    <p:extLst>
      <p:ext uri="{BB962C8B-B14F-4D97-AF65-F5344CB8AC3E}">
        <p14:creationId xmlns:p14="http://schemas.microsoft.com/office/powerpoint/2010/main" val="218970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275BD944-CBF4-20C4-CD25-1D4CC43C588D}"/>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0BCD1CEF-3ED8-870E-C651-FCD2273D9FCA}"/>
              </a:ext>
            </a:extLst>
          </p:cNvPr>
          <p:cNvSpPr txBox="1">
            <a:spLocks noGrp="1"/>
          </p:cNvSpPr>
          <p:nvPr>
            <p:ph type="title" idx="4294967295"/>
          </p:nvPr>
        </p:nvSpPr>
        <p:spPr>
          <a:xfrm>
            <a:off x="965329" y="814709"/>
            <a:ext cx="5287190" cy="89852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Biological Anth  </a:t>
            </a:r>
            <a:br>
              <a:rPr lang="en-US" sz="4400" dirty="0">
                <a:latin typeface="Arial"/>
                <a:ea typeface="Arial"/>
                <a:cs typeface="Arial"/>
                <a:sym typeface="Arial"/>
              </a:rPr>
            </a:br>
            <a:r>
              <a:rPr lang="en-US" sz="4400" dirty="0">
                <a:latin typeface="Arial"/>
                <a:ea typeface="Arial"/>
                <a:cs typeface="Arial"/>
                <a:sym typeface="Arial"/>
              </a:rPr>
              <a:t>(ANTH 110/C1001)</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840410E7-B94F-FA15-59A2-0772CAA444EC}"/>
              </a:ext>
            </a:extLst>
          </p:cNvPr>
          <p:cNvSpPr txBox="1">
            <a:spLocks noGrp="1"/>
          </p:cNvSpPr>
          <p:nvPr>
            <p:ph type="body" idx="1"/>
          </p:nvPr>
        </p:nvSpPr>
        <p:spPr>
          <a:xfrm>
            <a:off x="432486" y="2267950"/>
            <a:ext cx="7525264" cy="4050659"/>
          </a:xfrm>
          <a:prstGeom prst="rect">
            <a:avLst/>
          </a:prstGeom>
          <a:noFill/>
          <a:ln>
            <a:noFill/>
          </a:ln>
        </p:spPr>
        <p:txBody>
          <a:bodyPr spcFirstLastPara="1" wrap="square" lIns="91425" tIns="45700" rIns="91425" bIns="45700" anchor="t" anchorCtr="0">
            <a:noAutofit/>
          </a:bodyPr>
          <a:lstStyle/>
          <a:p>
            <a:pPr lvl="0"/>
            <a:r>
              <a:rPr lang="en-US" dirty="0">
                <a:solidFill>
                  <a:schemeClr val="bg2"/>
                </a:solidFill>
                <a:hlinkClick r:id="rId3">
                  <a:extLst>
                    <a:ext uri="{A12FA001-AC4F-418D-AE19-62706E023703}">
                      <ahyp:hlinkClr xmlns:ahyp="http://schemas.microsoft.com/office/drawing/2018/hyperlinkcolor" val="tx"/>
                    </a:ext>
                  </a:extLst>
                </a:hlinkClick>
              </a:rPr>
              <a:t>Introduction to Anthropology: A Four Field Approach (Edited by Pawlowicz; Brooks; Phaup; and Rector) (CC-BY-NC)</a:t>
            </a:r>
            <a:endParaRPr lang="en-US" dirty="0">
              <a:solidFill>
                <a:schemeClr val="bg2"/>
              </a:solidFill>
            </a:endParaRPr>
          </a:p>
          <a:p>
            <a:pPr lvl="0"/>
            <a:r>
              <a:rPr lang="en-US" dirty="0">
                <a:solidFill>
                  <a:schemeClr val="bg2"/>
                </a:solidFill>
                <a:hlinkClick r:id="rId4">
                  <a:extLst>
                    <a:ext uri="{A12FA001-AC4F-418D-AE19-62706E023703}">
                      <ahyp:hlinkClr xmlns:ahyp="http://schemas.microsoft.com/office/drawing/2018/hyperlinkcolor" val="tx"/>
                    </a:ext>
                  </a:extLst>
                </a:hlinkClick>
              </a:rPr>
              <a:t>Explorations: An Open Invitation to Biological Anthropology Second Edition (Shook, Nelson, Braff, and Aguilera – American Anthropological Association, 2023) (CC BY-NC)</a:t>
            </a:r>
            <a:endParaRPr lang="en-US" dirty="0">
              <a:solidFill>
                <a:schemeClr val="bg2"/>
              </a:solidFill>
            </a:endParaRPr>
          </a:p>
          <a:p>
            <a:pPr lvl="0"/>
            <a:r>
              <a:rPr lang="en-US" dirty="0">
                <a:solidFill>
                  <a:schemeClr val="bg2"/>
                </a:solidFill>
                <a:hlinkClick r:id="rId5">
                  <a:extLst>
                    <a:ext uri="{A12FA001-AC4F-418D-AE19-62706E023703}">
                      <ahyp:hlinkClr xmlns:ahyp="http://schemas.microsoft.com/office/drawing/2018/hyperlinkcolor" val="tx"/>
                    </a:ext>
                  </a:extLst>
                </a:hlinkClick>
              </a:rPr>
              <a:t>Biological Anthropology: A Brief Introduction (Saneda and Field, 2022) (CC-BY-NC-SA)</a:t>
            </a:r>
            <a:endParaRPr lang="en-US" dirty="0">
              <a:solidFill>
                <a:schemeClr val="bg2"/>
              </a:solidFill>
            </a:endParaRPr>
          </a:p>
          <a:p>
            <a:pPr lvl="0"/>
            <a:r>
              <a:rPr lang="en-US" dirty="0">
                <a:solidFill>
                  <a:schemeClr val="bg2"/>
                </a:solidFill>
                <a:hlinkClick r:id="rId6">
                  <a:extLst>
                    <a:ext uri="{A12FA001-AC4F-418D-AE19-62706E023703}">
                      <ahyp:hlinkClr xmlns:ahyp="http://schemas.microsoft.com/office/drawing/2018/hyperlinkcolor" val="tx"/>
                    </a:ext>
                  </a:extLst>
                </a:hlinkClick>
              </a:rPr>
              <a:t>Introduction to Anthropology (Hasty, Lewis, and Snipes, 2022) – OpenStax (CC BY)</a:t>
            </a:r>
            <a:endParaRPr lang="en-US" dirty="0">
              <a:solidFill>
                <a:schemeClr val="bg2"/>
              </a:solidFill>
            </a:endParaRPr>
          </a:p>
          <a:p>
            <a:pPr lvl="0"/>
            <a:r>
              <a:rPr lang="en-US" dirty="0">
                <a:solidFill>
                  <a:schemeClr val="bg2"/>
                </a:solidFill>
                <a:hlinkClick r:id="rId7">
                  <a:extLst>
                    <a:ext uri="{A12FA001-AC4F-418D-AE19-62706E023703}">
                      <ahyp:hlinkClr xmlns:ahyp="http://schemas.microsoft.com/office/drawing/2018/hyperlinkcolor" val="tx"/>
                    </a:ext>
                  </a:extLst>
                </a:hlinkClick>
              </a:rPr>
              <a:t>Introduction to Anthropology: Holistic and Applied Research on Being Human (Palmiotto, Homsey-Messer, Ford, Poole, Adams, Allard, and Chadwick, 2022) (CC BY-SA)</a:t>
            </a:r>
            <a:endParaRPr lang="en-US" dirty="0">
              <a:solidFill>
                <a:schemeClr val="bg2"/>
              </a:solidFill>
            </a:endParaRPr>
          </a:p>
          <a:p>
            <a:pPr lvl="0"/>
            <a:r>
              <a:rPr lang="en-US" dirty="0">
                <a:solidFill>
                  <a:schemeClr val="bg2"/>
                </a:solidFill>
                <a:hlinkClick r:id="rId8">
                  <a:extLst>
                    <a:ext uri="{A12FA001-AC4F-418D-AE19-62706E023703}">
                      <ahyp:hlinkClr xmlns:ahyp="http://schemas.microsoft.com/office/drawing/2018/hyperlinkcolor" val="tx"/>
                    </a:ext>
                  </a:extLst>
                </a:hlinkClick>
              </a:rPr>
              <a:t>Introduction to Physical Anthropology (Schoenberg, 2021) (CC BY-NC)</a:t>
            </a:r>
            <a:endParaRPr lang="en-US" dirty="0">
              <a:solidFill>
                <a:schemeClr val="bg2"/>
              </a:solidFill>
            </a:endParaRPr>
          </a:p>
          <a:p>
            <a:pPr marL="457200" lvl="0" indent="-381000" algn="l" rtl="0">
              <a:lnSpc>
                <a:spcPct val="120000"/>
              </a:lnSpc>
              <a:spcBef>
                <a:spcPts val="750"/>
              </a:spcBef>
              <a:spcAft>
                <a:spcPts val="0"/>
              </a:spcAft>
              <a:buSzPts val="2400"/>
              <a:buChar char="•"/>
            </a:pPr>
            <a:endParaRPr dirty="0"/>
          </a:p>
        </p:txBody>
      </p:sp>
      <p:pic>
        <p:nvPicPr>
          <p:cNvPr id="2" name="Picture 1" descr="Book covers on kindle, phone, and hard copy with title reading: Explorations: An Open Invitation to Biological Anthropology. Silouttes of humans, hominins, apes, and a monkey in different colors">
            <a:extLst>
              <a:ext uri="{FF2B5EF4-FFF2-40B4-BE49-F238E27FC236}">
                <a16:creationId xmlns:a16="http://schemas.microsoft.com/office/drawing/2014/main" id="{3FE91FE9-B0F1-00A8-4CD7-1C01CDFB782E}"/>
              </a:ext>
            </a:extLst>
          </p:cNvPr>
          <p:cNvPicPr>
            <a:picLocks noChangeAspect="1"/>
          </p:cNvPicPr>
          <p:nvPr/>
        </p:nvPicPr>
        <p:blipFill>
          <a:blip r:embed="rId9"/>
          <a:stretch>
            <a:fillRect/>
          </a:stretch>
        </p:blipFill>
        <p:spPr>
          <a:xfrm>
            <a:off x="6252519" y="73303"/>
            <a:ext cx="2758758" cy="2207004"/>
          </a:xfrm>
          <a:prstGeom prst="rect">
            <a:avLst/>
          </a:prstGeom>
        </p:spPr>
      </p:pic>
    </p:spTree>
    <p:extLst>
      <p:ext uri="{BB962C8B-B14F-4D97-AF65-F5344CB8AC3E}">
        <p14:creationId xmlns:p14="http://schemas.microsoft.com/office/powerpoint/2010/main" val="948570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12BFBE41-8C37-9C07-F45B-EB7467A0436D}"/>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46868FE2-D4DD-28AA-56EC-204CB8B9926D}"/>
              </a:ext>
            </a:extLst>
          </p:cNvPr>
          <p:cNvSpPr txBox="1">
            <a:spLocks noGrp="1"/>
          </p:cNvSpPr>
          <p:nvPr>
            <p:ph type="title" idx="4294967295"/>
          </p:nvPr>
        </p:nvSpPr>
        <p:spPr>
          <a:xfrm>
            <a:off x="1224821" y="802352"/>
            <a:ext cx="7202487" cy="89852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Biological Anth Lab</a:t>
            </a:r>
            <a:br>
              <a:rPr lang="en-US" sz="4400" dirty="0">
                <a:latin typeface="Arial"/>
                <a:ea typeface="Arial"/>
                <a:cs typeface="Arial"/>
                <a:sym typeface="Arial"/>
              </a:rPr>
            </a:br>
            <a:r>
              <a:rPr lang="en-US" sz="4400" dirty="0">
                <a:latin typeface="Arial"/>
                <a:ea typeface="Arial"/>
                <a:cs typeface="Arial"/>
                <a:sym typeface="Arial"/>
              </a:rPr>
              <a:t>(ANTH 115L/ C1001L)</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6906DFD2-5588-D3B0-8640-51B3D0F0305E}"/>
              </a:ext>
            </a:extLst>
          </p:cNvPr>
          <p:cNvSpPr txBox="1">
            <a:spLocks noGrp="1"/>
          </p:cNvSpPr>
          <p:nvPr>
            <p:ph type="body" idx="1"/>
          </p:nvPr>
        </p:nvSpPr>
        <p:spPr>
          <a:xfrm>
            <a:off x="914400" y="2015732"/>
            <a:ext cx="7611762" cy="4039916"/>
          </a:xfrm>
          <a:prstGeom prst="rect">
            <a:avLst/>
          </a:prstGeom>
          <a:noFill/>
          <a:ln>
            <a:noFill/>
          </a:ln>
        </p:spPr>
        <p:txBody>
          <a:bodyPr spcFirstLastPara="1" wrap="square" lIns="91425" tIns="45700" rIns="91425" bIns="45700" anchor="t" anchorCtr="0">
            <a:noAutofit/>
          </a:bodyPr>
          <a:lstStyle/>
          <a:p>
            <a:pPr lvl="0"/>
            <a:r>
              <a:rPr lang="en-US" dirty="0">
                <a:solidFill>
                  <a:schemeClr val="bg2"/>
                </a:solidFill>
                <a:hlinkClick r:id="rId3">
                  <a:extLst>
                    <a:ext uri="{A12FA001-AC4F-418D-AE19-62706E023703}">
                      <ahyp:hlinkClr xmlns:ahyp="http://schemas.microsoft.com/office/drawing/2018/hyperlinkcolor" val="tx"/>
                    </a:ext>
                  </a:extLst>
                </a:hlinkClick>
              </a:rPr>
              <a:t>Introduction to Biological Anthropology – Online Lab Course (Neff, 2025) (CC-BY-NC)</a:t>
            </a:r>
            <a:endParaRPr lang="en-US" dirty="0">
              <a:solidFill>
                <a:schemeClr val="bg2"/>
              </a:solidFill>
            </a:endParaRPr>
          </a:p>
          <a:p>
            <a:r>
              <a:rPr lang="en-US" dirty="0">
                <a:solidFill>
                  <a:schemeClr val="bg2"/>
                </a:solidFill>
                <a:hlinkClick r:id="rId4">
                  <a:extLst>
                    <a:ext uri="{A12FA001-AC4F-418D-AE19-62706E023703}">
                      <ahyp:hlinkClr xmlns:ahyp="http://schemas.microsoft.com/office/drawing/2018/hyperlinkcolor" val="tx"/>
                    </a:ext>
                  </a:extLst>
                </a:hlinkClick>
              </a:rPr>
              <a:t>Calculations and Palpations (Taylor-Hill, 2025) (CC BY-NC-SA)</a:t>
            </a:r>
            <a:endParaRPr lang="en-US" dirty="0">
              <a:solidFill>
                <a:schemeClr val="bg2"/>
              </a:solidFill>
            </a:endParaRPr>
          </a:p>
          <a:p>
            <a:pPr lvl="0"/>
            <a:r>
              <a:rPr lang="en-US" dirty="0">
                <a:solidFill>
                  <a:schemeClr val="bg2"/>
                </a:solidFill>
                <a:hlinkClick r:id="rId5">
                  <a:extLst>
                    <a:ext uri="{A12FA001-AC4F-418D-AE19-62706E023703}">
                      <ahyp:hlinkClr xmlns:ahyp="http://schemas.microsoft.com/office/drawing/2018/hyperlinkcolor" val="tx"/>
                    </a:ext>
                  </a:extLst>
                </a:hlinkClick>
              </a:rPr>
              <a:t>Explorations: An Open Invitation to Biological Anthropology – Lab Manual (Shook, Nelson, Braff, and Aguilera – American Anthropological Association, 2021) (CC BY-NC 4.0)</a:t>
            </a:r>
            <a:endParaRPr lang="en-US" dirty="0">
              <a:solidFill>
                <a:schemeClr val="bg2"/>
              </a:solidFill>
            </a:endParaRPr>
          </a:p>
          <a:p>
            <a:pPr lvl="0"/>
            <a:r>
              <a:rPr lang="en-US" dirty="0">
                <a:solidFill>
                  <a:schemeClr val="bg2"/>
                </a:solidFill>
                <a:hlinkClick r:id="rId6">
                  <a:extLst>
                    <a:ext uri="{A12FA001-AC4F-418D-AE19-62706E023703}">
                      <ahyp:hlinkClr xmlns:ahyp="http://schemas.microsoft.com/office/drawing/2018/hyperlinkcolor" val="tx"/>
                    </a:ext>
                  </a:extLst>
                </a:hlinkClick>
              </a:rPr>
              <a:t>General Biology Labs (Burran and DesRochers, 2015) – LibreTexts (CC-BY-NC-SA 3.0)</a:t>
            </a:r>
            <a:endParaRPr lang="en-US" dirty="0">
              <a:solidFill>
                <a:schemeClr val="bg2"/>
              </a:solidFill>
            </a:endParaRPr>
          </a:p>
          <a:p>
            <a:pPr lvl="0"/>
            <a:r>
              <a:rPr lang="en-US" dirty="0">
                <a:solidFill>
                  <a:schemeClr val="bg2"/>
                </a:solidFill>
                <a:hlinkClick r:id="rId7">
                  <a:extLst>
                    <a:ext uri="{A12FA001-AC4F-418D-AE19-62706E023703}">
                      <ahyp:hlinkClr xmlns:ahyp="http://schemas.microsoft.com/office/drawing/2018/hyperlinkcolor" val="tx"/>
                    </a:ext>
                  </a:extLst>
                </a:hlinkClick>
              </a:rPr>
              <a:t>Biological Anthropology – Laboratory Activities (Taub, 2010) – LibreTexts (CC BY-NC-SA)</a:t>
            </a:r>
            <a:endParaRPr lang="en-US" dirty="0">
              <a:solidFill>
                <a:schemeClr val="bg2"/>
              </a:solidFill>
            </a:endParaRPr>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3259466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92C81EE5-09DD-DE0B-6FD6-98D0DB564BC4}"/>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F947C77D-DFC4-E3B4-055D-5E98A05DE036}"/>
              </a:ext>
            </a:extLst>
          </p:cNvPr>
          <p:cNvSpPr txBox="1">
            <a:spLocks noGrp="1"/>
          </p:cNvSpPr>
          <p:nvPr>
            <p:ph type="title" idx="4294967295"/>
          </p:nvPr>
        </p:nvSpPr>
        <p:spPr>
          <a:xfrm>
            <a:off x="1224821"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Archaeology OER</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31CF4C33-4213-2FFE-E9EE-BE08AFA59E6F}"/>
              </a:ext>
            </a:extLst>
          </p:cNvPr>
          <p:cNvSpPr txBox="1">
            <a:spLocks noGrp="1"/>
          </p:cNvSpPr>
          <p:nvPr>
            <p:ph type="body" idx="1"/>
          </p:nvPr>
        </p:nvSpPr>
        <p:spPr>
          <a:xfrm>
            <a:off x="442807" y="2015732"/>
            <a:ext cx="7202456" cy="4039916"/>
          </a:xfrm>
          <a:prstGeom prst="rect">
            <a:avLst/>
          </a:prstGeom>
          <a:noFill/>
          <a:ln>
            <a:noFill/>
          </a:ln>
        </p:spPr>
        <p:txBody>
          <a:bodyPr spcFirstLastPara="1" wrap="square" lIns="91425" tIns="45700" rIns="91425" bIns="45700" anchor="t" anchorCtr="0">
            <a:noAutofit/>
          </a:bodyPr>
          <a:lstStyle/>
          <a:p>
            <a:pPr lvl="0"/>
            <a:r>
              <a:rPr lang="en-US" dirty="0">
                <a:solidFill>
                  <a:schemeClr val="bg2"/>
                </a:solidFill>
                <a:hlinkClick r:id="rId3">
                  <a:extLst>
                    <a:ext uri="{A12FA001-AC4F-418D-AE19-62706E023703}">
                      <ahyp:hlinkClr xmlns:ahyp="http://schemas.microsoft.com/office/drawing/2018/hyperlinkcolor" val="tx"/>
                    </a:ext>
                  </a:extLst>
                </a:hlinkClick>
              </a:rPr>
              <a:t>Introduction to Anthropology: A Four Field Approach (Edited by Pawlowicz; Brooks; Phaup; and Rector) (CC-BY-NC)</a:t>
            </a:r>
            <a:endParaRPr lang="en-US" dirty="0">
              <a:solidFill>
                <a:schemeClr val="bg2"/>
              </a:solidFill>
            </a:endParaRPr>
          </a:p>
          <a:p>
            <a:pPr lvl="0"/>
            <a:r>
              <a:rPr lang="en-US" dirty="0">
                <a:solidFill>
                  <a:schemeClr val="bg2"/>
                </a:solidFill>
                <a:hlinkClick r:id="rId4">
                  <a:extLst>
                    <a:ext uri="{A12FA001-AC4F-418D-AE19-62706E023703}">
                      <ahyp:hlinkClr xmlns:ahyp="http://schemas.microsoft.com/office/drawing/2018/hyperlinkcolor" val="tx"/>
                    </a:ext>
                  </a:extLst>
                </a:hlinkClick>
              </a:rPr>
              <a:t>Traces: An Open Invitation to Archaeology (Donahue, Ray, Scarborough, and Zovar – Whatcom Community College, FORTHCOMING) (CC BY)</a:t>
            </a:r>
            <a:endParaRPr lang="en-US" dirty="0">
              <a:solidFill>
                <a:schemeClr val="bg2"/>
              </a:solidFill>
            </a:endParaRPr>
          </a:p>
          <a:p>
            <a:pPr lvl="0"/>
            <a:r>
              <a:rPr lang="en-US" dirty="0">
                <a:solidFill>
                  <a:schemeClr val="bg2"/>
                </a:solidFill>
                <a:hlinkClick r:id="rId5">
                  <a:extLst>
                    <a:ext uri="{A12FA001-AC4F-418D-AE19-62706E023703}">
                      <ahyp:hlinkClr xmlns:ahyp="http://schemas.microsoft.com/office/drawing/2018/hyperlinkcolor" val="tx"/>
                    </a:ext>
                  </a:extLst>
                </a:hlinkClick>
              </a:rPr>
              <a:t>Archaeology (Ruth, 2023) – LibreTexts (CC BY-NC-SA)</a:t>
            </a:r>
            <a:endParaRPr lang="en-US" dirty="0">
              <a:solidFill>
                <a:schemeClr val="bg2"/>
              </a:solidFill>
            </a:endParaRPr>
          </a:p>
          <a:p>
            <a:pPr lvl="0"/>
            <a:r>
              <a:rPr lang="en-US" dirty="0">
                <a:solidFill>
                  <a:schemeClr val="bg2"/>
                </a:solidFill>
                <a:hlinkClick r:id="rId6">
                  <a:extLst>
                    <a:ext uri="{A12FA001-AC4F-418D-AE19-62706E023703}">
                      <ahyp:hlinkClr xmlns:ahyp="http://schemas.microsoft.com/office/drawing/2018/hyperlinkcolor" val="tx"/>
                    </a:ext>
                  </a:extLst>
                </a:hlinkClick>
              </a:rPr>
              <a:t>Digging into Archaeology: A Brief OER Introduction to Archaeology with Activities (Paskey and Cisneros, 2020) – LibreTexts (CC BY-NC)</a:t>
            </a:r>
            <a:endParaRPr lang="en-US" dirty="0">
              <a:solidFill>
                <a:schemeClr val="bg2"/>
              </a:solidFill>
            </a:endParaRPr>
          </a:p>
          <a:p>
            <a:pPr lvl="0"/>
            <a:r>
              <a:rPr lang="en-US" dirty="0">
                <a:solidFill>
                  <a:schemeClr val="bg2"/>
                </a:solidFill>
                <a:hlinkClick r:id="rId7">
                  <a:extLst>
                    <a:ext uri="{A12FA001-AC4F-418D-AE19-62706E023703}">
                      <ahyp:hlinkClr xmlns:ahyp="http://schemas.microsoft.com/office/drawing/2018/hyperlinkcolor" val="tx"/>
                    </a:ext>
                  </a:extLst>
                </a:hlinkClick>
              </a:rPr>
              <a:t>Introduction to Archaeology: A Workbook (Lemke, 2020) – LibreTexts (CC BY-NC-SA)</a:t>
            </a:r>
            <a:endParaRPr lang="en-US" dirty="0">
              <a:solidFill>
                <a:schemeClr val="bg2"/>
              </a:solidFill>
            </a:endParaRPr>
          </a:p>
          <a:p>
            <a:pPr marL="457200" lvl="0" indent="-381000" algn="l" rtl="0">
              <a:lnSpc>
                <a:spcPct val="120000"/>
              </a:lnSpc>
              <a:spcBef>
                <a:spcPts val="750"/>
              </a:spcBef>
              <a:spcAft>
                <a:spcPts val="0"/>
              </a:spcAft>
              <a:buSzPts val="2400"/>
              <a:buChar char="•"/>
            </a:pPr>
            <a:endParaRPr dirty="0"/>
          </a:p>
        </p:txBody>
      </p:sp>
      <p:pic>
        <p:nvPicPr>
          <p:cNvPr id="3" name="Picture 2" descr="Book cover reading “Traces: An Open Invitation to Archaeology.” Image of hands and small tools and objects in dirt.">
            <a:extLst>
              <a:ext uri="{FF2B5EF4-FFF2-40B4-BE49-F238E27FC236}">
                <a16:creationId xmlns:a16="http://schemas.microsoft.com/office/drawing/2014/main" id="{0640F2A8-3F6F-EBB7-A4C6-CFBB53788722}"/>
              </a:ext>
            </a:extLst>
          </p:cNvPr>
          <p:cNvPicPr>
            <a:picLocks noChangeAspect="1"/>
          </p:cNvPicPr>
          <p:nvPr/>
        </p:nvPicPr>
        <p:blipFill>
          <a:blip r:embed="rId8"/>
          <a:stretch>
            <a:fillRect/>
          </a:stretch>
        </p:blipFill>
        <p:spPr>
          <a:xfrm>
            <a:off x="6863249" y="111022"/>
            <a:ext cx="2111859" cy="2883147"/>
          </a:xfrm>
          <a:prstGeom prst="rect">
            <a:avLst/>
          </a:prstGeom>
        </p:spPr>
      </p:pic>
    </p:spTree>
    <p:extLst>
      <p:ext uri="{BB962C8B-B14F-4D97-AF65-F5344CB8AC3E}">
        <p14:creationId xmlns:p14="http://schemas.microsoft.com/office/powerpoint/2010/main" val="1184197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76748D4F-2C01-BDDF-2552-0270BAADC590}"/>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6CA574A0-3EC5-70E8-CE6B-9DF7DBE87201}"/>
              </a:ext>
            </a:extLst>
          </p:cNvPr>
          <p:cNvSpPr txBox="1">
            <a:spLocks noGrp="1"/>
          </p:cNvSpPr>
          <p:nvPr>
            <p:ph type="title" idx="4294967295"/>
          </p:nvPr>
        </p:nvSpPr>
        <p:spPr>
          <a:xfrm>
            <a:off x="1224821"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t>Other </a:t>
            </a:r>
            <a:r>
              <a:rPr lang="en-US" sz="4400" dirty="0">
                <a:latin typeface="Arial"/>
                <a:ea typeface="Arial"/>
                <a:cs typeface="Arial"/>
                <a:sym typeface="Arial"/>
              </a:rPr>
              <a:t>Courses</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89317FDC-1DBC-C223-A964-4B8CCBB87768}"/>
              </a:ext>
            </a:extLst>
          </p:cNvPr>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dirty="0"/>
              <a:t>Linguistic Anthropology: </a:t>
            </a:r>
          </a:p>
          <a:p>
            <a:pPr lvl="1"/>
            <a:r>
              <a:rPr lang="en-US" dirty="0">
                <a:solidFill>
                  <a:schemeClr val="bg2"/>
                </a:solidFill>
                <a:hlinkClick r:id="rId3">
                  <a:extLst>
                    <a:ext uri="{A12FA001-AC4F-418D-AE19-62706E023703}">
                      <ahyp:hlinkClr xmlns:ahyp="http://schemas.microsoft.com/office/drawing/2018/hyperlinkcolor" val="tx"/>
                    </a:ext>
                  </a:extLst>
                </a:hlinkClick>
              </a:rPr>
              <a:t>Languages and Worldview (Allard-Kropp, 2024) (CC BY-NC-SA 4.0)</a:t>
            </a:r>
            <a:endParaRPr lang="en-US" dirty="0">
              <a:solidFill>
                <a:schemeClr val="bg2"/>
              </a:solidFill>
            </a:endParaRPr>
          </a:p>
          <a:p>
            <a:pPr lvl="1"/>
            <a:r>
              <a:rPr lang="en-US" dirty="0">
                <a:solidFill>
                  <a:schemeClr val="bg2"/>
                </a:solidFill>
                <a:hlinkClick r:id="rId4">
                  <a:extLst>
                    <a:ext uri="{A12FA001-AC4F-418D-AE19-62706E023703}">
                      <ahyp:hlinkClr xmlns:ahyp="http://schemas.microsoft.com/office/drawing/2018/hyperlinkcolor" val="tx"/>
                    </a:ext>
                  </a:extLst>
                </a:hlinkClick>
              </a:rPr>
              <a:t>Essentials of Linguistics, 2nd Edition (Anderson et al., 2022) (CC BY-NC-SA 4.0)</a:t>
            </a:r>
            <a:endParaRPr lang="en-US" dirty="0">
              <a:solidFill>
                <a:schemeClr val="bg2"/>
              </a:solidFill>
            </a:endParaRPr>
          </a:p>
          <a:p>
            <a:pPr marL="533400" lvl="1" indent="0">
              <a:buNone/>
            </a:pPr>
            <a:endParaRPr lang="en-US" dirty="0">
              <a:solidFill>
                <a:schemeClr val="bg2"/>
              </a:solidFill>
            </a:endParaRPr>
          </a:p>
          <a:p>
            <a:r>
              <a:rPr lang="en-US" dirty="0">
                <a:solidFill>
                  <a:schemeClr val="bg2"/>
                </a:solidFill>
              </a:rPr>
              <a:t>Anthroplogy of Magic, Witchcraft, Religion</a:t>
            </a:r>
            <a:endParaRPr lang="en-US" dirty="0">
              <a:solidFill>
                <a:srgbClr val="DE1F37"/>
              </a:solidFill>
              <a:hlinkClick r:id="rId5">
                <a:extLst>
                  <a:ext uri="{A12FA001-AC4F-418D-AE19-62706E023703}">
                    <ahyp:hlinkClr xmlns:ahyp="http://schemas.microsoft.com/office/drawing/2018/hyperlinkcolor" val="tx"/>
                  </a:ext>
                </a:extLst>
              </a:hlinkClick>
            </a:endParaRPr>
          </a:p>
          <a:p>
            <a:pPr lvl="1"/>
            <a:r>
              <a:rPr lang="en-US" dirty="0">
                <a:solidFill>
                  <a:schemeClr val="bg2"/>
                </a:solidFill>
                <a:hlinkClick r:id="rId5">
                  <a:extLst>
                    <a:ext uri="{A12FA001-AC4F-418D-AE19-62706E023703}">
                      <ahyp:hlinkClr xmlns:ahyp="http://schemas.microsoft.com/office/drawing/2018/hyperlinkcolor" val="tx"/>
                    </a:ext>
                  </a:extLst>
                </a:hlinkClick>
              </a:rPr>
              <a:t>Beliefs: Anthropology of Magic, Witchcraft, and Religion</a:t>
            </a:r>
            <a:endParaRPr lang="en-US" dirty="0">
              <a:solidFill>
                <a:schemeClr val="bg2"/>
              </a:solidFill>
            </a:endParaRPr>
          </a:p>
          <a:p>
            <a:pPr marL="457200" lvl="0" indent="-381000" algn="l" rtl="0">
              <a:lnSpc>
                <a:spcPct val="120000"/>
              </a:lnSpc>
              <a:spcBef>
                <a:spcPts val="750"/>
              </a:spcBef>
              <a:spcAft>
                <a:spcPts val="0"/>
              </a:spcAft>
              <a:buSzPts val="2400"/>
              <a:buChar char="•"/>
            </a:pPr>
            <a:endParaRPr lang="en-US" dirty="0"/>
          </a:p>
        </p:txBody>
      </p:sp>
    </p:spTree>
    <p:extLst>
      <p:ext uri="{BB962C8B-B14F-4D97-AF65-F5344CB8AC3E}">
        <p14:creationId xmlns:p14="http://schemas.microsoft.com/office/powerpoint/2010/main" val="3869492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EDB00CCE-305A-B45D-B559-172D00C1B923}"/>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2267857F-D2DA-7819-EF80-665DE70F4CB9}"/>
              </a:ext>
            </a:extLst>
          </p:cNvPr>
          <p:cNvSpPr txBox="1">
            <a:spLocks noGrp="1"/>
          </p:cNvSpPr>
          <p:nvPr>
            <p:ph type="title" idx="4294967295"/>
          </p:nvPr>
        </p:nvSpPr>
        <p:spPr>
          <a:xfrm>
            <a:off x="1224821"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CCCCO ZTC Grants</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668AD3FC-DE9A-678B-BE05-90F48EA70624}"/>
              </a:ext>
            </a:extLst>
          </p:cNvPr>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lvl="0"/>
            <a:r>
              <a:rPr lang="en-US" dirty="0"/>
              <a:t>2021 Budget Act appropriated $115 million in one-time funding to the California Community Colleges for the Zero-Textbook-Cost Degree Grant (ZTC) program </a:t>
            </a:r>
          </a:p>
          <a:p>
            <a:pPr lvl="1"/>
            <a:r>
              <a:rPr lang="en-US" dirty="0"/>
              <a:t>Develop and implement ZTC degrees, while prioritize Open Educational Resources (OER) as the preferred way to reduce college costs for students</a:t>
            </a:r>
          </a:p>
          <a:p>
            <a:pPr lvl="1"/>
            <a:r>
              <a:rPr lang="en-US" dirty="0"/>
              <a:t>Three phases of ZTC grant opportunities</a:t>
            </a:r>
          </a:p>
          <a:p>
            <a:pPr lvl="0"/>
            <a:r>
              <a:rPr lang="en-US" dirty="0"/>
              <a:t>Legislation mandated sharing of grant-funded resources on Cool4Ed</a:t>
            </a:r>
          </a:p>
        </p:txBody>
      </p:sp>
    </p:spTree>
    <p:extLst>
      <p:ext uri="{BB962C8B-B14F-4D97-AF65-F5344CB8AC3E}">
        <p14:creationId xmlns:p14="http://schemas.microsoft.com/office/powerpoint/2010/main" val="170805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392ADD52-B427-4362-31E5-92C7925BEEFB}"/>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14BE0353-38D3-64C6-1877-C15FC454DA19}"/>
              </a:ext>
            </a:extLst>
          </p:cNvPr>
          <p:cNvSpPr txBox="1">
            <a:spLocks noGrp="1"/>
          </p:cNvSpPr>
          <p:nvPr>
            <p:ph type="title" idx="4294967295"/>
          </p:nvPr>
        </p:nvSpPr>
        <p:spPr>
          <a:xfrm>
            <a:off x="1088686"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ZTC Grants and Cool4Ed</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A6446BE8-EA04-FB1A-EC4A-C2847026A2CB}"/>
              </a:ext>
            </a:extLst>
          </p:cNvPr>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r>
              <a:rPr lang="en-US" dirty="0"/>
              <a:t>COOL4Ed was revised to meet needs of the colleges and make </a:t>
            </a:r>
            <a:r>
              <a:rPr lang="en-US" dirty="0">
                <a:hlinkClick r:id="rId3"/>
              </a:rPr>
              <a:t>adding to COOL4ED </a:t>
            </a:r>
            <a:r>
              <a:rPr lang="en-US" dirty="0"/>
              <a:t>and finding resources easier.</a:t>
            </a:r>
          </a:p>
          <a:p>
            <a:r>
              <a:rPr lang="en-US" dirty="0"/>
              <a:t>Indicate which resources were created with ZTC funds</a:t>
            </a:r>
          </a:p>
          <a:p>
            <a:r>
              <a:rPr lang="en-US" dirty="0"/>
              <a:t>C-ID and Cal-GETC areas</a:t>
            </a:r>
          </a:p>
          <a:p>
            <a:r>
              <a:rPr lang="en-US" dirty="0"/>
              <a:t>Limited formats (for accessibility)</a:t>
            </a:r>
          </a:p>
          <a:p>
            <a:r>
              <a:rPr lang="en-US" dirty="0"/>
              <a:t>License (CC BY) to promote sharing</a:t>
            </a:r>
          </a:p>
          <a:p>
            <a:r>
              <a:rPr lang="en-US" dirty="0"/>
              <a:t>New ancillaries </a:t>
            </a:r>
          </a:p>
          <a:p>
            <a:pPr marL="457200" lvl="0" indent="-381000" algn="l" rtl="0">
              <a:lnSpc>
                <a:spcPct val="120000"/>
              </a:lnSpc>
              <a:spcBef>
                <a:spcPts val="750"/>
              </a:spcBef>
              <a:spcAft>
                <a:spcPts val="0"/>
              </a:spcAft>
              <a:buSzPts val="2400"/>
              <a:buChar char="•"/>
            </a:pPr>
            <a:endParaRPr dirty="0"/>
          </a:p>
        </p:txBody>
      </p:sp>
      <p:pic>
        <p:nvPicPr>
          <p:cNvPr id="3" name="Picture 2" descr="Text reads: Find ZTC program open educational resources (OER). Fields include: Search keywords, sort by date added, and more filters.">
            <a:hlinkClick r:id="rId4"/>
            <a:extLst>
              <a:ext uri="{FF2B5EF4-FFF2-40B4-BE49-F238E27FC236}">
                <a16:creationId xmlns:a16="http://schemas.microsoft.com/office/drawing/2014/main" id="{61FAC603-318C-F48C-975E-C55659C3ACDB}"/>
              </a:ext>
            </a:extLst>
          </p:cNvPr>
          <p:cNvPicPr>
            <a:picLocks noChangeAspect="1"/>
          </p:cNvPicPr>
          <p:nvPr/>
        </p:nvPicPr>
        <p:blipFill>
          <a:blip r:embed="rId5"/>
          <a:stretch>
            <a:fillRect/>
          </a:stretch>
        </p:blipFill>
        <p:spPr>
          <a:xfrm>
            <a:off x="5305472" y="4035690"/>
            <a:ext cx="3517253" cy="2570299"/>
          </a:xfrm>
          <a:prstGeom prst="rect">
            <a:avLst/>
          </a:prstGeom>
        </p:spPr>
      </p:pic>
    </p:spTree>
    <p:extLst>
      <p:ext uri="{BB962C8B-B14F-4D97-AF65-F5344CB8AC3E}">
        <p14:creationId xmlns:p14="http://schemas.microsoft.com/office/powerpoint/2010/main" val="952581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977DD4FB-0C08-2FEA-4909-85888D12087D}"/>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77B4BD51-9327-3DE0-3505-E122BA41D951}"/>
              </a:ext>
            </a:extLst>
          </p:cNvPr>
          <p:cNvSpPr txBox="1">
            <a:spLocks noGrp="1"/>
          </p:cNvSpPr>
          <p:nvPr>
            <p:ph type="title" idx="4294967295"/>
          </p:nvPr>
        </p:nvSpPr>
        <p:spPr>
          <a:xfrm>
            <a:off x="1088686" y="802352"/>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Adaptations</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8A705B7F-1F60-8A30-A677-84189DB9E4D2}"/>
              </a:ext>
            </a:extLst>
          </p:cNvPr>
          <p:cNvSpPr txBox="1">
            <a:spLocks noGrp="1"/>
          </p:cNvSpPr>
          <p:nvPr>
            <p:ph type="body" idx="1"/>
          </p:nvPr>
        </p:nvSpPr>
        <p:spPr>
          <a:xfrm>
            <a:off x="970772" y="2015732"/>
            <a:ext cx="7202456" cy="4039916"/>
          </a:xfrm>
          <a:prstGeom prst="rect">
            <a:avLst/>
          </a:prstGeom>
          <a:noFill/>
          <a:ln>
            <a:noFill/>
          </a:ln>
        </p:spPr>
        <p:txBody>
          <a:bodyPr spcFirstLastPara="1" wrap="square" lIns="91425" tIns="45700" rIns="91425" bIns="45700" anchor="t" anchorCtr="0">
            <a:noAutofit/>
          </a:bodyPr>
          <a:lstStyle/>
          <a:p>
            <a:r>
              <a:rPr lang="en-US" dirty="0"/>
              <a:t>Minor modifications of existing OER should not be added to COOL4Ed. </a:t>
            </a:r>
          </a:p>
          <a:p>
            <a:pPr lvl="1"/>
            <a:r>
              <a:rPr lang="en-US" dirty="0"/>
              <a:t>If more than 30–50% of content (by volume or pedagogical impact) is new, restructured, or substantially changed, it could be considered a new resource rather than minor adaptation. </a:t>
            </a:r>
          </a:p>
          <a:p>
            <a:r>
              <a:rPr lang="en-US" dirty="0"/>
              <a:t>OER that are adapted or remixed with minor changes should be reported to the OERI, describing the changes. Such resources will be made available by the OERI and reported by the OERI to the CCCCO.</a:t>
            </a:r>
          </a:p>
          <a:p>
            <a:pPr lvl="1"/>
            <a:r>
              <a:rPr lang="en-US" dirty="0"/>
              <a:t>Sharing a modified OER with the OERI fulfills the reporting requirement</a:t>
            </a:r>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247974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48749116-9B7A-6ACE-DB5B-0ACD1266A0ED}"/>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4024A448-A48B-4919-695F-CE145CA507ED}"/>
              </a:ext>
            </a:extLst>
          </p:cNvPr>
          <p:cNvSpPr txBox="1">
            <a:spLocks noGrp="1"/>
          </p:cNvSpPr>
          <p:nvPr>
            <p:ph type="title" idx="4294967295"/>
          </p:nvPr>
        </p:nvSpPr>
        <p:spPr>
          <a:xfrm>
            <a:off x="481914" y="802352"/>
            <a:ext cx="8476735" cy="89852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What’s New for ANTH on</a:t>
            </a:r>
            <a:r>
              <a:rPr lang="en-US" sz="4400" dirty="0">
                <a:latin typeface="Arial"/>
                <a:ea typeface="Arial"/>
                <a:cs typeface="Arial"/>
                <a:sym typeface="Arial"/>
                <a:hlinkClick r:id="rId3"/>
              </a:rPr>
              <a:t> Cool4Ed</a:t>
            </a:r>
            <a:r>
              <a:rPr lang="en-US" sz="4400" dirty="0">
                <a:latin typeface="Arial"/>
                <a:ea typeface="Arial"/>
                <a:cs typeface="Arial"/>
                <a:sym typeface="Arial"/>
              </a:rPr>
              <a:t>?</a:t>
            </a:r>
            <a:endParaRPr dirty="0">
              <a:latin typeface="Arial"/>
              <a:ea typeface="Arial"/>
              <a:cs typeface="Arial"/>
              <a:sym typeface="Arial"/>
            </a:endParaRPr>
          </a:p>
        </p:txBody>
      </p:sp>
      <p:sp>
        <p:nvSpPr>
          <p:cNvPr id="174" name="Google Shape;174;p8">
            <a:extLst>
              <a:ext uri="{FF2B5EF4-FFF2-40B4-BE49-F238E27FC236}">
                <a16:creationId xmlns:a16="http://schemas.microsoft.com/office/drawing/2014/main" id="{96F21E91-653D-3C54-5C90-FA689BDFC42A}"/>
              </a:ext>
            </a:extLst>
          </p:cNvPr>
          <p:cNvSpPr txBox="1">
            <a:spLocks noGrp="1"/>
          </p:cNvSpPr>
          <p:nvPr>
            <p:ph type="body" idx="1"/>
          </p:nvPr>
        </p:nvSpPr>
        <p:spPr>
          <a:xfrm>
            <a:off x="1088686" y="2015732"/>
            <a:ext cx="7734038"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sz="1800" dirty="0"/>
              <a:t>Five ZTC grant-supported resources </a:t>
            </a:r>
          </a:p>
          <a:p>
            <a:pPr lvl="1">
              <a:spcBef>
                <a:spcPts val="750"/>
              </a:spcBef>
            </a:pPr>
            <a:r>
              <a:rPr lang="en-US" sz="1600" dirty="0"/>
              <a:t>MiraCosta (3); Orange Coast College (2)</a:t>
            </a:r>
          </a:p>
          <a:p>
            <a:pPr lvl="1">
              <a:spcBef>
                <a:spcPts val="750"/>
              </a:spcBef>
            </a:pPr>
            <a:r>
              <a:rPr lang="en-US" sz="1600" dirty="0"/>
              <a:t>Canvas Commons courses</a:t>
            </a:r>
          </a:p>
          <a:p>
            <a:pPr marL="457200" lvl="0" indent="-381000" algn="l" rtl="0">
              <a:lnSpc>
                <a:spcPct val="120000"/>
              </a:lnSpc>
              <a:spcBef>
                <a:spcPts val="750"/>
              </a:spcBef>
              <a:spcAft>
                <a:spcPts val="0"/>
              </a:spcAft>
              <a:buSzPts val="2400"/>
              <a:buChar char="•"/>
            </a:pPr>
            <a:endParaRPr lang="en-US" sz="1800" dirty="0"/>
          </a:p>
          <a:p>
            <a:pPr marL="457200" lvl="0" indent="-381000" algn="l" rtl="0">
              <a:lnSpc>
                <a:spcPct val="120000"/>
              </a:lnSpc>
              <a:spcBef>
                <a:spcPts val="750"/>
              </a:spcBef>
              <a:spcAft>
                <a:spcPts val="0"/>
              </a:spcAft>
              <a:buSzPts val="2400"/>
              <a:buChar char="•"/>
            </a:pPr>
            <a:r>
              <a:rPr lang="en-US" sz="1800" dirty="0"/>
              <a:t>Evolution of Human Behavior </a:t>
            </a:r>
          </a:p>
          <a:p>
            <a:pPr marL="457200" lvl="0" indent="-381000" algn="l" rtl="0">
              <a:lnSpc>
                <a:spcPct val="120000"/>
              </a:lnSpc>
              <a:spcBef>
                <a:spcPts val="750"/>
              </a:spcBef>
              <a:spcAft>
                <a:spcPts val="0"/>
              </a:spcAft>
              <a:buSzPts val="2400"/>
              <a:buChar char="•"/>
            </a:pPr>
            <a:r>
              <a:rPr lang="en-US" sz="1800" dirty="0"/>
              <a:t>Bio Anth Lab</a:t>
            </a:r>
          </a:p>
          <a:p>
            <a:pPr marL="457200" lvl="0" indent="-381000" algn="l" rtl="0">
              <a:lnSpc>
                <a:spcPct val="120000"/>
              </a:lnSpc>
              <a:spcBef>
                <a:spcPts val="750"/>
              </a:spcBef>
              <a:spcAft>
                <a:spcPts val="0"/>
              </a:spcAft>
              <a:buSzPts val="2400"/>
              <a:buChar char="•"/>
            </a:pPr>
            <a:r>
              <a:rPr lang="en-US" sz="1800" dirty="0"/>
              <a:t>Linguistic Anthropology</a:t>
            </a:r>
          </a:p>
          <a:p>
            <a:pPr marL="457200" lvl="0" indent="-381000" algn="l" rtl="0">
              <a:lnSpc>
                <a:spcPct val="120000"/>
              </a:lnSpc>
              <a:spcBef>
                <a:spcPts val="750"/>
              </a:spcBef>
              <a:spcAft>
                <a:spcPts val="0"/>
              </a:spcAft>
              <a:buSzPts val="2400"/>
              <a:buChar char="•"/>
            </a:pPr>
            <a:r>
              <a:rPr lang="en-US" sz="1800" dirty="0"/>
              <a:t>Native American Cultures</a:t>
            </a:r>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4278529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59ABA238-94A1-A1EA-3620-3915364A9590}"/>
            </a:ext>
          </a:extLst>
        </p:cNvPr>
        <p:cNvGrpSpPr/>
        <p:nvPr/>
      </p:nvGrpSpPr>
      <p:grpSpPr>
        <a:xfrm>
          <a:off x="0" y="0"/>
          <a:ext cx="0" cy="0"/>
          <a:chOff x="0" y="0"/>
          <a:chExt cx="0" cy="0"/>
        </a:xfrm>
      </p:grpSpPr>
      <p:sp>
        <p:nvSpPr>
          <p:cNvPr id="174" name="Google Shape;174;p8">
            <a:extLst>
              <a:ext uri="{FF2B5EF4-FFF2-40B4-BE49-F238E27FC236}">
                <a16:creationId xmlns:a16="http://schemas.microsoft.com/office/drawing/2014/main" id="{DB32FBF0-AB2C-1757-49C4-093015C2F9E5}"/>
              </a:ext>
            </a:extLst>
          </p:cNvPr>
          <p:cNvSpPr txBox="1">
            <a:spLocks noGrp="1"/>
          </p:cNvSpPr>
          <p:nvPr>
            <p:ph type="body" idx="1"/>
          </p:nvPr>
        </p:nvSpPr>
        <p:spPr>
          <a:xfrm>
            <a:off x="914399" y="1978661"/>
            <a:ext cx="7574693" cy="3767230"/>
          </a:xfrm>
          <a:prstGeom prst="rect">
            <a:avLst/>
          </a:prstGeom>
          <a:noFill/>
          <a:ln>
            <a:noFill/>
          </a:ln>
        </p:spPr>
        <p:txBody>
          <a:bodyPr spcFirstLastPara="1" wrap="square" lIns="91425" tIns="45700" rIns="91425" bIns="45700" anchor="t" anchorCtr="0">
            <a:noAutofit/>
          </a:bodyPr>
          <a:lstStyle/>
          <a:p>
            <a:r>
              <a:rPr lang="en-US" sz="1400" b="1" dirty="0"/>
              <a:t>Canvas Commons; CC-BY, except where noted</a:t>
            </a:r>
          </a:p>
          <a:p>
            <a:pPr lvl="1"/>
            <a:r>
              <a:rPr lang="en-US" b="1" dirty="0">
                <a:solidFill>
                  <a:srgbClr val="FF0000"/>
                </a:solidFill>
              </a:rPr>
              <a:t>Not all resources are widely available (links to MIRACOSTA LIBRARY)</a:t>
            </a:r>
            <a:r>
              <a:rPr lang="en-US" sz="1200" dirty="0"/>
              <a:t> </a:t>
            </a:r>
            <a:r>
              <a:rPr lang="en-US" sz="1200" b="1" dirty="0">
                <a:hlinkClick r:id="rId3"/>
              </a:rPr>
              <a:t>Evolution of Human Behavior (Drake Rinks)</a:t>
            </a:r>
            <a:endParaRPr lang="en-US" sz="1200" dirty="0"/>
          </a:p>
          <a:p>
            <a:r>
              <a:rPr lang="en-US" sz="1400" b="1" dirty="0"/>
              <a:t>Resource Description:</a:t>
            </a:r>
            <a:r>
              <a:rPr lang="en-US" sz="1400" dirty="0"/>
              <a:t> This</a:t>
            </a:r>
            <a:r>
              <a:rPr lang="en-US" sz="1400" b="1" dirty="0"/>
              <a:t> </a:t>
            </a:r>
            <a:r>
              <a:rPr lang="en-US" sz="1400" dirty="0"/>
              <a:t>Evolution of Human Behavior course explores the biological basis and evolutionary value of human behavior. Students explore current research in genetics and epigenetics, neuroanatomy and endocrinology, along with studies of human culture and animal behavior, to understand phenomena such as human emotions, personality, parenting strategies, mating behaviors, and lifetime responses to stress.</a:t>
            </a:r>
          </a:p>
          <a:p>
            <a:r>
              <a:rPr lang="en-US" sz="1400" dirty="0"/>
              <a:t>The course does not use a single textbook draws from journals, magazines, websites, and media. Each module focuses on a particular topic and contains:</a:t>
            </a:r>
          </a:p>
          <a:p>
            <a:pPr lvl="1"/>
            <a:r>
              <a:rPr lang="en-US" sz="1200" dirty="0"/>
              <a:t>Lecture Outline</a:t>
            </a:r>
          </a:p>
          <a:p>
            <a:pPr lvl="1"/>
            <a:r>
              <a:rPr lang="en-US" sz="1200" dirty="0"/>
              <a:t>Reading Discussions</a:t>
            </a:r>
          </a:p>
          <a:p>
            <a:pPr lvl="1"/>
            <a:r>
              <a:rPr lang="en-US" sz="1200" dirty="0"/>
              <a:t>Media Discussions</a:t>
            </a:r>
          </a:p>
          <a:p>
            <a:pPr lvl="1"/>
            <a:r>
              <a:rPr lang="en-US" sz="1200" dirty="0"/>
              <a:t>Lecture Quizzes</a:t>
            </a:r>
          </a:p>
          <a:p>
            <a:pPr lvl="1"/>
            <a:r>
              <a:rPr lang="en-US" sz="1200" dirty="0"/>
              <a:t>Projects (only in some modules)</a:t>
            </a:r>
          </a:p>
          <a:p>
            <a:pPr marL="457200" lvl="0" indent="-381000" algn="l" rtl="0">
              <a:lnSpc>
                <a:spcPct val="120000"/>
              </a:lnSpc>
              <a:spcBef>
                <a:spcPts val="750"/>
              </a:spcBef>
              <a:spcAft>
                <a:spcPts val="0"/>
              </a:spcAft>
              <a:buSzPts val="2400"/>
              <a:buChar char="•"/>
            </a:pPr>
            <a:endParaRPr lang="en-US" dirty="0"/>
          </a:p>
          <a:p>
            <a:pPr marL="457200" lvl="0" indent="-381000" algn="l" rtl="0">
              <a:lnSpc>
                <a:spcPct val="120000"/>
              </a:lnSpc>
              <a:spcBef>
                <a:spcPts val="750"/>
              </a:spcBef>
              <a:spcAft>
                <a:spcPts val="0"/>
              </a:spcAft>
              <a:buSzPts val="2400"/>
              <a:buChar char="•"/>
            </a:pPr>
            <a:endParaRPr dirty="0"/>
          </a:p>
        </p:txBody>
      </p:sp>
      <p:sp>
        <p:nvSpPr>
          <p:cNvPr id="175" name="Google Shape;175;p8">
            <a:extLst>
              <a:ext uri="{FF2B5EF4-FFF2-40B4-BE49-F238E27FC236}">
                <a16:creationId xmlns:a16="http://schemas.microsoft.com/office/drawing/2014/main" id="{27C4159F-9E98-636A-FAAF-A4F540BC752A}"/>
              </a:ext>
            </a:extLst>
          </p:cNvPr>
          <p:cNvSpPr txBox="1">
            <a:spLocks noGrp="1"/>
          </p:cNvSpPr>
          <p:nvPr>
            <p:ph type="title" idx="4294967295"/>
          </p:nvPr>
        </p:nvSpPr>
        <p:spPr>
          <a:xfrm>
            <a:off x="1199897" y="1321336"/>
            <a:ext cx="7202487" cy="898525"/>
          </a:xfrm>
          <a:prstGeom prst="rect">
            <a:avLst/>
          </a:prstGeom>
          <a:noFill/>
          <a:ln>
            <a:noFill/>
          </a:ln>
        </p:spPr>
        <p:txBody>
          <a:bodyPr spcFirstLastPara="1" wrap="square" lIns="91425" tIns="45700" rIns="91425" bIns="45700" anchor="b" anchorCtr="0">
            <a:normAutofit fontScale="90000"/>
          </a:bodyPr>
          <a:lstStyle/>
          <a:p>
            <a:pPr>
              <a:buSzPts val="4400"/>
            </a:pPr>
            <a:r>
              <a:rPr lang="en-US" sz="4400" b="1" dirty="0"/>
              <a:t>Evolution of Human Behavior (Drake Rinks)</a:t>
            </a:r>
            <a:br>
              <a:rPr lang="en-US" sz="4400" b="1" dirty="0"/>
            </a:br>
            <a:r>
              <a:rPr lang="en-US" sz="4400" dirty="0">
                <a:latin typeface="Arial"/>
                <a:ea typeface="Arial"/>
                <a:cs typeface="Arial"/>
                <a:sym typeface="Arial"/>
              </a:rPr>
              <a:t> </a:t>
            </a:r>
            <a:endParaRPr dirty="0">
              <a:latin typeface="Arial"/>
              <a:ea typeface="Arial"/>
              <a:cs typeface="Arial"/>
              <a:sym typeface="Arial"/>
            </a:endParaRPr>
          </a:p>
        </p:txBody>
      </p:sp>
    </p:spTree>
    <p:extLst>
      <p:ext uri="{BB962C8B-B14F-4D97-AF65-F5344CB8AC3E}">
        <p14:creationId xmlns:p14="http://schemas.microsoft.com/office/powerpoint/2010/main" val="237668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CB21FF4D-F757-D6DA-F29B-043A2B52671E}"/>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719EDD26-11C7-10B1-3379-E88B81C1060D}"/>
              </a:ext>
            </a:extLst>
          </p:cNvPr>
          <p:cNvSpPr txBox="1">
            <a:spLocks noGrp="1"/>
          </p:cNvSpPr>
          <p:nvPr>
            <p:ph type="title" idx="4294967295"/>
          </p:nvPr>
        </p:nvSpPr>
        <p:spPr>
          <a:xfrm>
            <a:off x="1100501" y="1092493"/>
            <a:ext cx="7202487" cy="898525"/>
          </a:xfrm>
          <a:prstGeom prst="rect">
            <a:avLst/>
          </a:prstGeom>
          <a:noFill/>
          <a:ln>
            <a:noFill/>
          </a:ln>
        </p:spPr>
        <p:txBody>
          <a:bodyPr spcFirstLastPara="1" wrap="square" lIns="91425" tIns="45700" rIns="91425" bIns="45700" anchor="b" anchorCtr="0">
            <a:normAutofit fontScale="90000"/>
          </a:bodyPr>
          <a:lstStyle/>
          <a:p>
            <a:r>
              <a:rPr lang="en-US" sz="4400" b="1" dirty="0"/>
              <a:t>Biological Anthropology Labs &amp; Discussions </a:t>
            </a:r>
            <a:br>
              <a:rPr lang="en-US" sz="4400" b="1" dirty="0"/>
            </a:br>
            <a:r>
              <a:rPr lang="en-US" sz="4400" b="1" dirty="0"/>
              <a:t>(Rolland and Chan)</a:t>
            </a:r>
          </a:p>
        </p:txBody>
      </p:sp>
      <p:sp>
        <p:nvSpPr>
          <p:cNvPr id="174" name="Google Shape;174;p8">
            <a:extLst>
              <a:ext uri="{FF2B5EF4-FFF2-40B4-BE49-F238E27FC236}">
                <a16:creationId xmlns:a16="http://schemas.microsoft.com/office/drawing/2014/main" id="{48A96576-52A8-1359-C4C5-EE85906C1DA4}"/>
              </a:ext>
            </a:extLst>
          </p:cNvPr>
          <p:cNvSpPr txBox="1">
            <a:spLocks noGrp="1"/>
          </p:cNvSpPr>
          <p:nvPr>
            <p:ph type="body" idx="1"/>
          </p:nvPr>
        </p:nvSpPr>
        <p:spPr>
          <a:xfrm>
            <a:off x="914399" y="1991018"/>
            <a:ext cx="7574693" cy="3767230"/>
          </a:xfrm>
          <a:prstGeom prst="rect">
            <a:avLst/>
          </a:prstGeom>
          <a:noFill/>
          <a:ln>
            <a:noFill/>
          </a:ln>
        </p:spPr>
        <p:txBody>
          <a:bodyPr spcFirstLastPara="1" wrap="square" lIns="91425" tIns="45700" rIns="91425" bIns="45700" anchor="t" anchorCtr="0">
            <a:noAutofit/>
          </a:bodyPr>
          <a:lstStyle/>
          <a:p>
            <a:r>
              <a:rPr lang="en-US" sz="1400" b="1" dirty="0"/>
              <a:t>Canvas Commons; </a:t>
            </a:r>
            <a:r>
              <a:rPr lang="en-US" sz="1400" b="1" dirty="0">
                <a:hlinkClick r:id="rId3"/>
              </a:rPr>
              <a:t>CC BY 4.0</a:t>
            </a:r>
            <a:r>
              <a:rPr lang="en-US" sz="1400" b="1" dirty="0"/>
              <a:t>.except where </a:t>
            </a:r>
            <a:r>
              <a:rPr lang="en-US" sz="1400" b="1" dirty="0" err="1"/>
              <a:t>noted</a:t>
            </a:r>
            <a:r>
              <a:rPr lang="en-US" sz="1400" b="1" dirty="0" err="1">
                <a:solidFill>
                  <a:schemeClr val="bg2"/>
                </a:solidFill>
                <a:hlinkClick r:id="rId4"/>
              </a:rPr>
              <a:t>Biological</a:t>
            </a:r>
            <a:r>
              <a:rPr lang="en-US" sz="1400" b="1" dirty="0">
                <a:solidFill>
                  <a:schemeClr val="bg2"/>
                </a:solidFill>
                <a:hlinkClick r:id="rId4"/>
              </a:rPr>
              <a:t> Anthropology Labs &amp; Discussions </a:t>
            </a:r>
            <a:endParaRPr lang="en-US" sz="1200" dirty="0"/>
          </a:p>
          <a:p>
            <a:r>
              <a:rPr lang="en-US" sz="1400" b="1" dirty="0"/>
              <a:t>Resource Description: </a:t>
            </a:r>
            <a:r>
              <a:rPr lang="en-US" sz="1400" dirty="0"/>
              <a:t>These Biological Anthropology Laboratory materials are designed to accompany the Biological Anthropology course. This laboratory allows students to garner practical experience with the scientific method, genetic models, simulations of evolutionary processes, primate skeletal anatomy, primate behavior and ecology, human osteology, human variation, and casts and artifacts representing selected stages in human evolution.</a:t>
            </a:r>
          </a:p>
          <a:p>
            <a:r>
              <a:rPr lang="en-US" sz="1400" dirty="0"/>
              <a:t>Materials include:</a:t>
            </a:r>
          </a:p>
          <a:p>
            <a:pPr lvl="1"/>
            <a:r>
              <a:rPr lang="en-US" sz="1200" dirty="0"/>
              <a:t>Instructor-Created Lab Activities (Instructions and Student Worksheets)</a:t>
            </a:r>
          </a:p>
          <a:p>
            <a:pPr lvl="1"/>
            <a:r>
              <a:rPr lang="en-US" sz="1200" dirty="0"/>
              <a:t>Curated Labs from </a:t>
            </a:r>
            <a:r>
              <a:rPr lang="en-US" sz="1200" dirty="0">
                <a:hlinkClick r:id="rId5"/>
              </a:rPr>
              <a:t>American Anthropology Association's </a:t>
            </a:r>
            <a:r>
              <a:rPr lang="en-US" sz="1200" i="1" dirty="0">
                <a:hlinkClick r:id="rId5"/>
              </a:rPr>
              <a:t>Explorations</a:t>
            </a:r>
            <a:r>
              <a:rPr lang="en-US" sz="1200" dirty="0">
                <a:hlinkClick r:id="rId5"/>
              </a:rPr>
              <a:t> </a:t>
            </a:r>
            <a:r>
              <a:rPr lang="en-US" sz="1200" dirty="0"/>
              <a:t>(</a:t>
            </a:r>
            <a:r>
              <a:rPr lang="en-US" sz="1200" dirty="0">
                <a:hlinkClick r:id="rId6"/>
              </a:rPr>
              <a:t>CC BY-NC 4.0</a:t>
            </a:r>
            <a:r>
              <a:rPr lang="en-US" sz="1200" dirty="0"/>
              <a:t>)</a:t>
            </a:r>
          </a:p>
          <a:p>
            <a:pPr lvl="1"/>
            <a:r>
              <a:rPr lang="en-US" sz="1200" dirty="0"/>
              <a:t>Online Assignments</a:t>
            </a:r>
          </a:p>
          <a:p>
            <a:pPr lvl="1"/>
            <a:r>
              <a:rPr lang="en-US" sz="1200" dirty="0"/>
              <a:t>Projects</a:t>
            </a:r>
          </a:p>
          <a:p>
            <a:pPr marL="457200" lvl="0" indent="-381000" algn="l" rtl="0">
              <a:lnSpc>
                <a:spcPct val="120000"/>
              </a:lnSpc>
              <a:spcBef>
                <a:spcPts val="750"/>
              </a:spcBef>
              <a:spcAft>
                <a:spcPts val="0"/>
              </a:spcAft>
              <a:buSzPts val="2400"/>
              <a:buChar char="•"/>
            </a:pPr>
            <a:endParaRPr lang="en-US" dirty="0"/>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1254068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828BDEF5-382F-95A3-CA94-3CB30E5DCE2C}"/>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963652F6-BDF4-9B94-6C73-52CCDFD3BAA5}"/>
              </a:ext>
            </a:extLst>
          </p:cNvPr>
          <p:cNvSpPr txBox="1">
            <a:spLocks noGrp="1"/>
          </p:cNvSpPr>
          <p:nvPr>
            <p:ph type="title" idx="4294967295"/>
          </p:nvPr>
        </p:nvSpPr>
        <p:spPr>
          <a:xfrm>
            <a:off x="1161535" y="1092493"/>
            <a:ext cx="8291384" cy="898525"/>
          </a:xfrm>
          <a:prstGeom prst="rect">
            <a:avLst/>
          </a:prstGeom>
          <a:noFill/>
          <a:ln>
            <a:noFill/>
          </a:ln>
        </p:spPr>
        <p:txBody>
          <a:bodyPr spcFirstLastPara="1" wrap="square" lIns="91425" tIns="45700" rIns="91425" bIns="45700" anchor="b" anchorCtr="0">
            <a:normAutofit fontScale="90000"/>
          </a:bodyPr>
          <a:lstStyle/>
          <a:p>
            <a:pPr lvl="0">
              <a:buSzPts val="4400"/>
            </a:pPr>
            <a:r>
              <a:rPr lang="en-US" sz="4400" b="1" dirty="0"/>
              <a:t>Introduction to Linguistic Anthropology (Zeoli)….</a:t>
            </a:r>
            <a:br>
              <a:rPr lang="en-US" sz="4400" b="1" dirty="0"/>
            </a:br>
            <a:r>
              <a:rPr lang="en-US" sz="4400" i="1" dirty="0">
                <a:latin typeface="Arial"/>
                <a:ea typeface="Arial"/>
                <a:cs typeface="Arial"/>
                <a:sym typeface="Arial"/>
              </a:rPr>
              <a:t>Not available?</a:t>
            </a:r>
            <a:endParaRPr i="1" dirty="0">
              <a:latin typeface="Arial"/>
              <a:ea typeface="Arial"/>
              <a:cs typeface="Arial"/>
              <a:sym typeface="Arial"/>
            </a:endParaRPr>
          </a:p>
        </p:txBody>
      </p:sp>
      <p:sp>
        <p:nvSpPr>
          <p:cNvPr id="174" name="Google Shape;174;p8">
            <a:extLst>
              <a:ext uri="{FF2B5EF4-FFF2-40B4-BE49-F238E27FC236}">
                <a16:creationId xmlns:a16="http://schemas.microsoft.com/office/drawing/2014/main" id="{84270D02-508D-7B7F-BCFA-B73679201B96}"/>
              </a:ext>
            </a:extLst>
          </p:cNvPr>
          <p:cNvSpPr txBox="1">
            <a:spLocks noGrp="1"/>
          </p:cNvSpPr>
          <p:nvPr>
            <p:ph type="body" idx="1"/>
          </p:nvPr>
        </p:nvSpPr>
        <p:spPr>
          <a:xfrm>
            <a:off x="914399" y="1991018"/>
            <a:ext cx="7574693" cy="3767230"/>
          </a:xfrm>
          <a:prstGeom prst="rect">
            <a:avLst/>
          </a:prstGeom>
          <a:noFill/>
          <a:ln>
            <a:noFill/>
          </a:ln>
        </p:spPr>
        <p:txBody>
          <a:bodyPr spcFirstLastPara="1" wrap="square" lIns="91425" tIns="45700" rIns="91425" bIns="45700" anchor="t" anchorCtr="0">
            <a:noAutofit/>
          </a:bodyPr>
          <a:lstStyle/>
          <a:p>
            <a:r>
              <a:rPr lang="en-US" b="1" dirty="0"/>
              <a:t>Resource URL (Canvas Course; </a:t>
            </a:r>
            <a:r>
              <a:rPr lang="en-US" dirty="0"/>
              <a:t>CC BY-NC-SA </a:t>
            </a:r>
            <a:endParaRPr lang="en-US" b="1" dirty="0"/>
          </a:p>
          <a:p>
            <a:pPr lvl="1"/>
            <a:r>
              <a:rPr lang="en-US" dirty="0"/>
              <a:t> </a:t>
            </a:r>
            <a:r>
              <a:rPr lang="en-US" dirty="0">
                <a:hlinkClick r:id="rId3"/>
              </a:rPr>
              <a:t>https://ecampusontario.pressbooks.pub/essentialsoflinguistics2/</a:t>
            </a:r>
            <a:endParaRPr lang="en-US" dirty="0"/>
          </a:p>
          <a:p>
            <a:r>
              <a:rPr lang="en-US" b="1" dirty="0"/>
              <a:t>Resource Description:</a:t>
            </a:r>
            <a:r>
              <a:rPr lang="en-US" dirty="0"/>
              <a:t> This instructional material brings together open educational resources to introduce students to the foundational concepts of linguistic anthropology. Developed in the spring of 2026, the course material uses </a:t>
            </a:r>
            <a:r>
              <a:rPr lang="en-US" i="1" dirty="0">
                <a:hlinkClick r:id="rId3"/>
              </a:rPr>
              <a:t>Essentials of Linguistics</a:t>
            </a:r>
            <a:r>
              <a:rPr lang="en-US" dirty="0">
                <a:hlinkClick r:id="rId3"/>
              </a:rPr>
              <a:t> (2nd Edition) via Pressbooks.</a:t>
            </a:r>
            <a:r>
              <a:rPr lang="en-US" dirty="0"/>
              <a:t> as its core foundation, supplemented by curated open-access modules from </a:t>
            </a:r>
            <a:r>
              <a:rPr lang="en-US" dirty="0" err="1"/>
              <a:t>LibreTexts</a:t>
            </a:r>
            <a:r>
              <a:rPr lang="en-US" dirty="0"/>
              <a:t>. By utilizing zero-cost materials, this course introduces students to the scientific study of language structure, language acquisition, and the complex ways language intersects with cultural identity, institutional power, and social structures. The primary objective is to cultivate critical thinking regarding communication while providing an equitable, accessible learning experience for all students</a:t>
            </a:r>
          </a:p>
          <a:p>
            <a:pPr lvl="0"/>
            <a:endParaRPr lang="en-US" dirty="0"/>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25612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3">
          <a:extLst>
            <a:ext uri="{FF2B5EF4-FFF2-40B4-BE49-F238E27FC236}">
              <a16:creationId xmlns:a16="http://schemas.microsoft.com/office/drawing/2014/main" id="{C1B00DC4-60CA-BDD6-8686-3115D3DA400A}"/>
            </a:ext>
          </a:extLst>
        </p:cNvPr>
        <p:cNvGrpSpPr/>
        <p:nvPr/>
      </p:nvGrpSpPr>
      <p:grpSpPr>
        <a:xfrm>
          <a:off x="0" y="0"/>
          <a:ext cx="0" cy="0"/>
          <a:chOff x="0" y="0"/>
          <a:chExt cx="0" cy="0"/>
        </a:xfrm>
      </p:grpSpPr>
      <p:sp>
        <p:nvSpPr>
          <p:cNvPr id="175" name="Google Shape;175;p8">
            <a:extLst>
              <a:ext uri="{FF2B5EF4-FFF2-40B4-BE49-F238E27FC236}">
                <a16:creationId xmlns:a16="http://schemas.microsoft.com/office/drawing/2014/main" id="{95DDF830-CB36-8339-9EEF-19B15381889D}"/>
              </a:ext>
            </a:extLst>
          </p:cNvPr>
          <p:cNvSpPr txBox="1">
            <a:spLocks noGrp="1"/>
          </p:cNvSpPr>
          <p:nvPr>
            <p:ph type="title" idx="4294967295"/>
          </p:nvPr>
        </p:nvSpPr>
        <p:spPr>
          <a:xfrm>
            <a:off x="1100501" y="814709"/>
            <a:ext cx="7202487" cy="898525"/>
          </a:xfrm>
          <a:prstGeom prst="rect">
            <a:avLst/>
          </a:prstGeom>
          <a:noFill/>
          <a:ln>
            <a:noFill/>
          </a:ln>
        </p:spPr>
        <p:txBody>
          <a:bodyPr spcFirstLastPara="1" wrap="square" lIns="91425" tIns="45700" rIns="91425" bIns="45700" anchor="b" anchorCtr="0">
            <a:normAutofit fontScale="90000"/>
          </a:bodyPr>
          <a:lstStyle/>
          <a:p>
            <a:r>
              <a:rPr lang="en-US" sz="4400" b="1" dirty="0"/>
              <a:t>Introduction to Native American Cultures (Zeoli)</a:t>
            </a:r>
          </a:p>
        </p:txBody>
      </p:sp>
      <p:sp>
        <p:nvSpPr>
          <p:cNvPr id="174" name="Google Shape;174;p8">
            <a:extLst>
              <a:ext uri="{FF2B5EF4-FFF2-40B4-BE49-F238E27FC236}">
                <a16:creationId xmlns:a16="http://schemas.microsoft.com/office/drawing/2014/main" id="{99D2C026-57B7-B109-6FBC-27FDE06C895A}"/>
              </a:ext>
            </a:extLst>
          </p:cNvPr>
          <p:cNvSpPr txBox="1">
            <a:spLocks noGrp="1"/>
          </p:cNvSpPr>
          <p:nvPr>
            <p:ph type="body" idx="1"/>
          </p:nvPr>
        </p:nvSpPr>
        <p:spPr>
          <a:xfrm>
            <a:off x="914399" y="1991018"/>
            <a:ext cx="7574693" cy="3767230"/>
          </a:xfrm>
          <a:prstGeom prst="rect">
            <a:avLst/>
          </a:prstGeom>
          <a:noFill/>
          <a:ln>
            <a:noFill/>
          </a:ln>
        </p:spPr>
        <p:txBody>
          <a:bodyPr spcFirstLastPara="1" wrap="square" lIns="91425" tIns="45700" rIns="91425" bIns="45700" anchor="t" anchorCtr="0">
            <a:noAutofit/>
          </a:bodyPr>
          <a:lstStyle/>
          <a:p>
            <a:r>
              <a:rPr lang="en-US" b="1" dirty="0"/>
              <a:t>Canvas Commons; Mixed license</a:t>
            </a:r>
          </a:p>
          <a:p>
            <a:r>
              <a:rPr lang="en-US" sz="1200" b="1" dirty="0"/>
              <a:t>Resource URL: </a:t>
            </a:r>
            <a:r>
              <a:rPr lang="en-US" sz="1200" dirty="0">
                <a:hlinkClick r:id="rId3"/>
              </a:rPr>
              <a:t>Introduction to Native American Cultures (Zeoli)</a:t>
            </a:r>
            <a:endParaRPr lang="en-US" sz="1200" dirty="0"/>
          </a:p>
          <a:p>
            <a:r>
              <a:rPr lang="en-US" b="1" dirty="0"/>
              <a:t>Resource Description:</a:t>
            </a:r>
            <a:r>
              <a:rPr lang="en-US" dirty="0"/>
              <a:t>  This curated zero-textbook-cost (ZTC) framework offers a comprehensive introduction to the diverse histories, cultures, and contemporary experiences of Native American societies. Moving away from traditional, costly commercial texts, this course relies on peer-reviewed articles from the Orange Coast College Library Databases alongside verified open-source, culturally responsive websites. This approach allows the curriculum to remain highly flexible, current, and deeply engaged with indigenous perspectives, focusing heavily on issues of representation, sovereignty, and social justice.</a:t>
            </a:r>
          </a:p>
          <a:p>
            <a:pPr lvl="0"/>
            <a:endParaRPr lang="en-US" dirty="0"/>
          </a:p>
          <a:p>
            <a:pPr marL="457200" lvl="0" indent="-381000" algn="l" rtl="0">
              <a:lnSpc>
                <a:spcPct val="120000"/>
              </a:lnSpc>
              <a:spcBef>
                <a:spcPts val="750"/>
              </a:spcBef>
              <a:spcAft>
                <a:spcPts val="0"/>
              </a:spcAft>
              <a:buSzPts val="2400"/>
              <a:buChar char="•"/>
            </a:pPr>
            <a:endParaRPr dirty="0"/>
          </a:p>
        </p:txBody>
      </p:sp>
    </p:spTree>
    <p:extLst>
      <p:ext uri="{BB962C8B-B14F-4D97-AF65-F5344CB8AC3E}">
        <p14:creationId xmlns:p14="http://schemas.microsoft.com/office/powerpoint/2010/main" val="4288489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5;p8">
            <a:extLst>
              <a:ext uri="{FF2B5EF4-FFF2-40B4-BE49-F238E27FC236}">
                <a16:creationId xmlns:a16="http://schemas.microsoft.com/office/drawing/2014/main" id="{D9A6A0F3-0358-8C59-081F-F5752FB02A8C}"/>
              </a:ext>
            </a:extLst>
          </p:cNvPr>
          <p:cNvSpPr txBox="1">
            <a:spLocks noGrp="1"/>
          </p:cNvSpPr>
          <p:nvPr>
            <p:ph type="title" idx="4294967295"/>
          </p:nvPr>
        </p:nvSpPr>
        <p:spPr>
          <a:xfrm>
            <a:off x="816716" y="802352"/>
            <a:ext cx="7746395" cy="898525"/>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chemeClr val="dk1"/>
              </a:buClr>
              <a:buSzPts val="4400"/>
              <a:buFont typeface="Gill Sans"/>
              <a:buNone/>
              <a:tabLst/>
              <a:defRPr/>
            </a:pPr>
            <a:r>
              <a:rPr kumimoji="0" lang="en-US" sz="4400" b="0" i="0" u="none" strike="noStrike" kern="0" cap="none" spc="0" normalizeH="0" baseline="0" noProof="0" dirty="0">
                <a:ln>
                  <a:noFill/>
                </a:ln>
                <a:solidFill>
                  <a:schemeClr val="dk1"/>
                </a:solidFill>
                <a:effectLst/>
                <a:uLnTx/>
                <a:uFillTx/>
                <a:latin typeface="Arial"/>
                <a:ea typeface="Arial"/>
                <a:cs typeface="Arial"/>
                <a:sym typeface="Arial"/>
              </a:rPr>
              <a:t>Gaps? Works in Progress?</a:t>
            </a:r>
            <a:endParaRPr kumimoji="0" lang="en-US" sz="2800" b="0" i="0" u="none" strike="noStrike" kern="0" cap="none" spc="0" normalizeH="0" baseline="0" noProof="0" dirty="0">
              <a:ln>
                <a:noFill/>
              </a:ln>
              <a:solidFill>
                <a:schemeClr val="dk1"/>
              </a:solidFill>
              <a:effectLst/>
              <a:uLnTx/>
              <a:uFillTx/>
              <a:latin typeface="Arial"/>
              <a:ea typeface="Arial"/>
              <a:cs typeface="Arial"/>
              <a:sym typeface="Arial"/>
            </a:endParaRPr>
          </a:p>
        </p:txBody>
      </p:sp>
      <p:sp>
        <p:nvSpPr>
          <p:cNvPr id="2" name="Text Placeholder 1">
            <a:extLst>
              <a:ext uri="{FF2B5EF4-FFF2-40B4-BE49-F238E27FC236}">
                <a16:creationId xmlns:a16="http://schemas.microsoft.com/office/drawing/2014/main" id="{80B906BA-B58C-0C86-BE63-557A755C5AA7}"/>
              </a:ext>
            </a:extLst>
          </p:cNvPr>
          <p:cNvSpPr>
            <a:spLocks noGrp="1"/>
          </p:cNvSpPr>
          <p:nvPr>
            <p:ph type="body" idx="1"/>
          </p:nvPr>
        </p:nvSpPr>
        <p:spPr/>
        <p:txBody>
          <a:bodyPr/>
          <a:lstStyle/>
          <a:p>
            <a:r>
              <a:rPr lang="en-US" dirty="0"/>
              <a:t>What OER gaps remain for ANTH? What are our main needs?</a:t>
            </a:r>
          </a:p>
          <a:p>
            <a:r>
              <a:rPr lang="en-US" dirty="0"/>
              <a:t>Works in progress?</a:t>
            </a:r>
          </a:p>
          <a:p>
            <a:pPr lvl="1"/>
            <a:r>
              <a:rPr lang="en-US" dirty="0"/>
              <a:t>Cultural Anthropology OER Reader?</a:t>
            </a:r>
          </a:p>
          <a:p>
            <a:pPr lvl="1"/>
            <a:r>
              <a:rPr lang="en-US"/>
              <a:t>Other </a:t>
            </a:r>
            <a:r>
              <a:rPr lang="en-US" dirty="0"/>
              <a:t>s</a:t>
            </a:r>
            <a:r>
              <a:rPr lang="en-US"/>
              <a:t>pecialty </a:t>
            </a:r>
            <a:r>
              <a:rPr lang="en-US" dirty="0"/>
              <a:t>courses?</a:t>
            </a:r>
          </a:p>
          <a:p>
            <a:endParaRPr lang="en-US" dirty="0"/>
          </a:p>
          <a:p>
            <a:r>
              <a:rPr lang="en-US" b="1" i="1" dirty="0"/>
              <a:t>Discipline Surveys – forthcoming!</a:t>
            </a:r>
          </a:p>
        </p:txBody>
      </p:sp>
    </p:spTree>
    <p:extLst>
      <p:ext uri="{BB962C8B-B14F-4D97-AF65-F5344CB8AC3E}">
        <p14:creationId xmlns:p14="http://schemas.microsoft.com/office/powerpoint/2010/main" val="502362661"/>
      </p:ext>
    </p:extLst>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1787</Words>
  <Application>Microsoft Office PowerPoint</Application>
  <PresentationFormat>On-screen Show (4:3)</PresentationFormat>
  <Paragraphs>133</Paragraphs>
  <Slides>20</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Gill Sans</vt:lpstr>
      <vt:lpstr>Gallery</vt:lpstr>
      <vt:lpstr>Welcome!</vt:lpstr>
      <vt:lpstr>Open Educational Resources (OER) for Anthropology –  New Resources and the State of the Discipline</vt:lpstr>
      <vt:lpstr>Webinar Overview</vt:lpstr>
      <vt:lpstr>Presenter</vt:lpstr>
      <vt:lpstr>Outline</vt:lpstr>
      <vt:lpstr>ANTH OER by C-ID and TMC</vt:lpstr>
      <vt:lpstr>Cultural Anth  (ANTH 120)</vt:lpstr>
      <vt:lpstr>Biological Anth   (ANTH 110/C1001)</vt:lpstr>
      <vt:lpstr>Biological Anth Lab (ANTH 115L/ C1001L)</vt:lpstr>
      <vt:lpstr>Archaeology OER</vt:lpstr>
      <vt:lpstr>Other Courses</vt:lpstr>
      <vt:lpstr>CCCCO ZTC Grants</vt:lpstr>
      <vt:lpstr>ZTC Grants and Cool4Ed</vt:lpstr>
      <vt:lpstr>Adaptations</vt:lpstr>
      <vt:lpstr>What’s New for ANTH on Cool4Ed?</vt:lpstr>
      <vt:lpstr>Evolution of Human Behavior (Drake Rinks)  </vt:lpstr>
      <vt:lpstr>Biological Anthropology Labs &amp; Discussions  (Rolland and Chan)</vt:lpstr>
      <vt:lpstr>Introduction to Linguistic Anthropology (Zeoli)…. Not available?</vt:lpstr>
      <vt:lpstr>Introduction to Native American Cultures (Zeoli)</vt:lpstr>
      <vt:lpstr>Gaps? Works in Progress?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Katie Nash</dc:creator>
  <cp:lastModifiedBy>ASCCC1</cp:lastModifiedBy>
  <cp:revision>7</cp:revision>
  <dcterms:created xsi:type="dcterms:W3CDTF">2019-09-18T18:31:08Z</dcterms:created>
  <dcterms:modified xsi:type="dcterms:W3CDTF">2026-09-18T19:01:49Z</dcterms:modified>
</cp:coreProperties>
</file>