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embeddedFontLst>
    <p:embeddedFont>
      <p:font typeface="Gill Sans" panose="020B0604020202020204"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onlineteachingconference.org/pre-conference-workshop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700">
              <a:solidFill>
                <a:srgbClr val="FF0000"/>
              </a:solidFill>
            </a:endParaRPr>
          </a:p>
        </p:txBody>
      </p:sp>
      <p:sp>
        <p:nvSpPr>
          <p:cNvPr id="94" name="Google Shape;9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03" name="Google Shape;1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bce9139a9d_0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bce9139a9d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3bce9139a9d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OERI Listserv – you’re expected to sign up for it. This will provide you with the general newsletter – which you might choose to forward (as opposed to creating your own message on from the OERL one). You should also consider signing up for your discipline listserv – and you should encourage your faculty to as well. </a:t>
            </a:r>
            <a:endParaRPr/>
          </a:p>
        </p:txBody>
      </p:sp>
      <p:sp>
        <p:nvSpPr>
          <p:cNvPr id="145" name="Google Shape;14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Discipline list-servs are used for discipline-specific communications – recruiting Discipline Leads, sharing new resources, matchmaking for projects, etc. </a:t>
            </a:r>
            <a:endParaRPr/>
          </a:p>
        </p:txBody>
      </p:sp>
      <p:sp>
        <p:nvSpPr>
          <p:cNvPr id="152" name="Google Shape;15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facdbe953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facdbe953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0" name="Google Shape;160;g3facdbe953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facdbe953a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facdbe953a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3facdbe953a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Opportunities created by using OER - bots, study buddies, use of AI to create ancillaries…</a:t>
            </a:r>
            <a:endParaRPr/>
          </a:p>
        </p:txBody>
      </p:sp>
      <p:sp>
        <p:nvSpPr>
          <p:cNvPr id="195" name="Google Shape;195;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 add you to the listserv it you are not on it already.</a:t>
            </a:r>
            <a:endParaRPr/>
          </a:p>
        </p:txBody>
      </p:sp>
      <p:sp>
        <p:nvSpPr>
          <p:cNvPr id="201" name="Google Shape;201;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Why we have introduced goal-setting – OERLs are at many levels. Some are new – some have been doing the work for years. This is an opportunity for the OERI to work with OERLs to help them achieve their goals.</a:t>
            </a:r>
            <a:endParaRPr/>
          </a:p>
        </p:txBody>
      </p:sp>
      <p:sp>
        <p:nvSpPr>
          <p:cNvPr id="222" name="Google Shape;22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bb87536c12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bb87536c1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g3bb87536c1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facdbe953a_0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facdbe953a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 animation - click for each bullet to appear</a:t>
            </a:r>
            <a:endParaRPr/>
          </a:p>
        </p:txBody>
      </p:sp>
      <p:sp>
        <p:nvSpPr>
          <p:cNvPr id="255" name="Google Shape;255;g3facdbe953a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facdbe953a_0_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facdbe953a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This is the list of annual deliverables in our contract with the CCCCO. The only thing that is somewhat different is the idea of thinking bigger - helping colleges to do things - as opposed to working exclusively with faculty to effect change.</a:t>
            </a:r>
            <a:endParaRPr/>
          </a:p>
        </p:txBody>
      </p:sp>
      <p:sp>
        <p:nvSpPr>
          <p:cNvPr id="262" name="Google Shape;262;g3facdbe953a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facdbe953a_0_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facdbe953a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Excluded from these 100% goals are those courses that are simply not able to use OER.</a:t>
            </a:r>
            <a:endParaRPr/>
          </a:p>
        </p:txBody>
      </p:sp>
      <p:sp>
        <p:nvSpPr>
          <p:cNvPr id="269" name="Google Shape;269;g3facdbe953a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acdbe953a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facdbe953a_0_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g3facdbe953a_0_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facdbe953a_0_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facdbe953a_0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g3facdbe953a_0_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facdbe953a_0_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facdbe953a_0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g3facdbe953a_0_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facdbe953a_0_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facdbe953a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g3facdbe953a_0_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Why host? Learn about LT and inform its development. Last fall, Cosumnes River College and Rio Hondo hosted the in-person LT/ADAPT training with great success.</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Online Teaching Conference pre-conference workshop:</a:t>
            </a:r>
            <a:endParaRPr/>
          </a:p>
          <a:p>
            <a:pPr marL="0" lvl="0" indent="0" algn="l" rtl="0">
              <a:spcBef>
                <a:spcPts val="0"/>
              </a:spcBef>
              <a:spcAft>
                <a:spcPts val="0"/>
              </a:spcAft>
              <a:buNone/>
            </a:pPr>
            <a:r>
              <a:rPr lang="en-US" u="sng">
                <a:solidFill>
                  <a:schemeClr val="hlink"/>
                </a:solidFill>
                <a:hlinkClick r:id="rId3"/>
              </a:rPr>
              <a:t>https://onlineteachingconference.org/pre-conference-workshops/</a:t>
            </a:r>
            <a:r>
              <a:rPr lang="en-US"/>
              <a:t> </a:t>
            </a:r>
            <a:endParaRPr/>
          </a:p>
        </p:txBody>
      </p:sp>
      <p:sp>
        <p:nvSpPr>
          <p:cNvPr id="303" name="Google Shape;303;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fa689d8e06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fa689d8e0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g3fa689d8e0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14"/>
        <p:cNvGrpSpPr/>
        <p:nvPr/>
      </p:nvGrpSpPr>
      <p:grpSpPr>
        <a:xfrm>
          <a:off x="0" y="0"/>
          <a:ext cx="0" cy="0"/>
          <a:chOff x="0" y="0"/>
          <a:chExt cx="0" cy="0"/>
        </a:xfrm>
      </p:grpSpPr>
      <p:sp>
        <p:nvSpPr>
          <p:cNvPr id="15" name="Google Shape;15;p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16" name="Google Shape;16;p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17" name="Google Shape;17;p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9" name="Google Shape;19;p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with photo">
  <p:cSld name="1_Title Slide with photo">
    <p:spTree>
      <p:nvGrpSpPr>
        <p:cNvPr id="1" name="Shape 21"/>
        <p:cNvGrpSpPr/>
        <p:nvPr/>
      </p:nvGrpSpPr>
      <p:grpSpPr>
        <a:xfrm>
          <a:off x="0" y="0"/>
          <a:ext cx="0" cy="0"/>
          <a:chOff x="0" y="0"/>
          <a:chExt cx="0" cy="0"/>
        </a:xfrm>
      </p:grpSpPr>
      <p:pic>
        <p:nvPicPr>
          <p:cNvPr id="22" name="Google Shape;22;p3"/>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23" name="Google Shape;23;p3"/>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SzPts val="28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060606"/>
                </a:solidFill>
              </a:defRPr>
            </a:lvl1pPr>
            <a:lvl2pPr lvl="1" algn="ctr">
              <a:lnSpc>
                <a:spcPct val="120000"/>
              </a:lnSpc>
              <a:spcBef>
                <a:spcPts val="375"/>
              </a:spcBef>
              <a:spcAft>
                <a:spcPts val="0"/>
              </a:spcAft>
              <a:buSzPts val="1400"/>
              <a:buNone/>
              <a:defRPr sz="1350"/>
            </a:lvl2pPr>
            <a:lvl3pPr lvl="2" algn="ctr">
              <a:lnSpc>
                <a:spcPct val="120000"/>
              </a:lnSpc>
              <a:spcBef>
                <a:spcPts val="375"/>
              </a:spcBef>
              <a:spcAft>
                <a:spcPts val="0"/>
              </a:spcAft>
              <a:buSzPts val="1200"/>
              <a:buNone/>
              <a:defRPr sz="1350"/>
            </a:lvl3pPr>
            <a:lvl4pPr lvl="3" algn="ctr">
              <a:lnSpc>
                <a:spcPct val="120000"/>
              </a:lnSpc>
              <a:spcBef>
                <a:spcPts val="375"/>
              </a:spcBef>
              <a:spcAft>
                <a:spcPts val="0"/>
              </a:spcAft>
              <a:buSzPts val="1050"/>
              <a:buNone/>
              <a:defRPr sz="1200"/>
            </a:lvl4pPr>
            <a:lvl5pPr lvl="4" algn="ctr">
              <a:lnSpc>
                <a:spcPct val="120000"/>
              </a:lnSpc>
              <a:spcBef>
                <a:spcPts val="375"/>
              </a:spcBef>
              <a:spcAft>
                <a:spcPts val="0"/>
              </a:spcAft>
              <a:buSzPts val="900"/>
              <a:buNone/>
              <a:defRPr sz="1200"/>
            </a:lvl5pPr>
            <a:lvl6pPr lvl="5" algn="ctr">
              <a:lnSpc>
                <a:spcPct val="120000"/>
              </a:lnSpc>
              <a:spcBef>
                <a:spcPts val="375"/>
              </a:spcBef>
              <a:spcAft>
                <a:spcPts val="0"/>
              </a:spcAft>
              <a:buSzPts val="900"/>
              <a:buNone/>
              <a:defRPr sz="1200"/>
            </a:lvl6pPr>
            <a:lvl7pPr lvl="6" algn="ctr">
              <a:lnSpc>
                <a:spcPct val="120000"/>
              </a:lnSpc>
              <a:spcBef>
                <a:spcPts val="375"/>
              </a:spcBef>
              <a:spcAft>
                <a:spcPts val="0"/>
              </a:spcAft>
              <a:buSzPts val="900"/>
              <a:buNone/>
              <a:defRPr sz="1200"/>
            </a:lvl7pPr>
            <a:lvl8pPr lvl="7" algn="ctr">
              <a:lnSpc>
                <a:spcPct val="120000"/>
              </a:lnSpc>
              <a:spcBef>
                <a:spcPts val="375"/>
              </a:spcBef>
              <a:spcAft>
                <a:spcPts val="0"/>
              </a:spcAft>
              <a:buSzPts val="900"/>
              <a:buNone/>
              <a:defRPr sz="1200"/>
            </a:lvl8pPr>
            <a:lvl9pPr lvl="8" algn="ctr">
              <a:lnSpc>
                <a:spcPct val="120000"/>
              </a:lnSpc>
              <a:spcBef>
                <a:spcPts val="375"/>
              </a:spcBef>
              <a:spcAft>
                <a:spcPts val="0"/>
              </a:spcAft>
              <a:buSzPts val="900"/>
              <a:buNone/>
              <a:defRPr sz="1200"/>
            </a:lvl9pPr>
          </a:lstStyle>
          <a:p>
            <a:endParaRPr/>
          </a:p>
        </p:txBody>
      </p:sp>
      <p:cxnSp>
        <p:nvCxnSpPr>
          <p:cNvPr id="25" name="Google Shape;25;p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a:effectLst>
            <a:outerShdw blurRad="40000" dist="23000" dir="5400000" rotWithShape="0">
              <a:srgbClr val="000000">
                <a:alpha val="34902"/>
              </a:srgbClr>
            </a:outerShdw>
          </a:effectLst>
        </p:spPr>
      </p:cxnSp>
      <p:pic>
        <p:nvPicPr>
          <p:cNvPr id="26" name="Google Shape;26;p3"/>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27"/>
        <p:cNvGrpSpPr/>
        <p:nvPr/>
      </p:nvGrpSpPr>
      <p:grpSpPr>
        <a:xfrm>
          <a:off x="0" y="0"/>
          <a:ext cx="0" cy="0"/>
          <a:chOff x="0" y="0"/>
          <a:chExt cx="0" cy="0"/>
        </a:xfrm>
      </p:grpSpPr>
      <p:sp>
        <p:nvSpPr>
          <p:cNvPr id="28" name="Google Shape;28;p4"/>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29" name="Google Shape;29;p4"/>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30" name="Google Shape;30;p4"/>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2" name="Google Shape;32;p4"/>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3" name="Google Shape;33;p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sp>
        <p:nvSpPr>
          <p:cNvPr id="36" name="Google Shape;36;p5"/>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sp>
        <p:nvSpPr>
          <p:cNvPr id="37" name="Google Shape;37;p5"/>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chemeClr val="dk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9" name="Google Shape;39;p5"/>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40" name="Google Shape;40;p5"/>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6"/>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43" name="Google Shape;43;p6"/>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44" name="Google Shape;44;p6"/>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46" name="Google Shape;46;p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48"/>
        <p:cNvGrpSpPr/>
        <p:nvPr/>
      </p:nvGrpSpPr>
      <p:grpSpPr>
        <a:xfrm>
          <a:off x="0" y="0"/>
          <a:ext cx="0" cy="0"/>
          <a:chOff x="0" y="0"/>
          <a:chExt cx="0" cy="0"/>
        </a:xfrm>
      </p:grpSpPr>
      <p:sp>
        <p:nvSpPr>
          <p:cNvPr id="49" name="Google Shape;49;p7"/>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50" name="Google Shape;50;p7"/>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51" name="Google Shape;51;p7"/>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3" name="Google Shape;53;p7"/>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54" name="Google Shape;54;p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56"/>
        <p:cNvGrpSpPr/>
        <p:nvPr/>
      </p:nvGrpSpPr>
      <p:grpSpPr>
        <a:xfrm>
          <a:off x="0" y="0"/>
          <a:ext cx="0" cy="0"/>
          <a:chOff x="0" y="0"/>
          <a:chExt cx="0" cy="0"/>
        </a:xfrm>
      </p:grpSpPr>
      <p:sp>
        <p:nvSpPr>
          <p:cNvPr id="57" name="Google Shape;57;p8"/>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Arial"/>
              <a:ea typeface="Arial"/>
              <a:cs typeface="Arial"/>
              <a:sym typeface="Arial"/>
            </a:endParaRPr>
          </a:p>
        </p:txBody>
      </p:sp>
      <p:cxnSp>
        <p:nvCxnSpPr>
          <p:cNvPr id="58" name="Google Shape;58;p8"/>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59" name="Google Shape;59;p8"/>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8"/>
          <p:cNvSpPr>
            <a:spLocks noGrp="1"/>
          </p:cNvSpPr>
          <p:nvPr>
            <p:ph type="pic" idx="2"/>
          </p:nvPr>
        </p:nvSpPr>
        <p:spPr>
          <a:xfrm>
            <a:off x="5449305" y="797578"/>
            <a:ext cx="2841836" cy="5248677"/>
          </a:xfrm>
          <a:prstGeom prst="rect">
            <a:avLst/>
          </a:prstGeom>
          <a:solidFill>
            <a:srgbClr val="D8D8D8"/>
          </a:solidFill>
          <a:ln>
            <a:noFill/>
          </a:ln>
        </p:spPr>
      </p:sp>
      <p:sp>
        <p:nvSpPr>
          <p:cNvPr id="61" name="Google Shape;61;p8"/>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62" name="Google Shape;62;p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63" name="Google Shape;63;p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64"/>
        <p:cNvGrpSpPr/>
        <p:nvPr/>
      </p:nvGrpSpPr>
      <p:grpSpPr>
        <a:xfrm>
          <a:off x="0" y="0"/>
          <a:ext cx="0" cy="0"/>
          <a:chOff x="0" y="0"/>
          <a:chExt cx="0" cy="0"/>
        </a:xfrm>
      </p:grpSpPr>
      <p:cxnSp>
        <p:nvCxnSpPr>
          <p:cNvPr id="65" name="Google Shape;65;p9"/>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66" name="Google Shape;66;p9"/>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7" name="Google Shape;67;p9"/>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8" name="Google Shape;68;p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70" name="Google Shape;70;p9"/>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71"/>
        <p:cNvGrpSpPr/>
        <p:nvPr/>
      </p:nvGrpSpPr>
      <p:grpSpPr>
        <a:xfrm>
          <a:off x="0" y="0"/>
          <a:ext cx="0" cy="0"/>
          <a:chOff x="0" y="0"/>
          <a:chExt cx="0" cy="0"/>
        </a:xfrm>
      </p:grpSpPr>
      <p:cxnSp>
        <p:nvCxnSpPr>
          <p:cNvPr id="72" name="Google Shape;72;p10"/>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73" name="Google Shape;73;p10"/>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4" name="Google Shape;74;p10"/>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5" name="Google Shape;75;p10"/>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6" name="Google Shape;76;p10"/>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7" name="Google Shape;77;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79" name="Google Shape;79;p10"/>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80"/>
        <p:cNvGrpSpPr/>
        <p:nvPr/>
      </p:nvGrpSpPr>
      <p:grpSpPr>
        <a:xfrm>
          <a:off x="0" y="0"/>
          <a:ext cx="0" cy="0"/>
          <a:chOff x="0" y="0"/>
          <a:chExt cx="0" cy="0"/>
        </a:xfrm>
      </p:grpSpPr>
      <p:sp>
        <p:nvSpPr>
          <p:cNvPr id="81" name="Google Shape;81;p11"/>
          <p:cNvSpPr txBox="1">
            <a:spLocks noGrp="1"/>
          </p:cNvSpPr>
          <p:nvPr>
            <p:ph type="body" idx="1"/>
          </p:nvPr>
        </p:nvSpPr>
        <p:spPr>
          <a:xfrm>
            <a:off x="1088686" y="2015732"/>
            <a:ext cx="7202400" cy="4040100"/>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2" name="Google Shape;82;p11"/>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1"/>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cxnSp>
        <p:nvCxnSpPr>
          <p:cNvPr id="84" name="Google Shape;84;p11"/>
          <p:cNvCxnSpPr/>
          <p:nvPr/>
        </p:nvCxnSpPr>
        <p:spPr>
          <a:xfrm>
            <a:off x="1088686" y="1859432"/>
            <a:ext cx="72024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Title Slide">
  <p:cSld name="2_Title Slide">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719254" y="4683512"/>
            <a:ext cx="7824187" cy="173666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SzPts val="2800"/>
              <a:buNone/>
              <a:defRPr sz="33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87"/>
        <p:cNvGrpSpPr/>
        <p:nvPr/>
      </p:nvGrpSpPr>
      <p:grpSpPr>
        <a:xfrm>
          <a:off x="0" y="0"/>
          <a:ext cx="0" cy="0"/>
          <a:chOff x="0" y="0"/>
          <a:chExt cx="0" cy="0"/>
        </a:xfrm>
      </p:grpSpPr>
      <p:sp>
        <p:nvSpPr>
          <p:cNvPr id="88" name="Google Shape;88;p13"/>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9" name="Google Shape;89;p1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91" name="Google Shape;91;p13"/>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3D372F"/>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3D372F"/>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3D372F"/>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3D372F"/>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3D372F"/>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750" b="0" i="0" u="none" strike="noStrike" cap="none">
                <a:solidFill>
                  <a:srgbClr val="8891AA"/>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creativecommons.org/licenses/by/4.0" TargetMode="External"/><Relationship Id="rId5" Type="http://schemas.openxmlformats.org/officeDocument/2006/relationships/hyperlink" Target="http://asccc-oeri.org/" TargetMode="External"/><Relationship Id="rId4" Type="http://schemas.openxmlformats.org/officeDocument/2006/relationships/hyperlink" Target="https://asccc-oeri.org/oeri-liais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unsplash.com/photos/boy-in-green-shirt-holding-binoculars-_3o9bpojrMA?utm_source=unsplash&amp;utm_medium=referral&amp;utm_content=creditCopyText" TargetMode="External"/><Relationship Id="rId4" Type="http://schemas.openxmlformats.org/officeDocument/2006/relationships/hyperlink" Target="https://unsplash.com/@markusspiske?utm_source=unsplash&amp;utm_medium=referral&amp;utm_content=creditCopyTex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asccc.org/sign-our-newsletter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ccconlineed.instructure.com/enroll/7RJL33"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tinyurl.com/OER4ZTC"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unsplash.com/s/photos/goal?utm_source=unsplash&amp;utm_medium=referral&amp;utm_content=creditCopyText" TargetMode="External"/><Relationship Id="rId4" Type="http://schemas.openxmlformats.org/officeDocument/2006/relationships/hyperlink" Target="https://unsplash.com/@markuswinkler?utm_source=unsplash&amp;utm_medium=referral&amp;utm_content=creditCopyTex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hyperlink" Target="https://unsplash.com/photos/St4qInZrYC4?utm_source=unsplash&amp;utm_medium=referral&amp;utm_content=creditCopyText" TargetMode="External"/><Relationship Id="rId4" Type="http://schemas.openxmlformats.org/officeDocument/2006/relationships/hyperlink" Target="https://unsplash.com/@blnk_kanvas?utm_source=unsplash&amp;utm_medium=referral&amp;utm_content=creditCopyTex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s://unsplash.com/photos/a-laptop-computer-sitting-on-top-of-a-wooden-desk-UsBA2nA7iZU?utm_content=creditCopyText&amp;utm_medium=referral&amp;utm_source=unsplash" TargetMode="External"/><Relationship Id="rId4" Type="http://schemas.openxmlformats.org/officeDocument/2006/relationships/hyperlink" Target="https://unsplash.com/@claybanks?utm_content=creditCopyText&amp;utm_medium=referral&amp;utm_source=unsplash"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creativecommons.org/licenses/by-sa/2.0/?ref=openverse" TargetMode="External"/><Relationship Id="rId5" Type="http://schemas.openxmlformats.org/officeDocument/2006/relationships/hyperlink" Target="https://www.flickr.com/photos/22298955@N08" TargetMode="External"/><Relationship Id="rId4" Type="http://schemas.openxmlformats.org/officeDocument/2006/relationships/hyperlink" Target="https://www.flickr.com/photos/22298955@N08/6384294717"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https://unsplash.com/photos/brown-coated-monkey-on-branch-Z05GiksmqYU?utm_source=unsplash&amp;utm_medium=referral&amp;utm_content=creditCopyText" TargetMode="External"/><Relationship Id="rId4" Type="http://schemas.openxmlformats.org/officeDocument/2006/relationships/hyperlink" Target="https://unsplash.com/@haughters?utm_source=unsplash&amp;utm_medium=referral&amp;utm_content=creditCopyText"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hyperlink" Target="https://www.pexels.com/photo/girl-holding-dandelion-flower-1857068/?utm_content=attributionCopyText&amp;utm_medium=referral&amp;utm_source=pexels" TargetMode="External"/><Relationship Id="rId4" Type="http://schemas.openxmlformats.org/officeDocument/2006/relationships/hyperlink" Target="https://www.pexels.com/@thgusstavo?utm_content=attributionCopyText&amp;utm_medium=referral&amp;utm_source=pexe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Arial"/>
              <a:buNone/>
            </a:pPr>
            <a:r>
              <a:rPr lang="en-US" sz="4800">
                <a:latin typeface="Arial"/>
                <a:ea typeface="Arial"/>
                <a:cs typeface="Arial"/>
                <a:sym typeface="Arial"/>
              </a:rPr>
              <a:t>Welcome OER Liaisons!</a:t>
            </a:r>
            <a:endParaRPr sz="4800">
              <a:latin typeface="Arial"/>
              <a:ea typeface="Arial"/>
              <a:cs typeface="Arial"/>
              <a:sym typeface="Arial"/>
            </a:endParaRPr>
          </a:p>
        </p:txBody>
      </p:sp>
      <p:sp>
        <p:nvSpPr>
          <p:cNvPr id="97" name="Google Shape;97;p14"/>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171446" lvl="0" indent="-171446" algn="l" rtl="0">
              <a:lnSpc>
                <a:spcPct val="120000"/>
              </a:lnSpc>
              <a:spcBef>
                <a:spcPts val="0"/>
              </a:spcBef>
              <a:spcAft>
                <a:spcPts val="0"/>
              </a:spcAft>
              <a:buSzPts val="2400"/>
              <a:buChar char="•"/>
            </a:pPr>
            <a:r>
              <a:rPr lang="en-US" sz="2400"/>
              <a:t>On behalf of the ASCCC OERI, we are pleased to have you here for one of our term “kick-offs” for new OER Liaisons.</a:t>
            </a:r>
            <a:endParaRPr sz="2400">
              <a:latin typeface="arial"/>
              <a:ea typeface="arial"/>
              <a:cs typeface="arial"/>
              <a:sym typeface="arial"/>
            </a:endParaRPr>
          </a:p>
          <a:p>
            <a:pPr marL="171446" lvl="0" indent="-171446" algn="l" rtl="0">
              <a:lnSpc>
                <a:spcPct val="120000"/>
              </a:lnSpc>
              <a:spcBef>
                <a:spcPts val="750"/>
              </a:spcBef>
              <a:spcAft>
                <a:spcPts val="0"/>
              </a:spcAft>
              <a:buSzPts val="2400"/>
              <a:buChar char="•"/>
            </a:pPr>
            <a:r>
              <a:rPr lang="en-US" sz="2400"/>
              <a:t>If you are not already muted, please mute yourself upon arrival. As this is set up as a meeting, we will be able to have an actual discussion – but we need all those who are not speaking to be muted.</a:t>
            </a:r>
            <a:endParaRPr/>
          </a:p>
          <a:p>
            <a:pPr marL="171446" lvl="0" indent="-171446" algn="l" rtl="0">
              <a:lnSpc>
                <a:spcPct val="120000"/>
              </a:lnSpc>
              <a:spcBef>
                <a:spcPts val="750"/>
              </a:spcBef>
              <a:spcAft>
                <a:spcPts val="0"/>
              </a:spcAft>
              <a:buSzPts val="2400"/>
              <a:buChar char="•"/>
            </a:pPr>
            <a:r>
              <a:rPr lang="en-US" sz="2400"/>
              <a:t>You are also encouraged to use the “chat” feature.</a:t>
            </a:r>
            <a:endParaRPr/>
          </a:p>
          <a:p>
            <a:pPr marL="171446" lvl="0" indent="-69846" algn="l" rtl="0">
              <a:lnSpc>
                <a:spcPct val="120000"/>
              </a:lnSpc>
              <a:spcBef>
                <a:spcPts val="750"/>
              </a:spcBef>
              <a:spcAft>
                <a:spcPts val="0"/>
              </a:spcAft>
              <a:buSzPts val="1600"/>
              <a:buNone/>
            </a:pPr>
            <a:endParaRPr/>
          </a:p>
          <a:p>
            <a:pPr marL="171446" lvl="0" indent="-171446" algn="l" rtl="0">
              <a:lnSpc>
                <a:spcPct val="120000"/>
              </a:lnSpc>
              <a:spcBef>
                <a:spcPts val="750"/>
              </a:spcBef>
              <a:spcAft>
                <a:spcPts val="0"/>
              </a:spcAft>
              <a:buSzPts val="1600"/>
              <a:buNone/>
            </a:pPr>
            <a:endParaRPr/>
          </a:p>
        </p:txBody>
      </p:sp>
      <p:pic>
        <p:nvPicPr>
          <p:cNvPr id="99" name="Google Shape;99;p14" descr="Screenshot of the Zoom toolbar icons for unmuting your microphone and starting your video cam."/>
          <p:cNvPicPr preferRelativeResize="0"/>
          <p:nvPr/>
        </p:nvPicPr>
        <p:blipFill rotWithShape="1">
          <a:blip r:embed="rId3">
            <a:alphaModFix/>
          </a:blip>
          <a:srcRect/>
          <a:stretch/>
        </p:blipFill>
        <p:spPr>
          <a:xfrm>
            <a:off x="1088686" y="6045285"/>
            <a:ext cx="2755900" cy="647700"/>
          </a:xfrm>
          <a:prstGeom prst="rect">
            <a:avLst/>
          </a:prstGeom>
          <a:noFill/>
          <a:ln>
            <a:noFill/>
          </a:ln>
        </p:spPr>
      </p:pic>
      <p:pic>
        <p:nvPicPr>
          <p:cNvPr id="98" name="Google Shape;98;p14" descr="Screenshot of the chat box in Zoom"/>
          <p:cNvPicPr preferRelativeResize="0"/>
          <p:nvPr/>
        </p:nvPicPr>
        <p:blipFill rotWithShape="1">
          <a:blip r:embed="rId4">
            <a:alphaModFix/>
          </a:blip>
          <a:srcRect/>
          <a:stretch/>
        </p:blipFill>
        <p:spPr>
          <a:xfrm>
            <a:off x="5897501" y="5924625"/>
            <a:ext cx="2616200" cy="889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5"/>
          <p:cNvSpPr txBox="1">
            <a:spLocks noGrp="1"/>
          </p:cNvSpPr>
          <p:nvPr>
            <p:ph type="ctrTitle"/>
          </p:nvPr>
        </p:nvSpPr>
        <p:spPr>
          <a:xfrm>
            <a:off x="1127760" y="1661160"/>
            <a:ext cx="7041459" cy="2488249"/>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SzPts val="2800"/>
              <a:buNone/>
            </a:pPr>
            <a:r>
              <a:rPr lang="en-US" sz="4400"/>
              <a:t>ASCCC OERI Fall 2026 OER Liaison Kick-Off</a:t>
            </a:r>
            <a:endParaRPr/>
          </a:p>
        </p:txBody>
      </p:sp>
      <p:sp>
        <p:nvSpPr>
          <p:cNvPr id="106" name="Google Shape;106;p15"/>
          <p:cNvSpPr txBox="1">
            <a:spLocks noGrp="1"/>
          </p:cNvSpPr>
          <p:nvPr>
            <p:ph type="subTitle" idx="1"/>
          </p:nvPr>
        </p:nvSpPr>
        <p:spPr>
          <a:xfrm>
            <a:off x="311726" y="5220084"/>
            <a:ext cx="8344593" cy="1333116"/>
          </a:xfrm>
          <a:prstGeom prst="rect">
            <a:avLst/>
          </a:prstGeom>
          <a:noFill/>
          <a:ln>
            <a:noFill/>
          </a:ln>
        </p:spPr>
        <p:txBody>
          <a:bodyPr spcFirstLastPara="1" wrap="square" lIns="91425" tIns="91425" rIns="91425" bIns="91425" anchor="t" anchorCtr="0">
            <a:normAutofit fontScale="77500" lnSpcReduction="20000"/>
          </a:bodyPr>
          <a:lstStyle/>
          <a:p>
            <a:pPr marL="0" lvl="0" indent="0" algn="l" rtl="0">
              <a:lnSpc>
                <a:spcPct val="120000"/>
              </a:lnSpc>
              <a:spcBef>
                <a:spcPts val="750"/>
              </a:spcBef>
              <a:spcAft>
                <a:spcPts val="0"/>
              </a:spcAft>
              <a:buSzPct val="128000"/>
              <a:buNone/>
            </a:pPr>
            <a:r>
              <a:rPr lang="en-US" sz="2000"/>
              <a:t>Revised August 23, 2026.</a:t>
            </a:r>
            <a:endParaRPr/>
          </a:p>
          <a:p>
            <a:pPr marL="0" lvl="0" indent="0" algn="l" rtl="0">
              <a:lnSpc>
                <a:spcPct val="120000"/>
              </a:lnSpc>
              <a:spcBef>
                <a:spcPts val="750"/>
              </a:spcBef>
              <a:spcAft>
                <a:spcPts val="0"/>
              </a:spcAft>
              <a:buSzPct val="128000"/>
              <a:buNone/>
            </a:pPr>
            <a:r>
              <a:rPr lang="en-US" sz="2000"/>
              <a:t>This work is licensed under a </a:t>
            </a:r>
            <a:r>
              <a:rPr lang="en-US" sz="2000" u="sng">
                <a:solidFill>
                  <a:schemeClr val="hlink"/>
                </a:solidFill>
                <a:hlinkClick r:id="rId3"/>
              </a:rPr>
              <a:t>Creative Commons Attribution 4.0 International License</a:t>
            </a:r>
            <a:r>
              <a:rPr lang="en-US" sz="2000"/>
              <a:t>. </a:t>
            </a:r>
            <a:endParaRPr/>
          </a:p>
          <a:p>
            <a:pPr marL="0" lvl="0" indent="0" algn="l" rtl="0">
              <a:lnSpc>
                <a:spcPct val="120000"/>
              </a:lnSpc>
              <a:spcBef>
                <a:spcPts val="750"/>
              </a:spcBef>
              <a:spcAft>
                <a:spcPts val="0"/>
              </a:spcAft>
              <a:buSzPct val="128000"/>
              <a:buNone/>
            </a:pPr>
            <a:r>
              <a:rPr lang="en-US" sz="2000"/>
              <a:t>Attribute this slide deck as: </a:t>
            </a:r>
            <a:r>
              <a:rPr lang="en-US" sz="2000" u="sng">
                <a:solidFill>
                  <a:schemeClr val="hlink"/>
                </a:solidFill>
                <a:hlinkClick r:id="rId4"/>
              </a:rPr>
              <a:t>"ASCCC OERI Fall 2026 OER Liaison Kick-Off"</a:t>
            </a:r>
            <a:r>
              <a:rPr lang="en-US" sz="2000"/>
              <a:t> by </a:t>
            </a:r>
            <a:r>
              <a:rPr lang="en-US" sz="2000" u="sng">
                <a:solidFill>
                  <a:schemeClr val="hlink"/>
                </a:solidFill>
                <a:hlinkClick r:id="rId5"/>
              </a:rPr>
              <a:t>ASCCC OERI</a:t>
            </a:r>
            <a:r>
              <a:rPr lang="en-US" sz="2000"/>
              <a:t> is licensed under </a:t>
            </a:r>
            <a:r>
              <a:rPr lang="en-US" sz="2000" u="sng">
                <a:solidFill>
                  <a:schemeClr val="hlink"/>
                </a:solidFill>
                <a:hlinkClick r:id="rId6"/>
              </a:rPr>
              <a:t>CC BY 4.0</a:t>
            </a:r>
            <a:r>
              <a:rPr lang="en-US" sz="2000"/>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6"/>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Arial"/>
              <a:buNone/>
            </a:pPr>
            <a:r>
              <a:rPr lang="en-US" sz="4200"/>
              <a:t>Overview</a:t>
            </a:r>
            <a:endParaRPr sz="2600"/>
          </a:p>
        </p:txBody>
      </p:sp>
      <p:sp>
        <p:nvSpPr>
          <p:cNvPr id="112" name="Google Shape;112;p16"/>
          <p:cNvSpPr txBox="1">
            <a:spLocks noGrp="1"/>
          </p:cNvSpPr>
          <p:nvPr>
            <p:ph type="body" idx="1"/>
          </p:nvPr>
        </p:nvSpPr>
        <p:spPr>
          <a:xfrm>
            <a:off x="742736" y="2320335"/>
            <a:ext cx="7202400" cy="4039200"/>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2800"/>
              <a:t>OER Liaison Basics</a:t>
            </a:r>
            <a:endParaRPr/>
          </a:p>
          <a:p>
            <a:pPr marL="457200" lvl="0" indent="-330200" algn="l" rtl="0">
              <a:lnSpc>
                <a:spcPct val="120000"/>
              </a:lnSpc>
              <a:spcBef>
                <a:spcPts val="750"/>
              </a:spcBef>
              <a:spcAft>
                <a:spcPts val="0"/>
              </a:spcAft>
              <a:buSzPts val="1600"/>
              <a:buChar char="●"/>
            </a:pPr>
            <a:r>
              <a:rPr lang="en-US" sz="2800"/>
              <a:t>Goal-Setting</a:t>
            </a:r>
            <a:endParaRPr sz="2800"/>
          </a:p>
          <a:p>
            <a:pPr marL="457200" lvl="0" indent="-330200" algn="l" rtl="0">
              <a:lnSpc>
                <a:spcPct val="120000"/>
              </a:lnSpc>
              <a:spcBef>
                <a:spcPts val="750"/>
              </a:spcBef>
              <a:spcAft>
                <a:spcPts val="0"/>
              </a:spcAft>
              <a:buSzPts val="1600"/>
              <a:buChar char="●"/>
            </a:pPr>
            <a:r>
              <a:rPr lang="en-US" sz="2800"/>
              <a:t>Updates</a:t>
            </a:r>
            <a:endParaRPr sz="2800"/>
          </a:p>
          <a:p>
            <a:pPr marL="457200" lvl="0" indent="-330200" algn="l" rtl="0">
              <a:lnSpc>
                <a:spcPct val="120000"/>
              </a:lnSpc>
              <a:spcBef>
                <a:spcPts val="750"/>
              </a:spcBef>
              <a:spcAft>
                <a:spcPts val="0"/>
              </a:spcAft>
              <a:buSzPts val="1600"/>
              <a:buChar char="●"/>
            </a:pPr>
            <a:r>
              <a:rPr lang="en-US" sz="2800"/>
              <a:t>OERI and You</a:t>
            </a:r>
            <a:endParaRPr/>
          </a:p>
        </p:txBody>
      </p:sp>
      <p:pic>
        <p:nvPicPr>
          <p:cNvPr id="113" name="Google Shape;113;p16" descr="Top view of a young boy with blond hair holding binoculars and looking through them."/>
          <p:cNvPicPr preferRelativeResize="0"/>
          <p:nvPr/>
        </p:nvPicPr>
        <p:blipFill>
          <a:blip r:embed="rId3">
            <a:alphaModFix/>
          </a:blip>
          <a:stretch>
            <a:fillRect/>
          </a:stretch>
        </p:blipFill>
        <p:spPr>
          <a:xfrm>
            <a:off x="5026975" y="2401325"/>
            <a:ext cx="3587574" cy="2391125"/>
          </a:xfrm>
          <a:prstGeom prst="rect">
            <a:avLst/>
          </a:prstGeom>
          <a:noFill/>
          <a:ln>
            <a:noFill/>
          </a:ln>
        </p:spPr>
      </p:pic>
      <p:sp>
        <p:nvSpPr>
          <p:cNvPr id="114" name="Google Shape;114;p16"/>
          <p:cNvSpPr txBox="1"/>
          <p:nvPr/>
        </p:nvSpPr>
        <p:spPr>
          <a:xfrm>
            <a:off x="5443675" y="4863675"/>
            <a:ext cx="3449400" cy="39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t>Photo by</a:t>
            </a:r>
            <a:r>
              <a:rPr lang="en-US" sz="1100" dirty="0">
                <a:uFill>
                  <a:noFill/>
                </a:uFill>
              </a:rPr>
              <a:t> </a:t>
            </a:r>
            <a:r>
              <a:rPr lang="en-US" sz="1100" u="sng" dirty="0">
                <a:solidFill>
                  <a:schemeClr val="hlink"/>
                </a:solidFill>
                <a:hlinkClick r:id="rId4"/>
              </a:rPr>
              <a:t>Markus </a:t>
            </a:r>
            <a:r>
              <a:rPr lang="en-US" sz="1100" u="sng" dirty="0" err="1">
                <a:solidFill>
                  <a:schemeClr val="hlink"/>
                </a:solidFill>
                <a:hlinkClick r:id="rId4"/>
              </a:rPr>
              <a:t>Spiske</a:t>
            </a:r>
            <a:r>
              <a:rPr lang="en-US" sz="1100" dirty="0"/>
              <a:t> on</a:t>
            </a:r>
            <a:r>
              <a:rPr lang="en-US" sz="1100" dirty="0">
                <a:uFill>
                  <a:noFill/>
                </a:uFill>
              </a:rPr>
              <a:t> </a:t>
            </a:r>
            <a:r>
              <a:rPr lang="en-US" sz="1100" u="sng" dirty="0" err="1">
                <a:solidFill>
                  <a:schemeClr val="hlink"/>
                </a:solidFill>
                <a:hlinkClick r:id="rId5"/>
              </a:rPr>
              <a:t>Unsplash</a:t>
            </a:r>
            <a:endParaRPr sz="1600" dirty="0">
              <a:solidFill>
                <a:srgbClr val="3D372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1086913" y="804890"/>
            <a:ext cx="7204200" cy="903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Clr>
                <a:schemeClr val="dk1"/>
              </a:buClr>
              <a:buSzPts val="4400"/>
              <a:buFont typeface="Gill Sans"/>
              <a:buNone/>
            </a:pPr>
            <a:r>
              <a:rPr lang="en-US" sz="4200"/>
              <a:t>OERI Regional Leads</a:t>
            </a:r>
            <a:endParaRPr/>
          </a:p>
        </p:txBody>
      </p:sp>
      <p:sp>
        <p:nvSpPr>
          <p:cNvPr id="121" name="Google Shape;121;p17"/>
          <p:cNvSpPr txBox="1">
            <a:spLocks noGrp="1"/>
          </p:cNvSpPr>
          <p:nvPr>
            <p:ph type="body" idx="1"/>
          </p:nvPr>
        </p:nvSpPr>
        <p:spPr>
          <a:xfrm>
            <a:off x="750123" y="2017350"/>
            <a:ext cx="3906300" cy="1323300"/>
          </a:xfrm>
          <a:prstGeom prst="rect">
            <a:avLst/>
          </a:prstGeom>
        </p:spPr>
        <p:txBody>
          <a:bodyPr spcFirstLastPara="1" wrap="square" lIns="91425" tIns="45700" rIns="91425" bIns="45700" anchor="t" anchorCtr="0">
            <a:normAutofit/>
          </a:bodyPr>
          <a:lstStyle/>
          <a:p>
            <a:pPr marL="171446" lvl="0" indent="-171446" algn="l" rtl="0">
              <a:lnSpc>
                <a:spcPct val="100000"/>
              </a:lnSpc>
              <a:spcBef>
                <a:spcPts val="0"/>
              </a:spcBef>
              <a:spcAft>
                <a:spcPts val="0"/>
              </a:spcAft>
              <a:buSzPts val="2040"/>
              <a:buChar char="•"/>
            </a:pPr>
            <a:r>
              <a:rPr lang="en-US" sz="2040"/>
              <a:t>Andi Adkins Pogue (Area A; New!) </a:t>
            </a:r>
            <a:endParaRPr sz="2040"/>
          </a:p>
          <a:p>
            <a:pPr marL="0" lvl="0" indent="0" algn="l" rtl="0">
              <a:lnSpc>
                <a:spcPct val="100000"/>
              </a:lnSpc>
              <a:spcBef>
                <a:spcPts val="0"/>
              </a:spcBef>
              <a:spcAft>
                <a:spcPts val="0"/>
              </a:spcAft>
              <a:buNone/>
            </a:pPr>
            <a:r>
              <a:rPr lang="en-US" sz="1740"/>
              <a:t>  Library, Cosumnes River College</a:t>
            </a:r>
            <a:endParaRPr sz="1740"/>
          </a:p>
        </p:txBody>
      </p:sp>
      <p:pic>
        <p:nvPicPr>
          <p:cNvPr id="127" name="Google Shape;127;p17" descr="Andi Adkins Pogue."/>
          <p:cNvPicPr preferRelativeResize="0"/>
          <p:nvPr/>
        </p:nvPicPr>
        <p:blipFill>
          <a:blip r:embed="rId3">
            <a:alphaModFix/>
          </a:blip>
          <a:stretch>
            <a:fillRect/>
          </a:stretch>
        </p:blipFill>
        <p:spPr>
          <a:xfrm>
            <a:off x="1909676" y="3026325"/>
            <a:ext cx="992475" cy="1190359"/>
          </a:xfrm>
          <a:prstGeom prst="rect">
            <a:avLst/>
          </a:prstGeom>
          <a:noFill/>
          <a:ln>
            <a:noFill/>
          </a:ln>
        </p:spPr>
      </p:pic>
      <p:sp>
        <p:nvSpPr>
          <p:cNvPr id="122" name="Google Shape;122;p17"/>
          <p:cNvSpPr txBox="1">
            <a:spLocks noGrp="1"/>
          </p:cNvSpPr>
          <p:nvPr>
            <p:ph type="body" idx="2"/>
          </p:nvPr>
        </p:nvSpPr>
        <p:spPr>
          <a:xfrm>
            <a:off x="5000575" y="2017350"/>
            <a:ext cx="3465300" cy="1323300"/>
          </a:xfrm>
          <a:prstGeom prst="rect">
            <a:avLst/>
          </a:prstGeom>
        </p:spPr>
        <p:txBody>
          <a:bodyPr spcFirstLastPara="1" wrap="square" lIns="91425" tIns="45700" rIns="91425" bIns="45700" anchor="t" anchorCtr="0">
            <a:normAutofit/>
          </a:bodyPr>
          <a:lstStyle/>
          <a:p>
            <a:pPr marL="171446" lvl="0" indent="-171446" algn="l" rtl="0">
              <a:lnSpc>
                <a:spcPct val="100000"/>
              </a:lnSpc>
              <a:spcBef>
                <a:spcPts val="0"/>
              </a:spcBef>
              <a:spcAft>
                <a:spcPts val="0"/>
              </a:spcAft>
              <a:buSzPts val="2040"/>
              <a:buChar char="•"/>
            </a:pPr>
            <a:r>
              <a:rPr lang="en-US" sz="2040"/>
              <a:t>Heather Dodge (Area B; Returning)</a:t>
            </a:r>
            <a:endParaRPr sz="2040"/>
          </a:p>
          <a:p>
            <a:pPr marL="0" lvl="0" indent="0" algn="l" rtl="0">
              <a:lnSpc>
                <a:spcPct val="100000"/>
              </a:lnSpc>
              <a:spcBef>
                <a:spcPts val="0"/>
              </a:spcBef>
              <a:spcAft>
                <a:spcPts val="0"/>
              </a:spcAft>
              <a:buNone/>
            </a:pPr>
            <a:r>
              <a:rPr lang="en-US" sz="2040"/>
              <a:t>  </a:t>
            </a:r>
            <a:r>
              <a:rPr lang="en-US" sz="1740"/>
              <a:t> Library, Berkeley City College</a:t>
            </a:r>
            <a:endParaRPr sz="1740"/>
          </a:p>
        </p:txBody>
      </p:sp>
      <p:pic>
        <p:nvPicPr>
          <p:cNvPr id="128" name="Google Shape;128;p17" descr="Image of Heather Dodge" title="HD.jpg"/>
          <p:cNvPicPr preferRelativeResize="0"/>
          <p:nvPr/>
        </p:nvPicPr>
        <p:blipFill>
          <a:blip r:embed="rId4">
            <a:alphaModFix/>
          </a:blip>
          <a:stretch>
            <a:fillRect/>
          </a:stretch>
        </p:blipFill>
        <p:spPr>
          <a:xfrm>
            <a:off x="6078625" y="3066500"/>
            <a:ext cx="832500" cy="1110001"/>
          </a:xfrm>
          <a:prstGeom prst="rect">
            <a:avLst/>
          </a:prstGeom>
          <a:noFill/>
          <a:ln>
            <a:noFill/>
          </a:ln>
        </p:spPr>
      </p:pic>
      <p:sp>
        <p:nvSpPr>
          <p:cNvPr id="123" name="Google Shape;123;p17"/>
          <p:cNvSpPr txBox="1">
            <a:spLocks noGrp="1"/>
          </p:cNvSpPr>
          <p:nvPr>
            <p:ph type="body" idx="1"/>
          </p:nvPr>
        </p:nvSpPr>
        <p:spPr>
          <a:xfrm>
            <a:off x="816773" y="4313751"/>
            <a:ext cx="3732300" cy="1323300"/>
          </a:xfrm>
          <a:prstGeom prst="rect">
            <a:avLst/>
          </a:prstGeom>
        </p:spPr>
        <p:txBody>
          <a:bodyPr spcFirstLastPara="1" wrap="square" lIns="91425" tIns="45700" rIns="91425" bIns="45700" anchor="t" anchorCtr="0">
            <a:normAutofit/>
          </a:bodyPr>
          <a:lstStyle/>
          <a:p>
            <a:pPr marL="171446" lvl="0" indent="-171446" algn="l" rtl="0">
              <a:lnSpc>
                <a:spcPct val="100000"/>
              </a:lnSpc>
              <a:spcBef>
                <a:spcPts val="0"/>
              </a:spcBef>
              <a:spcAft>
                <a:spcPts val="0"/>
              </a:spcAft>
              <a:buSzPts val="2040"/>
              <a:buChar char="•"/>
            </a:pPr>
            <a:r>
              <a:rPr lang="en-US" sz="2040"/>
              <a:t>Kevin Smith (Area C)</a:t>
            </a:r>
            <a:endParaRPr sz="2040"/>
          </a:p>
          <a:p>
            <a:pPr marL="0" lvl="0" indent="0" algn="l" rtl="0">
              <a:lnSpc>
                <a:spcPct val="100000"/>
              </a:lnSpc>
              <a:spcBef>
                <a:spcPts val="0"/>
              </a:spcBef>
              <a:spcAft>
                <a:spcPts val="0"/>
              </a:spcAft>
              <a:buNone/>
            </a:pPr>
            <a:r>
              <a:rPr lang="en-US" sz="2040"/>
              <a:t>  </a:t>
            </a:r>
            <a:r>
              <a:rPr lang="en-US" sz="1740"/>
              <a:t>Psychology, Rio Hondo College</a:t>
            </a:r>
            <a:endParaRPr sz="1740"/>
          </a:p>
        </p:txBody>
      </p:sp>
      <p:pic>
        <p:nvPicPr>
          <p:cNvPr id="126" name="Google Shape;126;p17" descr="Image of Kevin Smith"/>
          <p:cNvPicPr preferRelativeResize="0"/>
          <p:nvPr/>
        </p:nvPicPr>
        <p:blipFill>
          <a:blip r:embed="rId5">
            <a:alphaModFix/>
          </a:blip>
          <a:stretch>
            <a:fillRect/>
          </a:stretch>
        </p:blipFill>
        <p:spPr>
          <a:xfrm>
            <a:off x="1758138" y="5149505"/>
            <a:ext cx="1155900" cy="1406768"/>
          </a:xfrm>
          <a:prstGeom prst="rect">
            <a:avLst/>
          </a:prstGeom>
          <a:noFill/>
          <a:ln>
            <a:noFill/>
          </a:ln>
        </p:spPr>
      </p:pic>
      <p:sp>
        <p:nvSpPr>
          <p:cNvPr id="124" name="Google Shape;124;p17"/>
          <p:cNvSpPr txBox="1">
            <a:spLocks noGrp="1"/>
          </p:cNvSpPr>
          <p:nvPr>
            <p:ph type="body" idx="1"/>
          </p:nvPr>
        </p:nvSpPr>
        <p:spPr>
          <a:xfrm>
            <a:off x="4888875" y="4252701"/>
            <a:ext cx="3906300" cy="1323300"/>
          </a:xfrm>
          <a:prstGeom prst="rect">
            <a:avLst/>
          </a:prstGeom>
        </p:spPr>
        <p:txBody>
          <a:bodyPr spcFirstLastPara="1" wrap="square" lIns="91425" tIns="45700" rIns="91425" bIns="45700" anchor="t" anchorCtr="0">
            <a:normAutofit/>
          </a:bodyPr>
          <a:lstStyle/>
          <a:p>
            <a:pPr marL="171446" lvl="0" indent="-171446" algn="l" rtl="0">
              <a:lnSpc>
                <a:spcPct val="100000"/>
              </a:lnSpc>
              <a:spcBef>
                <a:spcPts val="0"/>
              </a:spcBef>
              <a:spcAft>
                <a:spcPts val="0"/>
              </a:spcAft>
              <a:buSzPts val="2040"/>
              <a:buChar char="•"/>
            </a:pPr>
            <a:r>
              <a:rPr lang="en-US" sz="2040"/>
              <a:t>Rachel Fleming(Area D)</a:t>
            </a:r>
            <a:endParaRPr sz="2040"/>
          </a:p>
          <a:p>
            <a:pPr marL="0" lvl="0" indent="0" algn="l" rtl="0">
              <a:lnSpc>
                <a:spcPct val="100000"/>
              </a:lnSpc>
              <a:spcBef>
                <a:spcPts val="0"/>
              </a:spcBef>
              <a:spcAft>
                <a:spcPts val="0"/>
              </a:spcAft>
              <a:buNone/>
            </a:pPr>
            <a:r>
              <a:rPr lang="en-US" sz="2040"/>
              <a:t>   </a:t>
            </a:r>
            <a:r>
              <a:rPr lang="en-US" sz="1740"/>
              <a:t>Library, Irvine Valley College</a:t>
            </a:r>
            <a:endParaRPr sz="1740"/>
          </a:p>
        </p:txBody>
      </p:sp>
      <p:pic>
        <p:nvPicPr>
          <p:cNvPr id="125" name="Google Shape;125;p17" descr="Rachel Fleming"/>
          <p:cNvPicPr preferRelativeResize="0"/>
          <p:nvPr/>
        </p:nvPicPr>
        <p:blipFill>
          <a:blip r:embed="rId6">
            <a:alphaModFix/>
          </a:blip>
          <a:stretch>
            <a:fillRect/>
          </a:stretch>
        </p:blipFill>
        <p:spPr>
          <a:xfrm>
            <a:off x="5918650" y="5202400"/>
            <a:ext cx="992475" cy="1323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200">
                <a:latin typeface="Arial"/>
                <a:ea typeface="Arial"/>
                <a:cs typeface="Arial"/>
                <a:sym typeface="Arial"/>
              </a:rPr>
              <a:t>OERI Personnel</a:t>
            </a:r>
            <a:endParaRPr sz="3000">
              <a:latin typeface="Arial"/>
              <a:ea typeface="Arial"/>
              <a:cs typeface="Arial"/>
              <a:sym typeface="Arial"/>
            </a:endParaRPr>
          </a:p>
        </p:txBody>
      </p:sp>
      <p:sp>
        <p:nvSpPr>
          <p:cNvPr id="135" name="Google Shape;135;p18"/>
          <p:cNvSpPr txBox="1">
            <a:spLocks noGrp="1"/>
          </p:cNvSpPr>
          <p:nvPr>
            <p:ph type="body" idx="1"/>
          </p:nvPr>
        </p:nvSpPr>
        <p:spPr>
          <a:xfrm>
            <a:off x="834311" y="1893635"/>
            <a:ext cx="7202400" cy="4039200"/>
          </a:xfrm>
          <a:prstGeom prst="rect">
            <a:avLst/>
          </a:prstGeom>
          <a:noFill/>
          <a:ln>
            <a:noFill/>
          </a:ln>
        </p:spPr>
        <p:txBody>
          <a:bodyPr spcFirstLastPara="1" wrap="square" lIns="91425" tIns="45700" rIns="91425" bIns="45700" anchor="t" anchorCtr="0">
            <a:noAutofit/>
          </a:bodyPr>
          <a:lstStyle/>
          <a:p>
            <a:pPr marL="171446" lvl="0" indent="-156206" algn="l" rtl="0">
              <a:lnSpc>
                <a:spcPct val="100000"/>
              </a:lnSpc>
              <a:spcBef>
                <a:spcPts val="750"/>
              </a:spcBef>
              <a:spcAft>
                <a:spcPts val="0"/>
              </a:spcAft>
              <a:buSzPts val="1800"/>
              <a:buChar char="•"/>
            </a:pPr>
            <a:r>
              <a:rPr lang="en-US" sz="1800">
                <a:latin typeface="Arial"/>
                <a:ea typeface="Arial"/>
                <a:cs typeface="Arial"/>
                <a:sym typeface="Arial"/>
              </a:rPr>
              <a:t>Project Director</a:t>
            </a:r>
            <a:endParaRPr sz="1800"/>
          </a:p>
          <a:p>
            <a:pPr marL="628646" lvl="1" indent="-156206" algn="l" rtl="0">
              <a:lnSpc>
                <a:spcPct val="100000"/>
              </a:lnSpc>
              <a:spcBef>
                <a:spcPts val="1000"/>
              </a:spcBef>
              <a:spcAft>
                <a:spcPts val="0"/>
              </a:spcAft>
              <a:buSzPts val="1800"/>
              <a:buChar char="•"/>
            </a:pPr>
            <a:r>
              <a:rPr lang="en-US" sz="1800">
                <a:latin typeface="Arial"/>
                <a:ea typeface="Arial"/>
                <a:cs typeface="Arial"/>
                <a:sym typeface="Arial"/>
              </a:rPr>
              <a:t>Michelle Pilati – Psychology, Rio Hondo</a:t>
            </a:r>
            <a:endParaRPr sz="1800">
              <a:latin typeface="Arial"/>
              <a:ea typeface="Arial"/>
              <a:cs typeface="Arial"/>
              <a:sym typeface="Arial"/>
            </a:endParaRPr>
          </a:p>
          <a:p>
            <a:pPr marL="457200" lvl="0" indent="-342900" algn="l" rtl="0">
              <a:lnSpc>
                <a:spcPct val="100000"/>
              </a:lnSpc>
              <a:spcBef>
                <a:spcPts val="1000"/>
              </a:spcBef>
              <a:spcAft>
                <a:spcPts val="0"/>
              </a:spcAft>
              <a:buSzPts val="1800"/>
              <a:buChar char="•"/>
            </a:pPr>
            <a:r>
              <a:rPr lang="en-US" sz="1800"/>
              <a:t>Discipline Lead Coordinators</a:t>
            </a:r>
            <a:endParaRPr sz="1800"/>
          </a:p>
          <a:p>
            <a:pPr marL="914400" lvl="1" indent="-342900" algn="l" rtl="0">
              <a:lnSpc>
                <a:spcPct val="100000"/>
              </a:lnSpc>
              <a:spcBef>
                <a:spcPts val="1000"/>
              </a:spcBef>
              <a:spcAft>
                <a:spcPts val="0"/>
              </a:spcAft>
              <a:buSzPts val="1800"/>
              <a:buChar char="•"/>
            </a:pPr>
            <a:r>
              <a:rPr lang="en-US" sz="1800"/>
              <a:t>Lara Braff - Anthropology, Grossmont</a:t>
            </a:r>
            <a:endParaRPr sz="1800"/>
          </a:p>
          <a:p>
            <a:pPr marL="914400" lvl="1" indent="-342900" algn="l" rtl="0">
              <a:lnSpc>
                <a:spcPct val="100000"/>
              </a:lnSpc>
              <a:spcBef>
                <a:spcPts val="1000"/>
              </a:spcBef>
              <a:spcAft>
                <a:spcPts val="0"/>
              </a:spcAft>
              <a:buSzPts val="1800"/>
              <a:buChar char="•"/>
            </a:pPr>
            <a:r>
              <a:rPr lang="en-US" sz="1800"/>
              <a:t>Julie Bruno - Communication Studies, Sierra</a:t>
            </a:r>
            <a:endParaRPr sz="1800"/>
          </a:p>
          <a:p>
            <a:pPr marL="457200" lvl="0" indent="-342900" algn="l" rtl="0">
              <a:lnSpc>
                <a:spcPct val="100000"/>
              </a:lnSpc>
              <a:spcBef>
                <a:spcPts val="1000"/>
              </a:spcBef>
              <a:spcAft>
                <a:spcPts val="0"/>
              </a:spcAft>
              <a:buSzPts val="1800"/>
              <a:buChar char="•"/>
            </a:pPr>
            <a:r>
              <a:rPr lang="en-US" sz="1800"/>
              <a:t>OERI ADAPT Lead</a:t>
            </a:r>
            <a:endParaRPr sz="1800"/>
          </a:p>
          <a:p>
            <a:pPr marL="914400" lvl="1" indent="-342900" algn="l" rtl="0">
              <a:lnSpc>
                <a:spcPct val="100000"/>
              </a:lnSpc>
              <a:spcBef>
                <a:spcPts val="1000"/>
              </a:spcBef>
              <a:spcAft>
                <a:spcPts val="0"/>
              </a:spcAft>
              <a:buSzPts val="1800"/>
              <a:buChar char="•"/>
            </a:pPr>
            <a:r>
              <a:rPr lang="en-US" sz="1800"/>
              <a:t>Cristina Moon - Spanish, Chabot</a:t>
            </a:r>
            <a:endParaRPr sz="1800"/>
          </a:p>
          <a:p>
            <a:pPr marL="457200" lvl="0" indent="-342900" algn="l" rtl="0">
              <a:lnSpc>
                <a:spcPct val="100000"/>
              </a:lnSpc>
              <a:spcBef>
                <a:spcPts val="1000"/>
              </a:spcBef>
              <a:spcAft>
                <a:spcPts val="0"/>
              </a:spcAft>
              <a:buSzPts val="1800"/>
              <a:buChar char="•"/>
            </a:pPr>
            <a:r>
              <a:rPr lang="en-US" sz="1800"/>
              <a:t>OERI LibreTexts Lead</a:t>
            </a:r>
            <a:endParaRPr sz="1800"/>
          </a:p>
          <a:p>
            <a:pPr marL="914400" lvl="1" indent="-342900" algn="l" rtl="0">
              <a:lnSpc>
                <a:spcPct val="100000"/>
              </a:lnSpc>
              <a:spcBef>
                <a:spcPts val="1000"/>
              </a:spcBef>
              <a:spcAft>
                <a:spcPts val="0"/>
              </a:spcAft>
              <a:buSzPts val="1800"/>
              <a:buChar char="•"/>
            </a:pPr>
            <a:r>
              <a:rPr lang="en-US" sz="1800"/>
              <a:t>Shagun Kaur - Communication Studies, De Anza</a:t>
            </a:r>
            <a:endParaRPr sz="1800"/>
          </a:p>
          <a:p>
            <a:pPr marL="171446" lvl="0" indent="-156206" algn="l" rtl="0">
              <a:lnSpc>
                <a:spcPct val="100000"/>
              </a:lnSpc>
              <a:spcBef>
                <a:spcPts val="1000"/>
              </a:spcBef>
              <a:spcAft>
                <a:spcPts val="0"/>
              </a:spcAft>
              <a:buSzPts val="1800"/>
              <a:buChar char="•"/>
            </a:pPr>
            <a:r>
              <a:rPr lang="en-US" sz="1800"/>
              <a:t>Staff Support</a:t>
            </a:r>
            <a:endParaRPr sz="1800"/>
          </a:p>
          <a:p>
            <a:pPr marL="914400" lvl="1" indent="-342900" algn="l" rtl="0">
              <a:lnSpc>
                <a:spcPct val="115000"/>
              </a:lnSpc>
              <a:spcBef>
                <a:spcPts val="1000"/>
              </a:spcBef>
              <a:spcAft>
                <a:spcPts val="0"/>
              </a:spcAft>
              <a:buSzPts val="1800"/>
              <a:buChar char="•"/>
            </a:pPr>
            <a:r>
              <a:rPr lang="en-US" sz="1800">
                <a:solidFill>
                  <a:srgbClr val="000000"/>
                </a:solidFill>
              </a:rPr>
              <a:t>Amy Liao, OERI Program Specialist</a:t>
            </a:r>
            <a:endParaRPr sz="1800">
              <a:solidFill>
                <a:srgbClr val="000000"/>
              </a:solidFill>
            </a:endParaRPr>
          </a:p>
          <a:p>
            <a:pPr marL="0" lvl="1" indent="0" algn="l" rtl="0">
              <a:lnSpc>
                <a:spcPct val="100000"/>
              </a:lnSpc>
              <a:spcBef>
                <a:spcPts val="1000"/>
              </a:spcBef>
              <a:spcAft>
                <a:spcPts val="0"/>
              </a:spcAft>
              <a:buSzPts val="2040"/>
              <a:buNone/>
            </a:pPr>
            <a:endParaRPr sz="20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OERI Personnel (Continued)</a:t>
            </a:r>
            <a:endParaRPr sz="4200"/>
          </a:p>
        </p:txBody>
      </p:sp>
      <p:sp>
        <p:nvSpPr>
          <p:cNvPr id="141" name="Google Shape;141;p19"/>
          <p:cNvSpPr txBox="1">
            <a:spLocks noGrp="1"/>
          </p:cNvSpPr>
          <p:nvPr>
            <p:ph type="body" idx="1"/>
          </p:nvPr>
        </p:nvSpPr>
        <p:spPr>
          <a:xfrm>
            <a:off x="853812" y="2015725"/>
            <a:ext cx="7672200" cy="4039200"/>
          </a:xfrm>
          <a:prstGeom prst="rect">
            <a:avLst/>
          </a:prstGeom>
          <a:noFill/>
          <a:ln>
            <a:noFill/>
          </a:ln>
        </p:spPr>
        <p:txBody>
          <a:bodyPr spcFirstLastPara="1" wrap="square" lIns="91425" tIns="45700" rIns="91425" bIns="45700" anchor="t" anchorCtr="0">
            <a:normAutofit fontScale="92500" lnSpcReduction="10000"/>
          </a:bodyPr>
          <a:lstStyle/>
          <a:p>
            <a:pPr marL="457200" lvl="0" indent="-340201" algn="l" rtl="0">
              <a:lnSpc>
                <a:spcPct val="120000"/>
              </a:lnSpc>
              <a:spcBef>
                <a:spcPts val="750"/>
              </a:spcBef>
              <a:spcAft>
                <a:spcPts val="0"/>
              </a:spcAft>
              <a:buSzPct val="100000"/>
              <a:buChar char="•"/>
            </a:pPr>
            <a:r>
              <a:rPr lang="en-US" sz="1900"/>
              <a:t>Accessibility Lead</a:t>
            </a:r>
            <a:endParaRPr sz="1900"/>
          </a:p>
          <a:p>
            <a:pPr marL="914400" lvl="1" indent="-340201" algn="l" rtl="0">
              <a:lnSpc>
                <a:spcPct val="120000"/>
              </a:lnSpc>
              <a:spcBef>
                <a:spcPts val="375"/>
              </a:spcBef>
              <a:spcAft>
                <a:spcPts val="0"/>
              </a:spcAft>
              <a:buSzPct val="100000"/>
              <a:buChar char="•"/>
            </a:pPr>
            <a:r>
              <a:rPr lang="en-US" sz="1900"/>
              <a:t>Suzanne Wakim – Biology, Butte</a:t>
            </a:r>
            <a:endParaRPr sz="1900"/>
          </a:p>
          <a:p>
            <a:pPr marL="457200" lvl="0" indent="-340201" algn="l" rtl="0">
              <a:lnSpc>
                <a:spcPct val="120000"/>
              </a:lnSpc>
              <a:spcBef>
                <a:spcPts val="750"/>
              </a:spcBef>
              <a:spcAft>
                <a:spcPts val="0"/>
              </a:spcAft>
              <a:buSzPct val="100000"/>
              <a:buChar char="•"/>
            </a:pPr>
            <a:r>
              <a:rPr lang="en-US" sz="1900"/>
              <a:t>Artificial Intelligence Lead</a:t>
            </a:r>
            <a:endParaRPr sz="1900"/>
          </a:p>
          <a:p>
            <a:pPr marL="914400" lvl="1" indent="-340201" algn="l" rtl="0">
              <a:lnSpc>
                <a:spcPct val="120000"/>
              </a:lnSpc>
              <a:spcBef>
                <a:spcPts val="375"/>
              </a:spcBef>
              <a:spcAft>
                <a:spcPts val="0"/>
              </a:spcAft>
              <a:buSzPct val="100000"/>
              <a:buChar char="•"/>
            </a:pPr>
            <a:r>
              <a:rPr lang="en-US" sz="1900"/>
              <a:t>Elizabeth (Liz) Encarnacion – Communication Studies, Chaffey</a:t>
            </a:r>
            <a:endParaRPr sz="1900"/>
          </a:p>
          <a:p>
            <a:pPr marL="457200" lvl="0" indent="-340201" algn="l" rtl="0">
              <a:lnSpc>
                <a:spcPct val="120000"/>
              </a:lnSpc>
              <a:spcBef>
                <a:spcPts val="750"/>
              </a:spcBef>
              <a:spcAft>
                <a:spcPts val="0"/>
              </a:spcAft>
              <a:buSzPct val="100000"/>
              <a:buChar char="•"/>
            </a:pPr>
            <a:r>
              <a:rPr lang="en-US" sz="1900"/>
              <a:t>Communication Lead</a:t>
            </a:r>
            <a:endParaRPr sz="1900"/>
          </a:p>
          <a:p>
            <a:pPr marL="914400" lvl="1" indent="-340201" algn="l" rtl="0">
              <a:lnSpc>
                <a:spcPct val="120000"/>
              </a:lnSpc>
              <a:spcBef>
                <a:spcPts val="375"/>
              </a:spcBef>
              <a:spcAft>
                <a:spcPts val="0"/>
              </a:spcAft>
              <a:buSzPct val="100000"/>
              <a:buChar char="•"/>
            </a:pPr>
            <a:r>
              <a:rPr lang="en-US" sz="1900"/>
              <a:t>Julie Bruno – Communication Studies, Sierra</a:t>
            </a:r>
            <a:endParaRPr sz="1900"/>
          </a:p>
          <a:p>
            <a:pPr marL="457200" lvl="0" indent="-340201" algn="l" rtl="0">
              <a:lnSpc>
                <a:spcPct val="120000"/>
              </a:lnSpc>
              <a:spcBef>
                <a:spcPts val="750"/>
              </a:spcBef>
              <a:spcAft>
                <a:spcPts val="0"/>
              </a:spcAft>
              <a:buSzPct val="100000"/>
              <a:buChar char="•"/>
            </a:pPr>
            <a:r>
              <a:rPr lang="en-US" sz="1900"/>
              <a:t>Distance Education Lead</a:t>
            </a:r>
            <a:endParaRPr sz="1900"/>
          </a:p>
          <a:p>
            <a:pPr marL="914400" lvl="1" indent="-340201" algn="l" rtl="0">
              <a:lnSpc>
                <a:spcPct val="120000"/>
              </a:lnSpc>
              <a:spcBef>
                <a:spcPts val="375"/>
              </a:spcBef>
              <a:spcAft>
                <a:spcPts val="0"/>
              </a:spcAft>
              <a:buSzPct val="100000"/>
              <a:buChar char="•"/>
            </a:pPr>
            <a:r>
              <a:rPr lang="en-US" sz="1900"/>
              <a:t>Amanda Taintor, Instructional Design - Reedley</a:t>
            </a:r>
            <a:endParaRPr sz="1900"/>
          </a:p>
          <a:p>
            <a:pPr marL="457200" lvl="0" indent="-340201" algn="l" rtl="0">
              <a:lnSpc>
                <a:spcPct val="120000"/>
              </a:lnSpc>
              <a:spcBef>
                <a:spcPts val="750"/>
              </a:spcBef>
              <a:spcAft>
                <a:spcPts val="0"/>
              </a:spcAft>
              <a:buSzPct val="100000"/>
              <a:buChar char="•"/>
            </a:pPr>
            <a:r>
              <a:rPr lang="en-US" sz="1900"/>
              <a:t>IDEA Framework Lead</a:t>
            </a:r>
            <a:endParaRPr sz="1900"/>
          </a:p>
          <a:p>
            <a:pPr marL="914400" lvl="1" indent="-340201" algn="l" rtl="0">
              <a:lnSpc>
                <a:spcPct val="120000"/>
              </a:lnSpc>
              <a:spcBef>
                <a:spcPts val="750"/>
              </a:spcBef>
              <a:spcAft>
                <a:spcPts val="0"/>
              </a:spcAft>
              <a:buSzPct val="100000"/>
              <a:buChar char="•"/>
            </a:pPr>
            <a:r>
              <a:rPr lang="en-US" sz="1900"/>
              <a:t>TBD</a:t>
            </a:r>
            <a:endParaRPr sz="1900"/>
          </a:p>
          <a:p>
            <a:pPr marL="457200" lvl="0" indent="-228600" algn="l" rtl="0">
              <a:lnSpc>
                <a:spcPct val="120000"/>
              </a:lnSpc>
              <a:spcBef>
                <a:spcPts val="750"/>
              </a:spcBef>
              <a:spcAft>
                <a:spcPts val="0"/>
              </a:spcAft>
              <a:buSzPct val="100000"/>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Stay Informed</a:t>
            </a:r>
            <a:endParaRPr sz="4200"/>
          </a:p>
        </p:txBody>
      </p:sp>
      <p:sp>
        <p:nvSpPr>
          <p:cNvPr id="148" name="Google Shape;148;p20"/>
          <p:cNvSpPr txBox="1">
            <a:spLocks noGrp="1"/>
          </p:cNvSpPr>
          <p:nvPr>
            <p:ph type="body" idx="1"/>
          </p:nvPr>
        </p:nvSpPr>
        <p:spPr>
          <a:xfrm>
            <a:off x="895400" y="2015725"/>
            <a:ext cx="7395900" cy="4039200"/>
          </a:xfrm>
          <a:prstGeom prst="rect">
            <a:avLst/>
          </a:prstGeom>
          <a:noFill/>
          <a:ln>
            <a:noFill/>
          </a:ln>
        </p:spPr>
        <p:txBody>
          <a:bodyPr spcFirstLastPara="1" wrap="square" lIns="91425" tIns="45700" rIns="91425" bIns="45700" anchor="t" anchorCtr="0">
            <a:noAutofit/>
          </a:bodyPr>
          <a:lstStyle/>
          <a:p>
            <a:pPr marL="457200" lvl="0" indent="-330200" algn="l" rtl="0">
              <a:lnSpc>
                <a:spcPct val="120000"/>
              </a:lnSpc>
              <a:spcBef>
                <a:spcPts val="750"/>
              </a:spcBef>
              <a:spcAft>
                <a:spcPts val="0"/>
              </a:spcAft>
              <a:buSzPts val="1600"/>
              <a:buChar char="•"/>
            </a:pPr>
            <a:r>
              <a:rPr lang="en-US" sz="2000"/>
              <a:t>As an OER Liaison, you will be on the OERI and the OER Liaison Newsletters. You may wish to forward the OERI Newsletter to your college community. The OERL Newsletter:</a:t>
            </a:r>
            <a:endParaRPr/>
          </a:p>
          <a:p>
            <a:pPr marL="914400" lvl="1" indent="-317500" algn="l" rtl="0">
              <a:lnSpc>
                <a:spcPct val="120000"/>
              </a:lnSpc>
              <a:spcBef>
                <a:spcPts val="375"/>
              </a:spcBef>
              <a:spcAft>
                <a:spcPts val="0"/>
              </a:spcAft>
              <a:buSzPts val="1400"/>
              <a:buChar char="•"/>
            </a:pPr>
            <a:r>
              <a:rPr lang="en-US" sz="2000"/>
              <a:t>Contains information intended just for OERLs (and general information)</a:t>
            </a:r>
            <a:endParaRPr/>
          </a:p>
          <a:p>
            <a:pPr marL="914400" lvl="1" indent="-317500" algn="l" rtl="0">
              <a:lnSpc>
                <a:spcPct val="120000"/>
              </a:lnSpc>
              <a:spcBef>
                <a:spcPts val="375"/>
              </a:spcBef>
              <a:spcAft>
                <a:spcPts val="0"/>
              </a:spcAft>
              <a:buSzPts val="1400"/>
              <a:buChar char="•"/>
            </a:pPr>
            <a:r>
              <a:rPr lang="en-US" sz="2000"/>
              <a:t>Typically distributed before the OERI Newsletter</a:t>
            </a:r>
            <a:endParaRPr/>
          </a:p>
          <a:p>
            <a:pPr marL="457200" lvl="0" indent="-330200" algn="l" rtl="0">
              <a:lnSpc>
                <a:spcPct val="120000"/>
              </a:lnSpc>
              <a:spcBef>
                <a:spcPts val="750"/>
              </a:spcBef>
              <a:spcAft>
                <a:spcPts val="0"/>
              </a:spcAft>
              <a:buSzPts val="1600"/>
              <a:buChar char="•"/>
            </a:pPr>
            <a:r>
              <a:rPr lang="en-US" sz="2000"/>
              <a:t>Discipline Listservs – encourage your colleagues to sign up</a:t>
            </a:r>
            <a:endParaRPr/>
          </a:p>
          <a:p>
            <a:pPr marL="457200" lvl="0" indent="-330200" algn="l" rtl="0">
              <a:lnSpc>
                <a:spcPct val="120000"/>
              </a:lnSpc>
              <a:spcBef>
                <a:spcPts val="750"/>
              </a:spcBef>
              <a:spcAft>
                <a:spcPts val="0"/>
              </a:spcAft>
              <a:buSzPts val="1600"/>
              <a:buChar char="•"/>
            </a:pPr>
            <a:r>
              <a:rPr lang="en-US" sz="2000"/>
              <a:t>Canvas Course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ASCCC.org &gt; Resources</a:t>
            </a:r>
            <a:endParaRPr sz="4200"/>
          </a:p>
        </p:txBody>
      </p:sp>
      <p:sp>
        <p:nvSpPr>
          <p:cNvPr id="155" name="Google Shape;155;p21"/>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750"/>
              </a:spcBef>
              <a:spcAft>
                <a:spcPts val="0"/>
              </a:spcAft>
              <a:buNone/>
            </a:pPr>
            <a:r>
              <a:rPr lang="en-US" sz="1800"/>
              <a:t>Subscribe to Listservs &gt; </a:t>
            </a:r>
            <a:r>
              <a:rPr lang="en-US" sz="1800" u="sng">
                <a:solidFill>
                  <a:schemeClr val="accent1"/>
                </a:solidFill>
                <a:hlinkClick r:id="rId3">
                  <a:extLst>
                    <a:ext uri="{A12FA001-AC4F-418D-AE19-62706E023703}">
                      <ahyp:hlinkClr xmlns:ahyp="http://schemas.microsoft.com/office/drawing/2018/hyperlinkcolor" val="tx"/>
                    </a:ext>
                  </a:extLst>
                </a:hlinkClick>
              </a:rPr>
              <a:t>https://www.asccc.org/resources</a:t>
            </a:r>
            <a:endParaRPr/>
          </a:p>
          <a:p>
            <a:pPr marL="457200" lvl="0" indent="-228600" algn="l" rtl="0">
              <a:lnSpc>
                <a:spcPct val="120000"/>
              </a:lnSpc>
              <a:spcBef>
                <a:spcPts val="750"/>
              </a:spcBef>
              <a:spcAft>
                <a:spcPts val="0"/>
              </a:spcAft>
              <a:buSzPts val="1600"/>
              <a:buNone/>
            </a:pPr>
            <a:endParaRPr/>
          </a:p>
        </p:txBody>
      </p:sp>
      <p:pic>
        <p:nvPicPr>
          <p:cNvPr id="156" name="Google Shape;156;p21" descr="List of Discipline and non-discipline listservs offered by the ASCCC."/>
          <p:cNvPicPr preferRelativeResize="0"/>
          <p:nvPr/>
        </p:nvPicPr>
        <p:blipFill>
          <a:blip r:embed="rId4">
            <a:alphaModFix/>
          </a:blip>
          <a:stretch>
            <a:fillRect/>
          </a:stretch>
        </p:blipFill>
        <p:spPr>
          <a:xfrm>
            <a:off x="3645600" y="2431850"/>
            <a:ext cx="4118701" cy="43142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2"/>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200"/>
              <a:t>Discipline Listservs</a:t>
            </a:r>
            <a:endParaRPr sz="4200"/>
          </a:p>
        </p:txBody>
      </p:sp>
      <p:sp>
        <p:nvSpPr>
          <p:cNvPr id="163" name="Google Shape;163;p22"/>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457200" lvl="0" indent="-349250" algn="l" rtl="0">
              <a:spcBef>
                <a:spcPts val="750"/>
              </a:spcBef>
              <a:spcAft>
                <a:spcPts val="0"/>
              </a:spcAft>
              <a:buSzPts val="1900"/>
              <a:buChar char="•"/>
            </a:pPr>
            <a:r>
              <a:rPr lang="en-US" sz="1900"/>
              <a:t>One-way</a:t>
            </a:r>
            <a:endParaRPr sz="1900"/>
          </a:p>
          <a:p>
            <a:pPr marL="457200" lvl="0" indent="-349250" algn="l" rtl="0">
              <a:spcBef>
                <a:spcPts val="0"/>
              </a:spcBef>
              <a:spcAft>
                <a:spcPts val="0"/>
              </a:spcAft>
              <a:buSzPts val="1900"/>
              <a:buChar char="•"/>
            </a:pPr>
            <a:r>
              <a:rPr lang="en-US" sz="1900"/>
              <a:t>More important than ever…</a:t>
            </a:r>
            <a:endParaRPr sz="1900"/>
          </a:p>
          <a:p>
            <a:pPr marL="914400" lvl="1" indent="-336550" algn="l" rtl="0">
              <a:spcBef>
                <a:spcPts val="0"/>
              </a:spcBef>
              <a:spcAft>
                <a:spcPts val="0"/>
              </a:spcAft>
              <a:buSzPts val="1700"/>
              <a:buChar char="•"/>
            </a:pPr>
            <a:r>
              <a:rPr lang="en-US" sz="1700"/>
              <a:t>Course Identification Numbering System (C-ID)</a:t>
            </a:r>
            <a:endParaRPr sz="1700"/>
          </a:p>
          <a:p>
            <a:pPr marL="914400" lvl="1" indent="-336550" algn="l" rtl="0">
              <a:spcBef>
                <a:spcPts val="0"/>
              </a:spcBef>
              <a:spcAft>
                <a:spcPts val="0"/>
              </a:spcAft>
              <a:buSzPts val="1700"/>
              <a:buChar char="•"/>
            </a:pPr>
            <a:r>
              <a:rPr lang="en-US" sz="1700"/>
              <a:t>Common Course Numbering (CCN)</a:t>
            </a:r>
            <a:endParaRPr sz="1700"/>
          </a:p>
          <a:p>
            <a:pPr marL="914400" lvl="1" indent="-336550" algn="l" rtl="0">
              <a:spcBef>
                <a:spcPts val="0"/>
              </a:spcBef>
              <a:spcAft>
                <a:spcPts val="0"/>
              </a:spcAft>
              <a:buSzPts val="1700"/>
              <a:buChar char="•"/>
            </a:pPr>
            <a:r>
              <a:rPr lang="en-US" sz="1700"/>
              <a:t>Transfer Model Curriculum (TMC)</a:t>
            </a:r>
            <a:endParaRPr sz="1700"/>
          </a:p>
          <a:p>
            <a:pPr marL="914400" lvl="1" indent="-336550" algn="l" rtl="0">
              <a:spcBef>
                <a:spcPts val="0"/>
              </a:spcBef>
              <a:spcAft>
                <a:spcPts val="0"/>
              </a:spcAft>
              <a:buSzPts val="1700"/>
              <a:buChar char="•"/>
            </a:pPr>
            <a:r>
              <a:rPr lang="en-US" sz="1700"/>
              <a:t>COOL4Ed</a:t>
            </a:r>
            <a:endParaRPr sz="1700"/>
          </a:p>
          <a:p>
            <a:pPr marL="914400" lvl="1" indent="-336550" algn="l" rtl="0">
              <a:spcBef>
                <a:spcPts val="0"/>
              </a:spcBef>
              <a:spcAft>
                <a:spcPts val="0"/>
              </a:spcAft>
              <a:buSzPts val="1700"/>
              <a:buChar char="•"/>
            </a:pPr>
            <a:r>
              <a:rPr lang="en-US" sz="1700"/>
              <a:t>Discipline-specific opportunities</a:t>
            </a:r>
            <a:endParaRPr sz="1700"/>
          </a:p>
          <a:p>
            <a:pPr marL="914400" lvl="1" indent="-336550" algn="l" rtl="0">
              <a:spcBef>
                <a:spcPts val="0"/>
              </a:spcBef>
              <a:spcAft>
                <a:spcPts val="0"/>
              </a:spcAft>
              <a:buSzPts val="1700"/>
              <a:buChar char="•"/>
            </a:pPr>
            <a:r>
              <a:rPr lang="en-US" sz="1700"/>
              <a:t>OERI opportunities and recruitment</a:t>
            </a:r>
            <a:endParaRPr sz="17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Canvas Course</a:t>
            </a:r>
            <a:endParaRPr sz="4200"/>
          </a:p>
        </p:txBody>
      </p:sp>
      <p:sp>
        <p:nvSpPr>
          <p:cNvPr id="169" name="Google Shape;169;p23"/>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2000"/>
              <a:t>Although we are no longer adding content to the course, we do use it for communication – and we populate its calendar with our events. </a:t>
            </a:r>
            <a:endParaRPr/>
          </a:p>
          <a:p>
            <a:pPr marL="457200" lvl="0" indent="-330200" algn="l" rtl="0">
              <a:lnSpc>
                <a:spcPct val="120000"/>
              </a:lnSpc>
              <a:spcBef>
                <a:spcPts val="750"/>
              </a:spcBef>
              <a:spcAft>
                <a:spcPts val="0"/>
              </a:spcAft>
              <a:buSzPts val="1600"/>
              <a:buChar char="•"/>
            </a:pPr>
            <a:r>
              <a:rPr lang="en-US" sz="2000"/>
              <a:t>Self-enroll at: </a:t>
            </a:r>
            <a:r>
              <a:rPr lang="en-US" sz="2000" b="1" u="sng">
                <a:solidFill>
                  <a:schemeClr val="hlink"/>
                </a:solidFill>
                <a:hlinkClick r:id="rId3"/>
              </a:rPr>
              <a:t>https://ccconlineed.instructure.com/enroll/7RJL33 </a:t>
            </a:r>
            <a:endParaRPr sz="2000"/>
          </a:p>
          <a:p>
            <a:pPr marL="457200" lvl="0" indent="-330200" algn="l" rtl="0">
              <a:lnSpc>
                <a:spcPct val="120000"/>
              </a:lnSpc>
              <a:spcBef>
                <a:spcPts val="750"/>
              </a:spcBef>
              <a:spcAft>
                <a:spcPts val="0"/>
              </a:spcAft>
              <a:buSzPts val="1600"/>
              <a:buChar char="•"/>
            </a:pPr>
            <a:r>
              <a:rPr lang="en-US" sz="2000"/>
              <a:t>"Enrollment" is necessary to receive communications.</a:t>
            </a:r>
            <a:endParaRPr/>
          </a:p>
          <a:p>
            <a:pPr marL="457200" lvl="0" indent="-330200" algn="l" rtl="0">
              <a:lnSpc>
                <a:spcPct val="120000"/>
              </a:lnSpc>
              <a:spcBef>
                <a:spcPts val="750"/>
              </a:spcBef>
              <a:spcAft>
                <a:spcPts val="0"/>
              </a:spcAft>
              <a:buSzPts val="1600"/>
              <a:buChar char="•"/>
            </a:pPr>
            <a:r>
              <a:rPr lang="en-US" sz="2000"/>
              <a:t>Direct access via: </a:t>
            </a:r>
            <a:r>
              <a:rPr lang="en-US" sz="2000" b="1"/>
              <a:t>tinyurl.com/ASCCC-OpenEd</a:t>
            </a:r>
            <a:endParaRPr sz="2000"/>
          </a:p>
          <a:p>
            <a:pPr marL="457200" lvl="0" indent="-228600" algn="l" rtl="0">
              <a:lnSpc>
                <a:spcPct val="120000"/>
              </a:lnSpc>
              <a:spcBef>
                <a:spcPts val="750"/>
              </a:spcBef>
              <a:spcAft>
                <a:spcPts val="0"/>
              </a:spcAft>
              <a:buSzPts val="1600"/>
              <a:buNone/>
            </a:pPr>
            <a:endParaRPr sz="2000"/>
          </a:p>
          <a:p>
            <a:pPr marL="457200" lvl="0" indent="-228600" algn="l" rtl="0">
              <a:lnSpc>
                <a:spcPct val="120000"/>
              </a:lnSpc>
              <a:spcBef>
                <a:spcPts val="750"/>
              </a:spcBef>
              <a:spcAft>
                <a:spcPts val="0"/>
              </a:spcAft>
              <a:buSzPts val="1600"/>
              <a:buNone/>
            </a:pPr>
            <a:endParaRPr/>
          </a:p>
        </p:txBody>
      </p:sp>
      <p:pic>
        <p:nvPicPr>
          <p:cNvPr id="170" name="Google Shape;170;p23" descr="Logo of Canvas&#10;"/>
          <p:cNvPicPr preferRelativeResize="0"/>
          <p:nvPr/>
        </p:nvPicPr>
        <p:blipFill>
          <a:blip r:embed="rId4">
            <a:alphaModFix/>
          </a:blip>
          <a:stretch>
            <a:fillRect/>
          </a:stretch>
        </p:blipFill>
        <p:spPr>
          <a:xfrm>
            <a:off x="3306025" y="5106150"/>
            <a:ext cx="3176975" cy="948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4"/>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200">
                <a:latin typeface="Arial"/>
                <a:ea typeface="Arial"/>
                <a:cs typeface="Arial"/>
                <a:sym typeface="Arial"/>
              </a:rPr>
              <a:t>ASCCC-OERI.org</a:t>
            </a:r>
            <a:endParaRPr sz="4200">
              <a:latin typeface="Arial"/>
              <a:ea typeface="Arial"/>
              <a:cs typeface="Arial"/>
              <a:sym typeface="Arial"/>
            </a:endParaRPr>
          </a:p>
        </p:txBody>
      </p:sp>
      <p:sp>
        <p:nvSpPr>
          <p:cNvPr id="176" name="Google Shape;176;p24"/>
          <p:cNvSpPr txBox="1">
            <a:spLocks noGrp="1"/>
          </p:cNvSpPr>
          <p:nvPr>
            <p:ph type="body" idx="1"/>
          </p:nvPr>
        </p:nvSpPr>
        <p:spPr>
          <a:xfrm>
            <a:off x="624840" y="2015735"/>
            <a:ext cx="7666302" cy="4039079"/>
          </a:xfrm>
          <a:prstGeom prst="rect">
            <a:avLst/>
          </a:prstGeom>
          <a:noFill/>
          <a:ln>
            <a:noFill/>
          </a:ln>
        </p:spPr>
        <p:txBody>
          <a:bodyPr spcFirstLastPara="1" wrap="square" lIns="91425" tIns="45700" rIns="91425" bIns="45700" anchor="t" anchorCtr="0">
            <a:normAutofit/>
          </a:bodyPr>
          <a:lstStyle/>
          <a:p>
            <a:pPr marL="514337" lvl="1" indent="-171446" algn="l" rtl="0">
              <a:lnSpc>
                <a:spcPct val="110000"/>
              </a:lnSpc>
              <a:spcBef>
                <a:spcPts val="375"/>
              </a:spcBef>
              <a:spcAft>
                <a:spcPts val="0"/>
              </a:spcAft>
              <a:buSzPts val="2220"/>
              <a:buChar char="•"/>
            </a:pPr>
            <a:r>
              <a:rPr lang="en-US" sz="2400">
                <a:latin typeface="Arial"/>
                <a:ea typeface="Arial"/>
                <a:cs typeface="Arial"/>
                <a:sym typeface="Arial"/>
              </a:rPr>
              <a:t>Your go-to for everything (we hope)</a:t>
            </a:r>
            <a:endParaRPr/>
          </a:p>
          <a:p>
            <a:pPr marL="514337" lvl="1" indent="-171446" algn="l" rtl="0">
              <a:lnSpc>
                <a:spcPct val="110000"/>
              </a:lnSpc>
              <a:spcBef>
                <a:spcPts val="375"/>
              </a:spcBef>
              <a:spcAft>
                <a:spcPts val="0"/>
              </a:spcAft>
              <a:buSzPts val="2220"/>
              <a:buChar char="•"/>
            </a:pPr>
            <a:r>
              <a:rPr lang="en-US" sz="2400">
                <a:latin typeface="Arial"/>
                <a:ea typeface="Arial"/>
                <a:cs typeface="Arial"/>
                <a:sym typeface="Arial"/>
              </a:rPr>
              <a:t>Updated regularly</a:t>
            </a:r>
            <a:endParaRPr/>
          </a:p>
          <a:p>
            <a:pPr marL="514337" lvl="1" indent="-171446" algn="l" rtl="0">
              <a:lnSpc>
                <a:spcPct val="110000"/>
              </a:lnSpc>
              <a:spcBef>
                <a:spcPts val="375"/>
              </a:spcBef>
              <a:spcAft>
                <a:spcPts val="0"/>
              </a:spcAft>
              <a:buSzPts val="2220"/>
              <a:buChar char="•"/>
            </a:pPr>
            <a:r>
              <a:rPr lang="en-US" sz="2400">
                <a:latin typeface="Arial"/>
                <a:ea typeface="Arial"/>
                <a:cs typeface="Arial"/>
                <a:sym typeface="Arial"/>
              </a:rPr>
              <a:t>Archives of webinars and newsletters </a:t>
            </a:r>
            <a:endParaRPr/>
          </a:p>
          <a:p>
            <a:pPr marL="514337" lvl="1" indent="-171446" algn="l" rtl="0">
              <a:lnSpc>
                <a:spcPct val="110000"/>
              </a:lnSpc>
              <a:spcBef>
                <a:spcPts val="375"/>
              </a:spcBef>
              <a:spcAft>
                <a:spcPts val="0"/>
              </a:spcAft>
              <a:buSzPts val="2220"/>
              <a:buChar char="•"/>
            </a:pPr>
            <a:r>
              <a:rPr lang="en-US" sz="2400">
                <a:latin typeface="Arial"/>
                <a:ea typeface="Arial"/>
                <a:cs typeface="Arial"/>
                <a:sym typeface="Arial"/>
              </a:rPr>
              <a:t>Curated Collections – by discipline, TMC, GE</a:t>
            </a:r>
            <a:endParaRPr/>
          </a:p>
          <a:p>
            <a:pPr marL="514337" lvl="1" indent="-171446" algn="l" rtl="0">
              <a:lnSpc>
                <a:spcPct val="110000"/>
              </a:lnSpc>
              <a:spcBef>
                <a:spcPts val="375"/>
              </a:spcBef>
              <a:spcAft>
                <a:spcPts val="0"/>
              </a:spcAft>
              <a:buSzPts val="2220"/>
              <a:buChar char="•"/>
            </a:pPr>
            <a:r>
              <a:rPr lang="en-US" sz="2400">
                <a:latin typeface="Arial"/>
                <a:ea typeface="Arial"/>
                <a:cs typeface="Arial"/>
                <a:sym typeface="Arial"/>
              </a:rPr>
              <a:t>OER and ZTC - </a:t>
            </a:r>
            <a:r>
              <a:rPr lang="en-US" sz="2400" u="sng">
                <a:solidFill>
                  <a:schemeClr val="hlink"/>
                </a:solidFill>
                <a:hlinkClick r:id="rId3"/>
              </a:rPr>
              <a:t>tinyurl.com/OER4ZTC</a:t>
            </a:r>
            <a:r>
              <a:rPr lang="en-US" sz="2400"/>
              <a:t> </a:t>
            </a:r>
            <a:endParaRPr/>
          </a:p>
          <a:p>
            <a:pPr marL="971537" lvl="2" indent="-171446" algn="l" rtl="0">
              <a:lnSpc>
                <a:spcPct val="110000"/>
              </a:lnSpc>
              <a:spcBef>
                <a:spcPts val="375"/>
              </a:spcBef>
              <a:spcAft>
                <a:spcPts val="0"/>
              </a:spcAft>
              <a:buSzPts val="2220"/>
              <a:buChar char="•"/>
            </a:pPr>
            <a:r>
              <a:rPr lang="en-US" sz="2200">
                <a:latin typeface="Arial"/>
                <a:ea typeface="Arial"/>
                <a:cs typeface="Arial"/>
                <a:sym typeface="Arial"/>
              </a:rPr>
              <a:t>Everything available can be found under “The ZTC Degree Program”</a:t>
            </a:r>
            <a:endParaRPr/>
          </a:p>
          <a:p>
            <a:pPr marL="971537" lvl="2" indent="-171446" algn="l" rtl="0">
              <a:lnSpc>
                <a:spcPct val="110000"/>
              </a:lnSpc>
              <a:spcBef>
                <a:spcPts val="375"/>
              </a:spcBef>
              <a:spcAft>
                <a:spcPts val="0"/>
              </a:spcAft>
              <a:buSzPts val="2220"/>
              <a:buChar char="•"/>
            </a:pPr>
            <a:r>
              <a:rPr lang="en-US" sz="2200">
                <a:latin typeface="Arial"/>
                <a:ea typeface="Arial"/>
                <a:cs typeface="Arial"/>
                <a:sym typeface="Arial"/>
              </a:rPr>
              <a:t>Scroll to the bottom of the main page for information on existing ZTC pathways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5"/>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200"/>
              <a:t>The OERI Website</a:t>
            </a:r>
            <a:endParaRPr sz="4200"/>
          </a:p>
        </p:txBody>
      </p:sp>
      <p:sp>
        <p:nvSpPr>
          <p:cNvPr id="183" name="Google Shape;183;p25"/>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457200" lvl="0" indent="-368300" algn="l" rtl="0">
              <a:spcBef>
                <a:spcPts val="750"/>
              </a:spcBef>
              <a:spcAft>
                <a:spcPts val="0"/>
              </a:spcAft>
              <a:buSzPts val="2200"/>
              <a:buChar char="•"/>
            </a:pPr>
            <a:r>
              <a:rPr lang="en-US" sz="2200"/>
              <a:t>If you think something should be there, it probably is…</a:t>
            </a:r>
            <a:endParaRPr sz="2200"/>
          </a:p>
          <a:p>
            <a:pPr marL="457200" lvl="0" indent="-368300" algn="l" rtl="0">
              <a:spcBef>
                <a:spcPts val="0"/>
              </a:spcBef>
              <a:spcAft>
                <a:spcPts val="0"/>
              </a:spcAft>
              <a:buSzPts val="2200"/>
              <a:buChar char="•"/>
            </a:pPr>
            <a:r>
              <a:rPr lang="en-US" sz="2200"/>
              <a:t>But that does not mean that you can find it. </a:t>
            </a:r>
            <a:endParaRPr sz="2200"/>
          </a:p>
          <a:p>
            <a:pPr marL="457200" lvl="0" indent="-368300" algn="l" rtl="0">
              <a:spcBef>
                <a:spcPts val="0"/>
              </a:spcBef>
              <a:spcAft>
                <a:spcPts val="0"/>
              </a:spcAft>
              <a:buSzPts val="2200"/>
              <a:buChar char="•"/>
            </a:pPr>
            <a:r>
              <a:rPr lang="en-US" sz="2200"/>
              <a:t>We will be exploring ways to improve the site.</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6"/>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200">
                <a:latin typeface="Arial"/>
                <a:ea typeface="Arial"/>
                <a:cs typeface="Arial"/>
                <a:sym typeface="Arial"/>
              </a:rPr>
              <a:t>OERI’s Goal?</a:t>
            </a:r>
            <a:endParaRPr sz="4200">
              <a:latin typeface="Arial"/>
              <a:ea typeface="Arial"/>
              <a:cs typeface="Arial"/>
              <a:sym typeface="Arial"/>
            </a:endParaRPr>
          </a:p>
        </p:txBody>
      </p:sp>
      <p:sp>
        <p:nvSpPr>
          <p:cNvPr id="190" name="Google Shape;190;p26"/>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800"/>
              <a:buNone/>
            </a:pPr>
            <a:r>
              <a:rPr lang="en-US" sz="2800">
                <a:latin typeface="Arial"/>
                <a:ea typeface="Arial"/>
                <a:cs typeface="Arial"/>
                <a:sym typeface="Arial"/>
              </a:rPr>
              <a:t>Increase the use of open educational resources in lieu of commercial texts by all reasonable means available.</a:t>
            </a:r>
            <a:endParaRPr/>
          </a:p>
          <a:p>
            <a:pPr marL="0" lvl="0" indent="0" algn="l" rtl="0">
              <a:lnSpc>
                <a:spcPct val="100000"/>
              </a:lnSpc>
              <a:spcBef>
                <a:spcPts val="0"/>
              </a:spcBef>
              <a:spcAft>
                <a:spcPts val="0"/>
              </a:spcAft>
              <a:buSzPts val="4800"/>
              <a:buNone/>
            </a:pPr>
            <a:endParaRPr sz="3200">
              <a:latin typeface="Arial"/>
              <a:ea typeface="Arial"/>
              <a:cs typeface="Arial"/>
              <a:sym typeface="Arial"/>
            </a:endParaRPr>
          </a:p>
          <a:p>
            <a:pPr marL="0" lvl="0" indent="0" algn="l" rtl="0">
              <a:lnSpc>
                <a:spcPct val="100000"/>
              </a:lnSpc>
              <a:spcBef>
                <a:spcPts val="0"/>
              </a:spcBef>
              <a:spcAft>
                <a:spcPts val="0"/>
              </a:spcAft>
              <a:buSzPts val="4800"/>
              <a:buNone/>
            </a:pPr>
            <a:endParaRPr sz="3200">
              <a:latin typeface="Arial"/>
              <a:ea typeface="Arial"/>
              <a:cs typeface="Arial"/>
              <a:sym typeface="Arial"/>
            </a:endParaRPr>
          </a:p>
        </p:txBody>
      </p:sp>
      <p:pic>
        <p:nvPicPr>
          <p:cNvPr id="191" name="Google Shape;191;p26" descr="Typewriter with the word &quot;Goals&quot; typed out"/>
          <p:cNvPicPr preferRelativeResize="0"/>
          <p:nvPr/>
        </p:nvPicPr>
        <p:blipFill rotWithShape="1">
          <a:blip r:embed="rId3">
            <a:alphaModFix/>
          </a:blip>
          <a:srcRect/>
          <a:stretch/>
        </p:blipFill>
        <p:spPr>
          <a:xfrm>
            <a:off x="1088670" y="3596550"/>
            <a:ext cx="6726074" cy="2548656"/>
          </a:xfrm>
          <a:prstGeom prst="rect">
            <a:avLst/>
          </a:prstGeom>
          <a:noFill/>
          <a:ln>
            <a:noFill/>
          </a:ln>
        </p:spPr>
      </p:pic>
      <p:sp>
        <p:nvSpPr>
          <p:cNvPr id="192" name="Google Shape;192;p26"/>
          <p:cNvSpPr/>
          <p:nvPr/>
        </p:nvSpPr>
        <p:spPr>
          <a:xfrm>
            <a:off x="2841318" y="6306942"/>
            <a:ext cx="32208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Photo by </a:t>
            </a:r>
            <a:r>
              <a:rPr lang="en-US" sz="1400" b="0" i="0" u="sng" strike="noStrike" cap="none">
                <a:solidFill>
                  <a:schemeClr val="hlink"/>
                </a:solidFill>
                <a:latin typeface="Arial"/>
                <a:ea typeface="Arial"/>
                <a:cs typeface="Arial"/>
                <a:sym typeface="Arial"/>
                <a:hlinkClick r:id="rId4"/>
              </a:rPr>
              <a:t>Markus Winkler</a:t>
            </a:r>
            <a:r>
              <a:rPr lang="en-US" sz="1400" b="0" i="0" u="none" strike="noStrike" cap="none">
                <a:solidFill>
                  <a:srgbClr val="000000"/>
                </a:solidFill>
                <a:latin typeface="Arial"/>
                <a:ea typeface="Arial"/>
                <a:cs typeface="Arial"/>
                <a:sym typeface="Arial"/>
              </a:rPr>
              <a:t> on </a:t>
            </a:r>
            <a:r>
              <a:rPr lang="en-US" sz="1400" b="0" i="0" u="sng" strike="noStrike" cap="none">
                <a:solidFill>
                  <a:schemeClr val="hlink"/>
                </a:solidFill>
                <a:latin typeface="Arial"/>
                <a:ea typeface="Arial"/>
                <a:cs typeface="Arial"/>
                <a:sym typeface="Arial"/>
                <a:hlinkClick r:id="rId5"/>
              </a:rPr>
              <a:t>Unsplash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200">
                <a:latin typeface="Arial"/>
                <a:ea typeface="Arial"/>
                <a:cs typeface="Arial"/>
                <a:sym typeface="Arial"/>
              </a:rPr>
              <a:t>Increase OER Use By…</a:t>
            </a:r>
            <a:endParaRPr sz="4200">
              <a:latin typeface="Arial"/>
              <a:ea typeface="Arial"/>
              <a:cs typeface="Arial"/>
              <a:sym typeface="Arial"/>
            </a:endParaRPr>
          </a:p>
        </p:txBody>
      </p:sp>
      <p:sp>
        <p:nvSpPr>
          <p:cNvPr id="198" name="Google Shape;198;p27"/>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p>
            <a:pPr marL="171446" lvl="0" indent="-133346" algn="l" rtl="0">
              <a:lnSpc>
                <a:spcPct val="100000"/>
              </a:lnSpc>
              <a:spcBef>
                <a:spcPts val="0"/>
              </a:spcBef>
              <a:spcAft>
                <a:spcPts val="0"/>
              </a:spcAft>
              <a:buSzPts val="3000"/>
              <a:buChar char="•"/>
            </a:pPr>
            <a:r>
              <a:rPr lang="en-US" sz="2200">
                <a:latin typeface="Arial"/>
                <a:ea typeface="Arial"/>
                <a:cs typeface="Arial"/>
                <a:sym typeface="Arial"/>
              </a:rPr>
              <a:t>Increasing awareness</a:t>
            </a:r>
            <a:endParaRPr sz="2200">
              <a:latin typeface="Arial"/>
              <a:ea typeface="Arial"/>
              <a:cs typeface="Arial"/>
              <a:sym typeface="Arial"/>
            </a:endParaRPr>
          </a:p>
          <a:p>
            <a:pPr marL="171446" lvl="0" indent="-133346" algn="l" rtl="0">
              <a:lnSpc>
                <a:spcPct val="100000"/>
              </a:lnSpc>
              <a:spcBef>
                <a:spcPts val="750"/>
              </a:spcBef>
              <a:spcAft>
                <a:spcPts val="0"/>
              </a:spcAft>
              <a:buSzPts val="3000"/>
              <a:buChar char="•"/>
            </a:pPr>
            <a:r>
              <a:rPr lang="en-US" sz="2200">
                <a:latin typeface="Arial"/>
                <a:ea typeface="Arial"/>
                <a:cs typeface="Arial"/>
                <a:sym typeface="Arial"/>
              </a:rPr>
              <a:t>Increasing the availability of high-quality OER</a:t>
            </a:r>
            <a:endParaRPr sz="2200">
              <a:latin typeface="Arial"/>
              <a:ea typeface="Arial"/>
              <a:cs typeface="Arial"/>
              <a:sym typeface="Arial"/>
            </a:endParaRPr>
          </a:p>
          <a:p>
            <a:pPr marL="171446" lvl="0" indent="-133346" algn="l" rtl="0">
              <a:lnSpc>
                <a:spcPct val="100000"/>
              </a:lnSpc>
              <a:spcBef>
                <a:spcPts val="750"/>
              </a:spcBef>
              <a:spcAft>
                <a:spcPts val="0"/>
              </a:spcAft>
              <a:buSzPts val="3000"/>
              <a:buChar char="•"/>
            </a:pPr>
            <a:r>
              <a:rPr lang="en-US" sz="2200">
                <a:latin typeface="Arial"/>
                <a:ea typeface="Arial"/>
                <a:cs typeface="Arial"/>
                <a:sym typeface="Arial"/>
              </a:rPr>
              <a:t>Making the adoption of OER easier</a:t>
            </a:r>
            <a:endParaRPr sz="2200"/>
          </a:p>
          <a:p>
            <a:pPr marL="171446" lvl="0" indent="-133346" algn="l" rtl="0">
              <a:lnSpc>
                <a:spcPct val="100000"/>
              </a:lnSpc>
              <a:spcBef>
                <a:spcPts val="750"/>
              </a:spcBef>
              <a:spcAft>
                <a:spcPts val="0"/>
              </a:spcAft>
              <a:buSzPts val="3000"/>
              <a:buChar char="•"/>
            </a:pPr>
            <a:r>
              <a:rPr lang="en-US" sz="2200"/>
              <a:t>Showcasing and providing professional development related to openly-licensed tools (e.g., Discuss-It) and opportunities created by using OER </a:t>
            </a:r>
            <a:endParaRPr sz="2200"/>
          </a:p>
          <a:p>
            <a:pPr marL="171446" lvl="0" indent="-133346" algn="l" rtl="0">
              <a:lnSpc>
                <a:spcPct val="100000"/>
              </a:lnSpc>
              <a:spcBef>
                <a:spcPts val="750"/>
              </a:spcBef>
              <a:spcAft>
                <a:spcPts val="0"/>
              </a:spcAft>
              <a:buSzPts val="3000"/>
              <a:buChar char="•"/>
            </a:pPr>
            <a:r>
              <a:rPr lang="en-US" sz="2200">
                <a:latin typeface="Arial"/>
                <a:ea typeface="Arial"/>
                <a:cs typeface="Arial"/>
                <a:sym typeface="Arial"/>
              </a:rPr>
              <a:t>Supporting you to help your faculty join us…</a:t>
            </a:r>
            <a:endParaRPr sz="220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Gill Sans"/>
              <a:buNone/>
            </a:pPr>
            <a:r>
              <a:rPr lang="en-US" sz="4200"/>
              <a:t>Fall</a:t>
            </a:r>
            <a:r>
              <a:rPr lang="en-US" sz="4200">
                <a:latin typeface="Arial"/>
                <a:ea typeface="Arial"/>
                <a:cs typeface="Arial"/>
                <a:sym typeface="Arial"/>
              </a:rPr>
              <a:t> 202</a:t>
            </a:r>
            <a:r>
              <a:rPr lang="en-US" sz="4200"/>
              <a:t>6</a:t>
            </a:r>
            <a:r>
              <a:rPr lang="en-US" sz="4200">
                <a:latin typeface="Arial"/>
                <a:ea typeface="Arial"/>
                <a:cs typeface="Arial"/>
                <a:sym typeface="Arial"/>
              </a:rPr>
              <a:t> OERL Expectations </a:t>
            </a:r>
            <a:endParaRPr sz="4200">
              <a:latin typeface="Arial"/>
              <a:ea typeface="Arial"/>
              <a:cs typeface="Arial"/>
              <a:sym typeface="Arial"/>
            </a:endParaRPr>
          </a:p>
        </p:txBody>
      </p:sp>
      <p:sp>
        <p:nvSpPr>
          <p:cNvPr id="204" name="Google Shape;204;p28"/>
          <p:cNvSpPr txBox="1">
            <a:spLocks noGrp="1"/>
          </p:cNvSpPr>
          <p:nvPr>
            <p:ph type="body" idx="1"/>
          </p:nvPr>
        </p:nvSpPr>
        <p:spPr>
          <a:xfrm>
            <a:off x="763125" y="2015725"/>
            <a:ext cx="7527900" cy="4039200"/>
          </a:xfrm>
          <a:prstGeom prst="rect">
            <a:avLst/>
          </a:prstGeom>
          <a:noFill/>
          <a:ln>
            <a:noFill/>
          </a:ln>
        </p:spPr>
        <p:txBody>
          <a:bodyPr spcFirstLastPara="1" wrap="square" lIns="91425" tIns="45700" rIns="91425" bIns="45700" anchor="t" anchorCtr="0">
            <a:noAutofit/>
          </a:bodyPr>
          <a:lstStyle/>
          <a:p>
            <a:pPr marL="533400" lvl="0" indent="-457200" algn="l" rtl="0">
              <a:lnSpc>
                <a:spcPct val="120000"/>
              </a:lnSpc>
              <a:spcBef>
                <a:spcPts val="750"/>
              </a:spcBef>
              <a:spcAft>
                <a:spcPts val="0"/>
              </a:spcAft>
              <a:buSzPts val="1600"/>
              <a:buFont typeface="Arial"/>
              <a:buChar char="❏"/>
            </a:pPr>
            <a:r>
              <a:rPr lang="en-US" sz="1800"/>
              <a:t>Complete – and document – your Fall 2026 OER Liaison “attendance” activities (column F, J, and K) by Wednesday, </a:t>
            </a:r>
            <a:r>
              <a:rPr lang="en-US" sz="1800" b="1"/>
              <a:t>December 9</a:t>
            </a:r>
            <a:r>
              <a:rPr lang="en-US" sz="1800"/>
              <a:t>. Activities should be tracked throughout the term via the Fall 2026 Liaison Tracking Spreadsheet (tinyurl.com/OERL-2026f)</a:t>
            </a:r>
            <a:endParaRPr sz="1800"/>
          </a:p>
          <a:p>
            <a:pPr marL="457200" lvl="0" indent="-342900" algn="l" rtl="0">
              <a:spcBef>
                <a:spcPts val="750"/>
              </a:spcBef>
              <a:spcAft>
                <a:spcPts val="0"/>
              </a:spcAft>
              <a:buSzPts val="1800"/>
              <a:buChar char="❏"/>
            </a:pPr>
            <a:r>
              <a:rPr lang="en-US" sz="1800"/>
              <a:t>Communicate with your local senate and faculty regarding the work of the OERI (column L), forwarding the OERI Newsletter broadly and reaching out to specific faculty and departments as warranted (column M). </a:t>
            </a:r>
            <a:endParaRPr sz="1800"/>
          </a:p>
          <a:p>
            <a:pPr marL="533400" lvl="0" indent="-469900" algn="l" rtl="0">
              <a:lnSpc>
                <a:spcPct val="120000"/>
              </a:lnSpc>
              <a:spcBef>
                <a:spcPts val="750"/>
              </a:spcBef>
              <a:spcAft>
                <a:spcPts val="0"/>
              </a:spcAft>
              <a:buSzPts val="1800"/>
              <a:buChar char="❏"/>
            </a:pPr>
            <a:r>
              <a:rPr lang="en-US" sz="1800">
                <a:solidFill>
                  <a:srgbClr val="000000"/>
                </a:solidFill>
              </a:rPr>
              <a:t>Document and/or refine your goal(s) by </a:t>
            </a:r>
            <a:r>
              <a:rPr lang="en-US" sz="1800" b="1">
                <a:solidFill>
                  <a:srgbClr val="000000"/>
                </a:solidFill>
              </a:rPr>
              <a:t>October 16</a:t>
            </a:r>
            <a:r>
              <a:rPr lang="en-US" sz="1800">
                <a:solidFill>
                  <a:srgbClr val="000000"/>
                </a:solidFill>
              </a:rPr>
              <a:t> (column G and H)  in consultation with your Regional Lead. Your Regional Lead will contact you with more information</a:t>
            </a:r>
            <a:endParaRPr sz="1800">
              <a:solidFill>
                <a:srgbClr val="000000"/>
              </a:solidFill>
            </a:endParaRPr>
          </a:p>
          <a:p>
            <a:pPr marL="0" lvl="0" indent="0" algn="l" rtl="0">
              <a:lnSpc>
                <a:spcPct val="120000"/>
              </a:lnSpc>
              <a:spcBef>
                <a:spcPts val="75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9"/>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Gill Sans"/>
              <a:buNone/>
            </a:pPr>
            <a:r>
              <a:rPr lang="en-US" sz="4200">
                <a:latin typeface="Arial"/>
                <a:ea typeface="Arial"/>
                <a:cs typeface="Arial"/>
                <a:sym typeface="Arial"/>
              </a:rPr>
              <a:t>Expectations (continued)</a:t>
            </a:r>
            <a:endParaRPr sz="4200">
              <a:latin typeface="Arial"/>
              <a:ea typeface="Arial"/>
              <a:cs typeface="Arial"/>
              <a:sym typeface="Arial"/>
            </a:endParaRPr>
          </a:p>
        </p:txBody>
      </p:sp>
      <p:sp>
        <p:nvSpPr>
          <p:cNvPr id="210" name="Google Shape;210;p29"/>
          <p:cNvSpPr txBox="1">
            <a:spLocks noGrp="1"/>
          </p:cNvSpPr>
          <p:nvPr>
            <p:ph type="body" idx="1"/>
          </p:nvPr>
        </p:nvSpPr>
        <p:spPr>
          <a:xfrm>
            <a:off x="970811" y="2300635"/>
            <a:ext cx="7202400" cy="4039200"/>
          </a:xfrm>
          <a:prstGeom prst="rect">
            <a:avLst/>
          </a:prstGeom>
          <a:noFill/>
          <a:ln>
            <a:noFill/>
          </a:ln>
        </p:spPr>
        <p:txBody>
          <a:bodyPr spcFirstLastPara="1" wrap="square" lIns="91425" tIns="45700" rIns="91425" bIns="45700" anchor="t" anchorCtr="0">
            <a:noAutofit/>
          </a:bodyPr>
          <a:lstStyle/>
          <a:p>
            <a:pPr marL="469900" lvl="0" indent="-368300" algn="l" rtl="0">
              <a:lnSpc>
                <a:spcPct val="120000"/>
              </a:lnSpc>
              <a:spcBef>
                <a:spcPts val="750"/>
              </a:spcBef>
              <a:spcAft>
                <a:spcPts val="0"/>
              </a:spcAft>
              <a:buSzPts val="2000"/>
              <a:buFont typeface="Arial"/>
              <a:buChar char="❏"/>
            </a:pPr>
            <a:r>
              <a:rPr lang="en-US" sz="2000"/>
              <a:t>Attend an OER Liaison Spring 2026 Kick-Off. ✔️</a:t>
            </a:r>
            <a:endParaRPr sz="2000"/>
          </a:p>
          <a:p>
            <a:pPr marL="469900" lvl="0" indent="-368300" algn="l" rtl="0">
              <a:lnSpc>
                <a:spcPct val="120000"/>
              </a:lnSpc>
              <a:spcBef>
                <a:spcPts val="750"/>
              </a:spcBef>
              <a:spcAft>
                <a:spcPts val="0"/>
              </a:spcAft>
              <a:buSzPts val="2000"/>
              <a:buFont typeface="Arial"/>
              <a:buChar char="❏"/>
            </a:pPr>
            <a:r>
              <a:rPr lang="en-US" sz="2000"/>
              <a:t>Attend two additional OERI Webinars or OERL Conversations during the term, or host one. Experienced OERLs are strongly encouraged to consider hosting.</a:t>
            </a:r>
            <a:endParaRPr sz="2000"/>
          </a:p>
          <a:p>
            <a:pPr marL="469900" lvl="0" indent="-368300" algn="l" rtl="0">
              <a:lnSpc>
                <a:spcPct val="120000"/>
              </a:lnSpc>
              <a:spcBef>
                <a:spcPts val="750"/>
              </a:spcBef>
              <a:spcAft>
                <a:spcPts val="0"/>
              </a:spcAft>
              <a:buSzPts val="2000"/>
              <a:buFont typeface="Arial"/>
              <a:buChar char="❏"/>
            </a:pPr>
            <a:r>
              <a:rPr lang="en-US" sz="2000"/>
              <a:t>Check-in at least twice with an OERI representative to share local needs and issues. </a:t>
            </a:r>
            <a:endParaRPr sz="20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0"/>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Important</a:t>
            </a:r>
            <a:endParaRPr sz="3400"/>
          </a:p>
        </p:txBody>
      </p:sp>
      <p:sp>
        <p:nvSpPr>
          <p:cNvPr id="216" name="Google Shape;216;p30"/>
          <p:cNvSpPr txBox="1">
            <a:spLocks noGrp="1"/>
          </p:cNvSpPr>
          <p:nvPr>
            <p:ph type="body" idx="1"/>
          </p:nvPr>
        </p:nvSpPr>
        <p:spPr>
          <a:xfrm>
            <a:off x="690640" y="2331160"/>
            <a:ext cx="4223100" cy="40392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750"/>
              </a:spcBef>
              <a:spcAft>
                <a:spcPts val="0"/>
              </a:spcAft>
              <a:buSzPts val="1400"/>
              <a:buChar char="•"/>
            </a:pPr>
            <a:r>
              <a:rPr lang="en-US" sz="2200"/>
              <a:t>You are our connection to your college.</a:t>
            </a:r>
            <a:endParaRPr sz="1400"/>
          </a:p>
          <a:p>
            <a:pPr marL="457200" lvl="0" indent="-317500" algn="l" rtl="0">
              <a:lnSpc>
                <a:spcPct val="100000"/>
              </a:lnSpc>
              <a:spcBef>
                <a:spcPts val="750"/>
              </a:spcBef>
              <a:spcAft>
                <a:spcPts val="0"/>
              </a:spcAft>
              <a:buSzPts val="1400"/>
              <a:buChar char="•"/>
            </a:pPr>
            <a:r>
              <a:rPr lang="en-US" sz="2200"/>
              <a:t>If you are not able to push communications to your college community as needed, please contact your Regional Lead for assistance.</a:t>
            </a:r>
            <a:endParaRPr sz="1400"/>
          </a:p>
        </p:txBody>
      </p:sp>
      <p:pic>
        <p:nvPicPr>
          <p:cNvPr id="217" name="Google Shape;217;p30" descr="A red rope tied in a fancy knot on a tree branch&#10;&#10;"/>
          <p:cNvPicPr preferRelativeResize="0"/>
          <p:nvPr/>
        </p:nvPicPr>
        <p:blipFill rotWithShape="1">
          <a:blip r:embed="rId3">
            <a:alphaModFix/>
          </a:blip>
          <a:srcRect/>
          <a:stretch/>
        </p:blipFill>
        <p:spPr>
          <a:xfrm>
            <a:off x="4985775" y="2523525"/>
            <a:ext cx="3431702" cy="2287799"/>
          </a:xfrm>
          <a:prstGeom prst="rect">
            <a:avLst/>
          </a:prstGeom>
          <a:noFill/>
          <a:ln>
            <a:noFill/>
          </a:ln>
        </p:spPr>
      </p:pic>
      <p:sp>
        <p:nvSpPr>
          <p:cNvPr id="218" name="Google Shape;218;p30"/>
          <p:cNvSpPr txBox="1"/>
          <p:nvPr/>
        </p:nvSpPr>
        <p:spPr>
          <a:xfrm>
            <a:off x="5444133" y="4927418"/>
            <a:ext cx="4572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Photo by </a:t>
            </a:r>
            <a:r>
              <a:rPr lang="en-US" sz="1400" b="0" i="0" u="sng" strike="noStrike" cap="none">
                <a:solidFill>
                  <a:schemeClr val="hlink"/>
                </a:solidFill>
                <a:latin typeface="Arial"/>
                <a:ea typeface="Arial"/>
                <a:cs typeface="Arial"/>
                <a:sym typeface="Arial"/>
                <a:hlinkClick r:id="rId4"/>
              </a:rPr>
              <a:t>Will O</a:t>
            </a:r>
            <a:r>
              <a:rPr lang="en-US" sz="1400" b="0" i="0" u="none" strike="noStrike" cap="none">
                <a:solidFill>
                  <a:srgbClr val="000000"/>
                </a:solidFill>
                <a:latin typeface="Arial"/>
                <a:ea typeface="Arial"/>
                <a:cs typeface="Arial"/>
                <a:sym typeface="Arial"/>
              </a:rPr>
              <a:t> on </a:t>
            </a:r>
            <a:r>
              <a:rPr lang="en-US" sz="1400" b="0" i="0" u="sng" strike="noStrike" cap="none">
                <a:solidFill>
                  <a:schemeClr val="hlink"/>
                </a:solidFill>
                <a:latin typeface="Arial"/>
                <a:ea typeface="Arial"/>
                <a:cs typeface="Arial"/>
                <a:sym typeface="Arial"/>
                <a:hlinkClick r:id="rId5"/>
              </a:rPr>
              <a:t>Unsplash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1"/>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Goal-Setting</a:t>
            </a:r>
            <a:endParaRPr sz="4200"/>
          </a:p>
        </p:txBody>
      </p:sp>
      <p:sp>
        <p:nvSpPr>
          <p:cNvPr id="225" name="Google Shape;225;p31"/>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457200" lvl="0" indent="-228600" algn="l" rtl="0">
              <a:lnSpc>
                <a:spcPct val="120000"/>
              </a:lnSpc>
              <a:spcBef>
                <a:spcPts val="750"/>
              </a:spcBef>
              <a:spcAft>
                <a:spcPts val="0"/>
              </a:spcAft>
              <a:buSzPts val="1600"/>
              <a:buNone/>
            </a:pPr>
            <a:endParaRPr/>
          </a:p>
        </p:txBody>
      </p:sp>
      <p:pic>
        <p:nvPicPr>
          <p:cNvPr id="226" name="Google Shape;226;p31" descr="Desk against the wall with a plant, laptop, and book and pen sitting on top of the desk. The laptop is open with the word &quot;Goals&quot; on the screen."/>
          <p:cNvPicPr preferRelativeResize="0"/>
          <p:nvPr/>
        </p:nvPicPr>
        <p:blipFill rotWithShape="1">
          <a:blip r:embed="rId3">
            <a:alphaModFix/>
          </a:blip>
          <a:srcRect/>
          <a:stretch/>
        </p:blipFill>
        <p:spPr>
          <a:xfrm>
            <a:off x="933061" y="1931437"/>
            <a:ext cx="7548466" cy="4208106"/>
          </a:xfrm>
          <a:prstGeom prst="rect">
            <a:avLst/>
          </a:prstGeom>
          <a:noFill/>
          <a:ln>
            <a:noFill/>
          </a:ln>
        </p:spPr>
      </p:pic>
      <p:sp>
        <p:nvSpPr>
          <p:cNvPr id="227" name="Google Shape;227;p31"/>
          <p:cNvSpPr txBox="1"/>
          <p:nvPr/>
        </p:nvSpPr>
        <p:spPr>
          <a:xfrm>
            <a:off x="3153747" y="6294921"/>
            <a:ext cx="45720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Photo by </a:t>
            </a:r>
            <a:r>
              <a:rPr lang="en-US" sz="1400" b="0" i="0" u="sng" strike="noStrike" cap="none">
                <a:solidFill>
                  <a:schemeClr val="hlink"/>
                </a:solidFill>
                <a:latin typeface="Arial"/>
                <a:ea typeface="Arial"/>
                <a:cs typeface="Arial"/>
                <a:sym typeface="Arial"/>
                <a:hlinkClick r:id="rId4"/>
              </a:rPr>
              <a:t>Clay Banks</a:t>
            </a:r>
            <a:r>
              <a:rPr lang="en-US" sz="1400" b="0" i="0" u="none" strike="noStrike" cap="none">
                <a:solidFill>
                  <a:srgbClr val="000000"/>
                </a:solidFill>
                <a:latin typeface="Arial"/>
                <a:ea typeface="Arial"/>
                <a:cs typeface="Arial"/>
                <a:sym typeface="Arial"/>
              </a:rPr>
              <a:t> on </a:t>
            </a:r>
            <a:r>
              <a:rPr lang="en-US" sz="1400" b="0" i="0" u="sng" strike="noStrike" cap="none">
                <a:solidFill>
                  <a:schemeClr val="hlink"/>
                </a:solidFill>
                <a:latin typeface="Arial"/>
                <a:ea typeface="Arial"/>
                <a:cs typeface="Arial"/>
                <a:sym typeface="Arial"/>
                <a:hlinkClick r:id="rId5"/>
              </a:rPr>
              <a:t>Unsplash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2"/>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Setting Your OERL Goals</a:t>
            </a:r>
            <a:endParaRPr sz="4200"/>
          </a:p>
        </p:txBody>
      </p:sp>
      <p:sp>
        <p:nvSpPr>
          <p:cNvPr id="233" name="Google Shape;233;p32"/>
          <p:cNvSpPr txBox="1">
            <a:spLocks noGrp="1"/>
          </p:cNvSpPr>
          <p:nvPr>
            <p:ph type="body" idx="1"/>
          </p:nvPr>
        </p:nvSpPr>
        <p:spPr>
          <a:xfrm>
            <a:off x="812100" y="2254525"/>
            <a:ext cx="5201400" cy="4049700"/>
          </a:xfrm>
          <a:prstGeom prst="rect">
            <a:avLst/>
          </a:prstGeom>
          <a:noFill/>
          <a:ln>
            <a:noFill/>
          </a:ln>
        </p:spPr>
        <p:txBody>
          <a:bodyPr spcFirstLastPara="1" wrap="square" lIns="91425" tIns="45700" rIns="91425" bIns="45700" anchor="t" anchorCtr="0">
            <a:normAutofit lnSpcReduction="20000"/>
          </a:bodyPr>
          <a:lstStyle/>
          <a:p>
            <a:pPr marL="457200" lvl="0" indent="-342900" algn="l" rtl="0">
              <a:lnSpc>
                <a:spcPct val="120000"/>
              </a:lnSpc>
              <a:spcBef>
                <a:spcPts val="750"/>
              </a:spcBef>
              <a:spcAft>
                <a:spcPts val="0"/>
              </a:spcAft>
              <a:buSzPts val="1800"/>
              <a:buChar char="•"/>
            </a:pPr>
            <a:r>
              <a:rPr lang="en-US" sz="1800"/>
              <a:t>Set two new goals</a:t>
            </a:r>
            <a:endParaRPr sz="1800"/>
          </a:p>
          <a:p>
            <a:pPr marL="914400" lvl="1" indent="-342900" algn="l" rtl="0">
              <a:lnSpc>
                <a:spcPct val="120000"/>
              </a:lnSpc>
              <a:spcBef>
                <a:spcPts val="750"/>
              </a:spcBef>
              <a:spcAft>
                <a:spcPts val="0"/>
              </a:spcAft>
              <a:buSzPts val="1800"/>
              <a:buChar char="•"/>
            </a:pPr>
            <a:r>
              <a:rPr lang="en-US" sz="1800"/>
              <a:t>Goals may be for the semester or the year</a:t>
            </a:r>
            <a:endParaRPr sz="1800"/>
          </a:p>
          <a:p>
            <a:pPr marL="457200" lvl="0" indent="-342900" algn="l" rtl="0">
              <a:lnSpc>
                <a:spcPct val="120000"/>
              </a:lnSpc>
              <a:spcBef>
                <a:spcPts val="750"/>
              </a:spcBef>
              <a:spcAft>
                <a:spcPts val="0"/>
              </a:spcAft>
              <a:buSzPts val="1800"/>
              <a:buChar char="•"/>
            </a:pPr>
            <a:r>
              <a:rPr lang="en-US" sz="1800"/>
              <a:t>Document them in the Fall 2026 tracking spreadsheet</a:t>
            </a:r>
            <a:endParaRPr sz="1800"/>
          </a:p>
          <a:p>
            <a:pPr marL="914400" lvl="1" indent="-342900" algn="l" rtl="0">
              <a:lnSpc>
                <a:spcPct val="120000"/>
              </a:lnSpc>
              <a:spcBef>
                <a:spcPts val="750"/>
              </a:spcBef>
              <a:spcAft>
                <a:spcPts val="0"/>
              </a:spcAft>
              <a:buSzPts val="1800"/>
              <a:buChar char="•"/>
            </a:pPr>
            <a:r>
              <a:rPr lang="en-US" sz="1600"/>
              <a:t>By October 16 (ideally, you do this even earlier)</a:t>
            </a:r>
            <a:endParaRPr sz="1600"/>
          </a:p>
          <a:p>
            <a:pPr marL="457200" lvl="0" indent="-342900" algn="l" rtl="0">
              <a:lnSpc>
                <a:spcPct val="120000"/>
              </a:lnSpc>
              <a:spcBef>
                <a:spcPts val="750"/>
              </a:spcBef>
              <a:spcAft>
                <a:spcPts val="0"/>
              </a:spcAft>
              <a:buSzPts val="1800"/>
              <a:buChar char="•"/>
            </a:pPr>
            <a:r>
              <a:rPr lang="en-US" sz="1800"/>
              <a:t>Discuss your goals with your regional lead if needed</a:t>
            </a:r>
            <a:endParaRPr sz="1800"/>
          </a:p>
          <a:p>
            <a:pPr marL="914400" lvl="1" indent="-228600" algn="l" rtl="0">
              <a:lnSpc>
                <a:spcPct val="120000"/>
              </a:lnSpc>
              <a:spcBef>
                <a:spcPts val="375"/>
              </a:spcBef>
              <a:spcAft>
                <a:spcPts val="0"/>
              </a:spcAft>
              <a:buSzPts val="1400"/>
              <a:buNone/>
            </a:pPr>
            <a:endParaRPr sz="1800"/>
          </a:p>
          <a:p>
            <a:pPr marL="914400" lvl="1" indent="-228600" algn="l" rtl="0">
              <a:lnSpc>
                <a:spcPct val="120000"/>
              </a:lnSpc>
              <a:spcBef>
                <a:spcPts val="375"/>
              </a:spcBef>
              <a:spcAft>
                <a:spcPts val="0"/>
              </a:spcAft>
              <a:buSzPts val="1400"/>
              <a:buNone/>
            </a:pPr>
            <a:endParaRPr sz="1800"/>
          </a:p>
          <a:p>
            <a:pPr marL="914400" lvl="1" indent="-228600" algn="l" rtl="0">
              <a:lnSpc>
                <a:spcPct val="120000"/>
              </a:lnSpc>
              <a:spcBef>
                <a:spcPts val="375"/>
              </a:spcBef>
              <a:spcAft>
                <a:spcPts val="0"/>
              </a:spcAft>
              <a:buSzPts val="1400"/>
              <a:buNone/>
            </a:pPr>
            <a:endParaRPr sz="1800"/>
          </a:p>
        </p:txBody>
      </p:sp>
      <p:pic>
        <p:nvPicPr>
          <p:cNvPr id="234" name="Google Shape;234;p32" descr="Graphic of a fake report with a pie chart and lines."/>
          <p:cNvPicPr preferRelativeResize="0"/>
          <p:nvPr/>
        </p:nvPicPr>
        <p:blipFill>
          <a:blip r:embed="rId3">
            <a:alphaModFix/>
          </a:blip>
          <a:stretch>
            <a:fillRect/>
          </a:stretch>
        </p:blipFill>
        <p:spPr>
          <a:xfrm>
            <a:off x="6328500" y="2254525"/>
            <a:ext cx="2099650" cy="2748825"/>
          </a:xfrm>
          <a:prstGeom prst="rect">
            <a:avLst/>
          </a:prstGeom>
          <a:noFill/>
          <a:ln>
            <a:noFill/>
          </a:ln>
        </p:spPr>
      </p:pic>
      <p:sp>
        <p:nvSpPr>
          <p:cNvPr id="235" name="Google Shape;235;p32"/>
          <p:cNvSpPr txBox="1"/>
          <p:nvPr/>
        </p:nvSpPr>
        <p:spPr>
          <a:xfrm>
            <a:off x="5673100" y="6127925"/>
            <a:ext cx="3000000" cy="3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50">
                <a:solidFill>
                  <a:srgbClr val="232323"/>
                </a:solidFill>
                <a:highlight>
                  <a:srgbClr val="FFFFFF"/>
                </a:highlight>
              </a:rPr>
              <a:t>Image created with Canva under their education license.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Sample Goals</a:t>
            </a:r>
            <a:endParaRPr sz="4200"/>
          </a:p>
        </p:txBody>
      </p:sp>
      <p:pic>
        <p:nvPicPr>
          <p:cNvPr id="242" name="Google Shape;242;p33" descr="Old dart board with the dart in the center."/>
          <p:cNvPicPr preferRelativeResize="0"/>
          <p:nvPr/>
        </p:nvPicPr>
        <p:blipFill>
          <a:blip r:embed="rId3">
            <a:alphaModFix/>
          </a:blip>
          <a:stretch>
            <a:fillRect/>
          </a:stretch>
        </p:blipFill>
        <p:spPr>
          <a:xfrm>
            <a:off x="5199775" y="113847"/>
            <a:ext cx="2373276" cy="1587575"/>
          </a:xfrm>
          <a:prstGeom prst="rect">
            <a:avLst/>
          </a:prstGeom>
          <a:noFill/>
          <a:ln>
            <a:noFill/>
          </a:ln>
        </p:spPr>
      </p:pic>
      <p:sp>
        <p:nvSpPr>
          <p:cNvPr id="241" name="Google Shape;241;p33"/>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p>
            <a:pPr marL="457200" lvl="0" indent="-330200" algn="l" rtl="0">
              <a:lnSpc>
                <a:spcPct val="120000"/>
              </a:lnSpc>
              <a:spcBef>
                <a:spcPts val="750"/>
              </a:spcBef>
              <a:spcAft>
                <a:spcPts val="0"/>
              </a:spcAft>
              <a:buSzPts val="1600"/>
              <a:buChar char="•"/>
            </a:pPr>
            <a:r>
              <a:rPr lang="en-US" sz="1800">
                <a:latin typeface="Arial"/>
                <a:ea typeface="Arial"/>
                <a:cs typeface="Arial"/>
                <a:sym typeface="Arial"/>
              </a:rPr>
              <a:t>Outreach</a:t>
            </a:r>
            <a:endParaRPr/>
          </a:p>
          <a:p>
            <a:pPr marL="914400" lvl="1" indent="-317500" algn="l" rtl="0">
              <a:lnSpc>
                <a:spcPct val="120000"/>
              </a:lnSpc>
              <a:spcBef>
                <a:spcPts val="375"/>
              </a:spcBef>
              <a:spcAft>
                <a:spcPts val="0"/>
              </a:spcAft>
              <a:buSzPts val="1400"/>
              <a:buChar char="•"/>
            </a:pPr>
            <a:r>
              <a:rPr lang="en-US" sz="1800">
                <a:solidFill>
                  <a:srgbClr val="2C2821"/>
                </a:solidFill>
                <a:latin typeface="Arial"/>
                <a:ea typeface="Arial"/>
                <a:cs typeface="Arial"/>
                <a:sym typeface="Arial"/>
              </a:rPr>
              <a:t>Approach departments hesitant to adopt OER with tailored resources that address their specific concerns or curriculum needs.</a:t>
            </a:r>
            <a:endParaRPr sz="1800">
              <a:latin typeface="Arial"/>
              <a:ea typeface="Arial"/>
              <a:cs typeface="Arial"/>
              <a:sym typeface="Arial"/>
            </a:endParaRPr>
          </a:p>
          <a:p>
            <a:pPr marL="457200" lvl="0" indent="-330200" algn="l" rtl="0">
              <a:lnSpc>
                <a:spcPct val="120000"/>
              </a:lnSpc>
              <a:spcBef>
                <a:spcPts val="750"/>
              </a:spcBef>
              <a:spcAft>
                <a:spcPts val="0"/>
              </a:spcAft>
              <a:buSzPts val="1600"/>
              <a:buChar char="•"/>
            </a:pPr>
            <a:r>
              <a:rPr lang="en-US" sz="1800">
                <a:latin typeface="Arial"/>
                <a:ea typeface="Arial"/>
                <a:cs typeface="Arial"/>
                <a:sym typeface="Arial"/>
              </a:rPr>
              <a:t>Professional Development</a:t>
            </a:r>
            <a:endParaRPr/>
          </a:p>
          <a:p>
            <a:pPr marL="914400" lvl="1" indent="-317500" algn="l" rtl="0">
              <a:lnSpc>
                <a:spcPct val="120000"/>
              </a:lnSpc>
              <a:spcBef>
                <a:spcPts val="375"/>
              </a:spcBef>
              <a:spcAft>
                <a:spcPts val="0"/>
              </a:spcAft>
              <a:buSzPts val="1400"/>
              <a:buChar char="•"/>
            </a:pPr>
            <a:r>
              <a:rPr lang="en-US" sz="1600">
                <a:solidFill>
                  <a:srgbClr val="2C2821"/>
                </a:solidFill>
                <a:latin typeface="Arial"/>
                <a:ea typeface="Arial"/>
                <a:cs typeface="Arial"/>
                <a:sym typeface="Arial"/>
              </a:rPr>
              <a:t>Attend OERI discipline-specific webinars outside your field to discover cross-disciplinary OER opportunities for your college.</a:t>
            </a:r>
            <a:endParaRPr/>
          </a:p>
          <a:p>
            <a:pPr marL="457200" lvl="0" indent="-330200" algn="l" rtl="0">
              <a:lnSpc>
                <a:spcPct val="120000"/>
              </a:lnSpc>
              <a:spcBef>
                <a:spcPts val="750"/>
              </a:spcBef>
              <a:spcAft>
                <a:spcPts val="0"/>
              </a:spcAft>
              <a:buSzPts val="1600"/>
              <a:buChar char="•"/>
            </a:pPr>
            <a:r>
              <a:rPr lang="en-US" sz="1800">
                <a:solidFill>
                  <a:srgbClr val="2C2821"/>
                </a:solidFill>
                <a:latin typeface="Arial"/>
                <a:ea typeface="Arial"/>
                <a:cs typeface="Arial"/>
                <a:sym typeface="Arial"/>
              </a:rPr>
              <a:t>Strategic Planning</a:t>
            </a:r>
            <a:endParaRPr/>
          </a:p>
          <a:p>
            <a:pPr marL="914400" lvl="1" indent="-317500" algn="l" rtl="0">
              <a:lnSpc>
                <a:spcPct val="120000"/>
              </a:lnSpc>
              <a:spcBef>
                <a:spcPts val="375"/>
              </a:spcBef>
              <a:spcAft>
                <a:spcPts val="0"/>
              </a:spcAft>
              <a:buSzPts val="1400"/>
              <a:buChar char="•"/>
            </a:pPr>
            <a:r>
              <a:rPr lang="en-US" sz="1600">
                <a:solidFill>
                  <a:srgbClr val="2C2821"/>
                </a:solidFill>
                <a:latin typeface="Arial"/>
                <a:ea typeface="Arial"/>
                <a:cs typeface="Arial"/>
                <a:sym typeface="Arial"/>
              </a:rPr>
              <a:t>Develop a college-specific OER adoption roadmap with measurable milestones for the academic year.</a:t>
            </a:r>
            <a:endParaRPr sz="1600">
              <a:latin typeface="Arial"/>
              <a:ea typeface="Arial"/>
              <a:cs typeface="Arial"/>
              <a:sym typeface="Arial"/>
            </a:endParaRPr>
          </a:p>
          <a:p>
            <a:pPr marL="457200" lvl="0" indent="-228600" algn="l" rtl="0">
              <a:lnSpc>
                <a:spcPct val="120000"/>
              </a:lnSpc>
              <a:spcBef>
                <a:spcPts val="750"/>
              </a:spcBef>
              <a:spcAft>
                <a:spcPts val="0"/>
              </a:spcAft>
              <a:buSzPts val="1600"/>
              <a:buNone/>
            </a:pPr>
            <a:endParaRPr sz="1800">
              <a:latin typeface="Arial"/>
              <a:ea typeface="Arial"/>
              <a:cs typeface="Arial"/>
              <a:sym typeface="Arial"/>
            </a:endParaRPr>
          </a:p>
          <a:p>
            <a:pPr marL="457200" lvl="0" indent="-228600" algn="l" rtl="0">
              <a:lnSpc>
                <a:spcPct val="120000"/>
              </a:lnSpc>
              <a:spcBef>
                <a:spcPts val="750"/>
              </a:spcBef>
              <a:spcAft>
                <a:spcPts val="0"/>
              </a:spcAft>
              <a:buSzPts val="1600"/>
              <a:buNone/>
            </a:pPr>
            <a:endParaRPr/>
          </a:p>
        </p:txBody>
      </p:sp>
      <p:sp>
        <p:nvSpPr>
          <p:cNvPr id="243" name="Google Shape;243;p33"/>
          <p:cNvSpPr txBox="1"/>
          <p:nvPr/>
        </p:nvSpPr>
        <p:spPr>
          <a:xfrm>
            <a:off x="5637200" y="6054825"/>
            <a:ext cx="3000000" cy="3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50">
                <a:solidFill>
                  <a:srgbClr val="232323"/>
                </a:solidFill>
                <a:highlight>
                  <a:srgbClr val="FFFFFF"/>
                </a:highlight>
              </a:rPr>
              <a:t>"</a:t>
            </a:r>
            <a:r>
              <a:rPr lang="en-US" sz="850" u="sng">
                <a:solidFill>
                  <a:srgbClr val="AD1F85"/>
                </a:solidFill>
                <a:highlight>
                  <a:srgbClr val="FFFFFF"/>
                </a:highlight>
                <a:hlinkClick r:id="rId4">
                  <a:extLst>
                    <a:ext uri="{A12FA001-AC4F-418D-AE19-62706E023703}">
                      <ahyp:hlinkClr xmlns:ahyp="http://schemas.microsoft.com/office/drawing/2018/hyperlinkcolor" val="tx"/>
                    </a:ext>
                  </a:extLst>
                </a:hlinkClick>
              </a:rPr>
              <a:t>bullseye</a:t>
            </a:r>
            <a:r>
              <a:rPr lang="en-US" sz="850">
                <a:solidFill>
                  <a:srgbClr val="232323"/>
                </a:solidFill>
                <a:highlight>
                  <a:srgbClr val="FFFFFF"/>
                </a:highlight>
              </a:rPr>
              <a:t>" by </a:t>
            </a:r>
            <a:r>
              <a:rPr lang="en-US" sz="850" u="sng">
                <a:solidFill>
                  <a:srgbClr val="AD1F85"/>
                </a:solidFill>
                <a:highlight>
                  <a:srgbClr val="FFFFFF"/>
                </a:highlight>
                <a:hlinkClick r:id="rId5">
                  <a:extLst>
                    <a:ext uri="{A12FA001-AC4F-418D-AE19-62706E023703}">
                      <ahyp:hlinkClr xmlns:ahyp="http://schemas.microsoft.com/office/drawing/2018/hyperlinkcolor" val="tx"/>
                    </a:ext>
                  </a:extLst>
                </a:hlinkClick>
              </a:rPr>
              <a:t>emiliokuffer</a:t>
            </a:r>
            <a:r>
              <a:rPr lang="en-US" sz="850">
                <a:solidFill>
                  <a:srgbClr val="232323"/>
                </a:solidFill>
                <a:highlight>
                  <a:srgbClr val="FFFFFF"/>
                </a:highlight>
              </a:rPr>
              <a:t> is licensed under </a:t>
            </a:r>
            <a:r>
              <a:rPr lang="en-US" sz="850" u="sng">
                <a:solidFill>
                  <a:srgbClr val="AD1F85"/>
                </a:solidFill>
                <a:highlight>
                  <a:srgbClr val="FFFFFF"/>
                </a:highlight>
                <a:hlinkClick r:id="rId6">
                  <a:extLst>
                    <a:ext uri="{A12FA001-AC4F-418D-AE19-62706E023703}">
                      <ahyp:hlinkClr xmlns:ahyp="http://schemas.microsoft.com/office/drawing/2018/hyperlinkcolor" val="tx"/>
                    </a:ext>
                  </a:extLst>
                </a:hlinkClick>
              </a:rPr>
              <a:t>CC BY-SA 2.0</a:t>
            </a:r>
            <a:r>
              <a:rPr lang="en-US" sz="850">
                <a:solidFill>
                  <a:srgbClr val="232323"/>
                </a:solidFill>
                <a:highlight>
                  <a:srgbClr val="FFFFFF"/>
                </a:highlight>
              </a:rPr>
              <a:t>.</a:t>
            </a:r>
            <a:endParaRPr sz="12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200"/>
              <a:t>Updates</a:t>
            </a:r>
            <a:endParaRPr sz="4200"/>
          </a:p>
        </p:txBody>
      </p:sp>
      <p:pic>
        <p:nvPicPr>
          <p:cNvPr id="250" name="Google Shape;250;p34" descr="image of a baby monkey with its mouth agaped."/>
          <p:cNvPicPr preferRelativeResize="0"/>
          <p:nvPr/>
        </p:nvPicPr>
        <p:blipFill>
          <a:blip r:embed="rId3">
            <a:alphaModFix/>
          </a:blip>
          <a:stretch>
            <a:fillRect/>
          </a:stretch>
        </p:blipFill>
        <p:spPr>
          <a:xfrm>
            <a:off x="1583449" y="2104875"/>
            <a:ext cx="6548127" cy="4335576"/>
          </a:xfrm>
          <a:prstGeom prst="rect">
            <a:avLst/>
          </a:prstGeom>
          <a:noFill/>
          <a:ln>
            <a:noFill/>
          </a:ln>
        </p:spPr>
      </p:pic>
      <p:sp>
        <p:nvSpPr>
          <p:cNvPr id="251" name="Google Shape;251;p34"/>
          <p:cNvSpPr txBox="1"/>
          <p:nvPr/>
        </p:nvSpPr>
        <p:spPr>
          <a:xfrm>
            <a:off x="3508400" y="6369250"/>
            <a:ext cx="3000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dirty="0"/>
              <a:t>Photo by</a:t>
            </a:r>
            <a:r>
              <a:rPr lang="en-US" sz="1100" dirty="0">
                <a:uFill>
                  <a:noFill/>
                </a:uFill>
              </a:rPr>
              <a:t>  </a:t>
            </a:r>
            <a:r>
              <a:rPr lang="en-US" sz="1100" u="sng" dirty="0">
                <a:solidFill>
                  <a:schemeClr val="hlink"/>
                </a:solidFill>
                <a:hlinkClick r:id="rId4"/>
              </a:rPr>
              <a:t>Jamie Haughton</a:t>
            </a:r>
            <a:r>
              <a:rPr lang="en-US" sz="1100" dirty="0"/>
              <a:t> on</a:t>
            </a:r>
            <a:r>
              <a:rPr lang="en-US" sz="1100" dirty="0">
                <a:uFill>
                  <a:noFill/>
                </a:uFill>
              </a:rPr>
              <a:t> </a:t>
            </a:r>
            <a:r>
              <a:rPr lang="en-US" sz="1100" u="sng" dirty="0" err="1">
                <a:solidFill>
                  <a:schemeClr val="hlink"/>
                </a:solidFill>
                <a:hlinkClick r:id="rId5"/>
              </a:rPr>
              <a:t>Unsplash</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5"/>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000"/>
              <a:t>A New Era for OERI</a:t>
            </a:r>
            <a:endParaRPr sz="4000"/>
          </a:p>
        </p:txBody>
      </p:sp>
      <p:sp>
        <p:nvSpPr>
          <p:cNvPr id="258" name="Google Shape;258;p35"/>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457200" lvl="0" indent="-342900" algn="l" rtl="0">
              <a:spcBef>
                <a:spcPts val="750"/>
              </a:spcBef>
              <a:spcAft>
                <a:spcPts val="0"/>
              </a:spcAft>
              <a:buSzPts val="1800"/>
              <a:buChar char="•"/>
            </a:pPr>
            <a:r>
              <a:rPr lang="en-US" sz="2000"/>
              <a:t>Same OERI, but collaborating more purposefully with the California Community Colleges Chancellor’s Office (CCCCO) and LibreTexts</a:t>
            </a:r>
            <a:endParaRPr sz="2000"/>
          </a:p>
          <a:p>
            <a:pPr marL="457200" lvl="0" indent="-342900" algn="l" rtl="0">
              <a:spcBef>
                <a:spcPts val="0"/>
              </a:spcBef>
              <a:spcAft>
                <a:spcPts val="0"/>
              </a:spcAft>
              <a:buSzPts val="1800"/>
              <a:buChar char="•"/>
            </a:pPr>
            <a:r>
              <a:rPr lang="en-US" sz="2000"/>
              <a:t>Why?</a:t>
            </a:r>
            <a:endParaRPr sz="2000"/>
          </a:p>
          <a:p>
            <a:pPr marL="457200" lvl="0" indent="-355600" algn="l" rtl="0">
              <a:spcBef>
                <a:spcPts val="0"/>
              </a:spcBef>
              <a:spcAft>
                <a:spcPts val="0"/>
              </a:spcAft>
              <a:buSzPts val="2000"/>
              <a:buChar char="•"/>
            </a:pPr>
            <a:r>
              <a:rPr lang="en-US" sz="2000"/>
              <a:t>OERI is now funded with ZTC dollars and, consequently, the level of oversight by the CCCCO has increased.</a:t>
            </a:r>
            <a:endParaRPr sz="2000"/>
          </a:p>
          <a:p>
            <a:pPr marL="457200" lvl="0" indent="-355600" algn="l" rtl="0">
              <a:spcBef>
                <a:spcPts val="0"/>
              </a:spcBef>
              <a:spcAft>
                <a:spcPts val="0"/>
              </a:spcAft>
              <a:buSzPts val="2000"/>
              <a:buChar char="•"/>
            </a:pPr>
            <a:r>
              <a:rPr lang="en-US" sz="2000"/>
              <a:t>What does this really mean?</a:t>
            </a:r>
            <a:endParaRPr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8">
                                            <p:txEl>
                                              <p:pRg st="0" end="0"/>
                                            </p:txEl>
                                          </p:spTgt>
                                        </p:tgtEl>
                                        <p:attrNameLst>
                                          <p:attrName>style.visibility</p:attrName>
                                        </p:attrNameLst>
                                      </p:cBhvr>
                                      <p:to>
                                        <p:strVal val="visible"/>
                                      </p:to>
                                    </p:set>
                                    <p:anim calcmode="lin" valueType="num">
                                      <p:cBhvr additive="base">
                                        <p:cTn id="7" dur="1000"/>
                                        <p:tgtEl>
                                          <p:spTgt spid="258">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58">
                                            <p:txEl>
                                              <p:pRg st="1" end="1"/>
                                            </p:txEl>
                                          </p:spTgt>
                                        </p:tgtEl>
                                        <p:attrNameLst>
                                          <p:attrName>style.visibility</p:attrName>
                                        </p:attrNameLst>
                                      </p:cBhvr>
                                      <p:to>
                                        <p:strVal val="visible"/>
                                      </p:to>
                                    </p:set>
                                    <p:anim calcmode="lin" valueType="num">
                                      <p:cBhvr additive="base">
                                        <p:cTn id="12" dur="1000"/>
                                        <p:tgtEl>
                                          <p:spTgt spid="258">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58">
                                            <p:txEl>
                                              <p:pRg st="2" end="2"/>
                                            </p:txEl>
                                          </p:spTgt>
                                        </p:tgtEl>
                                        <p:attrNameLst>
                                          <p:attrName>style.visibility</p:attrName>
                                        </p:attrNameLst>
                                      </p:cBhvr>
                                      <p:to>
                                        <p:strVal val="visible"/>
                                      </p:to>
                                    </p:set>
                                    <p:anim calcmode="lin" valueType="num">
                                      <p:cBhvr additive="base">
                                        <p:cTn id="17" dur="1000"/>
                                        <p:tgtEl>
                                          <p:spTgt spid="258">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58">
                                            <p:txEl>
                                              <p:pRg st="3" end="3"/>
                                            </p:txEl>
                                          </p:spTgt>
                                        </p:tgtEl>
                                        <p:attrNameLst>
                                          <p:attrName>style.visibility</p:attrName>
                                        </p:attrNameLst>
                                      </p:cBhvr>
                                      <p:to>
                                        <p:strVal val="visible"/>
                                      </p:to>
                                    </p:set>
                                    <p:anim calcmode="lin" valueType="num">
                                      <p:cBhvr additive="base">
                                        <p:cTn id="22" dur="1000"/>
                                        <p:tgtEl>
                                          <p:spTgt spid="258">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6"/>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The OERI will continue to:</a:t>
            </a:r>
            <a:endParaRPr/>
          </a:p>
        </p:txBody>
      </p:sp>
      <p:sp>
        <p:nvSpPr>
          <p:cNvPr id="265" name="Google Shape;265;p36"/>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457200" lvl="0" indent="-355600" algn="l" rtl="0">
              <a:spcBef>
                <a:spcPts val="750"/>
              </a:spcBef>
              <a:spcAft>
                <a:spcPts val="0"/>
              </a:spcAft>
              <a:buSzPts val="2000"/>
              <a:buChar char="•"/>
            </a:pPr>
            <a:r>
              <a:rPr lang="en-US" sz="2000"/>
              <a:t>Increase use and awareness of OER</a:t>
            </a:r>
            <a:endParaRPr sz="2000"/>
          </a:p>
          <a:p>
            <a:pPr marL="457200" lvl="0" indent="-355600" algn="l" rtl="0">
              <a:spcBef>
                <a:spcPts val="0"/>
              </a:spcBef>
              <a:spcAft>
                <a:spcPts val="0"/>
              </a:spcAft>
              <a:buSzPts val="2000"/>
              <a:buChar char="•"/>
            </a:pPr>
            <a:r>
              <a:rPr lang="en-US" sz="2000"/>
              <a:t>Assist faculty in identifying, adopting, adapting and sustaining OER in their courses</a:t>
            </a:r>
            <a:endParaRPr sz="2000"/>
          </a:p>
          <a:p>
            <a:pPr marL="457200" lvl="0" indent="-355600" algn="l" rtl="0">
              <a:spcBef>
                <a:spcPts val="0"/>
              </a:spcBef>
              <a:spcAft>
                <a:spcPts val="0"/>
              </a:spcAft>
              <a:buSzPts val="2000"/>
              <a:buChar char="•"/>
            </a:pPr>
            <a:r>
              <a:rPr lang="en-US" sz="2000"/>
              <a:t>Drive, highlight, and scale effective OER practices and models across colleges and regions</a:t>
            </a:r>
            <a:endParaRPr sz="2000"/>
          </a:p>
          <a:p>
            <a:pPr marL="457200" lvl="0" indent="-355600" algn="l" rtl="0">
              <a:spcBef>
                <a:spcPts val="0"/>
              </a:spcBef>
              <a:spcAft>
                <a:spcPts val="0"/>
              </a:spcAft>
              <a:buSzPts val="2000"/>
              <a:buChar char="•"/>
            </a:pPr>
            <a:r>
              <a:rPr lang="en-US" sz="2000"/>
              <a:t>Develop and prioritize college and systemwide OER strategies that benefit disproportionately impacted students and reduce course materials cost</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7"/>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Measurable Outcomes </a:t>
            </a:r>
            <a:endParaRPr/>
          </a:p>
        </p:txBody>
      </p:sp>
      <p:sp>
        <p:nvSpPr>
          <p:cNvPr id="272" name="Google Shape;272;p37"/>
          <p:cNvSpPr txBox="1">
            <a:spLocks noGrp="1"/>
          </p:cNvSpPr>
          <p:nvPr>
            <p:ph type="body" idx="1"/>
          </p:nvPr>
        </p:nvSpPr>
        <p:spPr>
          <a:xfrm>
            <a:off x="961000" y="2177325"/>
            <a:ext cx="7644600" cy="4430700"/>
          </a:xfrm>
          <a:prstGeom prst="rect">
            <a:avLst/>
          </a:prstGeom>
        </p:spPr>
        <p:txBody>
          <a:bodyPr spcFirstLastPara="1" wrap="square" lIns="91425" tIns="45700" rIns="91425" bIns="45700" anchor="t" anchorCtr="0">
            <a:normAutofit fontScale="70000" lnSpcReduction="20000"/>
          </a:bodyPr>
          <a:lstStyle/>
          <a:p>
            <a:pPr marL="457200" lvl="0" indent="-338965" algn="l" rtl="0">
              <a:spcBef>
                <a:spcPts val="750"/>
              </a:spcBef>
              <a:spcAft>
                <a:spcPts val="0"/>
              </a:spcAft>
              <a:buSzPct val="100000"/>
              <a:buChar char="●"/>
            </a:pPr>
            <a:r>
              <a:rPr lang="en-US" sz="2483"/>
              <a:t>Engage in activities to support the CCCCO goal of colleges reaching </a:t>
            </a:r>
            <a:r>
              <a:rPr lang="en-US" sz="2483" b="1"/>
              <a:t>70% of all course sections in the system using OER</a:t>
            </a:r>
            <a:r>
              <a:rPr lang="en-US" sz="2483"/>
              <a:t>.</a:t>
            </a:r>
            <a:endParaRPr sz="2483"/>
          </a:p>
          <a:p>
            <a:pPr marL="457200" lvl="0" indent="-338965" algn="l" rtl="0">
              <a:spcBef>
                <a:spcPts val="0"/>
              </a:spcBef>
              <a:spcAft>
                <a:spcPts val="0"/>
              </a:spcAft>
              <a:buSzPct val="100000"/>
              <a:buChar char="●"/>
            </a:pPr>
            <a:r>
              <a:rPr lang="en-US" sz="2483"/>
              <a:t>Ensure 100% of ADTs that have been in existence for over two years can be completed exclusively using OER.</a:t>
            </a:r>
            <a:endParaRPr sz="2483"/>
          </a:p>
          <a:p>
            <a:pPr marL="457200" lvl="0" indent="-338965" algn="l" rtl="0">
              <a:spcBef>
                <a:spcPts val="0"/>
              </a:spcBef>
              <a:spcAft>
                <a:spcPts val="0"/>
              </a:spcAft>
              <a:buSzPct val="100000"/>
              <a:buChar char="●"/>
            </a:pPr>
            <a:r>
              <a:rPr lang="en-US" sz="2483"/>
              <a:t>Ensure all Cal-GETC areas are supported with relevant, utilized OER for the highest-enrollment courses per area.</a:t>
            </a:r>
            <a:endParaRPr sz="2483"/>
          </a:p>
          <a:p>
            <a:pPr marL="457200" lvl="0" indent="-338965" algn="l" rtl="0">
              <a:spcBef>
                <a:spcPts val="0"/>
              </a:spcBef>
              <a:spcAft>
                <a:spcPts val="0"/>
              </a:spcAft>
              <a:buSzPct val="100000"/>
              <a:buChar char="●"/>
            </a:pPr>
            <a:r>
              <a:rPr lang="en-US" sz="2483"/>
              <a:t>Ensure 100% of CCN courses that have been in existence for more than two years are supported with relevant, utilized OER.</a:t>
            </a:r>
            <a:endParaRPr sz="2483"/>
          </a:p>
          <a:p>
            <a:pPr marL="457200" lvl="0" indent="-338965" algn="l" rtl="0">
              <a:spcBef>
                <a:spcPts val="750"/>
              </a:spcBef>
              <a:spcAft>
                <a:spcPts val="0"/>
              </a:spcAft>
              <a:buSzPct val="100000"/>
              <a:buChar char="●"/>
            </a:pPr>
            <a:r>
              <a:rPr lang="en-US" sz="2483" b="1"/>
              <a:t>Employ mechanisms to identify the OER most used at colleges</a:t>
            </a:r>
            <a:r>
              <a:rPr lang="en-US" sz="2483"/>
              <a:t>, in high-enrollment subject areas and courses, to determine the highest-impact courses where formal OER reviews and resource development will provide the greatest benefit.</a:t>
            </a:r>
            <a:endParaRPr sz="2483"/>
          </a:p>
          <a:p>
            <a:pPr marL="457200" lvl="0" indent="0" algn="l" rtl="0">
              <a:spcBef>
                <a:spcPts val="750"/>
              </a:spcBef>
              <a:spcAft>
                <a:spcPts val="0"/>
              </a:spcAft>
              <a:buNone/>
            </a:pPr>
            <a:endParaRPr/>
          </a:p>
          <a:p>
            <a:pPr marL="0" lvl="0" indent="0" algn="l" rtl="0">
              <a:lnSpc>
                <a:spcPct val="100000"/>
              </a:lnSpc>
              <a:spcBef>
                <a:spcPts val="0"/>
              </a:spcBef>
              <a:spcAft>
                <a:spcPts val="0"/>
              </a:spcAft>
              <a:buNone/>
            </a:pPr>
            <a:r>
              <a:rPr lang="en-US" sz="2374">
                <a:solidFill>
                  <a:srgbClr val="000000"/>
                </a:solidFill>
                <a:latin typeface="Calibri"/>
                <a:ea typeface="Calibri"/>
                <a:cs typeface="Calibri"/>
                <a:sym typeface="Calibri"/>
              </a:rPr>
              <a:t>Excluded from the above “100%“ goals are those courses that are simply not able to use OER.</a:t>
            </a:r>
            <a:endParaRPr sz="2374">
              <a:solidFill>
                <a:srgbClr val="000000"/>
              </a:solidFill>
              <a:latin typeface="Calibri"/>
              <a:ea typeface="Calibri"/>
              <a:cs typeface="Calibri"/>
              <a:sym typeface="Calibri"/>
            </a:endParaRPr>
          </a:p>
          <a:p>
            <a:pPr marL="0" lvl="0" indent="0" algn="l" rtl="0">
              <a:spcBef>
                <a:spcPts val="75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8"/>
          <p:cNvSpPr txBox="1">
            <a:spLocks noGrp="1"/>
          </p:cNvSpPr>
          <p:nvPr>
            <p:ph type="title"/>
          </p:nvPr>
        </p:nvSpPr>
        <p:spPr>
          <a:xfrm>
            <a:off x="1088686" y="91885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sz="4000"/>
              <a:t>Measurable Outcomes (continued)</a:t>
            </a:r>
            <a:endParaRPr sz="4000"/>
          </a:p>
          <a:p>
            <a:pPr marL="0" lvl="0" indent="0" algn="l" rtl="0">
              <a:spcBef>
                <a:spcPts val="0"/>
              </a:spcBef>
              <a:spcAft>
                <a:spcPts val="0"/>
              </a:spcAft>
              <a:buNone/>
            </a:pPr>
            <a:endParaRPr/>
          </a:p>
        </p:txBody>
      </p:sp>
      <p:sp>
        <p:nvSpPr>
          <p:cNvPr id="279" name="Google Shape;279;p38"/>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fontScale="32500" lnSpcReduction="20000"/>
          </a:bodyPr>
          <a:lstStyle/>
          <a:p>
            <a:pPr marL="0" lvl="0" indent="457200" algn="l" rtl="0">
              <a:spcBef>
                <a:spcPts val="750"/>
              </a:spcBef>
              <a:spcAft>
                <a:spcPts val="0"/>
              </a:spcAft>
              <a:buNone/>
            </a:pPr>
            <a:endParaRPr/>
          </a:p>
          <a:p>
            <a:pPr marL="457200" lvl="0" indent="-325755" algn="l" rtl="0">
              <a:spcBef>
                <a:spcPts val="750"/>
              </a:spcBef>
              <a:spcAft>
                <a:spcPts val="0"/>
              </a:spcAft>
              <a:buSzPct val="100000"/>
              <a:buChar char="•"/>
            </a:pPr>
            <a:r>
              <a:rPr lang="en-US" sz="4708"/>
              <a:t>Identify academic programs and courses that have OER gaps with special attention to courses that are difficult to convert and work towards converting them.</a:t>
            </a:r>
            <a:endParaRPr sz="4708"/>
          </a:p>
          <a:p>
            <a:pPr marL="457200" lvl="0" indent="-325755" algn="l" rtl="0">
              <a:spcBef>
                <a:spcPts val="0"/>
              </a:spcBef>
              <a:spcAft>
                <a:spcPts val="0"/>
              </a:spcAft>
              <a:buSzPct val="100000"/>
              <a:buChar char="•"/>
            </a:pPr>
            <a:r>
              <a:rPr lang="en-US" sz="4708"/>
              <a:t>Recruit faculty to create OER texts and ancillaries for identified OER gaps in academic programs and courses for the purpose of removing barriers to OER conversion.</a:t>
            </a:r>
            <a:endParaRPr sz="4708"/>
          </a:p>
          <a:p>
            <a:pPr marL="457200" lvl="0" indent="-325755" algn="l" rtl="0">
              <a:spcBef>
                <a:spcPts val="0"/>
              </a:spcBef>
              <a:spcAft>
                <a:spcPts val="0"/>
              </a:spcAft>
              <a:buSzPct val="100000"/>
              <a:buChar char="•"/>
            </a:pPr>
            <a:r>
              <a:rPr lang="en-US" sz="4708"/>
              <a:t>Support integration of LibreTexts as the OER platform for 100% of CCCs by developing hands-on training for OER within the platform, engaging in platform use advocacy and publishing new high-quality materials developments as they become available to the field.</a:t>
            </a:r>
            <a:endParaRPr sz="4708"/>
          </a:p>
          <a:p>
            <a:pPr marL="457200" lvl="0" indent="-325755" algn="l" rtl="0">
              <a:spcBef>
                <a:spcPts val="0"/>
              </a:spcBef>
              <a:spcAft>
                <a:spcPts val="0"/>
              </a:spcAft>
              <a:buSzPct val="100000"/>
              <a:buChar char="•"/>
            </a:pPr>
            <a:r>
              <a:rPr lang="en-US" sz="4708"/>
              <a:t>Actively pursue and promote opportunities to integrate artificial intelligence (AI) into OER design and materials to increase accessibility, maintenance, utility and innovation.</a:t>
            </a:r>
            <a:endParaRPr sz="4708"/>
          </a:p>
          <a:p>
            <a:pPr marL="457200" lvl="0" indent="-325755" algn="l" rtl="0">
              <a:spcBef>
                <a:spcPts val="0"/>
              </a:spcBef>
              <a:spcAft>
                <a:spcPts val="0"/>
              </a:spcAft>
              <a:buSzPct val="100000"/>
              <a:buChar char="•"/>
            </a:pPr>
            <a:r>
              <a:rPr lang="en-US" sz="4708"/>
              <a:t>Identify, collect, analyze and utilize relevant data points through collaboration with stakeholders including student perspectives of OER and publish in an annual report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9"/>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4000"/>
              <a:t>Impact to Date?</a:t>
            </a:r>
            <a:endParaRPr sz="4000"/>
          </a:p>
        </p:txBody>
      </p:sp>
      <p:sp>
        <p:nvSpPr>
          <p:cNvPr id="286" name="Google Shape;286;p39"/>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457200" lvl="0" indent="-330200" algn="l" rtl="0">
              <a:spcBef>
                <a:spcPts val="750"/>
              </a:spcBef>
              <a:spcAft>
                <a:spcPts val="0"/>
              </a:spcAft>
              <a:buSzPts val="1600"/>
              <a:buChar char="•"/>
            </a:pPr>
            <a:r>
              <a:rPr lang="en-US"/>
              <a:t>Revising aspects of the work of the Discipline Leads (DLs)</a:t>
            </a:r>
            <a:endParaRPr/>
          </a:p>
          <a:p>
            <a:pPr marL="914400" lvl="1" indent="-317500" algn="l" rtl="0">
              <a:spcBef>
                <a:spcPts val="0"/>
              </a:spcBef>
              <a:spcAft>
                <a:spcPts val="0"/>
              </a:spcAft>
              <a:buSzPts val="1400"/>
              <a:buChar char="•"/>
            </a:pPr>
            <a:r>
              <a:rPr lang="en-US"/>
              <a:t>The importance of accurate adoption data and identification of needs has increased.</a:t>
            </a:r>
            <a:endParaRPr/>
          </a:p>
          <a:p>
            <a:pPr marL="914400" lvl="1" indent="-317500" algn="l" rtl="0">
              <a:spcBef>
                <a:spcPts val="0"/>
              </a:spcBef>
              <a:spcAft>
                <a:spcPts val="0"/>
              </a:spcAft>
              <a:buSzPts val="1400"/>
              <a:buChar char="•"/>
            </a:pPr>
            <a:r>
              <a:rPr lang="en-US"/>
              <a:t>The CCCCO would like for OERI to publish a complete calendar of events for the term at the start of the term - an impossible ask when working with approximately 40 DLs. A compromise? Scheduling webinars in discipline clusters and striving to schedule them earlier.</a:t>
            </a:r>
            <a:endParaRPr/>
          </a:p>
          <a:p>
            <a:pPr marL="914400" lvl="1" indent="-317500" algn="l" rtl="0">
              <a:spcBef>
                <a:spcPts val="0"/>
              </a:spcBef>
              <a:spcAft>
                <a:spcPts val="0"/>
              </a:spcAft>
              <a:buSzPts val="1400"/>
              <a:buChar char="•"/>
            </a:pPr>
            <a:r>
              <a:rPr lang="en-US"/>
              <a:t>DLs were already going to be tasked with reviewing COOL4Ed submissions.</a:t>
            </a:r>
            <a:endParaRPr/>
          </a:p>
          <a:p>
            <a:pPr marL="914400" lvl="1" indent="-317500" algn="l" rtl="0">
              <a:spcBef>
                <a:spcPts val="0"/>
              </a:spcBef>
              <a:spcAft>
                <a:spcPts val="0"/>
              </a:spcAft>
              <a:buSzPts val="1400"/>
              <a:buChar char="•"/>
            </a:pPr>
            <a:r>
              <a:rPr lang="en-US"/>
              <a:t>Discipline surveys are coming….</a:t>
            </a:r>
            <a:endParaRPr/>
          </a:p>
          <a:p>
            <a:pPr marL="457200" lvl="0" indent="-330200" algn="l" rtl="0">
              <a:spcBef>
                <a:spcPts val="0"/>
              </a:spcBef>
              <a:spcAft>
                <a:spcPts val="0"/>
              </a:spcAft>
              <a:buSzPts val="1600"/>
              <a:buChar char="•"/>
            </a:pPr>
            <a:r>
              <a:rPr lang="en-US"/>
              <a:t>Discussions about how we can best support colleges.</a:t>
            </a:r>
            <a:endParaRPr/>
          </a:p>
          <a:p>
            <a:pPr marL="457200" lvl="0" indent="-330200" algn="l" rtl="0">
              <a:spcBef>
                <a:spcPts val="0"/>
              </a:spcBef>
              <a:spcAft>
                <a:spcPts val="0"/>
              </a:spcAft>
              <a:buSzPts val="1600"/>
              <a:buChar char="•"/>
            </a:pPr>
            <a:r>
              <a:rPr lang="en-US"/>
              <a:t>And how we can benefit from working with the CCCCO on communications.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0"/>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COOL4Ed</a:t>
            </a:r>
            <a:endParaRPr sz="3600"/>
          </a:p>
        </p:txBody>
      </p:sp>
      <p:sp>
        <p:nvSpPr>
          <p:cNvPr id="293" name="Google Shape;293;p40"/>
          <p:cNvSpPr txBox="1">
            <a:spLocks noGrp="1"/>
          </p:cNvSpPr>
          <p:nvPr>
            <p:ph type="body" idx="1"/>
          </p:nvPr>
        </p:nvSpPr>
        <p:spPr>
          <a:xfrm>
            <a:off x="1088674" y="2015725"/>
            <a:ext cx="7543500" cy="4039200"/>
          </a:xfrm>
          <a:prstGeom prst="rect">
            <a:avLst/>
          </a:prstGeom>
        </p:spPr>
        <p:txBody>
          <a:bodyPr spcFirstLastPara="1" wrap="square" lIns="91425" tIns="45700" rIns="91425" bIns="45700" anchor="t" anchorCtr="0">
            <a:noAutofit/>
          </a:bodyPr>
          <a:lstStyle/>
          <a:p>
            <a:pPr marL="457200" lvl="0" indent="-342900" algn="l" rtl="0">
              <a:spcBef>
                <a:spcPts val="750"/>
              </a:spcBef>
              <a:spcAft>
                <a:spcPts val="0"/>
              </a:spcAft>
              <a:buSzPts val="1800"/>
              <a:buChar char="•"/>
            </a:pPr>
            <a:r>
              <a:rPr lang="en-US" sz="1800"/>
              <a:t>Critical that those submitting resources to COOL4Ed have end-users in mind - not just compliance.</a:t>
            </a:r>
            <a:endParaRPr sz="1800"/>
          </a:p>
          <a:p>
            <a:pPr marL="457200" lvl="0" indent="-342900" algn="l" rtl="0">
              <a:spcBef>
                <a:spcPts val="0"/>
              </a:spcBef>
              <a:spcAft>
                <a:spcPts val="0"/>
              </a:spcAft>
              <a:buSzPts val="1800"/>
              <a:buChar char="•"/>
            </a:pPr>
            <a:r>
              <a:rPr lang="en-US" sz="1800"/>
              <a:t>Library resources don’t belong in COOL4Ed.</a:t>
            </a:r>
            <a:endParaRPr sz="1800"/>
          </a:p>
          <a:p>
            <a:pPr marL="457200" lvl="0" indent="-342900" algn="l" rtl="0">
              <a:spcBef>
                <a:spcPts val="0"/>
              </a:spcBef>
              <a:spcAft>
                <a:spcPts val="0"/>
              </a:spcAft>
              <a:buSzPts val="1800"/>
              <a:buChar char="•"/>
            </a:pPr>
            <a:r>
              <a:rPr lang="en-US" sz="1800"/>
              <a:t>Minor modifications don’t belong in COOL4Ed.</a:t>
            </a:r>
            <a:endParaRPr sz="1800"/>
          </a:p>
          <a:p>
            <a:pPr marL="457200" lvl="0" indent="-342900" algn="l" rtl="0">
              <a:spcBef>
                <a:spcPts val="0"/>
              </a:spcBef>
              <a:spcAft>
                <a:spcPts val="0"/>
              </a:spcAft>
              <a:buSzPts val="1800"/>
              <a:buChar char="•"/>
            </a:pPr>
            <a:r>
              <a:rPr lang="en-US" sz="1800"/>
              <a:t>Learn more at:</a:t>
            </a:r>
            <a:endParaRPr sz="1800"/>
          </a:p>
          <a:p>
            <a:pPr marL="914400" lvl="1" indent="-342900" algn="l" rtl="0">
              <a:spcBef>
                <a:spcPts val="0"/>
              </a:spcBef>
              <a:spcAft>
                <a:spcPts val="0"/>
              </a:spcAft>
              <a:buSzPts val="1800"/>
              <a:buChar char="•"/>
            </a:pPr>
            <a:r>
              <a:rPr lang="en-US" sz="1800">
                <a:solidFill>
                  <a:srgbClr val="000000"/>
                </a:solidFill>
              </a:rPr>
              <a:t>OERI Friday Forum</a:t>
            </a:r>
            <a:endParaRPr sz="1800">
              <a:solidFill>
                <a:srgbClr val="000000"/>
              </a:solidFill>
            </a:endParaRPr>
          </a:p>
          <a:p>
            <a:pPr marL="1371600" lvl="2" indent="-342900" algn="l" rtl="0">
              <a:spcBef>
                <a:spcPts val="0"/>
              </a:spcBef>
              <a:spcAft>
                <a:spcPts val="0"/>
              </a:spcAft>
              <a:buSzPts val="1800"/>
              <a:buChar char="•"/>
            </a:pPr>
            <a:r>
              <a:rPr lang="en-US" sz="1800">
                <a:solidFill>
                  <a:srgbClr val="000000"/>
                </a:solidFill>
              </a:rPr>
              <a:t>Friday, September 18, 10:30 am – 11:30 am</a:t>
            </a:r>
            <a:endParaRPr sz="1800">
              <a:solidFill>
                <a:srgbClr val="000000"/>
              </a:solidFill>
            </a:endParaRPr>
          </a:p>
          <a:p>
            <a:pPr marL="1371600" lvl="2" indent="-342900" algn="l" rtl="0">
              <a:spcBef>
                <a:spcPts val="0"/>
              </a:spcBef>
              <a:spcAft>
                <a:spcPts val="0"/>
              </a:spcAft>
              <a:buSzPts val="1800"/>
              <a:buChar char="•"/>
            </a:pPr>
            <a:r>
              <a:rPr lang="en-US" sz="1800">
                <a:solidFill>
                  <a:srgbClr val="000000"/>
                </a:solidFill>
              </a:rPr>
              <a:t>ZTC Reporting and COOL4Ed: What You Need to Know</a:t>
            </a:r>
            <a:endParaRPr sz="1800">
              <a:solidFill>
                <a:srgbClr val="000000"/>
              </a:solidFill>
            </a:endParaRPr>
          </a:p>
          <a:p>
            <a:pPr marL="914400" lvl="1" indent="-342900" algn="l" rtl="0">
              <a:spcBef>
                <a:spcPts val="0"/>
              </a:spcBef>
              <a:spcAft>
                <a:spcPts val="0"/>
              </a:spcAft>
              <a:buSzPts val="1800"/>
              <a:buChar char="•"/>
            </a:pPr>
            <a:r>
              <a:rPr lang="en-US" sz="1800">
                <a:solidFill>
                  <a:srgbClr val="000000"/>
                </a:solidFill>
              </a:rPr>
              <a:t>OERL Webinar</a:t>
            </a:r>
            <a:endParaRPr sz="1800">
              <a:solidFill>
                <a:srgbClr val="000000"/>
              </a:solidFill>
            </a:endParaRPr>
          </a:p>
          <a:p>
            <a:pPr marL="1371600" lvl="2" indent="-342900" algn="l" rtl="0">
              <a:lnSpc>
                <a:spcPct val="115000"/>
              </a:lnSpc>
              <a:spcBef>
                <a:spcPts val="0"/>
              </a:spcBef>
              <a:spcAft>
                <a:spcPts val="0"/>
              </a:spcAft>
              <a:buClr>
                <a:srgbClr val="000000"/>
              </a:buClr>
              <a:buSzPts val="1800"/>
              <a:buChar char="•"/>
            </a:pPr>
            <a:r>
              <a:rPr lang="en-US" sz="1800">
                <a:solidFill>
                  <a:srgbClr val="000000"/>
                </a:solidFill>
              </a:rPr>
              <a:t>Monday, September 28, 10:00 am – 11:00 am</a:t>
            </a:r>
            <a:endParaRPr sz="1800">
              <a:solidFill>
                <a:srgbClr val="000000"/>
              </a:solidFill>
            </a:endParaRPr>
          </a:p>
          <a:p>
            <a:pPr marL="1371600" lvl="2" indent="-342900" algn="l" rtl="0">
              <a:lnSpc>
                <a:spcPct val="115000"/>
              </a:lnSpc>
              <a:spcBef>
                <a:spcPts val="0"/>
              </a:spcBef>
              <a:spcAft>
                <a:spcPts val="0"/>
              </a:spcAft>
              <a:buClr>
                <a:srgbClr val="000000"/>
              </a:buClr>
              <a:buSzPts val="1800"/>
              <a:buChar char="•"/>
            </a:pPr>
            <a:r>
              <a:rPr lang="en-US" sz="1800">
                <a:solidFill>
                  <a:srgbClr val="000000"/>
                </a:solidFill>
              </a:rPr>
              <a:t>Who's on the Other End? Making COOL4Ed Submissions Work for the Next Faculty Member</a:t>
            </a:r>
            <a:endParaRPr sz="1800">
              <a:solidFill>
                <a:srgbClr val="000000"/>
              </a:solidFill>
            </a:endParaRPr>
          </a:p>
          <a:p>
            <a:pPr marL="1371600" lvl="0" indent="0" algn="l" rtl="0">
              <a:spcBef>
                <a:spcPts val="750"/>
              </a:spcBef>
              <a:spcAft>
                <a:spcPts val="0"/>
              </a:spcAft>
              <a:buNone/>
            </a:pPr>
            <a:endParaRPr sz="19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1"/>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EOPS Vouchers</a:t>
            </a:r>
            <a:endParaRPr/>
          </a:p>
        </p:txBody>
      </p:sp>
      <p:sp>
        <p:nvSpPr>
          <p:cNvPr id="300" name="Google Shape;300;p41"/>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457200" lvl="0" indent="-361950" algn="l" rtl="0">
              <a:spcBef>
                <a:spcPts val="750"/>
              </a:spcBef>
              <a:spcAft>
                <a:spcPts val="0"/>
              </a:spcAft>
              <a:buSzPts val="2100"/>
              <a:buChar char="•"/>
            </a:pPr>
            <a:r>
              <a:rPr lang="en-US" sz="2100"/>
              <a:t>Chancellor’s Office: Allowing EOPS vouchers for “recommended” titles is a </a:t>
            </a:r>
            <a:r>
              <a:rPr lang="en-US" sz="2100" b="1" i="1"/>
              <a:t>local decision</a:t>
            </a:r>
            <a:endParaRPr sz="2100" b="1" i="1"/>
          </a:p>
          <a:p>
            <a:pPr marL="457200" lvl="0" indent="-361950" algn="l" rtl="0">
              <a:spcBef>
                <a:spcPts val="0"/>
              </a:spcBef>
              <a:spcAft>
                <a:spcPts val="0"/>
              </a:spcAft>
              <a:buSzPts val="2100"/>
              <a:buChar char="•"/>
            </a:pPr>
            <a:r>
              <a:rPr lang="en-US" sz="2100"/>
              <a:t>Problem: ZTC courses with a recommended (not required) text can create barriers for EOPS students if they’re only allowed to use vouchers for required materials</a:t>
            </a:r>
            <a:endParaRPr sz="2100"/>
          </a:p>
          <a:p>
            <a:pPr marL="457200" lvl="0" indent="-361950" algn="l" rtl="0">
              <a:spcBef>
                <a:spcPts val="0"/>
              </a:spcBef>
              <a:spcAft>
                <a:spcPts val="0"/>
              </a:spcAft>
              <a:buSzPts val="2100"/>
              <a:buChar char="•"/>
            </a:pPr>
            <a:r>
              <a:rPr lang="en-US" sz="2100"/>
              <a:t>OERI is bringing a Fall Plenary resolution to encourage colleges to allow EOPS vouchers for recommended instructional materials</a:t>
            </a:r>
            <a:endParaRPr sz="2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200"/>
              <a:buFont typeface="Arial"/>
              <a:buNone/>
            </a:pPr>
            <a:r>
              <a:rPr lang="en-US" sz="4200"/>
              <a:t>Learning LibreTexts/ADAPT </a:t>
            </a:r>
            <a:endParaRPr sz="4200"/>
          </a:p>
        </p:txBody>
      </p:sp>
      <p:sp>
        <p:nvSpPr>
          <p:cNvPr id="306" name="Google Shape;306;p42"/>
          <p:cNvSpPr txBox="1">
            <a:spLocks noGrp="1"/>
          </p:cNvSpPr>
          <p:nvPr>
            <p:ph type="body" idx="1"/>
          </p:nvPr>
        </p:nvSpPr>
        <p:spPr>
          <a:xfrm>
            <a:off x="488400" y="2066600"/>
            <a:ext cx="8555700" cy="4039200"/>
          </a:xfrm>
          <a:prstGeom prst="rect">
            <a:avLst/>
          </a:prstGeom>
          <a:noFill/>
          <a:ln>
            <a:noFill/>
          </a:ln>
        </p:spPr>
        <p:txBody>
          <a:bodyPr spcFirstLastPara="1" wrap="square" lIns="91425" tIns="45700" rIns="91425" bIns="45700" anchor="t" anchorCtr="0">
            <a:normAutofit/>
          </a:bodyPr>
          <a:lstStyle/>
          <a:p>
            <a:pPr marL="457200" lvl="0" indent="-355600" algn="l" rtl="0">
              <a:lnSpc>
                <a:spcPct val="90000"/>
              </a:lnSpc>
              <a:spcBef>
                <a:spcPts val="0"/>
              </a:spcBef>
              <a:spcAft>
                <a:spcPts val="0"/>
              </a:spcAft>
              <a:buSzPts val="2000"/>
              <a:buChar char="•"/>
            </a:pPr>
            <a:r>
              <a:rPr lang="en-US" sz="2000"/>
              <a:t>ASCCC OERI: </a:t>
            </a:r>
            <a:r>
              <a:rPr lang="en-US" sz="2000" b="1"/>
              <a:t>LibreTexts Basics and Beyond Canvas Course</a:t>
            </a:r>
            <a:endParaRPr sz="2000" b="1"/>
          </a:p>
          <a:p>
            <a:pPr marL="914400" lvl="1" indent="-355600" algn="l" rtl="0">
              <a:lnSpc>
                <a:spcPct val="90000"/>
              </a:lnSpc>
              <a:spcBef>
                <a:spcPts val="0"/>
              </a:spcBef>
              <a:spcAft>
                <a:spcPts val="0"/>
              </a:spcAft>
              <a:buSzPts val="2000"/>
              <a:buChar char="•"/>
            </a:pPr>
            <a:r>
              <a:rPr lang="en-US" sz="2000"/>
              <a:t>Self-paced course is available for local adoption.</a:t>
            </a:r>
            <a:endParaRPr sz="2000"/>
          </a:p>
          <a:p>
            <a:pPr marL="457200" lvl="0" indent="-355600" algn="l" rtl="0">
              <a:lnSpc>
                <a:spcPct val="90000"/>
              </a:lnSpc>
              <a:spcBef>
                <a:spcPts val="0"/>
              </a:spcBef>
              <a:spcAft>
                <a:spcPts val="0"/>
              </a:spcAft>
              <a:buSzPts val="2000"/>
              <a:buChar char="•"/>
            </a:pPr>
            <a:r>
              <a:rPr lang="en-US" sz="2000"/>
              <a:t>ASCCC OERI: ADAPT Basics and Beyond Canvas Course</a:t>
            </a:r>
            <a:endParaRPr sz="2000"/>
          </a:p>
          <a:p>
            <a:pPr marL="914400" lvl="1" indent="-355600" algn="l" rtl="0">
              <a:lnSpc>
                <a:spcPct val="90000"/>
              </a:lnSpc>
              <a:spcBef>
                <a:spcPts val="0"/>
              </a:spcBef>
              <a:spcAft>
                <a:spcPts val="0"/>
              </a:spcAft>
              <a:buSzPts val="2000"/>
              <a:buChar char="•"/>
            </a:pPr>
            <a:r>
              <a:rPr lang="en-US" sz="2000"/>
              <a:t>Modifications based on pilot are being implemented. </a:t>
            </a:r>
            <a:endParaRPr sz="2000"/>
          </a:p>
          <a:p>
            <a:pPr marL="914400" lvl="1" indent="-355600" algn="l" rtl="0">
              <a:lnSpc>
                <a:spcPct val="90000"/>
              </a:lnSpc>
              <a:spcBef>
                <a:spcPts val="0"/>
              </a:spcBef>
              <a:spcAft>
                <a:spcPts val="0"/>
              </a:spcAft>
              <a:buSzPts val="2000"/>
              <a:buChar char="•"/>
            </a:pPr>
            <a:r>
              <a:rPr lang="en-US" sz="2000"/>
              <a:t>Self-paced course to be available for local adoption by the end of September.</a:t>
            </a:r>
            <a:endParaRPr sz="2000"/>
          </a:p>
          <a:p>
            <a:pPr marL="457200" lvl="0" indent="-355600" algn="l" rtl="0">
              <a:lnSpc>
                <a:spcPct val="90000"/>
              </a:lnSpc>
              <a:spcBef>
                <a:spcPts val="0"/>
              </a:spcBef>
              <a:spcAft>
                <a:spcPts val="0"/>
              </a:spcAft>
              <a:buSzPts val="2000"/>
              <a:buChar char="•"/>
            </a:pPr>
            <a:r>
              <a:rPr lang="en-US" sz="2000"/>
              <a:t>Interested in hosting an in-person LibreTexts/ADAPT training in Spring 2027? Please let us know ASAP.</a:t>
            </a:r>
            <a:endParaRPr sz="2000"/>
          </a:p>
          <a:p>
            <a:pPr marL="457200" lvl="0" indent="-355600" algn="l" rtl="0">
              <a:lnSpc>
                <a:spcPct val="90000"/>
              </a:lnSpc>
              <a:spcBef>
                <a:spcPts val="0"/>
              </a:spcBef>
              <a:spcAft>
                <a:spcPts val="0"/>
              </a:spcAft>
              <a:buSzPts val="2000"/>
              <a:buChar char="•"/>
            </a:pPr>
            <a:r>
              <a:rPr lang="en-US" sz="2000"/>
              <a:t>Upcoming Regional Meetings - Introduction to Remixing and Open Homework Systems</a:t>
            </a:r>
            <a:endParaRPr sz="2000"/>
          </a:p>
          <a:p>
            <a:pPr marL="914400" lvl="1" indent="-355600" algn="l" rtl="0">
              <a:lnSpc>
                <a:spcPct val="90000"/>
              </a:lnSpc>
              <a:spcBef>
                <a:spcPts val="0"/>
              </a:spcBef>
              <a:spcAft>
                <a:spcPts val="0"/>
              </a:spcAft>
              <a:buSzPts val="2000"/>
              <a:buChar char="•"/>
            </a:pPr>
            <a:r>
              <a:rPr lang="en-US" sz="2000"/>
              <a:t>October 2 - San Diego</a:t>
            </a:r>
            <a:endParaRPr sz="2000"/>
          </a:p>
          <a:p>
            <a:pPr marL="914400" lvl="1" indent="-355600" algn="l" rtl="0">
              <a:lnSpc>
                <a:spcPct val="90000"/>
              </a:lnSpc>
              <a:spcBef>
                <a:spcPts val="0"/>
              </a:spcBef>
              <a:spcAft>
                <a:spcPts val="0"/>
              </a:spcAft>
              <a:buSzPts val="2000"/>
              <a:buChar char="•"/>
            </a:pPr>
            <a:r>
              <a:rPr lang="en-US" sz="2000"/>
              <a:t>October 23 - Monterey</a:t>
            </a:r>
            <a:endParaRPr sz="2000"/>
          </a:p>
          <a:p>
            <a:pPr marL="0" lvl="2" indent="0" algn="l" rtl="0">
              <a:lnSpc>
                <a:spcPct val="120000"/>
              </a:lnSpc>
              <a:spcBef>
                <a:spcPts val="375"/>
              </a:spcBef>
              <a:spcAft>
                <a:spcPts val="0"/>
              </a:spcAft>
              <a:buSzPts val="1200"/>
              <a:buNone/>
            </a:pPr>
            <a:endParaRPr/>
          </a:p>
        </p:txBody>
      </p:sp>
      <p:pic>
        <p:nvPicPr>
          <p:cNvPr id="307" name="Google Shape;307;p42" descr="Logo of the LibreTexts owl - Benny"/>
          <p:cNvPicPr preferRelativeResize="0"/>
          <p:nvPr/>
        </p:nvPicPr>
        <p:blipFill>
          <a:blip r:embed="rId3">
            <a:alphaModFix/>
          </a:blip>
          <a:stretch>
            <a:fillRect/>
          </a:stretch>
        </p:blipFill>
        <p:spPr>
          <a:xfrm>
            <a:off x="7671025" y="5364650"/>
            <a:ext cx="1373076" cy="13730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3"/>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We Need Your Feedback</a:t>
            </a:r>
            <a:endParaRPr/>
          </a:p>
        </p:txBody>
      </p:sp>
      <p:sp>
        <p:nvSpPr>
          <p:cNvPr id="314" name="Google Shape;314;p43"/>
          <p:cNvSpPr txBox="1">
            <a:spLocks noGrp="1"/>
          </p:cNvSpPr>
          <p:nvPr>
            <p:ph type="body" idx="1"/>
          </p:nvPr>
        </p:nvSpPr>
        <p:spPr>
          <a:xfrm>
            <a:off x="1088686" y="2015735"/>
            <a:ext cx="7202400" cy="40392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a:t>This is a reminder to facilitators to launch the Zoom poll to gather attendee feedback about this session.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4"/>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200"/>
              <a:buFont typeface="Arial"/>
              <a:buNone/>
            </a:pPr>
            <a:r>
              <a:rPr lang="en-US" sz="3200"/>
              <a:t>Thanks!</a:t>
            </a:r>
            <a:endParaRPr sz="3200"/>
          </a:p>
        </p:txBody>
      </p:sp>
      <p:pic>
        <p:nvPicPr>
          <p:cNvPr id="320" name="Google Shape;320;p44" descr="Little girl holding a flower in a field"/>
          <p:cNvPicPr preferRelativeResize="0">
            <a:picLocks noGrp="1"/>
          </p:cNvPicPr>
          <p:nvPr>
            <p:ph type="body" idx="1"/>
          </p:nvPr>
        </p:nvPicPr>
        <p:blipFill rotWithShape="1">
          <a:blip r:embed="rId3">
            <a:alphaModFix/>
          </a:blip>
          <a:srcRect/>
          <a:stretch/>
        </p:blipFill>
        <p:spPr>
          <a:xfrm>
            <a:off x="1744407" y="2214245"/>
            <a:ext cx="2691323" cy="4038600"/>
          </a:xfrm>
          <a:prstGeom prst="rect">
            <a:avLst/>
          </a:prstGeom>
          <a:noFill/>
          <a:ln>
            <a:noFill/>
          </a:ln>
        </p:spPr>
      </p:pic>
      <p:sp>
        <p:nvSpPr>
          <p:cNvPr id="321" name="Google Shape;321;p44"/>
          <p:cNvSpPr/>
          <p:nvPr/>
        </p:nvSpPr>
        <p:spPr>
          <a:xfrm>
            <a:off x="5214550" y="3451672"/>
            <a:ext cx="2545493" cy="64633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Photo by </a:t>
            </a:r>
            <a:r>
              <a:rPr lang="en-US" sz="1800" b="1" i="0" u="sng" strike="noStrike" cap="none">
                <a:solidFill>
                  <a:schemeClr val="hlink"/>
                </a:solidFill>
                <a:latin typeface="Arial"/>
                <a:ea typeface="Arial"/>
                <a:cs typeface="Arial"/>
                <a:sym typeface="Arial"/>
                <a:hlinkClick r:id="rId4"/>
              </a:rPr>
              <a:t>Thgusstavo Santana</a:t>
            </a:r>
            <a:r>
              <a:rPr lang="en-US" sz="1800" b="0" i="0" u="none" strike="noStrike" cap="none">
                <a:solidFill>
                  <a:schemeClr val="dk1"/>
                </a:solidFill>
                <a:latin typeface="Arial"/>
                <a:ea typeface="Arial"/>
                <a:cs typeface="Arial"/>
                <a:sym typeface="Arial"/>
              </a:rPr>
              <a:t> from </a:t>
            </a:r>
            <a:r>
              <a:rPr lang="en-US" sz="1800" b="1" i="0" u="sng" strike="noStrike" cap="none">
                <a:solidFill>
                  <a:schemeClr val="hlink"/>
                </a:solidFill>
                <a:latin typeface="Arial"/>
                <a:ea typeface="Arial"/>
                <a:cs typeface="Arial"/>
                <a:sym typeface="Arial"/>
                <a:hlinkClick r:id="rId5"/>
              </a:rPr>
              <a:t>Pexels</a:t>
            </a:r>
            <a:endParaRPr sz="1800" b="0" i="0" u="none" strike="noStrik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2104</Words>
  <Application>Microsoft Office PowerPoint</Application>
  <PresentationFormat>On-screen Show (4:3)</PresentationFormat>
  <Paragraphs>214</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Gill Sans</vt:lpstr>
      <vt:lpstr>arial</vt:lpstr>
      <vt:lpstr>arial</vt:lpstr>
      <vt:lpstr>Calibri</vt:lpstr>
      <vt:lpstr>Gallery</vt:lpstr>
      <vt:lpstr>Welcome OER Liaisons!</vt:lpstr>
      <vt:lpstr>ASCCC OERI Fall 2026 OER Liaison Kick-Off</vt:lpstr>
      <vt:lpstr>Overview</vt:lpstr>
      <vt:lpstr>OERI Regional Leads</vt:lpstr>
      <vt:lpstr>OERI Personnel</vt:lpstr>
      <vt:lpstr>OERI Personnel (Continued)</vt:lpstr>
      <vt:lpstr>Stay Informed</vt:lpstr>
      <vt:lpstr>ASCCC.org &gt; Resources</vt:lpstr>
      <vt:lpstr>Discipline Listservs</vt:lpstr>
      <vt:lpstr>Canvas Course</vt:lpstr>
      <vt:lpstr>ASCCC-OERI.org</vt:lpstr>
      <vt:lpstr>The OERI Website</vt:lpstr>
      <vt:lpstr>OERI’s Goal?</vt:lpstr>
      <vt:lpstr>Increase OER Use By…</vt:lpstr>
      <vt:lpstr>Fall 2026 OERL Expectations </vt:lpstr>
      <vt:lpstr>Expectations (continued)</vt:lpstr>
      <vt:lpstr>Important</vt:lpstr>
      <vt:lpstr>Goal-Setting</vt:lpstr>
      <vt:lpstr>Setting Your OERL Goals</vt:lpstr>
      <vt:lpstr>Sample Goals</vt:lpstr>
      <vt:lpstr>Updates</vt:lpstr>
      <vt:lpstr>A New Era for OERI</vt:lpstr>
      <vt:lpstr>The OERI will continue to:</vt:lpstr>
      <vt:lpstr>Measurable Outcomes </vt:lpstr>
      <vt:lpstr>  Measurable Outcomes (continued) </vt:lpstr>
      <vt:lpstr>Impact to Date?</vt:lpstr>
      <vt:lpstr>COOL4Ed</vt:lpstr>
      <vt:lpstr>EOPS Vouchers</vt:lpstr>
      <vt:lpstr>Learning LibreTexts/ADAPT </vt:lpstr>
      <vt:lpstr>We Need Your Feedback</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ASCCC1</cp:lastModifiedBy>
  <cp:revision>1</cp:revision>
  <dcterms:modified xsi:type="dcterms:W3CDTF">2026-09-15T21:25:18Z</dcterms:modified>
</cp:coreProperties>
</file>