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66" r:id="rId4"/>
    <p:sldId id="268" r:id="rId5"/>
    <p:sldId id="267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276" dt="2026-09-11T18:56:06.003"/>
    <p1510:client id="{0EBE0CD0-B5D0-8611-D27C-B4223BFE0748}" v="42" dt="2026-09-11T18:21:24.705"/>
    <p1510:client id="{68296D2A-C2CE-6EAB-CD16-27366284A8E7}" v="19" dt="2026-09-11T18:15:16.618"/>
    <p1510:client id="{8238E33F-45DB-748B-E992-4FEA4D215717}" v="24" dt="2026-09-11T18:12:06.948"/>
    <p1510:client id="{8568BB44-49CF-4D45-8F67-7D200ECEFA91}" v="601" dt="2026-09-11T19:07:27.799"/>
    <p1510:client id="{C3E1B4C9-B47B-5A00-9148-3FA94AD3A031}" v="59" dt="2026-09-11T18:47:04.437"/>
    <p1510:client id="{F1FDF4DA-86E7-969B-C3A4-95984DA85D4A}" v="138" dt="2026-09-11T18:52:10.0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67" autoAdjust="0"/>
    <p:restoredTop sz="86441" autoAdjust="0"/>
  </p:normalViewPr>
  <p:slideViewPr>
    <p:cSldViewPr snapToGrid="0">
      <p:cViewPr varScale="1">
        <p:scale>
          <a:sx n="78" d="100"/>
          <a:sy n="78" d="100"/>
        </p:scale>
        <p:origin x="120" y="480"/>
      </p:cViewPr>
      <p:guideLst/>
    </p:cSldViewPr>
  </p:slideViewPr>
  <p:outlineViewPr>
    <p:cViewPr>
      <p:scale>
        <a:sx n="33" d="100"/>
        <a:sy n="33" d="100"/>
      </p:scale>
      <p:origin x="0" y="-112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A1CBE-6A70-EEB4-AEB5-884434D5A9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BCF170-597D-133D-F6E5-CD89102A28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4D51C3-18EB-4804-602A-DE5B2B858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BC8D5-E656-413A-A36E-D728ABF82DB3}" type="datetimeFigureOut">
              <a:rPr lang="en-US" smtClean="0"/>
              <a:t>09/18/2026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65BB63-91A6-9BF8-4C00-410464BC9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42583F-4E7C-358D-BC8C-9063B283A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4D0C-2A87-47BB-B4AA-9BF362AE5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857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78EB2-7C5A-845C-7E8E-C998B9323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4EA63-5058-5A02-02EB-9F6E5DBAC6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A6077C-4858-B465-80E1-5AD8EFFB4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BC8D5-E656-413A-A36E-D728ABF82DB3}" type="datetimeFigureOut">
              <a:rPr lang="en-US" smtClean="0"/>
              <a:t>09/18/2026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51849-74FB-B0A2-440F-99CABA18B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D1567A-EEDD-7403-AECA-38B1EF982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4D0C-2A87-47BB-B4AA-9BF362AE5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424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590CB-1419-36D1-8B1A-83D87D0A5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A74F4A-8597-6A40-199A-6EE6B01691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EF5D40-345D-3B0C-7BCC-FCA0718AB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BC8D5-E656-413A-A36E-D728ABF82DB3}" type="datetimeFigureOut">
              <a:rPr lang="en-US" smtClean="0"/>
              <a:t>09/18/2026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AFFBE-441E-EB1A-F519-0E73E64E2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A1A7EE-D84F-0AAA-ED05-4EB708BA1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4D0C-2A87-47BB-B4AA-9BF362AE5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051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1B379-D625-44ED-B253-8C6691E16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7D4E1F-405A-739B-1DC1-1141F21778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827CA6-0964-91AA-52BE-A8FD63E86A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49928A-F38D-581B-B2AA-21423D54E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BC8D5-E656-413A-A36E-D728ABF82DB3}" type="datetimeFigureOut">
              <a:rPr lang="en-US" smtClean="0"/>
              <a:t>09/18/2026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E5C4AD-0FF1-6970-38B5-8391478B2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8C2709-5B52-9E0E-DA2B-8A1B670A6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4D0C-2A87-47BB-B4AA-9BF362AE5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169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1B2EB-CFDB-AFFA-79A2-3ED35ABB5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8038E4-C873-E99F-530F-EDC575C9FF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C23BF2-0242-A3AF-8EF5-5655E0A1FF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1C8F2A-C07F-7F0F-465B-963157A0A3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ADA599-FE36-182F-00FF-25F9E4E24B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CAFF2B-E2FF-8F49-80DD-1CB956852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BC8D5-E656-413A-A36E-D728ABF82DB3}" type="datetimeFigureOut">
              <a:rPr lang="en-US" smtClean="0"/>
              <a:t>09/18/2026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76AA37-1A2D-F763-A72E-31F13B0CB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1D40FD-6A57-9924-E3C7-04C8C9AF1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4D0C-2A87-47BB-B4AA-9BF362AE5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407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EAE9A-E943-D8EE-E3A6-FC52EAF08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5AC013-6274-ECF9-3048-753E0B8E7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BC8D5-E656-413A-A36E-D728ABF82DB3}" type="datetimeFigureOut">
              <a:rPr lang="en-US" smtClean="0"/>
              <a:t>09/18/2026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047DC1-4E14-D4EB-4A25-164FF44DC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81CB8A-1BA4-6ED9-7DAA-87CF01A6B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4D0C-2A87-47BB-B4AA-9BF362AE5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020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815739-4443-1922-CE83-CED7F2A30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BC8D5-E656-413A-A36E-D728ABF82DB3}" type="datetimeFigureOut">
              <a:rPr lang="en-US" smtClean="0"/>
              <a:t>09/18/2026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CF3090B-A22E-62B3-1E19-428EDB3D8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719E67-00F7-A86C-22B1-90A70B481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4D0C-2A87-47BB-B4AA-9BF362AE5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320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F8572-EA94-EDD1-3A8C-A45F0D5F2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2910B9-F729-001B-CA2F-8CAD96F988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6BD6B9-F7C8-0F5C-BD27-CAD16227C8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B17A1F-9C82-0772-4816-FEC6CD1E8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BC8D5-E656-413A-A36E-D728ABF82DB3}" type="datetimeFigureOut">
              <a:rPr lang="en-US" smtClean="0"/>
              <a:t>09/18/2026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419B97-3F17-1495-A13C-7FD81779B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85708D-7051-33EA-3887-B27434918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4D0C-2A87-47BB-B4AA-9BF362AE5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54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AE945-C33B-7827-81CE-DEC4EA232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DFC873-7FA3-EADE-4771-5DEDD4113D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DC462-938F-7C45-70DF-D78B904C3D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83F70A-625E-5775-99E3-4A2D3B6B0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BC8D5-E656-413A-A36E-D728ABF82DB3}" type="datetimeFigureOut">
              <a:rPr lang="en-US" smtClean="0"/>
              <a:t>09/18/2026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F0D822-F87B-970A-1C0A-61CB98ADF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122FEF-F460-9BD6-81F0-901B4BE85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4D0C-2A87-47BB-B4AA-9BF362AE5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68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DF609-0847-CE43-3454-F1BB555C4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A19796-4755-802F-5B7F-A66C2CFFCB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8CEC24-C6F6-2783-70DC-CDFA61235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BC8D5-E656-413A-A36E-D728ABF82DB3}" type="datetimeFigureOut">
              <a:rPr lang="en-US" smtClean="0"/>
              <a:t>09/18/2026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7A6C5-7373-715C-3515-F7AD53C36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186C2-E371-3264-BA19-DA5F10BF8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4D0C-2A87-47BB-B4AA-9BF362AE5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64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2A4E28-A8B1-785F-D7E4-49063ECF11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131D04-9396-3EC0-2A69-0167B70C61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7DADD6-F68B-3AE3-64F9-71F609ECF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BC8D5-E656-413A-A36E-D728ABF82DB3}" type="datetimeFigureOut">
              <a:rPr lang="en-US" smtClean="0"/>
              <a:t>09/18/2026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744FA6-05E7-5D99-D5F9-67F731A57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A2105C-9B1B-149B-390B-47D389BD4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94D0C-2A87-47BB-B4AA-9BF362AE5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718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8F1A72-06C9-7B93-15F4-32B8D90BE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15C461-D36F-E374-5AFB-12DB0B00F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2D30B7-F027-B1A5-EA1C-78046696D2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DBC8D5-E656-413A-A36E-D728ABF82DB3}" type="datetimeFigureOut">
              <a:rPr lang="en-US" smtClean="0"/>
              <a:t>09/18/2026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8EE6C4-45C2-06E7-B7D0-756B3B522A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D37278-4667-1A3A-F320-F4E7EC088B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794D0C-2A87-47BB-B4AA-9BF362AE55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779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Openhttps:/openstax.org/details/books/american-government-4e" TargetMode="External"/><Relationship Id="rId2" Type="http://schemas.openxmlformats.org/officeDocument/2006/relationships/hyperlink" Target="https://socialsci.libretexts.org/Courses/Grossmont_College/Debating_Democracy%3A_An_Introduction_to_U.S._Government_and_Politic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openaudio.us/am-gov-4e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libretexts.org/book/human-29667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innstate.pressbooks.pub/comparativepoliticscases/front-matter/about-the-authors/" TargetMode="External"/><Relationship Id="rId2" Type="http://schemas.openxmlformats.org/officeDocument/2006/relationships/hyperlink" Target="https://socialsci.libretexts.org/Bookshelves/Political_Science_and_Civics/Introduction_to_Comparative_Government_and_Politics_(Bozonelos_et_al.)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socialsci.libretexts.org/Bookshelves/Political_Science_and_Civics/Introduction_to_International_Relations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openstax.org/details/books/introduction-political-science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tropols.com/ipsrm/" TargetMode="External"/><Relationship Id="rId2" Type="http://schemas.openxmlformats.org/officeDocument/2006/relationships/hyperlink" Target="https://commons.libretexts.org/book/socialsci-76154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libretexts.org/book/socialsci-129117" TargetMode="External"/><Relationship Id="rId2" Type="http://schemas.openxmlformats.org/officeDocument/2006/relationships/hyperlink" Target="https://socialsci.libretexts.org/Bookshelves/Political_Science_and_Civics/Introduction_to_California_Government_and_Politics_(Reti)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sccc-oeri.org/open-educational-resources-and-political-science/" TargetMode="External"/><Relationship Id="rId5" Type="http://schemas.openxmlformats.org/officeDocument/2006/relationships/hyperlink" Target="https://www.cfr.org/education" TargetMode="External"/><Relationship Id="rId4" Type="http://schemas.openxmlformats.org/officeDocument/2006/relationships/hyperlink" Target="https://www.simcapitol.org/ztc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te.apsanet.org/search?_sf_s=community%20college" TargetMode="External"/><Relationship Id="rId2" Type="http://schemas.openxmlformats.org/officeDocument/2006/relationships/hyperlink" Target="https://educate.apsanet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sccc-oeri.org/open-educational-resources-and-political-science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psanet.org/" TargetMode="External"/><Relationship Id="rId2" Type="http://schemas.openxmlformats.org/officeDocument/2006/relationships/hyperlink" Target="https://connect.apsanet.org/tlc2027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psanet.org/events/annual-meeting-exhibitio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CD3C9-010A-CD75-1A51-24041D2202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Open Education Resources for Political Science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88F90A-63C4-F0BE-ED40-D646B2A103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Friday, September 11, 2026</a:t>
            </a:r>
          </a:p>
        </p:txBody>
      </p:sp>
    </p:spTree>
    <p:extLst>
      <p:ext uri="{BB962C8B-B14F-4D97-AF65-F5344CB8AC3E}">
        <p14:creationId xmlns:p14="http://schemas.microsoft.com/office/powerpoint/2010/main" val="629803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260B8-8D10-BB24-824F-10CBD9398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 and Introductions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05B453-BEBB-4572-D527-5E575195A7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Josh Franco, Cuyamaca College, ASCCC OERI POLS Discipline Lead 2026-2027</a:t>
            </a:r>
          </a:p>
          <a:p>
            <a:r>
              <a:rPr lang="en-US" dirty="0"/>
              <a:t>Charlotte Lee, Berkeley City College</a:t>
            </a:r>
          </a:p>
          <a:p>
            <a:r>
              <a:rPr lang="en-US"/>
              <a:t>Norma Durian, San Bernardino Valley College</a:t>
            </a:r>
          </a:p>
          <a:p>
            <a:r>
              <a:rPr lang="en-US"/>
              <a:t>Erin Richards, Cascadia College (WA state)</a:t>
            </a:r>
          </a:p>
          <a:p>
            <a:r>
              <a:rPr lang="en-US"/>
              <a:t>Helen Chang, CUNY Hostos CC (NYC)</a:t>
            </a:r>
          </a:p>
          <a:p>
            <a:r>
              <a:rPr lang="en-US"/>
              <a:t>Ryer, Foothill College</a:t>
            </a:r>
          </a:p>
        </p:txBody>
      </p:sp>
    </p:spTree>
    <p:extLst>
      <p:ext uri="{BB962C8B-B14F-4D97-AF65-F5344CB8AC3E}">
        <p14:creationId xmlns:p14="http://schemas.microsoft.com/office/powerpoint/2010/main" val="3030574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D877C-66D5-C70B-4B4F-2311CB0A7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Political Science Degree Programs Map</a:t>
            </a:r>
          </a:p>
        </p:txBody>
      </p:sp>
      <p:pic>
        <p:nvPicPr>
          <p:cNvPr id="5" name="Content Placeholder 4" descr="An interactive map displaying U.S. institutions offering political science programs for the academic year 2023-24, categorized by degree type and number of institutions.">
            <a:extLst>
              <a:ext uri="{FF2B5EF4-FFF2-40B4-BE49-F238E27FC236}">
                <a16:creationId xmlns:a16="http://schemas.microsoft.com/office/drawing/2014/main" id="{B38378A9-CD78-F93B-018A-0166DA0033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7796" y="1825625"/>
            <a:ext cx="829640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975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7EEA4-EC42-0D70-F363-3432BF3BE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Political Science Degree Programs Map (2)</a:t>
            </a:r>
          </a:p>
        </p:txBody>
      </p:sp>
      <p:pic>
        <p:nvPicPr>
          <p:cNvPr id="5" name="Content Placeholder 4" descr="The image shows a map with several locations marked in Nevada, including San Francisco and Las Vegas, with associated numbers next to them.">
            <a:extLst>
              <a:ext uri="{FF2B5EF4-FFF2-40B4-BE49-F238E27FC236}">
                <a16:creationId xmlns:a16="http://schemas.microsoft.com/office/drawing/2014/main" id="{CB90099C-17F4-2EEA-1082-CF657070EE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95094" y="1825625"/>
            <a:ext cx="380181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699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A3FB4-AF75-CB7B-950B-35012AADD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NCES </a:t>
            </a:r>
            <a:r>
              <a:rPr lang="en-US"/>
              <a:t>Data Dashboard</a:t>
            </a:r>
            <a:endParaRPr lang="en-US" dirty="0"/>
          </a:p>
        </p:txBody>
      </p:sp>
      <p:pic>
        <p:nvPicPr>
          <p:cNvPr id="5" name="Content Placeholder 4" descr="The image displays an NCES Data Dashboard for Political Science degree statistics in the 2023-24 academic year, including total institutions, gender distribution, degree levels, and top awarding institutions.">
            <a:extLst>
              <a:ext uri="{FF2B5EF4-FFF2-40B4-BE49-F238E27FC236}">
                <a16:creationId xmlns:a16="http://schemas.microsoft.com/office/drawing/2014/main" id="{25F858A1-B009-0036-603E-3C7882AF89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5892" y="1825625"/>
            <a:ext cx="828021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703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744A6-AF24-0F6D-3CF0-53D3446B5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C-ID Course Descriptors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DE40C-58B9-7369-C99B-983A0DE1D8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POLS 110	Introduction to American Government and Politics</a:t>
            </a:r>
          </a:p>
          <a:p>
            <a:r>
              <a:rPr lang="en-US" dirty="0"/>
              <a:t>POLS 120	Introduction to Political Theory and Thought</a:t>
            </a:r>
          </a:p>
          <a:p>
            <a:r>
              <a:rPr lang="en-US" dirty="0"/>
              <a:t>POLS 130	Introduction to Comparative Government and Politics</a:t>
            </a:r>
          </a:p>
          <a:p>
            <a:r>
              <a:rPr lang="en-US" dirty="0"/>
              <a:t>POLS 140	Introduction to International Relations</a:t>
            </a:r>
          </a:p>
          <a:p>
            <a:r>
              <a:rPr lang="en-US" dirty="0"/>
              <a:t>POLS 150	Introduction to Political Science</a:t>
            </a:r>
          </a:p>
          <a:p>
            <a:r>
              <a:rPr lang="en-US" dirty="0"/>
              <a:t>POLS 160	Introduction to Political Science Research Methods</a:t>
            </a:r>
          </a:p>
          <a:p>
            <a:r>
              <a:rPr lang="en-US" dirty="0"/>
              <a:t>POLS 170	Introduction to the Politics of Race and Gender</a:t>
            </a:r>
          </a:p>
        </p:txBody>
      </p:sp>
    </p:spTree>
    <p:extLst>
      <p:ext uri="{BB962C8B-B14F-4D97-AF65-F5344CB8AC3E}">
        <p14:creationId xmlns:p14="http://schemas.microsoft.com/office/powerpoint/2010/main" val="428896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8AF34-E487-489B-30FF-39FC238F8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POLS 110	Introduction to American Government and Politics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4B1E8-2374-0691-8A64-62C2BCECEC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hlinkClick r:id="rId2"/>
              </a:rPr>
              <a:t>Toward a More Perfect Union: An Introduction to U.S. Government and Politics - Social Sci LibreTexts</a:t>
            </a:r>
          </a:p>
          <a:p>
            <a:r>
              <a:rPr lang="en-US" dirty="0">
                <a:ea typeface="+mn-lt"/>
                <a:cs typeface="+mn-lt"/>
                <a:hlinkClick r:id="rId3"/>
              </a:rPr>
              <a:t>American Government 4e (OpenStax)</a:t>
            </a:r>
            <a:endParaRPr lang="en-US" dirty="0">
              <a:ea typeface="+mn-lt"/>
              <a:cs typeface="+mn-lt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hlinkClick r:id="rId4"/>
              </a:rPr>
              <a:t>American Government 4e Audiobook</a:t>
            </a:r>
          </a:p>
          <a:p>
            <a:pPr>
              <a:buFont typeface="Courier New" panose="020B0604020202020204" pitchFamily="34" charset="0"/>
              <a:buChar char="o"/>
            </a:pPr>
            <a:r>
              <a:rPr lang="en-US" dirty="0">
                <a:hlinkClick r:id="rId4"/>
              </a:rPr>
              <a:t>Interested in making OER?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hlinkClick r:id="rId4"/>
              </a:rPr>
              <a:t>Josh</a:t>
            </a:r>
          </a:p>
        </p:txBody>
      </p:sp>
    </p:spTree>
    <p:extLst>
      <p:ext uri="{BB962C8B-B14F-4D97-AF65-F5344CB8AC3E}">
        <p14:creationId xmlns:p14="http://schemas.microsoft.com/office/powerpoint/2010/main" val="2387037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7BD93-6E83-C559-9578-40EB7CF47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POLS 120	Introduction to Political Theory and Thought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4CA08-B522-9D47-2CBA-A48476F4F4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hlinkClick r:id="rId2"/>
              </a:rPr>
              <a:t>Political Philosophy Reader by Noah Levin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910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E0DC3-D32C-80B7-58B1-00237D9BF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POLS 130	Introduction to Comparative Government and Politics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D4B24D-2C8A-C3EA-EE1C-26B25F2476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solidFill>
                  <a:srgbClr val="0372A6"/>
                </a:solidFill>
                <a:highlight>
                  <a:srgbClr val="FBFCFE"/>
                </a:highlight>
                <a:latin typeface="Aptos"/>
                <a:ea typeface="Tahoma"/>
                <a:cs typeface="Tahoma"/>
                <a:hlinkClick r:id="rId2"/>
              </a:rPr>
              <a:t>Introduction to Comparative Government and Politics (Bozonelos et al.)</a:t>
            </a:r>
            <a:endParaRPr lang="en-US">
              <a:solidFill>
                <a:srgbClr val="0372A6"/>
              </a:solidFill>
              <a:highlight>
                <a:srgbClr val="FBFCFE"/>
              </a:highlight>
              <a:latin typeface="Aptos"/>
              <a:ea typeface="Tahoma"/>
              <a:cs typeface="Tahoma"/>
            </a:endParaRPr>
          </a:p>
          <a:p>
            <a:r>
              <a:rPr lang="en-US" dirty="0">
                <a:hlinkClick r:id="rId3"/>
              </a:rPr>
              <a:t>A Casebook for Comparative Politics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947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1A569-6536-622A-1A39-6F54784CE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POLS 140	Introduction to International Relations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DB55CB-80D9-538D-80A5-9ED9B2DA1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(New) </a:t>
            </a:r>
            <a:r>
              <a:rPr lang="en-US">
                <a:hlinkClick r:id="rId2"/>
              </a:rPr>
              <a:t>Introduction to International Relations edited by Katherine Michel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4925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208D7-5E3B-A0D3-67D3-D078F151D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POLS 150	Introduction to Political Science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E93591-7864-1F93-84BF-B47298C9C6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hlinkClick r:id="rId2"/>
              </a:rPr>
              <a:t>Introduction to Political Science by Rom, Hidaka, and Walker (OpenStax)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461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36C73-C0A1-1754-2816-D93B36A16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POLS 160	Introduction to Political Science Research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6FB12B-7E56-9787-9E91-28DA8DCD7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hlinkClick r:id="rId2"/>
              </a:rPr>
              <a:t>Introduction to Political Science Research Methods</a:t>
            </a:r>
            <a:r>
              <a:rPr lang="en-US" dirty="0"/>
              <a:t> (LibreTexts)</a:t>
            </a:r>
            <a:r>
              <a:rPr lang="en-US" dirty="0">
                <a:hlinkClick r:id="rId2"/>
              </a:rPr>
              <a:t>POLS 160	Introduction to Political Science Research </a:t>
            </a:r>
            <a:r>
              <a:rPr lang="en-US" dirty="0" err="1">
                <a:hlinkClick r:id="rId2"/>
              </a:rPr>
              <a:t>Methods</a:t>
            </a:r>
            <a:r>
              <a:rPr lang="en-US" dirty="0" err="1">
                <a:hlinkClick r:id="rId3"/>
              </a:rPr>
              <a:t>Introduction</a:t>
            </a:r>
            <a:r>
              <a:rPr lang="en-US" dirty="0">
                <a:hlinkClick r:id="rId3"/>
              </a:rPr>
              <a:t> to Political Science Research Methods, 2nd Ed. | Free OER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378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53797-B0B0-9313-E946-C2EE4B187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POLS 170	Introduction to the Politics of Race and Gender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FC8AD-9571-5052-5C49-D38B28C072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Ryer et al (Politics of Race, Gender, and Sexuality), coming soon end of 2026</a:t>
            </a:r>
          </a:p>
        </p:txBody>
      </p:sp>
    </p:spTree>
    <p:extLst>
      <p:ext uri="{BB962C8B-B14F-4D97-AF65-F5344CB8AC3E}">
        <p14:creationId xmlns:p14="http://schemas.microsoft.com/office/powerpoint/2010/main" val="30350833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44145-7A22-0B15-6F41-2393EAF66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POLS courses and OERs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922AED-4102-91BB-411D-A36AE4D114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US" dirty="0"/>
              <a:t>Women in Politics?</a:t>
            </a:r>
          </a:p>
          <a:p>
            <a:r>
              <a:rPr lang="en-US" dirty="0"/>
              <a:t>Generic state and local government book?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hlinkClick r:id="rId2"/>
              </a:rPr>
              <a:t>Introduction to California Government and Politics (Reti)</a:t>
            </a:r>
            <a:endParaRPr lang="en-US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hlinkClick r:id="rId3"/>
              </a:rPr>
              <a:t>Texas Government</a:t>
            </a:r>
            <a:endParaRPr lang="en-US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hlinkClick r:id="" action="ppaction://noaction"/>
              </a:rPr>
              <a:t>State and Local Government, 3rd Edition by Simon, Steel, and Lovrich</a:t>
            </a:r>
            <a:endParaRPr lang="en-US" dirty="0"/>
          </a:p>
          <a:p>
            <a:r>
              <a:rPr lang="en-US" dirty="0">
                <a:hlinkClick r:id="rId4"/>
              </a:rPr>
              <a:t>Zero Textbook Cost (ZTC) — No-Tech Political Science Simulations | SimCapitol</a:t>
            </a:r>
          </a:p>
          <a:p>
            <a:endParaRPr lang="en-US" dirty="0"/>
          </a:p>
          <a:p>
            <a:r>
              <a:rPr lang="en-US" dirty="0">
                <a:hlinkClick r:id="rId5"/>
              </a:rPr>
              <a:t>Council on Foreign Relations Education</a:t>
            </a:r>
            <a:r>
              <a:rPr lang="en-US" dirty="0"/>
              <a:t> – lots of resources, web interactives, and simulation material for Introduction to International Relations classes especially</a:t>
            </a:r>
          </a:p>
          <a:p>
            <a:endParaRPr lang="en-US" dirty="0"/>
          </a:p>
          <a:p>
            <a:r>
              <a:rPr lang="en-US" dirty="0">
                <a:hlinkClick r:id="rId6"/>
              </a:rPr>
              <a:t>OER library for political science</a:t>
            </a:r>
            <a:r>
              <a:rPr lang="en-US" dirty="0"/>
              <a:t> – maintained by the ASCCC</a:t>
            </a:r>
          </a:p>
        </p:txBody>
      </p:sp>
    </p:spTree>
    <p:extLst>
      <p:ext uri="{BB962C8B-B14F-4D97-AF65-F5344CB8AC3E}">
        <p14:creationId xmlns:p14="http://schemas.microsoft.com/office/powerpoint/2010/main" val="940518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5F613-0F87-CBBE-48DA-DFC9F7A1B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04E369-9265-AABE-AAF0-F7A6A3E1D2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Spreading word about your OER</a:t>
            </a:r>
          </a:p>
          <a:p>
            <a:r>
              <a:rPr lang="en-US" dirty="0"/>
              <a:t>Pool of OER peer reviewers</a:t>
            </a:r>
          </a:p>
          <a:p>
            <a:r>
              <a:rPr lang="en-US" dirty="0"/>
              <a:t>Positioning POLS as ASCCC supported sustainability</a:t>
            </a:r>
          </a:p>
          <a:p>
            <a:r>
              <a:rPr lang="en-US" dirty="0"/>
              <a:t>APSA Educate Board</a:t>
            </a:r>
          </a:p>
          <a:p>
            <a:r>
              <a:rPr lang="en-US" dirty="0">
                <a:hlinkClick r:id="rId2"/>
              </a:rPr>
              <a:t>APSA Educate</a:t>
            </a:r>
            <a:endParaRPr lang="en-US" dirty="0"/>
          </a:p>
          <a:p>
            <a:r>
              <a:rPr lang="en-US" dirty="0">
                <a:hlinkClick r:id="rId3"/>
              </a:rPr>
              <a:t>“community college” Search – APSA</a:t>
            </a:r>
            <a:endParaRPr lang="en-US" dirty="0"/>
          </a:p>
          <a:p>
            <a:r>
              <a:rPr lang="en-US" dirty="0">
                <a:hlinkClick r:id="rId4"/>
              </a:rPr>
              <a:t>Open Educational Resources and Political Science - ASCCC Open Educational Resources Initiative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4311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E88CA-13CA-811F-D650-BF663FA0B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Conferences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A93897-A4FD-AC20-77DB-DC51231C19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APSA Teaching and Learning Conference February 5-7, 2027</a:t>
            </a:r>
            <a:r>
              <a:rPr lang="en-US" dirty="0"/>
              <a:t> in </a:t>
            </a:r>
            <a:r>
              <a:rPr lang="en-US" dirty="0" err="1"/>
              <a:t>Portand</a:t>
            </a:r>
            <a:r>
              <a:rPr lang="en-US" dirty="0"/>
              <a:t>, OR</a:t>
            </a:r>
          </a:p>
          <a:p>
            <a:r>
              <a:rPr lang="en-US" dirty="0"/>
              <a:t>Western Political Science Association Conference March 25-27, 2027 in Denver, CO </a:t>
            </a:r>
            <a:r>
              <a:rPr lang="en-US" dirty="0">
                <a:hlinkClick r:id="rId3"/>
              </a:rPr>
              <a:t>https://www.wpsanet.org/</a:t>
            </a:r>
            <a:r>
              <a:rPr lang="en-US" dirty="0"/>
              <a:t> </a:t>
            </a:r>
          </a:p>
          <a:p>
            <a:r>
              <a:rPr lang="en-US" dirty="0"/>
              <a:t>APSA Annual Conference September 2-5, 2027 Washington, DC </a:t>
            </a:r>
          </a:p>
          <a:p>
            <a:pPr lvl="1"/>
            <a:r>
              <a:rPr lang="en-US">
                <a:hlinkClick r:id="rId4"/>
              </a:rPr>
              <a:t>https://apsanet.org/events/annual-meeting-exhibition/</a:t>
            </a:r>
            <a:r>
              <a:rPr lang="en-US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3946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518</Words>
  <Application>Microsoft Office PowerPoint</Application>
  <PresentationFormat>Widescreen</PresentationFormat>
  <Paragraphs>63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Aptos</vt:lpstr>
      <vt:lpstr>Aptos Display</vt:lpstr>
      <vt:lpstr>Arial</vt:lpstr>
      <vt:lpstr>Courier New</vt:lpstr>
      <vt:lpstr>Office Theme</vt:lpstr>
      <vt:lpstr>Open Education Resources for Political Science</vt:lpstr>
      <vt:lpstr>Welcome and Introductions</vt:lpstr>
      <vt:lpstr>Political Science Degree Programs Map</vt:lpstr>
      <vt:lpstr>Political Science Degree Programs Map (2)</vt:lpstr>
      <vt:lpstr>NCES Data Dashboard</vt:lpstr>
      <vt:lpstr>C-ID Course Descriptors</vt:lpstr>
      <vt:lpstr>POLS 110 Introduction to American Government and Politics</vt:lpstr>
      <vt:lpstr>POLS 120 Introduction to Political Theory and Thought</vt:lpstr>
      <vt:lpstr>POLS 130 Introduction to Comparative Government and Politics</vt:lpstr>
      <vt:lpstr>POLS 140 Introduction to International Relations</vt:lpstr>
      <vt:lpstr>POLS 150 Introduction to Political Science</vt:lpstr>
      <vt:lpstr>POLS 160 Introduction to Political Science Research Methods</vt:lpstr>
      <vt:lpstr>POLS 170 Introduction to the Politics of Race and Gender</vt:lpstr>
      <vt:lpstr>Other POLS courses and OERs</vt:lpstr>
      <vt:lpstr>Ideas</vt:lpstr>
      <vt:lpstr>Future Conferences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Josh Franco</dc:creator>
  <cp:lastModifiedBy>ASCCC1</cp:lastModifiedBy>
  <cp:revision>2</cp:revision>
  <dcterms:created xsi:type="dcterms:W3CDTF">2026-09-11T17:44:20Z</dcterms:created>
  <dcterms:modified xsi:type="dcterms:W3CDTF">2026-09-18T19:20:47Z</dcterms:modified>
</cp:coreProperties>
</file>