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52"/>
  </p:notesMasterIdLst>
  <p:sldIdLst>
    <p:sldId id="256" r:id="rId2"/>
    <p:sldId id="258" r:id="rId3"/>
    <p:sldId id="259" r:id="rId4"/>
    <p:sldId id="261" r:id="rId5"/>
    <p:sldId id="262" r:id="rId6"/>
    <p:sldId id="263" r:id="rId7"/>
    <p:sldId id="267" r:id="rId8"/>
    <p:sldId id="304" r:id="rId9"/>
    <p:sldId id="327" r:id="rId10"/>
    <p:sldId id="356" r:id="rId11"/>
    <p:sldId id="357" r:id="rId12"/>
    <p:sldId id="305" r:id="rId13"/>
    <p:sldId id="306" r:id="rId14"/>
    <p:sldId id="270" r:id="rId15"/>
    <p:sldId id="268" r:id="rId16"/>
    <p:sldId id="307" r:id="rId17"/>
    <p:sldId id="355" r:id="rId18"/>
    <p:sldId id="328" r:id="rId19"/>
    <p:sldId id="349" r:id="rId20"/>
    <p:sldId id="350" r:id="rId21"/>
    <p:sldId id="351" r:id="rId22"/>
    <p:sldId id="352" r:id="rId23"/>
    <p:sldId id="353" r:id="rId24"/>
    <p:sldId id="354" r:id="rId25"/>
    <p:sldId id="260" r:id="rId26"/>
    <p:sldId id="311" r:id="rId27"/>
    <p:sldId id="329" r:id="rId28"/>
    <p:sldId id="330" r:id="rId29"/>
    <p:sldId id="331" r:id="rId30"/>
    <p:sldId id="332" r:id="rId31"/>
    <p:sldId id="333" r:id="rId32"/>
    <p:sldId id="334" r:id="rId33"/>
    <p:sldId id="335" r:id="rId34"/>
    <p:sldId id="336" r:id="rId35"/>
    <p:sldId id="337" r:id="rId36"/>
    <p:sldId id="282" r:id="rId37"/>
    <p:sldId id="338" r:id="rId38"/>
    <p:sldId id="339" r:id="rId39"/>
    <p:sldId id="340" r:id="rId40"/>
    <p:sldId id="341" r:id="rId41"/>
    <p:sldId id="342" r:id="rId42"/>
    <p:sldId id="343" r:id="rId43"/>
    <p:sldId id="344" r:id="rId44"/>
    <p:sldId id="345" r:id="rId45"/>
    <p:sldId id="346" r:id="rId46"/>
    <p:sldId id="347" r:id="rId47"/>
    <p:sldId id="348" r:id="rId48"/>
    <p:sldId id="308" r:id="rId49"/>
    <p:sldId id="264" r:id="rId50"/>
    <p:sldId id="302" r:id="rId5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3" roundtripDataSignature="AMtx7mhfNiS5BPrsua7IaN2aUz0aPM8V2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16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73"/>
    <p:restoredTop sz="83562" autoAdjust="0"/>
  </p:normalViewPr>
  <p:slideViewPr>
    <p:cSldViewPr snapToGrid="0">
      <p:cViewPr varScale="1">
        <p:scale>
          <a:sx n="92" d="100"/>
          <a:sy n="92" d="100"/>
        </p:scale>
        <p:origin x="144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customschemas.google.com/relationships/presentationmetadata" Target="meta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5" name="Google Shape;12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sz="1700">
              <a:solidFill>
                <a:srgbClr val="FF0000"/>
              </a:solidFill>
            </a:endParaRPr>
          </a:p>
        </p:txBody>
      </p:sp>
      <p:sp>
        <p:nvSpPr>
          <p:cNvPr id="138" name="Google Shape;138;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56" name="Google Shape;156;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3" name="Google Shape;16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200"/>
              <a:buFont typeface="Calibri"/>
              <a:buNone/>
            </a:pPr>
            <a:endParaRPr dirty="0"/>
          </a:p>
        </p:txBody>
      </p:sp>
      <p:sp>
        <p:nvSpPr>
          <p:cNvPr id="172" name="Google Shape;17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7ACFC9AB-9428-0CD5-EB57-03C95241ED6C}"/>
            </a:ext>
          </a:extLst>
        </p:cNvPr>
        <p:cNvGrpSpPr/>
        <p:nvPr/>
      </p:nvGrpSpPr>
      <p:grpSpPr>
        <a:xfrm>
          <a:off x="0" y="0"/>
          <a:ext cx="0" cy="0"/>
          <a:chOff x="0" y="0"/>
          <a:chExt cx="0" cy="0"/>
        </a:xfrm>
      </p:grpSpPr>
      <p:sp>
        <p:nvSpPr>
          <p:cNvPr id="149" name="Google Shape;149;p5:notes">
            <a:extLst>
              <a:ext uri="{FF2B5EF4-FFF2-40B4-BE49-F238E27FC236}">
                <a16:creationId xmlns:a16="http://schemas.microsoft.com/office/drawing/2014/main" id="{F23F8A63-E0EC-E971-82FC-054C62ABC36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0" name="Google Shape;150;p5:notes">
            <a:extLst>
              <a:ext uri="{FF2B5EF4-FFF2-40B4-BE49-F238E27FC236}">
                <a16:creationId xmlns:a16="http://schemas.microsoft.com/office/drawing/2014/main" id="{7097E94A-546D-5358-EA40-B397FE171DCF}"/>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71515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0" name="Google Shape;150;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9018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CDF1F8C0-8B8C-E00F-C88E-2BBB2550390E}"/>
            </a:ext>
          </a:extLst>
        </p:cNvPr>
        <p:cNvGrpSpPr/>
        <p:nvPr/>
      </p:nvGrpSpPr>
      <p:grpSpPr>
        <a:xfrm>
          <a:off x="0" y="0"/>
          <a:ext cx="0" cy="0"/>
          <a:chOff x="0" y="0"/>
          <a:chExt cx="0" cy="0"/>
        </a:xfrm>
      </p:grpSpPr>
      <p:sp>
        <p:nvSpPr>
          <p:cNvPr id="149" name="Google Shape;149;p5:notes">
            <a:extLst>
              <a:ext uri="{FF2B5EF4-FFF2-40B4-BE49-F238E27FC236}">
                <a16:creationId xmlns:a16="http://schemas.microsoft.com/office/drawing/2014/main" id="{647A9617-3338-F194-ECB7-76CDE0CFAB5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0" name="Google Shape;150;p5:notes">
            <a:extLst>
              <a:ext uri="{FF2B5EF4-FFF2-40B4-BE49-F238E27FC236}">
                <a16:creationId xmlns:a16="http://schemas.microsoft.com/office/drawing/2014/main" id="{4D873DED-558D-CFEB-7FEB-97B0C725E0D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6914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a:extLst>
            <a:ext uri="{FF2B5EF4-FFF2-40B4-BE49-F238E27FC236}">
              <a16:creationId xmlns:a16="http://schemas.microsoft.com/office/drawing/2014/main" id="{89FE8885-DBE4-336D-69DE-C4D733021264}"/>
            </a:ext>
          </a:extLst>
        </p:cNvPr>
        <p:cNvGrpSpPr/>
        <p:nvPr/>
      </p:nvGrpSpPr>
      <p:grpSpPr>
        <a:xfrm>
          <a:off x="0" y="0"/>
          <a:ext cx="0" cy="0"/>
          <a:chOff x="0" y="0"/>
          <a:chExt cx="0" cy="0"/>
        </a:xfrm>
      </p:grpSpPr>
      <p:sp>
        <p:nvSpPr>
          <p:cNvPr id="149" name="Google Shape;149;p5:notes">
            <a:extLst>
              <a:ext uri="{FF2B5EF4-FFF2-40B4-BE49-F238E27FC236}">
                <a16:creationId xmlns:a16="http://schemas.microsoft.com/office/drawing/2014/main" id="{34D7AE4D-B67D-1675-D7BC-1B2450D00DC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0" name="Google Shape;150;p5:notes">
            <a:extLst>
              <a:ext uri="{FF2B5EF4-FFF2-40B4-BE49-F238E27FC236}">
                <a16:creationId xmlns:a16="http://schemas.microsoft.com/office/drawing/2014/main" id="{03F580E7-0995-645A-668B-CA8B094ABFA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04151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8" name="Google Shape;178;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with photo">
  <p:cSld name="Title Slide with photo">
    <p:spTree>
      <p:nvGrpSpPr>
        <p:cNvPr id="1" name="Shape 14"/>
        <p:cNvGrpSpPr/>
        <p:nvPr/>
      </p:nvGrpSpPr>
      <p:grpSpPr>
        <a:xfrm>
          <a:off x="0" y="0"/>
          <a:ext cx="0" cy="0"/>
          <a:chOff x="0" y="0"/>
          <a:chExt cx="0" cy="0"/>
        </a:xfrm>
      </p:grpSpPr>
      <p:pic>
        <p:nvPicPr>
          <p:cNvPr id="15" name="Google Shape;15;p11"/>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16" name="Google Shape;16;p11"/>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18" name="Google Shape;18;p11"/>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19" name="Google Shape;19;p11"/>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20"/>
        <p:cNvGrpSpPr/>
        <p:nvPr/>
      </p:nvGrpSpPr>
      <p:grpSpPr>
        <a:xfrm>
          <a:off x="0" y="0"/>
          <a:ext cx="0" cy="0"/>
          <a:chOff x="0" y="0"/>
          <a:chExt cx="0" cy="0"/>
        </a:xfrm>
      </p:grpSpPr>
      <p:sp>
        <p:nvSpPr>
          <p:cNvPr id="21" name="Google Shape;21;p12"/>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22" name="Google Shape;22;p12"/>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23" name="Google Shape;23;p12"/>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12"/>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25" name="Google Shape;25;p1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13"/>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29" name="Google Shape;29;p13"/>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3"/>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rgbClr val="18161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31" name="Google Shape;31;p1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32" name="Google Shape;32;p13"/>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with photo">
  <p:cSld name="1_Title Slide with photo">
    <p:spTree>
      <p:nvGrpSpPr>
        <p:cNvPr id="1" name="Shape 33"/>
        <p:cNvGrpSpPr/>
        <p:nvPr/>
      </p:nvGrpSpPr>
      <p:grpSpPr>
        <a:xfrm>
          <a:off x="0" y="0"/>
          <a:ext cx="0" cy="0"/>
          <a:chOff x="0" y="0"/>
          <a:chExt cx="0" cy="0"/>
        </a:xfrm>
      </p:grpSpPr>
      <p:pic>
        <p:nvPicPr>
          <p:cNvPr id="34" name="Google Shape;34;p14"/>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35" name="Google Shape;35;p14"/>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4"/>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solidFill>
                  <a:schemeClr val="dk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37" name="Google Shape;37;p14"/>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38" name="Google Shape;38;p14"/>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9"/>
        <p:cNvGrpSpPr/>
        <p:nvPr/>
      </p:nvGrpSpPr>
      <p:grpSpPr>
        <a:xfrm>
          <a:off x="0" y="0"/>
          <a:ext cx="0" cy="0"/>
          <a:chOff x="0" y="0"/>
          <a:chExt cx="0" cy="0"/>
        </a:xfrm>
      </p:grpSpPr>
      <p:sp>
        <p:nvSpPr>
          <p:cNvPr id="40" name="Google Shape;40;p1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5"/>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2" name="Google Shape;42;p1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3" name="Google Shape;43;p1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44" name="Google Shape;44;p15"/>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cSld name="1_Title and Content 2">
    <p:spTree>
      <p:nvGrpSpPr>
        <p:cNvPr id="1" name="Shape 45"/>
        <p:cNvGrpSpPr/>
        <p:nvPr/>
      </p:nvGrpSpPr>
      <p:grpSpPr>
        <a:xfrm>
          <a:off x="0" y="0"/>
          <a:ext cx="0" cy="0"/>
          <a:chOff x="0" y="0"/>
          <a:chExt cx="0" cy="0"/>
        </a:xfrm>
      </p:grpSpPr>
      <p:sp>
        <p:nvSpPr>
          <p:cNvPr id="46" name="Google Shape;46;p16"/>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7" name="Google Shape;47;p1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Clr>
                <a:srgbClr val="8891AA"/>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48" name="Google Shape;48;p1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050"/>
              <a:buFont typeface="Arial"/>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49" name="Google Shape;49;p16"/>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0"/>
        <p:cNvGrpSpPr/>
        <p:nvPr/>
      </p:nvGrpSpPr>
      <p:grpSpPr>
        <a:xfrm>
          <a:off x="0" y="0"/>
          <a:ext cx="0" cy="0"/>
          <a:chOff x="0" y="0"/>
          <a:chExt cx="0" cy="0"/>
        </a:xfrm>
      </p:grpSpPr>
      <p:sp>
        <p:nvSpPr>
          <p:cNvPr id="51" name="Google Shape;51;p17"/>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2" name="Google Shape;52;p17"/>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53" name="Google Shape;53;p17"/>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17"/>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rgbClr val="22222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55" name="Google Shape;55;p17"/>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7"/>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57"/>
        <p:cNvGrpSpPr/>
        <p:nvPr/>
      </p:nvGrpSpPr>
      <p:grpSpPr>
        <a:xfrm>
          <a:off x="0" y="0"/>
          <a:ext cx="0" cy="0"/>
          <a:chOff x="0" y="0"/>
          <a:chExt cx="0" cy="0"/>
        </a:xfrm>
      </p:grpSpPr>
      <p:sp>
        <p:nvSpPr>
          <p:cNvPr id="58" name="Google Shape;58;p18"/>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59" name="Google Shape;59;p1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0" name="Google Shape;60;p18"/>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8"/>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2" name="Google Shape;62;p18"/>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3" name="Google Shape;63;p1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65"/>
        <p:cNvGrpSpPr/>
        <p:nvPr/>
      </p:nvGrpSpPr>
      <p:grpSpPr>
        <a:xfrm>
          <a:off x="0" y="0"/>
          <a:ext cx="0" cy="0"/>
          <a:chOff x="0" y="0"/>
          <a:chExt cx="0" cy="0"/>
        </a:xfrm>
      </p:grpSpPr>
      <p:sp>
        <p:nvSpPr>
          <p:cNvPr id="66" name="Google Shape;66;p19"/>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67" name="Google Shape;67;p1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8" name="Google Shape;68;p19"/>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9"/>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0" name="Google Shape;70;p19"/>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181612"/>
                </a:solidFill>
              </a:defRPr>
            </a:lvl1pPr>
            <a:lvl2pPr marL="914400" lvl="1" indent="-317500" algn="l">
              <a:lnSpc>
                <a:spcPct val="120000"/>
              </a:lnSpc>
              <a:spcBef>
                <a:spcPts val="375"/>
              </a:spcBef>
              <a:spcAft>
                <a:spcPts val="0"/>
              </a:spcAft>
              <a:buSzPts val="1400"/>
              <a:buChar char="•"/>
              <a:defRPr>
                <a:solidFill>
                  <a:srgbClr val="181612"/>
                </a:solidFill>
              </a:defRPr>
            </a:lvl2pPr>
            <a:lvl3pPr marL="1371600" lvl="2" indent="-304800" algn="l">
              <a:lnSpc>
                <a:spcPct val="120000"/>
              </a:lnSpc>
              <a:spcBef>
                <a:spcPts val="375"/>
              </a:spcBef>
              <a:spcAft>
                <a:spcPts val="0"/>
              </a:spcAft>
              <a:buSzPts val="1200"/>
              <a:buChar char="•"/>
              <a:defRPr>
                <a:solidFill>
                  <a:srgbClr val="181612"/>
                </a:solidFill>
              </a:defRPr>
            </a:lvl3pPr>
            <a:lvl4pPr marL="1828800" lvl="3" indent="-295275" algn="l">
              <a:lnSpc>
                <a:spcPct val="120000"/>
              </a:lnSpc>
              <a:spcBef>
                <a:spcPts val="375"/>
              </a:spcBef>
              <a:spcAft>
                <a:spcPts val="0"/>
              </a:spcAft>
              <a:buSzPts val="1050"/>
              <a:buChar char="•"/>
              <a:defRPr>
                <a:solidFill>
                  <a:srgbClr val="181612"/>
                </a:solidFill>
              </a:defRPr>
            </a:lvl4pPr>
            <a:lvl5pPr marL="2286000" lvl="4" indent="-285750" algn="l">
              <a:lnSpc>
                <a:spcPct val="120000"/>
              </a:lnSpc>
              <a:spcBef>
                <a:spcPts val="375"/>
              </a:spcBef>
              <a:spcAft>
                <a:spcPts val="0"/>
              </a:spcAft>
              <a:buSzPts val="900"/>
              <a:buChar char="•"/>
              <a:defRPr>
                <a:solidFill>
                  <a:srgbClr val="18161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1" name="Google Shape;71;p19"/>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72" name="Google Shape;72;p19"/>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3" name="Google Shape;73;p1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75"/>
        <p:cNvGrpSpPr/>
        <p:nvPr/>
      </p:nvGrpSpPr>
      <p:grpSpPr>
        <a:xfrm>
          <a:off x="0" y="0"/>
          <a:ext cx="0" cy="0"/>
          <a:chOff x="0" y="0"/>
          <a:chExt cx="0" cy="0"/>
        </a:xfrm>
      </p:grpSpPr>
      <p:sp>
        <p:nvSpPr>
          <p:cNvPr id="76" name="Google Shape;76;p20"/>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77" name="Google Shape;77;p20"/>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78" name="Google Shape;78;p20"/>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2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81"/>
        <p:cNvGrpSpPr/>
        <p:nvPr/>
      </p:nvGrpSpPr>
      <p:grpSpPr>
        <a:xfrm>
          <a:off x="0" y="0"/>
          <a:ext cx="0" cy="0"/>
          <a:chOff x="0" y="0"/>
          <a:chExt cx="0" cy="0"/>
        </a:xfrm>
      </p:grpSpPr>
      <p:sp>
        <p:nvSpPr>
          <p:cNvPr id="82" name="Google Shape;82;p21"/>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83" name="Google Shape;83;p21"/>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84" name="Google Shape;84;p21"/>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1"/>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86" name="Google Shape;86;p21"/>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7" name="Google Shape;87;p2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89"/>
        <p:cNvGrpSpPr/>
        <p:nvPr/>
      </p:nvGrpSpPr>
      <p:grpSpPr>
        <a:xfrm>
          <a:off x="0" y="0"/>
          <a:ext cx="0" cy="0"/>
          <a:chOff x="0" y="0"/>
          <a:chExt cx="0" cy="0"/>
        </a:xfrm>
      </p:grpSpPr>
      <p:sp>
        <p:nvSpPr>
          <p:cNvPr id="90" name="Google Shape;90;p22"/>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Arial"/>
              <a:ea typeface="Arial"/>
              <a:cs typeface="Arial"/>
              <a:sym typeface="Arial"/>
            </a:endParaRPr>
          </a:p>
        </p:txBody>
      </p:sp>
      <p:cxnSp>
        <p:nvCxnSpPr>
          <p:cNvPr id="91" name="Google Shape;91;p22"/>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92" name="Google Shape;92;p22"/>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22"/>
          <p:cNvSpPr>
            <a:spLocks noGrp="1"/>
          </p:cNvSpPr>
          <p:nvPr>
            <p:ph type="pic" idx="2"/>
          </p:nvPr>
        </p:nvSpPr>
        <p:spPr>
          <a:xfrm>
            <a:off x="5449305" y="797578"/>
            <a:ext cx="2841836" cy="5248677"/>
          </a:xfrm>
          <a:prstGeom prst="rect">
            <a:avLst/>
          </a:prstGeom>
          <a:solidFill>
            <a:srgbClr val="D8D8D8"/>
          </a:solidFill>
          <a:ln>
            <a:noFill/>
          </a:ln>
        </p:spPr>
      </p:sp>
      <p:sp>
        <p:nvSpPr>
          <p:cNvPr id="94" name="Google Shape;94;p22"/>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95" name="Google Shape;95;p2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2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slide black">
  <p:cSld name="section slide black">
    <p:spTree>
      <p:nvGrpSpPr>
        <p:cNvPr id="1" name="Shape 97"/>
        <p:cNvGrpSpPr/>
        <p:nvPr/>
      </p:nvGrpSpPr>
      <p:grpSpPr>
        <a:xfrm>
          <a:off x="0" y="0"/>
          <a:ext cx="0" cy="0"/>
          <a:chOff x="0" y="0"/>
          <a:chExt cx="0" cy="0"/>
        </a:xfrm>
      </p:grpSpPr>
      <p:sp>
        <p:nvSpPr>
          <p:cNvPr id="98" name="Google Shape;98;p2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9" name="Google Shape;99;p2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00"/>
        <p:cNvGrpSpPr/>
        <p:nvPr/>
      </p:nvGrpSpPr>
      <p:grpSpPr>
        <a:xfrm>
          <a:off x="0" y="0"/>
          <a:ext cx="0" cy="0"/>
          <a:chOff x="0" y="0"/>
          <a:chExt cx="0" cy="0"/>
        </a:xfrm>
      </p:grpSpPr>
      <p:sp>
        <p:nvSpPr>
          <p:cNvPr id="101" name="Google Shape;101;p2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2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3" name="Google Shape;103;p2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2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5" name="Google Shape;105;p2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106"/>
        <p:cNvGrpSpPr/>
        <p:nvPr/>
      </p:nvGrpSpPr>
      <p:grpSpPr>
        <a:xfrm>
          <a:off x="0" y="0"/>
          <a:ext cx="0" cy="0"/>
          <a:chOff x="0" y="0"/>
          <a:chExt cx="0" cy="0"/>
        </a:xfrm>
      </p:grpSpPr>
      <p:cxnSp>
        <p:nvCxnSpPr>
          <p:cNvPr id="107" name="Google Shape;107;p25"/>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108" name="Google Shape;108;p25"/>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9" name="Google Shape;109;p25"/>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0" name="Google Shape;110;p2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2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12" name="Google Shape;112;p2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113"/>
        <p:cNvGrpSpPr/>
        <p:nvPr/>
      </p:nvGrpSpPr>
      <p:grpSpPr>
        <a:xfrm>
          <a:off x="0" y="0"/>
          <a:ext cx="0" cy="0"/>
          <a:chOff x="0" y="0"/>
          <a:chExt cx="0" cy="0"/>
        </a:xfrm>
      </p:grpSpPr>
      <p:cxnSp>
        <p:nvCxnSpPr>
          <p:cNvPr id="114" name="Google Shape;114;p26"/>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115" name="Google Shape;115;p26"/>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6" name="Google Shape;116;p26"/>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rgbClr val="222222"/>
                </a:solidFill>
              </a:defRPr>
            </a:lvl1pPr>
            <a:lvl2pPr marL="914400" lvl="1" indent="-317500" algn="l">
              <a:lnSpc>
                <a:spcPct val="120000"/>
              </a:lnSpc>
              <a:spcBef>
                <a:spcPts val="375"/>
              </a:spcBef>
              <a:spcAft>
                <a:spcPts val="0"/>
              </a:spcAft>
              <a:buSzPts val="1400"/>
              <a:buChar char="•"/>
              <a:defRPr>
                <a:solidFill>
                  <a:srgbClr val="222222"/>
                </a:solidFill>
              </a:defRPr>
            </a:lvl2pPr>
            <a:lvl3pPr marL="1371600" lvl="2" indent="-304800" algn="l">
              <a:lnSpc>
                <a:spcPct val="120000"/>
              </a:lnSpc>
              <a:spcBef>
                <a:spcPts val="375"/>
              </a:spcBef>
              <a:spcAft>
                <a:spcPts val="0"/>
              </a:spcAft>
              <a:buSzPts val="1200"/>
              <a:buChar char="•"/>
              <a:defRPr>
                <a:solidFill>
                  <a:srgbClr val="222222"/>
                </a:solidFill>
              </a:defRPr>
            </a:lvl3pPr>
            <a:lvl4pPr marL="1828800" lvl="3" indent="-295275" algn="l">
              <a:lnSpc>
                <a:spcPct val="120000"/>
              </a:lnSpc>
              <a:spcBef>
                <a:spcPts val="375"/>
              </a:spcBef>
              <a:spcAft>
                <a:spcPts val="0"/>
              </a:spcAft>
              <a:buSzPts val="1050"/>
              <a:buChar char="•"/>
              <a:defRPr>
                <a:solidFill>
                  <a:srgbClr val="222222"/>
                </a:solidFill>
              </a:defRPr>
            </a:lvl4pPr>
            <a:lvl5pPr marL="2286000" lvl="4" indent="-285750" algn="l">
              <a:lnSpc>
                <a:spcPct val="120000"/>
              </a:lnSpc>
              <a:spcBef>
                <a:spcPts val="375"/>
              </a:spcBef>
              <a:spcAft>
                <a:spcPts val="0"/>
              </a:spcAft>
              <a:buSzPts val="900"/>
              <a:buChar char="•"/>
              <a:defRPr>
                <a:solidFill>
                  <a:srgbClr val="22222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7" name="Google Shape;117;p26"/>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2000"/>
              <a:buNone/>
              <a:defRPr sz="20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8" name="Google Shape;118;p26"/>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9" name="Google Shape;119;p2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21" name="Google Shape;121;p2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Clr>
                <a:schemeClr val="accent1"/>
              </a:buClr>
              <a:buSzPts val="1600"/>
              <a:buFont typeface="Arial"/>
              <a:buChar char="•"/>
              <a:defRPr sz="1600" b="0" i="0" u="none" strike="noStrike" cap="none">
                <a:solidFill>
                  <a:srgbClr val="181612"/>
                </a:solidFill>
                <a:latin typeface="Arial"/>
                <a:ea typeface="Arial"/>
                <a:cs typeface="Arial"/>
                <a:sym typeface="Arial"/>
              </a:defRPr>
            </a:lvl1pPr>
            <a:lvl2pPr marL="914400" marR="0" lvl="1" indent="-317500" algn="l" rtl="0">
              <a:lnSpc>
                <a:spcPct val="120000"/>
              </a:lnSpc>
              <a:spcBef>
                <a:spcPts val="375"/>
              </a:spcBef>
              <a:spcAft>
                <a:spcPts val="0"/>
              </a:spcAft>
              <a:buClr>
                <a:schemeClr val="accent1"/>
              </a:buClr>
              <a:buSzPts val="1400"/>
              <a:buFont typeface="Arial"/>
              <a:buChar char="•"/>
              <a:defRPr sz="1400" b="0" i="0" u="none" strike="noStrike" cap="none">
                <a:solidFill>
                  <a:srgbClr val="181612"/>
                </a:solidFill>
                <a:latin typeface="Arial"/>
                <a:ea typeface="Arial"/>
                <a:cs typeface="Arial"/>
                <a:sym typeface="Arial"/>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rgbClr val="181612"/>
                </a:solidFill>
                <a:latin typeface="Arial"/>
                <a:ea typeface="Arial"/>
                <a:cs typeface="Arial"/>
                <a:sym typeface="Arial"/>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rgbClr val="181612"/>
                </a:solidFill>
                <a:latin typeface="Arial"/>
                <a:ea typeface="Arial"/>
                <a:cs typeface="Arial"/>
                <a:sym typeface="Arial"/>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rgbClr val="181612"/>
                </a:solidFill>
                <a:latin typeface="Arial"/>
                <a:ea typeface="Arial"/>
                <a:cs typeface="Arial"/>
                <a:sym typeface="Arial"/>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12" name="Google Shape;12;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91A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050" b="0" i="0" u="none" strike="noStrike" cap="none">
                <a:solidFill>
                  <a:srgbClr val="7F7F7F"/>
                </a:solidFill>
                <a:latin typeface="Arial"/>
                <a:ea typeface="Arial"/>
                <a:cs typeface="Arial"/>
                <a:sym typeface="Arial"/>
              </a:defRPr>
            </a:lvl1pPr>
            <a:lvl2pPr marL="0" marR="0" lvl="1" indent="0" algn="l" rtl="0">
              <a:spcBef>
                <a:spcPts val="0"/>
              </a:spcBef>
              <a:buNone/>
              <a:defRPr sz="1050" b="0" i="0" u="none" strike="noStrike" cap="none">
                <a:solidFill>
                  <a:srgbClr val="7F7F7F"/>
                </a:solidFill>
                <a:latin typeface="Arial"/>
                <a:ea typeface="Arial"/>
                <a:cs typeface="Arial"/>
                <a:sym typeface="Arial"/>
              </a:defRPr>
            </a:lvl2pPr>
            <a:lvl3pPr marL="0" marR="0" lvl="2" indent="0" algn="l" rtl="0">
              <a:spcBef>
                <a:spcPts val="0"/>
              </a:spcBef>
              <a:buNone/>
              <a:defRPr sz="1050" b="0" i="0" u="none" strike="noStrike" cap="none">
                <a:solidFill>
                  <a:srgbClr val="7F7F7F"/>
                </a:solidFill>
                <a:latin typeface="Arial"/>
                <a:ea typeface="Arial"/>
                <a:cs typeface="Arial"/>
                <a:sym typeface="Arial"/>
              </a:defRPr>
            </a:lvl3pPr>
            <a:lvl4pPr marL="0" marR="0" lvl="3" indent="0" algn="l" rtl="0">
              <a:spcBef>
                <a:spcPts val="0"/>
              </a:spcBef>
              <a:buNone/>
              <a:defRPr sz="1050" b="0" i="0" u="none" strike="noStrike" cap="none">
                <a:solidFill>
                  <a:srgbClr val="7F7F7F"/>
                </a:solidFill>
                <a:latin typeface="Arial"/>
                <a:ea typeface="Arial"/>
                <a:cs typeface="Arial"/>
                <a:sym typeface="Arial"/>
              </a:defRPr>
            </a:lvl4pPr>
            <a:lvl5pPr marL="0" marR="0" lvl="4" indent="0" algn="l" rtl="0">
              <a:spcBef>
                <a:spcPts val="0"/>
              </a:spcBef>
              <a:buNone/>
              <a:defRPr sz="1050" b="0" i="0" u="none" strike="noStrike" cap="none">
                <a:solidFill>
                  <a:srgbClr val="7F7F7F"/>
                </a:solidFill>
                <a:latin typeface="Arial"/>
                <a:ea typeface="Arial"/>
                <a:cs typeface="Arial"/>
                <a:sym typeface="Arial"/>
              </a:defRPr>
            </a:lvl5pPr>
            <a:lvl6pPr marL="0" marR="0" lvl="5" indent="0" algn="l" rtl="0">
              <a:spcBef>
                <a:spcPts val="0"/>
              </a:spcBef>
              <a:buNone/>
              <a:defRPr sz="1050" b="0" i="0" u="none" strike="noStrike" cap="none">
                <a:solidFill>
                  <a:srgbClr val="7F7F7F"/>
                </a:solidFill>
                <a:latin typeface="Arial"/>
                <a:ea typeface="Arial"/>
                <a:cs typeface="Arial"/>
                <a:sym typeface="Arial"/>
              </a:defRPr>
            </a:lvl6pPr>
            <a:lvl7pPr marL="0" marR="0" lvl="6" indent="0" algn="l" rtl="0">
              <a:spcBef>
                <a:spcPts val="0"/>
              </a:spcBef>
              <a:buNone/>
              <a:defRPr sz="1050" b="0" i="0" u="none" strike="noStrike" cap="none">
                <a:solidFill>
                  <a:srgbClr val="7F7F7F"/>
                </a:solidFill>
                <a:latin typeface="Arial"/>
                <a:ea typeface="Arial"/>
                <a:cs typeface="Arial"/>
                <a:sym typeface="Arial"/>
              </a:defRPr>
            </a:lvl7pPr>
            <a:lvl8pPr marL="0" marR="0" lvl="7" indent="0" algn="l" rtl="0">
              <a:spcBef>
                <a:spcPts val="0"/>
              </a:spcBef>
              <a:buNone/>
              <a:defRPr sz="1050" b="0" i="0" u="none" strike="noStrike" cap="none">
                <a:solidFill>
                  <a:srgbClr val="7F7F7F"/>
                </a:solidFill>
                <a:latin typeface="Arial"/>
                <a:ea typeface="Arial"/>
                <a:cs typeface="Arial"/>
                <a:sym typeface="Arial"/>
              </a:defRPr>
            </a:lvl8pPr>
            <a:lvl9pPr marL="0" marR="0" lvl="8" indent="0" algn="l" rtl="0">
              <a:spcBef>
                <a:spcPts val="0"/>
              </a:spcBef>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data-c-idsystem.org/descriptors/final/show/80" TargetMode="External"/><Relationship Id="rId2" Type="http://schemas.openxmlformats.org/officeDocument/2006/relationships/hyperlink" Target="https://www.cccco.edu/-/media/CCCCO-Website/docs/common-course-numbering/ccn-course-template-engl-c1002-introduction-to-literature-jan2025-v2-a11y.pdf?hash=3F6BC598908749AC1C0C99E068477C6C1440B5F9&amp;la=e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hyperlink" Target="https://asccc-oeri.org/open-educational-resources-and-english/"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drkarebear.github.io/oer-fit-english/scoring-method.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drkarebear.github.io/oer-fit-english/c1002-rubric.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drkarebear.github.io/oer-fit-english/c1002-rubric.html#scale-headin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rkarebear.github.io/oer-fit-english/readers.html?course=C1002" TargetMode="External"/><Relationship Id="rId2" Type="http://schemas.openxmlformats.org/officeDocument/2006/relationships/hyperlink" Target="https://drkarebear.github.io/oer-fit-english/c1002.html" TargetMode="External"/><Relationship Id="rId1" Type="http://schemas.openxmlformats.org/officeDocument/2006/relationships/slideLayout" Target="../slideLayouts/slideLayout2.xml"/><Relationship Id="rId5" Type="http://schemas.openxmlformats.org/officeDocument/2006/relationships/hyperlink" Target="https://drkarebear.github.io/oer-fit-english/scoring-method.html" TargetMode="External"/><Relationship Id="rId4" Type="http://schemas.openxmlformats.org/officeDocument/2006/relationships/hyperlink" Target="https://drkarebear.github.io/oer-fit-english/c1002-rubric.html"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s://human.libretexts.org/Courses/City_College_of_San_Francisco/Writing_and_Critical_Thinking_Through_Literature_%28Ringo_and_Kashyap%29" TargetMode="Externa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hyperlink" Target="https://manifold.artsci.tamu.edu/projects/surface-and-subtext" TargetMode="Externa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hyperlink" Target="https://open.umn.edu/opentextbooks/textbooks/writing-and-literature-composition-as-inquiry-learning-thinking-and-communication" TargetMode="Externa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hyperlink" Target="https://rotel.pressbooks.pub/literature4sustainablefuture/" TargetMode="Externa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courses.lumenlearning.com/suny-eng-102-college-writing-ii/"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hyperlink" Target="https://cwi.pressbooks.pub/lit-crit/" TargetMode="Externa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hyperlink" Target="https://pressbooks.marshall.edu/introductiontoliterature/" TargetMode="Externa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hyperlink" Target="https://milnepublishing.geneseo.edu/literature-humanities-humanity/" TargetMode="Externa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hyperlink" Target="https://pressbooks.uwf.edu/fairytalelit/" TargetMode="Externa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hyperlink" Target="https://pressbooks.pub/introtopoetry2019/" TargetMode="Externa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hyperlink" Target="https://open.umn.edu/opentextbooks/textbooks/410" TargetMode="Externa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hyperlink" Target="https://mlpp.pressbooks.pub/worldlitshort/" TargetMode="Externa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hyperlink" Target="https://cuny.manifoldapp.org/projects/my-slipper-floated-away" TargetMode="Externa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hyperlink" Target="https://library.oercommons.org/oh-cr/engl_2261_reader/index.html#/reader" TargetMode="Externa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hyperlink" Target="https://pressbooks.pub/sayhername/" TargetMode="Externa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hyperlink" Target="https://anthology.lib.virginia.edu/" TargetMode="Externa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hyperlink" Target="https://www.poetryfoundation.org/poems" TargetMode="Externa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hyperlink" Target="https://poets.org/poems" TargetMode="Externa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hyperlink" Target="https://www.gutenberg.org/" TargetMode="Externa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hyperlink" Target="https://dp.la/" TargetMode="Externa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8" Type="http://schemas.openxmlformats.org/officeDocument/2006/relationships/hyperlink" Target="https://drkarebear.github.io/oer-promptbook/" TargetMode="External"/><Relationship Id="rId3" Type="http://schemas.openxmlformats.org/officeDocument/2006/relationships/hyperlink" Target="https://asccc-oeri.org/open-educational-resources-and-english/" TargetMode="External"/><Relationship Id="rId7" Type="http://schemas.openxmlformats.org/officeDocument/2006/relationships/hyperlink" Target="https://drkarebear.github.io/tilt-the-text/"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drkarebear.github.io/literary-analysis-actually/" TargetMode="External"/><Relationship Id="rId5" Type="http://schemas.openxmlformats.org/officeDocument/2006/relationships/hyperlink" Target="https://drkarebear.github.io/oer-fit-english/index.html" TargetMode="External"/><Relationship Id="rId4" Type="http://schemas.openxmlformats.org/officeDocument/2006/relationships/hyperlink" Target="https://docs.google.com/spreadsheets/d/1ROn4M41gW5Fmzhjr6DcCmjQI8CachuSxzEEpyBU-3pY/edit?gid=1740060647#gid=1740060647"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fontScale="90000"/>
          </a:bodyPr>
          <a:lstStyle/>
          <a:p>
            <a:pPr marL="0" lvl="0" indent="0" algn="l" rtl="0">
              <a:lnSpc>
                <a:spcPct val="90000"/>
              </a:lnSpc>
              <a:spcBef>
                <a:spcPts val="0"/>
              </a:spcBef>
              <a:spcAft>
                <a:spcPts val="0"/>
              </a:spcAft>
              <a:buClr>
                <a:schemeClr val="lt1"/>
              </a:buClr>
              <a:buSzPts val="3600"/>
              <a:buFont typeface="Arial"/>
              <a:buNone/>
            </a:pPr>
            <a:r>
              <a:rPr lang="en-US" b="1" i="0" dirty="0">
                <a:solidFill>
                  <a:schemeClr val="bg1"/>
                </a:solidFill>
                <a:effectLst/>
                <a:latin typeface="Arial" panose="020B0604020202020204" pitchFamily="34" charset="0"/>
              </a:rPr>
              <a:t>Exploring Open </a:t>
            </a:r>
            <a:br>
              <a:rPr lang="en-US" b="1" i="0" dirty="0">
                <a:solidFill>
                  <a:schemeClr val="bg1"/>
                </a:solidFill>
                <a:effectLst/>
                <a:latin typeface="Arial" panose="020B0604020202020204" pitchFamily="34" charset="0"/>
              </a:rPr>
            </a:br>
            <a:r>
              <a:rPr lang="en-US" b="1" i="0" dirty="0">
                <a:solidFill>
                  <a:schemeClr val="bg1"/>
                </a:solidFill>
                <a:effectLst/>
                <a:latin typeface="Arial" panose="020B0604020202020204" pitchFamily="34" charset="0"/>
              </a:rPr>
              <a:t>Educational Resources </a:t>
            </a:r>
            <a:br>
              <a:rPr lang="en-US" b="1" i="0" dirty="0">
                <a:solidFill>
                  <a:schemeClr val="bg1"/>
                </a:solidFill>
                <a:effectLst/>
                <a:latin typeface="Arial" panose="020B0604020202020204" pitchFamily="34" charset="0"/>
              </a:rPr>
            </a:br>
            <a:r>
              <a:rPr lang="en-US" b="1" i="0" dirty="0">
                <a:solidFill>
                  <a:schemeClr val="bg1"/>
                </a:solidFill>
                <a:effectLst/>
                <a:latin typeface="Arial" panose="020B0604020202020204" pitchFamily="34" charset="0"/>
              </a:rPr>
              <a:t>(OERs) for ENGL C1002: </a:t>
            </a:r>
            <a:br>
              <a:rPr lang="en-US" b="1" i="0" dirty="0">
                <a:solidFill>
                  <a:schemeClr val="bg1"/>
                </a:solidFill>
                <a:effectLst/>
                <a:latin typeface="Arial" panose="020B0604020202020204" pitchFamily="34" charset="0"/>
              </a:rPr>
            </a:br>
            <a:r>
              <a:rPr lang="en-US" b="1" i="0" dirty="0">
                <a:solidFill>
                  <a:schemeClr val="bg1"/>
                </a:solidFill>
                <a:effectLst/>
                <a:latin typeface="Arial" panose="020B0604020202020204" pitchFamily="34" charset="0"/>
              </a:rPr>
              <a:t>A Conversation </a:t>
            </a:r>
            <a:br>
              <a:rPr lang="en-US" b="1" i="0" dirty="0">
                <a:solidFill>
                  <a:schemeClr val="bg1"/>
                </a:solidFill>
                <a:effectLst/>
                <a:latin typeface="Arial" panose="020B0604020202020204" pitchFamily="34" charset="0"/>
              </a:rPr>
            </a:br>
            <a:r>
              <a:rPr lang="en-US" b="1" i="0" dirty="0">
                <a:solidFill>
                  <a:schemeClr val="bg1"/>
                </a:solidFill>
                <a:effectLst/>
                <a:latin typeface="Arial" panose="020B0604020202020204" pitchFamily="34" charset="0"/>
              </a:rPr>
              <a:t>for English Faculty</a:t>
            </a:r>
            <a:endParaRPr dirty="0">
              <a:solidFill>
                <a:schemeClr val="bg1"/>
              </a:solidFill>
            </a:endParaRPr>
          </a:p>
        </p:txBody>
      </p:sp>
      <p:sp>
        <p:nvSpPr>
          <p:cNvPr id="128" name="Google Shape;128;p1"/>
          <p:cNvSpPr txBox="1">
            <a:spLocks noGrp="1"/>
          </p:cNvSpPr>
          <p:nvPr>
            <p:ph type="subTitle" idx="1"/>
          </p:nvPr>
        </p:nvSpPr>
        <p:spPr>
          <a:xfrm>
            <a:off x="311727" y="5189604"/>
            <a:ext cx="7979412" cy="977621"/>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0"/>
              </a:spcBef>
              <a:spcAft>
                <a:spcPts val="0"/>
              </a:spcAft>
              <a:buSzPct val="100000"/>
              <a:buNone/>
            </a:pPr>
            <a:r>
              <a:rPr lang="en-US" sz="2000" dirty="0"/>
              <a:t>Presented by Karen Crozer, Ph.D.</a:t>
            </a:r>
          </a:p>
          <a:p>
            <a:pPr marL="0" lvl="0" indent="0" algn="l" rtl="0">
              <a:lnSpc>
                <a:spcPct val="120000"/>
              </a:lnSpc>
              <a:spcBef>
                <a:spcPts val="0"/>
              </a:spcBef>
              <a:spcAft>
                <a:spcPts val="0"/>
              </a:spcAft>
              <a:buSzPct val="100000"/>
              <a:buNone/>
            </a:pPr>
            <a:r>
              <a:rPr lang="en-US" sz="2000" dirty="0"/>
              <a:t>October 8, 2026</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800"/>
              <a:buFont typeface="Arial"/>
              <a:buNone/>
            </a:pPr>
            <a:r>
              <a:rPr lang="en-US" sz="4800">
                <a:latin typeface="Arial"/>
                <a:ea typeface="Arial"/>
                <a:cs typeface="Arial"/>
                <a:sym typeface="Arial"/>
              </a:rPr>
              <a:t>Welcome!</a:t>
            </a:r>
            <a:endParaRPr sz="4800">
              <a:latin typeface="Arial"/>
              <a:ea typeface="Arial"/>
              <a:cs typeface="Arial"/>
              <a:sym typeface="Arial"/>
            </a:endParaRPr>
          </a:p>
        </p:txBody>
      </p:sp>
      <p:sp>
        <p:nvSpPr>
          <p:cNvPr id="141" name="Google Shape;141;p3"/>
          <p:cNvSpPr txBox="1">
            <a:spLocks noGrp="1"/>
          </p:cNvSpPr>
          <p:nvPr>
            <p:ph type="body" idx="1"/>
          </p:nvPr>
        </p:nvSpPr>
        <p:spPr>
          <a:xfrm>
            <a:off x="1088686" y="2015735"/>
            <a:ext cx="7202456" cy="3729745"/>
          </a:xfrm>
          <a:prstGeom prst="rect">
            <a:avLst/>
          </a:prstGeom>
          <a:noFill/>
          <a:ln>
            <a:noFill/>
          </a:ln>
        </p:spPr>
        <p:txBody>
          <a:bodyPr spcFirstLastPara="1" wrap="square" lIns="91425" tIns="45700" rIns="91425" bIns="45700" anchor="t" anchorCtr="0">
            <a:noAutofit/>
          </a:bodyPr>
          <a:lstStyle/>
          <a:p>
            <a:pPr marL="171446" indent="-171446">
              <a:spcBef>
                <a:spcPts val="0"/>
              </a:spcBef>
              <a:buSzPts val="2359"/>
            </a:pPr>
            <a:r>
              <a:rPr lang="en-US" sz="2000" dirty="0"/>
              <a:t>On behalf of the ASCCC OERI, we are pleased to have you here with us </a:t>
            </a:r>
            <a:r>
              <a:rPr lang="en-US" sz="2000" dirty="0">
                <a:latin typeface="arial"/>
                <a:ea typeface="arial"/>
                <a:cs typeface="arial"/>
                <a:sym typeface="arial"/>
              </a:rPr>
              <a:t>for “</a:t>
            </a:r>
            <a:r>
              <a:rPr lang="en-US" sz="2000" dirty="0"/>
              <a:t>Exploring Open Educational Resources (OERs) for ENGL C1002.”</a:t>
            </a:r>
            <a:endParaRPr sz="2000" dirty="0">
              <a:latin typeface="arial"/>
              <a:ea typeface="arial"/>
              <a:cs typeface="arial"/>
              <a:sym typeface="arial"/>
            </a:endParaRPr>
          </a:p>
          <a:p>
            <a:pPr marL="171446" lvl="0" indent="-171446" algn="l" rtl="0">
              <a:lnSpc>
                <a:spcPct val="120000"/>
              </a:lnSpc>
              <a:spcBef>
                <a:spcPts val="750"/>
              </a:spcBef>
              <a:spcAft>
                <a:spcPts val="0"/>
              </a:spcAft>
              <a:buSzPts val="2359"/>
              <a:buChar char="•"/>
            </a:pPr>
            <a:r>
              <a:rPr lang="en-US" sz="2000" dirty="0"/>
              <a:t>If you are not already muted, please mute yourself upon arrival.</a:t>
            </a:r>
            <a:endParaRPr dirty="0"/>
          </a:p>
          <a:p>
            <a:pPr marL="171446" lvl="0" indent="-171446" algn="l" rtl="0">
              <a:lnSpc>
                <a:spcPct val="120000"/>
              </a:lnSpc>
              <a:spcBef>
                <a:spcPts val="750"/>
              </a:spcBef>
              <a:spcAft>
                <a:spcPts val="0"/>
              </a:spcAft>
              <a:buSzPts val="2359"/>
              <a:buChar char="•"/>
            </a:pPr>
            <a:r>
              <a:rPr lang="en-US" sz="2000" dirty="0"/>
              <a:t>Please note that you are encouraged to use the Zoom “chat” feature for questions and comments.</a:t>
            </a:r>
            <a:endParaRPr dirty="0"/>
          </a:p>
          <a:p>
            <a:pPr marL="171446" lvl="0" indent="-171446" algn="l" rtl="0">
              <a:lnSpc>
                <a:spcPct val="120000"/>
              </a:lnSpc>
              <a:spcBef>
                <a:spcPts val="750"/>
              </a:spcBef>
              <a:spcAft>
                <a:spcPts val="0"/>
              </a:spcAft>
              <a:buSzPts val="2359"/>
              <a:buChar char="•"/>
            </a:pPr>
            <a:r>
              <a:rPr lang="en-US" sz="2000" dirty="0"/>
              <a:t>You’re invited to introduce yourself in the chat – please provide your name, college, discipline/role</a:t>
            </a:r>
            <a:endParaRPr dirty="0"/>
          </a:p>
          <a:p>
            <a:pPr marL="171446" lvl="0" indent="-171446" algn="l" rtl="0">
              <a:lnSpc>
                <a:spcPct val="120000"/>
              </a:lnSpc>
              <a:spcBef>
                <a:spcPts val="750"/>
              </a:spcBef>
              <a:spcAft>
                <a:spcPts val="0"/>
              </a:spcAft>
              <a:buSzPts val="2162"/>
              <a:buNone/>
            </a:pPr>
            <a:endParaRPr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4"/>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p>
            <a:pPr marL="0" lvl="0" indent="0" algn="l" rtl="0">
              <a:lnSpc>
                <a:spcPct val="90000"/>
              </a:lnSpc>
              <a:spcBef>
                <a:spcPts val="0"/>
              </a:spcBef>
              <a:spcAft>
                <a:spcPts val="0"/>
              </a:spcAft>
              <a:buClr>
                <a:schemeClr val="lt1"/>
              </a:buClr>
              <a:buSzPts val="3600"/>
              <a:buFont typeface="Arial"/>
              <a:buNone/>
            </a:pPr>
            <a:r>
              <a:rPr lang="en-US" b="1" dirty="0">
                <a:effectLst/>
              </a:rPr>
              <a:t>Exploring Open Educational Resources (OERs) for ENGL C1002</a:t>
            </a:r>
            <a:endParaRPr b="1" dirty="0"/>
          </a:p>
        </p:txBody>
      </p:sp>
      <p:sp>
        <p:nvSpPr>
          <p:cNvPr id="147" name="Google Shape;147;p4"/>
          <p:cNvSpPr txBox="1">
            <a:spLocks noGrp="1"/>
          </p:cNvSpPr>
          <p:nvPr>
            <p:ph type="subTitle" idx="1"/>
          </p:nvPr>
        </p:nvSpPr>
        <p:spPr>
          <a:xfrm>
            <a:off x="141514" y="5190324"/>
            <a:ext cx="8149625" cy="977621"/>
          </a:xfrm>
          <a:prstGeom prst="rect">
            <a:avLst/>
          </a:prstGeom>
          <a:noFill/>
          <a:ln>
            <a:noFill/>
          </a:ln>
        </p:spPr>
        <p:txBody>
          <a:bodyPr spcFirstLastPara="1" wrap="square" lIns="91425" tIns="91425" rIns="91425" bIns="91425" anchor="t" anchorCtr="0">
            <a:normAutofit/>
          </a:bodyPr>
          <a:lstStyle/>
          <a:p>
            <a:pPr marL="0" indent="0">
              <a:spcBef>
                <a:spcPts val="0"/>
              </a:spcBef>
              <a:buSzPct val="100000"/>
            </a:pPr>
            <a:r>
              <a:rPr lang="en-US" cap="none" dirty="0"/>
              <a:t>An OER-DL Conversation. </a:t>
            </a:r>
            <a:r>
              <a:rPr lang="en-US" sz="1600" dirty="0"/>
              <a:t>October 8, 2026. Created by Karen Crozer.</a:t>
            </a:r>
            <a:endParaRPr lang="en-US" dirty="0"/>
          </a:p>
          <a:p>
            <a:pPr marL="0" lvl="0" indent="0" algn="l" rtl="0">
              <a:lnSpc>
                <a:spcPct val="120000"/>
              </a:lnSpc>
              <a:spcBef>
                <a:spcPts val="750"/>
              </a:spcBef>
              <a:spcAft>
                <a:spcPts val="0"/>
              </a:spcAft>
              <a:buSzPct val="100000"/>
              <a:buNone/>
            </a:pPr>
            <a:r>
              <a:rPr lang="en-US" dirty="0"/>
              <a:t>This work is licensed under a </a:t>
            </a:r>
            <a:r>
              <a:rPr lang="en-US" u="sng" dirty="0">
                <a:solidFill>
                  <a:schemeClr val="hlink"/>
                </a:solidFill>
                <a:hlinkClick r:id="rId3"/>
              </a:rPr>
              <a:t>Creative Commons Attribution 4.0 International License</a:t>
            </a:r>
            <a:r>
              <a:rPr lang="en-US" dirty="0"/>
              <a:t>.</a:t>
            </a:r>
            <a:endParaRPr lang="en-US" cap="none"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4800"/>
              <a:t>Description</a:t>
            </a:r>
            <a:endParaRPr sz="4800"/>
          </a:p>
        </p:txBody>
      </p:sp>
      <p:sp>
        <p:nvSpPr>
          <p:cNvPr id="159" name="Google Shape;159;p6"/>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p>
            <a:pPr lvl="0">
              <a:buSzPct val="73732"/>
            </a:pPr>
            <a:r>
              <a:rPr lang="en-US" sz="2000" b="0" i="0" dirty="0">
                <a:solidFill>
                  <a:srgbClr val="181612"/>
                </a:solidFill>
                <a:effectLst/>
                <a:latin typeface="Arial" panose="020B0604020202020204" pitchFamily="34" charset="0"/>
              </a:rPr>
              <a:t>Wondering how OER can align with the new ENGL C1002: Introduction to Literature template? This conversation offers English faculty space to exchange perspectives, review available OER, and identify where additional resources may be needed. Come with questions, insights, or curiosities; your input will help shape next steps toward a sustainable zero-textbook-cost ENGL C1002.</a:t>
            </a:r>
            <a:endParaRPr sz="1800" dirty="0">
              <a:solidFill>
                <a:srgbClr val="18161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7"/>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600"/>
              <a:buFont typeface="Arial"/>
              <a:buNone/>
            </a:pPr>
            <a:r>
              <a:rPr lang="en-US" sz="4800" dirty="0"/>
              <a:t>Presenter</a:t>
            </a:r>
            <a:endParaRPr dirty="0"/>
          </a:p>
        </p:txBody>
      </p:sp>
      <p:sp>
        <p:nvSpPr>
          <p:cNvPr id="166" name="Google Shape;166;p7"/>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p>
            <a:pPr rtl="0" fontAlgn="base">
              <a:buFont typeface="Arial" panose="020B0604020202020204" pitchFamily="34" charset="0"/>
              <a:buChar char="•"/>
            </a:pPr>
            <a:r>
              <a:rPr lang="en-US" sz="2000" b="1" dirty="0">
                <a:solidFill>
                  <a:srgbClr val="181612"/>
                </a:solidFill>
              </a:rPr>
              <a:t>Karen Crozer, Ph.D. (</a:t>
            </a:r>
            <a:r>
              <a:rPr lang="en-US" sz="2000" b="1" dirty="0" err="1">
                <a:solidFill>
                  <a:srgbClr val="181612"/>
                </a:solidFill>
              </a:rPr>
              <a:t>crozerkj@laccd.edu</a:t>
            </a:r>
            <a:r>
              <a:rPr lang="en-US" sz="2000" b="1" dirty="0">
                <a:solidFill>
                  <a:srgbClr val="181612"/>
                </a:solidFill>
              </a:rPr>
              <a:t>)</a:t>
            </a:r>
          </a:p>
          <a:p>
            <a:pPr marL="742950" lvl="1" indent="-285750" rtl="0" fontAlgn="base">
              <a:buFont typeface="Arial" panose="020B0604020202020204" pitchFamily="34" charset="0"/>
              <a:buChar char="•"/>
            </a:pPr>
            <a:r>
              <a:rPr lang="en-US" sz="2000" dirty="0">
                <a:solidFill>
                  <a:srgbClr val="181612"/>
                </a:solidFill>
              </a:rPr>
              <a:t>English OERI lead</a:t>
            </a:r>
          </a:p>
          <a:p>
            <a:pPr marL="742950" lvl="1" indent="-285750" rtl="0" fontAlgn="base">
              <a:buFont typeface="Arial" panose="020B0604020202020204" pitchFamily="34" charset="0"/>
              <a:buChar char="•"/>
            </a:pPr>
            <a:r>
              <a:rPr lang="en-US" sz="2000" dirty="0">
                <a:solidFill>
                  <a:srgbClr val="181612"/>
                </a:solidFill>
              </a:rPr>
              <a:t>Chair of English, Comm Studies, and Journalism at L.A. Mission College</a:t>
            </a:r>
          </a:p>
          <a:p>
            <a:pPr marL="742950" lvl="1" indent="-285750" rtl="0" fontAlgn="base">
              <a:buFont typeface="Arial" panose="020B0604020202020204" pitchFamily="34" charset="0"/>
              <a:buChar char="•"/>
            </a:pPr>
            <a:r>
              <a:rPr lang="en-US" sz="2000" dirty="0">
                <a:solidFill>
                  <a:srgbClr val="181612"/>
                </a:solidFill>
              </a:rPr>
              <a:t>Co-Chair of English District Discipline Committee (LACCD)</a:t>
            </a:r>
          </a:p>
          <a:p>
            <a:pPr marL="742950" lvl="1" indent="-285750" rtl="0" fontAlgn="base">
              <a:buFont typeface="Arial" panose="020B0604020202020204" pitchFamily="34" charset="0"/>
              <a:buChar char="•"/>
            </a:pPr>
            <a:r>
              <a:rPr lang="en-US" sz="2000" dirty="0">
                <a:solidFill>
                  <a:srgbClr val="181612"/>
                </a:solidFill>
              </a:rPr>
              <a:t>Professor of English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5" name="Google Shape;175;p8"/>
          <p:cNvSpPr txBox="1">
            <a:spLocks noGrp="1"/>
          </p:cNvSpPr>
          <p:nvPr>
            <p:ph type="title" idx="4294967295"/>
          </p:nvPr>
        </p:nvSpPr>
        <p:spPr>
          <a:xfrm>
            <a:off x="1088686" y="830004"/>
            <a:ext cx="7202487" cy="89852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Arial"/>
                <a:ea typeface="Arial"/>
                <a:cs typeface="Arial"/>
                <a:sym typeface="Arial"/>
              </a:rPr>
              <a:t>Overview</a:t>
            </a:r>
            <a:endParaRPr dirty="0">
              <a:latin typeface="Arial"/>
              <a:ea typeface="Arial"/>
              <a:cs typeface="Arial"/>
              <a:sym typeface="Arial"/>
            </a:endParaRPr>
          </a:p>
        </p:txBody>
      </p:sp>
      <p:sp>
        <p:nvSpPr>
          <p:cNvPr id="174" name="Google Shape;174;p8"/>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457200" lvl="0" indent="-381000" algn="l" rtl="0">
              <a:lnSpc>
                <a:spcPct val="120000"/>
              </a:lnSpc>
              <a:spcBef>
                <a:spcPts val="750"/>
              </a:spcBef>
              <a:spcAft>
                <a:spcPts val="0"/>
              </a:spcAft>
              <a:buSzPts val="2400"/>
              <a:buChar char="•"/>
            </a:pPr>
            <a:r>
              <a:rPr lang="en-US" sz="2000" dirty="0">
                <a:solidFill>
                  <a:srgbClr val="181612"/>
                </a:solidFill>
              </a:rPr>
              <a:t>What is ENGL C1002?</a:t>
            </a:r>
          </a:p>
          <a:p>
            <a:pPr marL="457200" lvl="0" indent="-381000" algn="l" rtl="0">
              <a:lnSpc>
                <a:spcPct val="120000"/>
              </a:lnSpc>
              <a:spcBef>
                <a:spcPts val="750"/>
              </a:spcBef>
              <a:spcAft>
                <a:spcPts val="0"/>
              </a:spcAft>
              <a:buSzPts val="2400"/>
              <a:buChar char="•"/>
            </a:pPr>
            <a:r>
              <a:rPr lang="en-US" sz="2000" dirty="0">
                <a:solidFill>
                  <a:srgbClr val="181612"/>
                </a:solidFill>
              </a:rPr>
              <a:t>ENGL C1002: Guidance for Texts</a:t>
            </a:r>
          </a:p>
          <a:p>
            <a:pPr marL="457200" lvl="0" indent="-381000" algn="l" rtl="0">
              <a:lnSpc>
                <a:spcPct val="120000"/>
              </a:lnSpc>
              <a:spcBef>
                <a:spcPts val="750"/>
              </a:spcBef>
              <a:spcAft>
                <a:spcPts val="0"/>
              </a:spcAft>
              <a:buSzPts val="2400"/>
              <a:buChar char="•"/>
            </a:pPr>
            <a:r>
              <a:rPr lang="en-US" sz="2000" dirty="0">
                <a:solidFill>
                  <a:srgbClr val="181612"/>
                </a:solidFill>
              </a:rPr>
              <a:t>A New Approach: OER Fit</a:t>
            </a:r>
          </a:p>
          <a:p>
            <a:pPr marL="457200" lvl="0" indent="-381000" algn="l" rtl="0">
              <a:lnSpc>
                <a:spcPct val="120000"/>
              </a:lnSpc>
              <a:spcBef>
                <a:spcPts val="750"/>
              </a:spcBef>
              <a:spcAft>
                <a:spcPts val="0"/>
              </a:spcAft>
              <a:buSzPts val="2400"/>
              <a:buChar char="•"/>
            </a:pPr>
            <a:r>
              <a:rPr lang="en-US" sz="2000" dirty="0">
                <a:solidFill>
                  <a:srgbClr val="181612"/>
                </a:solidFill>
              </a:rPr>
              <a:t>Karen’s Curated List</a:t>
            </a:r>
          </a:p>
          <a:p>
            <a:r>
              <a:rPr lang="en-US" sz="2000" dirty="0">
                <a:solidFill>
                  <a:srgbClr val="181612"/>
                </a:solidFill>
              </a:rPr>
              <a:t>Any Gaps?</a:t>
            </a:r>
          </a:p>
          <a:p>
            <a:r>
              <a:rPr lang="en-US" sz="2000" dirty="0">
                <a:solidFill>
                  <a:srgbClr val="181612"/>
                </a:solidFill>
              </a:rPr>
              <a:t>Resources/Goodies!</a:t>
            </a:r>
          </a:p>
          <a:p>
            <a:pPr marL="457200" lvl="0" indent="-381000" algn="l" rtl="0">
              <a:lnSpc>
                <a:spcPct val="120000"/>
              </a:lnSpc>
              <a:spcBef>
                <a:spcPts val="750"/>
              </a:spcBef>
              <a:spcAft>
                <a:spcPts val="0"/>
              </a:spcAft>
              <a:buSzPts val="2400"/>
              <a:buChar cha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467D-DEFB-08C4-9AD1-C776066DCFDA}"/>
              </a:ext>
            </a:extLst>
          </p:cNvPr>
          <p:cNvSpPr>
            <a:spLocks noGrp="1"/>
          </p:cNvSpPr>
          <p:nvPr>
            <p:ph type="title"/>
          </p:nvPr>
        </p:nvSpPr>
        <p:spPr/>
        <p:txBody>
          <a:bodyPr/>
          <a:lstStyle/>
          <a:p>
            <a:r>
              <a:rPr lang="en-US" dirty="0"/>
              <a:t>What is ENGL C1002?</a:t>
            </a:r>
          </a:p>
        </p:txBody>
      </p:sp>
      <p:sp>
        <p:nvSpPr>
          <p:cNvPr id="3" name="Text Placeholder 2">
            <a:extLst>
              <a:ext uri="{FF2B5EF4-FFF2-40B4-BE49-F238E27FC236}">
                <a16:creationId xmlns:a16="http://schemas.microsoft.com/office/drawing/2014/main" id="{33C021C4-76B3-7447-4E8C-DA0D6AD3F948}"/>
              </a:ext>
            </a:extLst>
          </p:cNvPr>
          <p:cNvSpPr>
            <a:spLocks noGrp="1"/>
          </p:cNvSpPr>
          <p:nvPr>
            <p:ph type="body" idx="1"/>
          </p:nvPr>
        </p:nvSpPr>
        <p:spPr>
          <a:xfrm>
            <a:off x="1088686" y="2015735"/>
            <a:ext cx="7202456" cy="4639065"/>
          </a:xfrm>
        </p:spPr>
        <p:txBody>
          <a:bodyPr>
            <a:noAutofit/>
          </a:bodyPr>
          <a:lstStyle/>
          <a:p>
            <a:r>
              <a:rPr lang="en-US" sz="2000" dirty="0"/>
              <a:t>ENGL C1002 is part the Common Course Numbering (CCN) initiative and aligns with C-ID ENGL 120.</a:t>
            </a:r>
          </a:p>
          <a:p>
            <a:r>
              <a:rPr lang="en-US" sz="2000" dirty="0"/>
              <a:t>The course is titled “Introduction to Literature” was part of Phase II(A) of CCN with Fall 2026 implementation.</a:t>
            </a:r>
          </a:p>
          <a:p>
            <a:r>
              <a:rPr lang="en-US" sz="2000" dirty="0"/>
              <a:t>The course introduces students to literature by diverse authors and major literary genres.</a:t>
            </a:r>
          </a:p>
          <a:p>
            <a:pPr marL="127000" indent="0">
              <a:buNone/>
            </a:pPr>
            <a:r>
              <a:rPr lang="en-US" sz="2000" b="1" dirty="0"/>
              <a:t>Resources</a:t>
            </a:r>
          </a:p>
          <a:p>
            <a:r>
              <a:rPr lang="en-US" sz="2000" dirty="0">
                <a:hlinkClick r:id="rId2"/>
              </a:rPr>
              <a:t>ENGL C1002 CCN Template: Introduction to Literature </a:t>
            </a:r>
            <a:endParaRPr lang="en-US" sz="2000" dirty="0"/>
          </a:p>
          <a:p>
            <a:r>
              <a:rPr lang="en-US" sz="2000" dirty="0">
                <a:hlinkClick r:id="rId3"/>
              </a:rPr>
              <a:t>C-ID ENGL 120: Introduction to Literature</a:t>
            </a:r>
            <a:endParaRPr lang="en-US" sz="2000" dirty="0"/>
          </a:p>
        </p:txBody>
      </p:sp>
    </p:spTree>
    <p:extLst>
      <p:ext uri="{BB962C8B-B14F-4D97-AF65-F5344CB8AC3E}">
        <p14:creationId xmlns:p14="http://schemas.microsoft.com/office/powerpoint/2010/main" val="3566228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C5448-2AEA-188A-B659-08F974BBB163}"/>
              </a:ext>
            </a:extLst>
          </p:cNvPr>
          <p:cNvSpPr>
            <a:spLocks noGrp="1"/>
          </p:cNvSpPr>
          <p:nvPr>
            <p:ph type="title"/>
          </p:nvPr>
        </p:nvSpPr>
        <p:spPr/>
        <p:txBody>
          <a:bodyPr/>
          <a:lstStyle/>
          <a:p>
            <a:r>
              <a:rPr lang="en-US" dirty="0"/>
              <a:t>ENGL C1001 vs. C1002</a:t>
            </a:r>
          </a:p>
        </p:txBody>
      </p:sp>
      <p:sp>
        <p:nvSpPr>
          <p:cNvPr id="3" name="Text Placeholder 2">
            <a:extLst>
              <a:ext uri="{FF2B5EF4-FFF2-40B4-BE49-F238E27FC236}">
                <a16:creationId xmlns:a16="http://schemas.microsoft.com/office/drawing/2014/main" id="{89ADA531-F476-143A-5109-8EE3B038B1A2}"/>
              </a:ext>
            </a:extLst>
          </p:cNvPr>
          <p:cNvSpPr>
            <a:spLocks noGrp="1"/>
          </p:cNvSpPr>
          <p:nvPr>
            <p:ph type="body" idx="1"/>
          </p:nvPr>
        </p:nvSpPr>
        <p:spPr/>
        <p:txBody>
          <a:bodyPr>
            <a:noAutofit/>
          </a:bodyPr>
          <a:lstStyle/>
          <a:p>
            <a:pPr>
              <a:spcBef>
                <a:spcPts val="1200"/>
              </a:spcBef>
              <a:spcAft>
                <a:spcPts val="1200"/>
              </a:spcAft>
            </a:pPr>
            <a:r>
              <a:rPr lang="en-US" sz="2400" dirty="0"/>
              <a:t>Both courses emphasize close reading, interpretation, and analytical writing, but they approach texts differently.</a:t>
            </a:r>
          </a:p>
          <a:p>
            <a:pPr>
              <a:spcBef>
                <a:spcPts val="1200"/>
              </a:spcBef>
              <a:spcAft>
                <a:spcPts val="1200"/>
              </a:spcAft>
            </a:pPr>
            <a:r>
              <a:rPr lang="en-US" sz="2400" b="1" dirty="0"/>
              <a:t>Key distinction: </a:t>
            </a:r>
            <a:r>
              <a:rPr lang="en-US" sz="2400" dirty="0"/>
              <a:t>C1001 asks students to evaluate and construct arguments. C1002 asks students to interpret literature and explain how texts create meaning.</a:t>
            </a:r>
          </a:p>
        </p:txBody>
      </p:sp>
    </p:spTree>
    <p:extLst>
      <p:ext uri="{BB962C8B-B14F-4D97-AF65-F5344CB8AC3E}">
        <p14:creationId xmlns:p14="http://schemas.microsoft.com/office/powerpoint/2010/main" val="1016788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F4AE3-9BAF-B0B7-DF23-3E773833D311}"/>
              </a:ext>
            </a:extLst>
          </p:cNvPr>
          <p:cNvSpPr>
            <a:spLocks noGrp="1"/>
          </p:cNvSpPr>
          <p:nvPr>
            <p:ph type="title"/>
          </p:nvPr>
        </p:nvSpPr>
        <p:spPr/>
        <p:txBody>
          <a:bodyPr/>
          <a:lstStyle/>
          <a:p>
            <a:r>
              <a:rPr lang="en-US" dirty="0"/>
              <a:t>A Comparison Table (1001 vs. 1002)</a:t>
            </a:r>
          </a:p>
        </p:txBody>
      </p:sp>
      <p:graphicFrame>
        <p:nvGraphicFramePr>
          <p:cNvPr id="5" name="Table 4">
            <a:extLst>
              <a:ext uri="{FF2B5EF4-FFF2-40B4-BE49-F238E27FC236}">
                <a16:creationId xmlns:a16="http://schemas.microsoft.com/office/drawing/2014/main" id="{9ED207C0-8A12-91B4-D59D-8ECA49BB8846}"/>
              </a:ext>
            </a:extLst>
          </p:cNvPr>
          <p:cNvGraphicFramePr>
            <a:graphicFrameLocks noGrp="1"/>
          </p:cNvGraphicFramePr>
          <p:nvPr>
            <p:extLst>
              <p:ext uri="{D42A27DB-BD31-4B8C-83A1-F6EECF244321}">
                <p14:modId xmlns:p14="http://schemas.microsoft.com/office/powerpoint/2010/main" val="436891304"/>
              </p:ext>
            </p:extLst>
          </p:nvPr>
        </p:nvGraphicFramePr>
        <p:xfrm>
          <a:off x="876300" y="2273300"/>
          <a:ext cx="7594600" cy="4467124"/>
        </p:xfrm>
        <a:graphic>
          <a:graphicData uri="http://schemas.openxmlformats.org/drawingml/2006/table">
            <a:tbl>
              <a:tblPr firstRow="1" bandRow="1">
                <a:tableStyleId>{073A0DAA-6AF3-43AB-8588-CEC1D06C72B9}</a:tableStyleId>
              </a:tblPr>
              <a:tblGrid>
                <a:gridCol w="3797300">
                  <a:extLst>
                    <a:ext uri="{9D8B030D-6E8A-4147-A177-3AD203B41FA5}">
                      <a16:colId xmlns:a16="http://schemas.microsoft.com/office/drawing/2014/main" val="3654173671"/>
                    </a:ext>
                  </a:extLst>
                </a:gridCol>
                <a:gridCol w="3797300">
                  <a:extLst>
                    <a:ext uri="{9D8B030D-6E8A-4147-A177-3AD203B41FA5}">
                      <a16:colId xmlns:a16="http://schemas.microsoft.com/office/drawing/2014/main" val="2096888858"/>
                    </a:ext>
                  </a:extLst>
                </a:gridCol>
              </a:tblGrid>
              <a:tr h="537495">
                <a:tc>
                  <a:txBody>
                    <a:bodyPr/>
                    <a:lstStyle/>
                    <a:p>
                      <a:pPr>
                        <a:buNone/>
                      </a:pPr>
                      <a:r>
                        <a:rPr lang="en-US" sz="1800" dirty="0"/>
                        <a:t>ENGL C1001: Critical Thinking and Writing</a:t>
                      </a:r>
                    </a:p>
                  </a:txBody>
                  <a:tcPr anchor="ctr"/>
                </a:tc>
                <a:tc>
                  <a:txBody>
                    <a:bodyPr/>
                    <a:lstStyle/>
                    <a:p>
                      <a:pPr>
                        <a:buNone/>
                      </a:pPr>
                      <a:r>
                        <a:rPr lang="en-US" sz="1800" dirty="0"/>
                        <a:t>ENGL C1002: Introduction to Literature</a:t>
                      </a:r>
                    </a:p>
                  </a:txBody>
                  <a:tcPr anchor="ctr"/>
                </a:tc>
                <a:extLst>
                  <a:ext uri="{0D108BD9-81ED-4DB2-BD59-A6C34878D82A}">
                    <a16:rowId xmlns:a16="http://schemas.microsoft.com/office/drawing/2014/main" val="3240178623"/>
                  </a:ext>
                </a:extLst>
              </a:tr>
              <a:tr h="751021">
                <a:tc>
                  <a:txBody>
                    <a:bodyPr/>
                    <a:lstStyle/>
                    <a:p>
                      <a:pPr>
                        <a:buNone/>
                      </a:pPr>
                      <a:r>
                        <a:rPr lang="en-US" sz="1600" dirty="0">
                          <a:solidFill>
                            <a:srgbClr val="181612"/>
                          </a:solidFill>
                        </a:rPr>
                        <a:t>Central question: How do arguments work, and how can we evaluate them?</a:t>
                      </a:r>
                    </a:p>
                  </a:txBody>
                  <a:tcPr anchor="ctr"/>
                </a:tc>
                <a:tc>
                  <a:txBody>
                    <a:bodyPr/>
                    <a:lstStyle/>
                    <a:p>
                      <a:pPr>
                        <a:buNone/>
                      </a:pPr>
                      <a:r>
                        <a:rPr lang="en-US" sz="1600">
                          <a:solidFill>
                            <a:srgbClr val="181612"/>
                          </a:solidFill>
                        </a:rPr>
                        <a:t>Central question: How does literature create meaning, and how can we interpret it?</a:t>
                      </a:r>
                    </a:p>
                  </a:txBody>
                  <a:tcPr anchor="ctr"/>
                </a:tc>
                <a:extLst>
                  <a:ext uri="{0D108BD9-81ED-4DB2-BD59-A6C34878D82A}">
                    <a16:rowId xmlns:a16="http://schemas.microsoft.com/office/drawing/2014/main" val="56621422"/>
                  </a:ext>
                </a:extLst>
              </a:tr>
              <a:tr h="751021">
                <a:tc>
                  <a:txBody>
                    <a:bodyPr/>
                    <a:lstStyle/>
                    <a:p>
                      <a:pPr>
                        <a:buNone/>
                      </a:pPr>
                      <a:r>
                        <a:rPr lang="en-US" sz="1600">
                          <a:solidFill>
                            <a:srgbClr val="181612"/>
                          </a:solidFill>
                        </a:rPr>
                        <a:t>Primarily nonfiction and argumentative texts</a:t>
                      </a:r>
                    </a:p>
                  </a:txBody>
                  <a:tcPr anchor="ctr"/>
                </a:tc>
                <a:tc>
                  <a:txBody>
                    <a:bodyPr/>
                    <a:lstStyle/>
                    <a:p>
                      <a:pPr>
                        <a:buNone/>
                      </a:pPr>
                      <a:r>
                        <a:rPr lang="en-US" sz="1600" dirty="0">
                          <a:solidFill>
                            <a:srgbClr val="181612"/>
                          </a:solidFill>
                        </a:rPr>
                        <a:t>Literary genres such as fiction, poetry, and drama</a:t>
                      </a:r>
                    </a:p>
                  </a:txBody>
                  <a:tcPr anchor="ctr"/>
                </a:tc>
                <a:extLst>
                  <a:ext uri="{0D108BD9-81ED-4DB2-BD59-A6C34878D82A}">
                    <a16:rowId xmlns:a16="http://schemas.microsoft.com/office/drawing/2014/main" val="1797369775"/>
                  </a:ext>
                </a:extLst>
              </a:tr>
              <a:tr h="751021">
                <a:tc>
                  <a:txBody>
                    <a:bodyPr/>
                    <a:lstStyle/>
                    <a:p>
                      <a:pPr>
                        <a:buNone/>
                      </a:pPr>
                      <a:r>
                        <a:rPr lang="en-US" sz="1600" dirty="0">
                          <a:solidFill>
                            <a:srgbClr val="181612"/>
                          </a:solidFill>
                        </a:rPr>
                        <a:t>Analyzes claims, evidence, assumptions, and reasoning</a:t>
                      </a:r>
                    </a:p>
                  </a:txBody>
                  <a:tcPr anchor="ctr"/>
                </a:tc>
                <a:tc>
                  <a:txBody>
                    <a:bodyPr/>
                    <a:lstStyle/>
                    <a:p>
                      <a:pPr>
                        <a:buNone/>
                      </a:pPr>
                      <a:r>
                        <a:rPr lang="en-US" sz="1600">
                          <a:solidFill>
                            <a:srgbClr val="181612"/>
                          </a:solidFill>
                        </a:rPr>
                        <a:t>Analyzes literary elements, language, form, and themes</a:t>
                      </a:r>
                    </a:p>
                  </a:txBody>
                  <a:tcPr anchor="ctr"/>
                </a:tc>
                <a:extLst>
                  <a:ext uri="{0D108BD9-81ED-4DB2-BD59-A6C34878D82A}">
                    <a16:rowId xmlns:a16="http://schemas.microsoft.com/office/drawing/2014/main" val="823305477"/>
                  </a:ext>
                </a:extLst>
              </a:tr>
              <a:tr h="751021">
                <a:tc>
                  <a:txBody>
                    <a:bodyPr/>
                    <a:lstStyle/>
                    <a:p>
                      <a:pPr>
                        <a:buNone/>
                      </a:pPr>
                      <a:r>
                        <a:rPr lang="en-US" sz="1600" dirty="0">
                          <a:solidFill>
                            <a:srgbClr val="181612"/>
                          </a:solidFill>
                        </a:rPr>
                        <a:t>Emphasizes logical reasoning and argumentation</a:t>
                      </a:r>
                    </a:p>
                  </a:txBody>
                  <a:tcPr anchor="ctr"/>
                </a:tc>
                <a:tc>
                  <a:txBody>
                    <a:bodyPr/>
                    <a:lstStyle/>
                    <a:p>
                      <a:pPr>
                        <a:buNone/>
                      </a:pPr>
                      <a:r>
                        <a:rPr lang="en-US" sz="1600">
                          <a:solidFill>
                            <a:srgbClr val="181612"/>
                          </a:solidFill>
                        </a:rPr>
                        <a:t>Emphasizes close reading and literary interpretation</a:t>
                      </a:r>
                    </a:p>
                  </a:txBody>
                  <a:tcPr anchor="ctr"/>
                </a:tc>
                <a:extLst>
                  <a:ext uri="{0D108BD9-81ED-4DB2-BD59-A6C34878D82A}">
                    <a16:rowId xmlns:a16="http://schemas.microsoft.com/office/drawing/2014/main" val="3081656306"/>
                  </a:ext>
                </a:extLst>
              </a:tr>
              <a:tr h="751021">
                <a:tc>
                  <a:txBody>
                    <a:bodyPr/>
                    <a:lstStyle/>
                    <a:p>
                      <a:pPr>
                        <a:buNone/>
                      </a:pPr>
                      <a:r>
                        <a:rPr lang="en-US" sz="1600">
                          <a:solidFill>
                            <a:srgbClr val="181612"/>
                          </a:solidFill>
                        </a:rPr>
                        <a:t>Develops evidence-based arguments</a:t>
                      </a:r>
                    </a:p>
                  </a:txBody>
                  <a:tcPr anchor="ctr"/>
                </a:tc>
                <a:tc>
                  <a:txBody>
                    <a:bodyPr/>
                    <a:lstStyle/>
                    <a:p>
                      <a:pPr>
                        <a:buNone/>
                      </a:pPr>
                      <a:r>
                        <a:rPr lang="en-US" sz="1600" dirty="0">
                          <a:solidFill>
                            <a:srgbClr val="181612"/>
                          </a:solidFill>
                        </a:rPr>
                        <a:t>Develops interpretations supported by textual evidence</a:t>
                      </a:r>
                    </a:p>
                  </a:txBody>
                  <a:tcPr anchor="ctr"/>
                </a:tc>
                <a:extLst>
                  <a:ext uri="{0D108BD9-81ED-4DB2-BD59-A6C34878D82A}">
                    <a16:rowId xmlns:a16="http://schemas.microsoft.com/office/drawing/2014/main" val="1638187802"/>
                  </a:ext>
                </a:extLst>
              </a:tr>
            </a:tbl>
          </a:graphicData>
        </a:graphic>
      </p:graphicFrame>
    </p:spTree>
    <p:extLst>
      <p:ext uri="{BB962C8B-B14F-4D97-AF65-F5344CB8AC3E}">
        <p14:creationId xmlns:p14="http://schemas.microsoft.com/office/powerpoint/2010/main" val="2878387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30EAA-E3A5-F962-B766-001089F4EA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CECB6-EC68-D89E-24A6-BD75A09EE839}"/>
              </a:ext>
            </a:extLst>
          </p:cNvPr>
          <p:cNvSpPr>
            <a:spLocks noGrp="1"/>
          </p:cNvSpPr>
          <p:nvPr>
            <p:ph type="title"/>
          </p:nvPr>
        </p:nvSpPr>
        <p:spPr/>
        <p:txBody>
          <a:bodyPr/>
          <a:lstStyle/>
          <a:p>
            <a:r>
              <a:rPr lang="en-US" dirty="0"/>
              <a:t>ENGL C1002 vs. C1003</a:t>
            </a:r>
          </a:p>
        </p:txBody>
      </p:sp>
      <p:sp>
        <p:nvSpPr>
          <p:cNvPr id="3" name="Text Placeholder 2">
            <a:extLst>
              <a:ext uri="{FF2B5EF4-FFF2-40B4-BE49-F238E27FC236}">
                <a16:creationId xmlns:a16="http://schemas.microsoft.com/office/drawing/2014/main" id="{99FC93DF-E0DB-0A03-6240-A55AF06D3DAE}"/>
              </a:ext>
            </a:extLst>
          </p:cNvPr>
          <p:cNvSpPr>
            <a:spLocks noGrp="1"/>
          </p:cNvSpPr>
          <p:nvPr>
            <p:ph type="body" idx="1"/>
          </p:nvPr>
        </p:nvSpPr>
        <p:spPr/>
        <p:txBody>
          <a:bodyPr>
            <a:noAutofit/>
          </a:bodyPr>
          <a:lstStyle/>
          <a:p>
            <a:pPr>
              <a:buFont typeface="Arial" panose="020B0604020202020204" pitchFamily="34" charset="0"/>
              <a:buChar char="•"/>
            </a:pPr>
            <a:r>
              <a:rPr lang="en-US" sz="2400" dirty="0"/>
              <a:t>Both courses emphasize diverse literature, close reading, literary analysis, and analytical writing.</a:t>
            </a:r>
          </a:p>
          <a:p>
            <a:pPr>
              <a:buFont typeface="Arial" panose="020B0604020202020204" pitchFamily="34" charset="0"/>
              <a:buChar char="•"/>
            </a:pPr>
            <a:r>
              <a:rPr lang="en-US" sz="2400" b="1" dirty="0"/>
              <a:t>Key distinction:</a:t>
            </a:r>
            <a:r>
              <a:rPr lang="en-US" sz="2400" dirty="0"/>
              <a:t> C1002 emphasizes literary interpretation and appreciation, including cultural, historical, and aesthetic contexts. C1003 emphasizes critical thinking, argumentation, research, and information literacy through literary study.</a:t>
            </a:r>
          </a:p>
        </p:txBody>
      </p:sp>
    </p:spTree>
    <p:extLst>
      <p:ext uri="{BB962C8B-B14F-4D97-AF65-F5344CB8AC3E}">
        <p14:creationId xmlns:p14="http://schemas.microsoft.com/office/powerpoint/2010/main" val="251156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AF755-CB9D-28A0-4280-8BC0A71C35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8B0473-C7E3-13E5-9C79-852C374E0995}"/>
              </a:ext>
            </a:extLst>
          </p:cNvPr>
          <p:cNvSpPr>
            <a:spLocks noGrp="1"/>
          </p:cNvSpPr>
          <p:nvPr>
            <p:ph type="title"/>
          </p:nvPr>
        </p:nvSpPr>
        <p:spPr/>
        <p:txBody>
          <a:bodyPr/>
          <a:lstStyle/>
          <a:p>
            <a:r>
              <a:rPr lang="en-US" dirty="0"/>
              <a:t>A Comparison Table  (1002 vs. 1003)</a:t>
            </a:r>
          </a:p>
        </p:txBody>
      </p:sp>
      <p:graphicFrame>
        <p:nvGraphicFramePr>
          <p:cNvPr id="5" name="Table 4">
            <a:extLst>
              <a:ext uri="{FF2B5EF4-FFF2-40B4-BE49-F238E27FC236}">
                <a16:creationId xmlns:a16="http://schemas.microsoft.com/office/drawing/2014/main" id="{CB8AB60A-C445-281A-A5E3-0CFB8960169F}"/>
              </a:ext>
            </a:extLst>
          </p:cNvPr>
          <p:cNvGraphicFramePr>
            <a:graphicFrameLocks noGrp="1"/>
          </p:cNvGraphicFramePr>
          <p:nvPr>
            <p:extLst>
              <p:ext uri="{D42A27DB-BD31-4B8C-83A1-F6EECF244321}">
                <p14:modId xmlns:p14="http://schemas.microsoft.com/office/powerpoint/2010/main" val="1997545005"/>
              </p:ext>
            </p:extLst>
          </p:nvPr>
        </p:nvGraphicFramePr>
        <p:xfrm>
          <a:off x="876300" y="2273300"/>
          <a:ext cx="7594600" cy="4292600"/>
        </p:xfrm>
        <a:graphic>
          <a:graphicData uri="http://schemas.openxmlformats.org/drawingml/2006/table">
            <a:tbl>
              <a:tblPr firstRow="1" bandRow="1">
                <a:tableStyleId>{073A0DAA-6AF3-43AB-8588-CEC1D06C72B9}</a:tableStyleId>
              </a:tblPr>
              <a:tblGrid>
                <a:gridCol w="3797300">
                  <a:extLst>
                    <a:ext uri="{9D8B030D-6E8A-4147-A177-3AD203B41FA5}">
                      <a16:colId xmlns:a16="http://schemas.microsoft.com/office/drawing/2014/main" val="3654173671"/>
                    </a:ext>
                  </a:extLst>
                </a:gridCol>
                <a:gridCol w="3797300">
                  <a:extLst>
                    <a:ext uri="{9D8B030D-6E8A-4147-A177-3AD203B41FA5}">
                      <a16:colId xmlns:a16="http://schemas.microsoft.com/office/drawing/2014/main" val="2096888858"/>
                    </a:ext>
                  </a:extLst>
                </a:gridCol>
              </a:tblGrid>
              <a:tr h="537495">
                <a:tc>
                  <a:txBody>
                    <a:bodyPr/>
                    <a:lstStyle/>
                    <a:p>
                      <a:pPr>
                        <a:buNone/>
                      </a:pPr>
                      <a:r>
                        <a:rPr lang="en-US"/>
                        <a:t>ENGL C1002: Introduction to Literature</a:t>
                      </a:r>
                    </a:p>
                  </a:txBody>
                  <a:tcPr anchor="ctr"/>
                </a:tc>
                <a:tc>
                  <a:txBody>
                    <a:bodyPr/>
                    <a:lstStyle/>
                    <a:p>
                      <a:pPr>
                        <a:buNone/>
                      </a:pPr>
                      <a:r>
                        <a:rPr lang="en-US"/>
                        <a:t>ENGL C1003: Critical Thinking and Writing Through Literature</a:t>
                      </a:r>
                    </a:p>
                  </a:txBody>
                  <a:tcPr anchor="ctr"/>
                </a:tc>
                <a:extLst>
                  <a:ext uri="{0D108BD9-81ED-4DB2-BD59-A6C34878D82A}">
                    <a16:rowId xmlns:a16="http://schemas.microsoft.com/office/drawing/2014/main" val="3240178623"/>
                  </a:ext>
                </a:extLst>
              </a:tr>
              <a:tr h="751021">
                <a:tc>
                  <a:txBody>
                    <a:bodyPr/>
                    <a:lstStyle/>
                    <a:p>
                      <a:pPr>
                        <a:buNone/>
                      </a:pPr>
                      <a:r>
                        <a:rPr lang="en-US" dirty="0">
                          <a:solidFill>
                            <a:srgbClr val="181612"/>
                          </a:solidFill>
                        </a:rPr>
                        <a:t>Central question: How does literature create meaning, and how can we interpret it?</a:t>
                      </a:r>
                    </a:p>
                  </a:txBody>
                  <a:tcPr anchor="ctr"/>
                </a:tc>
                <a:tc>
                  <a:txBody>
                    <a:bodyPr/>
                    <a:lstStyle/>
                    <a:p>
                      <a:pPr>
                        <a:buNone/>
                      </a:pPr>
                      <a:r>
                        <a:rPr lang="en-US">
                          <a:solidFill>
                            <a:srgbClr val="181612"/>
                          </a:solidFill>
                        </a:rPr>
                        <a:t>Central question: How can we use literature to develop and evaluate critical arguments?</a:t>
                      </a:r>
                    </a:p>
                  </a:txBody>
                  <a:tcPr anchor="ctr"/>
                </a:tc>
                <a:extLst>
                  <a:ext uri="{0D108BD9-81ED-4DB2-BD59-A6C34878D82A}">
                    <a16:rowId xmlns:a16="http://schemas.microsoft.com/office/drawing/2014/main" val="56621422"/>
                  </a:ext>
                </a:extLst>
              </a:tr>
              <a:tr h="751021">
                <a:tc>
                  <a:txBody>
                    <a:bodyPr/>
                    <a:lstStyle/>
                    <a:p>
                      <a:pPr>
                        <a:buNone/>
                      </a:pPr>
                      <a:r>
                        <a:rPr lang="en-US" dirty="0">
                          <a:solidFill>
                            <a:srgbClr val="181612"/>
                          </a:solidFill>
                        </a:rPr>
                        <a:t>Studies literary genres such as fiction, poetry, and drama</a:t>
                      </a:r>
                    </a:p>
                  </a:txBody>
                  <a:tcPr anchor="ctr"/>
                </a:tc>
                <a:tc>
                  <a:txBody>
                    <a:bodyPr/>
                    <a:lstStyle/>
                    <a:p>
                      <a:pPr>
                        <a:buNone/>
                      </a:pPr>
                      <a:r>
                        <a:rPr lang="en-US" dirty="0">
                          <a:solidFill>
                            <a:srgbClr val="181612"/>
                          </a:solidFill>
                        </a:rPr>
                        <a:t>Uses literary texts as the basis for critical inquiry and argumentative writing</a:t>
                      </a:r>
                    </a:p>
                  </a:txBody>
                  <a:tcPr anchor="ctr"/>
                </a:tc>
                <a:extLst>
                  <a:ext uri="{0D108BD9-81ED-4DB2-BD59-A6C34878D82A}">
                    <a16:rowId xmlns:a16="http://schemas.microsoft.com/office/drawing/2014/main" val="1797369775"/>
                  </a:ext>
                </a:extLst>
              </a:tr>
              <a:tr h="751021">
                <a:tc>
                  <a:txBody>
                    <a:bodyPr/>
                    <a:lstStyle/>
                    <a:p>
                      <a:pPr>
                        <a:buNone/>
                      </a:pPr>
                      <a:r>
                        <a:rPr lang="en-US">
                          <a:solidFill>
                            <a:srgbClr val="181612"/>
                          </a:solidFill>
                        </a:rPr>
                        <a:t>Analyzes literary elements, language, form, and themes</a:t>
                      </a:r>
                    </a:p>
                  </a:txBody>
                  <a:tcPr anchor="ctr"/>
                </a:tc>
                <a:tc>
                  <a:txBody>
                    <a:bodyPr/>
                    <a:lstStyle/>
                    <a:p>
                      <a:pPr>
                        <a:buNone/>
                      </a:pPr>
                      <a:r>
                        <a:rPr lang="en-US" dirty="0">
                          <a:solidFill>
                            <a:srgbClr val="181612"/>
                          </a:solidFill>
                        </a:rPr>
                        <a:t>Analyzes literary texts, claims, evidence, assumptions, and reasoning</a:t>
                      </a:r>
                    </a:p>
                  </a:txBody>
                  <a:tcPr anchor="ctr"/>
                </a:tc>
                <a:extLst>
                  <a:ext uri="{0D108BD9-81ED-4DB2-BD59-A6C34878D82A}">
                    <a16:rowId xmlns:a16="http://schemas.microsoft.com/office/drawing/2014/main" val="823305477"/>
                  </a:ext>
                </a:extLst>
              </a:tr>
              <a:tr h="751021">
                <a:tc>
                  <a:txBody>
                    <a:bodyPr/>
                    <a:lstStyle/>
                    <a:p>
                      <a:pPr>
                        <a:buNone/>
                      </a:pPr>
                      <a:r>
                        <a:rPr lang="en-US">
                          <a:solidFill>
                            <a:srgbClr val="181612"/>
                          </a:solidFill>
                        </a:rPr>
                        <a:t>Emphasizes close reading and literary interpretation</a:t>
                      </a:r>
                    </a:p>
                  </a:txBody>
                  <a:tcPr anchor="ctr"/>
                </a:tc>
                <a:tc>
                  <a:txBody>
                    <a:bodyPr/>
                    <a:lstStyle/>
                    <a:p>
                      <a:pPr>
                        <a:buNone/>
                      </a:pPr>
                      <a:r>
                        <a:rPr lang="en-US" dirty="0">
                          <a:solidFill>
                            <a:srgbClr val="181612"/>
                          </a:solidFill>
                        </a:rPr>
                        <a:t>Emphasizes critical thinking, logical reasoning, and argumentation</a:t>
                      </a:r>
                    </a:p>
                  </a:txBody>
                  <a:tcPr anchor="ctr"/>
                </a:tc>
                <a:extLst>
                  <a:ext uri="{0D108BD9-81ED-4DB2-BD59-A6C34878D82A}">
                    <a16:rowId xmlns:a16="http://schemas.microsoft.com/office/drawing/2014/main" val="3081656306"/>
                  </a:ext>
                </a:extLst>
              </a:tr>
              <a:tr h="751021">
                <a:tc>
                  <a:txBody>
                    <a:bodyPr/>
                    <a:lstStyle/>
                    <a:p>
                      <a:pPr>
                        <a:buNone/>
                      </a:pPr>
                      <a:r>
                        <a:rPr lang="en-US">
                          <a:solidFill>
                            <a:srgbClr val="181612"/>
                          </a:solidFill>
                        </a:rPr>
                        <a:t>Develops interpretations supported by textual evidence</a:t>
                      </a:r>
                    </a:p>
                  </a:txBody>
                  <a:tcPr anchor="ctr"/>
                </a:tc>
                <a:tc>
                  <a:txBody>
                    <a:bodyPr/>
                    <a:lstStyle/>
                    <a:p>
                      <a:pPr>
                        <a:buNone/>
                      </a:pPr>
                      <a:r>
                        <a:rPr lang="en-US" dirty="0">
                          <a:solidFill>
                            <a:srgbClr val="181612"/>
                          </a:solidFill>
                        </a:rPr>
                        <a:t>Develops evidence-based arguments supported by literary analysis and research</a:t>
                      </a:r>
                    </a:p>
                  </a:txBody>
                  <a:tcPr anchor="ctr"/>
                </a:tc>
                <a:extLst>
                  <a:ext uri="{0D108BD9-81ED-4DB2-BD59-A6C34878D82A}">
                    <a16:rowId xmlns:a16="http://schemas.microsoft.com/office/drawing/2014/main" val="1638187802"/>
                  </a:ext>
                </a:extLst>
              </a:tr>
            </a:tbl>
          </a:graphicData>
        </a:graphic>
      </p:graphicFrame>
    </p:spTree>
    <p:extLst>
      <p:ext uri="{BB962C8B-B14F-4D97-AF65-F5344CB8AC3E}">
        <p14:creationId xmlns:p14="http://schemas.microsoft.com/office/powerpoint/2010/main" val="510641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35E0A-A88D-6EBF-7153-760675540BB7}"/>
              </a:ext>
            </a:extLst>
          </p:cNvPr>
          <p:cNvSpPr>
            <a:spLocks noGrp="1"/>
          </p:cNvSpPr>
          <p:nvPr>
            <p:ph type="title"/>
          </p:nvPr>
        </p:nvSpPr>
        <p:spPr/>
        <p:txBody>
          <a:bodyPr/>
          <a:lstStyle/>
          <a:p>
            <a:r>
              <a:rPr lang="en-US" dirty="0"/>
              <a:t>Course Content (Summarized)</a:t>
            </a:r>
          </a:p>
        </p:txBody>
      </p:sp>
      <p:sp>
        <p:nvSpPr>
          <p:cNvPr id="3" name="Text Placeholder 2">
            <a:extLst>
              <a:ext uri="{FF2B5EF4-FFF2-40B4-BE49-F238E27FC236}">
                <a16:creationId xmlns:a16="http://schemas.microsoft.com/office/drawing/2014/main" id="{40966453-374C-DF12-947F-DB0B1FF58587}"/>
              </a:ext>
            </a:extLst>
          </p:cNvPr>
          <p:cNvSpPr>
            <a:spLocks noGrp="1"/>
          </p:cNvSpPr>
          <p:nvPr>
            <p:ph type="body" idx="1"/>
          </p:nvPr>
        </p:nvSpPr>
        <p:spPr/>
        <p:txBody>
          <a:bodyPr>
            <a:noAutofit/>
          </a:bodyPr>
          <a:lstStyle/>
          <a:p>
            <a:r>
              <a:rPr lang="en-US" sz="2000" dirty="0"/>
              <a:t>Introduce students to diverse literary works in </a:t>
            </a:r>
            <a:r>
              <a:rPr lang="en-US" sz="2000" b="1" dirty="0"/>
              <a:t>three required genres: poetry, drama, and short fiction</a:t>
            </a:r>
            <a:r>
              <a:rPr lang="en-US" sz="2000" dirty="0"/>
              <a:t>, with opportunities to study additional genres.</a:t>
            </a:r>
          </a:p>
          <a:p>
            <a:r>
              <a:rPr lang="en-US" sz="2000" dirty="0"/>
              <a:t>Develop students’ </a:t>
            </a:r>
            <a:r>
              <a:rPr lang="en-US" sz="2000" b="1" dirty="0"/>
              <a:t>close reading, critical thinking, and literary analysis skills</a:t>
            </a:r>
            <a:r>
              <a:rPr lang="en-US" sz="2000" dirty="0"/>
              <a:t> through the study and application of literary terminology, devices, and critical approaches.</a:t>
            </a:r>
          </a:p>
          <a:p>
            <a:r>
              <a:rPr lang="en-US" sz="2000" dirty="0"/>
              <a:t>Strengthen students’ ability to </a:t>
            </a:r>
            <a:r>
              <a:rPr lang="en-US" sz="2000" b="1" dirty="0"/>
              <a:t>interpret literature in its cultural, historical, and aesthetic contexts</a:t>
            </a:r>
            <a:r>
              <a:rPr lang="en-US" sz="2000" dirty="0"/>
              <a:t> and support their interpretations with textual evidence in analytical writing.</a:t>
            </a:r>
          </a:p>
        </p:txBody>
      </p:sp>
    </p:spTree>
    <p:extLst>
      <p:ext uri="{BB962C8B-B14F-4D97-AF65-F5344CB8AC3E}">
        <p14:creationId xmlns:p14="http://schemas.microsoft.com/office/powerpoint/2010/main" val="2021717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2CF0-85BB-1B42-039D-D859CBE291A6}"/>
              </a:ext>
            </a:extLst>
          </p:cNvPr>
          <p:cNvSpPr>
            <a:spLocks noGrp="1"/>
          </p:cNvSpPr>
          <p:nvPr>
            <p:ph type="title"/>
          </p:nvPr>
        </p:nvSpPr>
        <p:spPr/>
        <p:txBody>
          <a:bodyPr/>
          <a:lstStyle/>
          <a:p>
            <a:r>
              <a:rPr lang="en-US" dirty="0"/>
              <a:t>Students Will... (summarized)</a:t>
            </a:r>
          </a:p>
        </p:txBody>
      </p:sp>
      <p:sp>
        <p:nvSpPr>
          <p:cNvPr id="3" name="Text Placeholder 2">
            <a:extLst>
              <a:ext uri="{FF2B5EF4-FFF2-40B4-BE49-F238E27FC236}">
                <a16:creationId xmlns:a16="http://schemas.microsoft.com/office/drawing/2014/main" id="{C25E5CC2-3AE4-F3F6-060A-CCF6EE0E34D0}"/>
              </a:ext>
            </a:extLst>
          </p:cNvPr>
          <p:cNvSpPr>
            <a:spLocks noGrp="1"/>
          </p:cNvSpPr>
          <p:nvPr>
            <p:ph type="body" idx="1"/>
          </p:nvPr>
        </p:nvSpPr>
        <p:spPr/>
        <p:txBody>
          <a:bodyPr>
            <a:normAutofit fontScale="77500" lnSpcReduction="20000"/>
          </a:bodyPr>
          <a:lstStyle/>
          <a:p>
            <a:r>
              <a:rPr lang="en-US" sz="2400" b="1" dirty="0"/>
              <a:t>Read and analyze diverse literary works</a:t>
            </a:r>
            <a:r>
              <a:rPr lang="en-US" sz="2400" dirty="0"/>
              <a:t>, including poetry, drama, and short fiction, using close reading, literary terminology, and critical approaches.</a:t>
            </a:r>
          </a:p>
          <a:p>
            <a:r>
              <a:rPr lang="en-US" sz="2400" b="1" dirty="0"/>
              <a:t>Interpret literature in context</a:t>
            </a:r>
            <a:r>
              <a:rPr lang="en-US" sz="2400" dirty="0"/>
              <a:t>, examining how cultural, historical, and social factors shape its meaning.</a:t>
            </a:r>
          </a:p>
          <a:p>
            <a:r>
              <a:rPr lang="en-US" sz="2400" b="1" dirty="0"/>
              <a:t>Develop and discuss interpretations</a:t>
            </a:r>
            <a:r>
              <a:rPr lang="en-US" sz="2400" dirty="0"/>
              <a:t> supported by textual evidence, critical thinking, and clear written communication.</a:t>
            </a:r>
          </a:p>
          <a:p>
            <a:r>
              <a:rPr lang="en-US" sz="2400" b="1" dirty="0"/>
              <a:t>Integrate primary and secondary research</a:t>
            </a:r>
            <a:r>
              <a:rPr lang="en-US" sz="2400" dirty="0"/>
              <a:t> into literary analyses using appropriate documentation.</a:t>
            </a:r>
          </a:p>
          <a:p>
            <a:r>
              <a:rPr lang="en-US" sz="2400" b="1" dirty="0"/>
              <a:t>Complete at least 5,000 words of writing</a:t>
            </a:r>
            <a:r>
              <a:rPr lang="en-US" sz="2400" dirty="0"/>
              <a:t>, including drafts, peer responses, and other writing activities.</a:t>
            </a:r>
            <a:endParaRPr lang="en-US" sz="2000" dirty="0"/>
          </a:p>
        </p:txBody>
      </p:sp>
    </p:spTree>
    <p:extLst>
      <p:ext uri="{BB962C8B-B14F-4D97-AF65-F5344CB8AC3E}">
        <p14:creationId xmlns:p14="http://schemas.microsoft.com/office/powerpoint/2010/main" val="698592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07D28-3055-B12F-F84F-6F649700B43B}"/>
              </a:ext>
            </a:extLst>
          </p:cNvPr>
          <p:cNvSpPr>
            <a:spLocks noGrp="1"/>
          </p:cNvSpPr>
          <p:nvPr>
            <p:ph type="title"/>
          </p:nvPr>
        </p:nvSpPr>
        <p:spPr/>
        <p:txBody>
          <a:bodyPr/>
          <a:lstStyle/>
          <a:p>
            <a:r>
              <a:rPr lang="en-US" dirty="0"/>
              <a:t>ENGL C1002: Guidance for Texts</a:t>
            </a:r>
          </a:p>
        </p:txBody>
      </p:sp>
      <p:sp>
        <p:nvSpPr>
          <p:cNvPr id="3" name="Text Placeholder 2">
            <a:extLst>
              <a:ext uri="{FF2B5EF4-FFF2-40B4-BE49-F238E27FC236}">
                <a16:creationId xmlns:a16="http://schemas.microsoft.com/office/drawing/2014/main" id="{2C7E7C20-7103-417B-3458-B40CA2130BF7}"/>
              </a:ext>
            </a:extLst>
          </p:cNvPr>
          <p:cNvSpPr>
            <a:spLocks noGrp="1"/>
          </p:cNvSpPr>
          <p:nvPr>
            <p:ph type="body" idx="1"/>
          </p:nvPr>
        </p:nvSpPr>
        <p:spPr>
          <a:xfrm>
            <a:off x="1088686" y="2015732"/>
            <a:ext cx="7202456" cy="4499368"/>
          </a:xfrm>
        </p:spPr>
        <p:txBody>
          <a:bodyPr>
            <a:noAutofit/>
          </a:bodyPr>
          <a:lstStyle/>
          <a:p>
            <a:r>
              <a:rPr lang="en-US" sz="1800" b="1" dirty="0">
                <a:solidFill>
                  <a:schemeClr val="tx1"/>
                </a:solidFill>
              </a:rPr>
              <a:t>From Course Description: </a:t>
            </a:r>
            <a:r>
              <a:rPr lang="en-US" sz="1800" dirty="0">
                <a:solidFill>
                  <a:srgbClr val="181612"/>
                </a:solidFill>
              </a:rPr>
              <a:t>“…students are introduced to works by </a:t>
            </a:r>
            <a:r>
              <a:rPr lang="en-US" sz="1800" b="1" dirty="0">
                <a:solidFill>
                  <a:srgbClr val="181612"/>
                </a:solidFill>
              </a:rPr>
              <a:t>diverse authors</a:t>
            </a:r>
            <a:r>
              <a:rPr lang="en-US" sz="1800" dirty="0">
                <a:solidFill>
                  <a:srgbClr val="181612"/>
                </a:solidFill>
              </a:rPr>
              <a:t> and </a:t>
            </a:r>
            <a:r>
              <a:rPr lang="en-US" sz="1800" b="1" dirty="0">
                <a:solidFill>
                  <a:srgbClr val="181612"/>
                </a:solidFill>
              </a:rPr>
              <a:t>major literary genres</a:t>
            </a:r>
            <a:r>
              <a:rPr lang="en-US" sz="1800" dirty="0">
                <a:solidFill>
                  <a:srgbClr val="181612"/>
                </a:solidFill>
              </a:rPr>
              <a:t>, developing close reading and analytical writing skills…”</a:t>
            </a:r>
          </a:p>
          <a:p>
            <a:r>
              <a:rPr lang="en-US" sz="1800" b="1" dirty="0">
                <a:solidFill>
                  <a:schemeClr val="tx1"/>
                </a:solidFill>
              </a:rPr>
              <a:t>From Course Content: </a:t>
            </a:r>
            <a:r>
              <a:rPr lang="en-US" sz="1800" dirty="0">
                <a:solidFill>
                  <a:srgbClr val="181612"/>
                </a:solidFill>
              </a:rPr>
              <a:t>“</a:t>
            </a:r>
            <a:r>
              <a:rPr lang="en-US" sz="1800" b="1" dirty="0">
                <a:solidFill>
                  <a:srgbClr val="181612"/>
                </a:solidFill>
              </a:rPr>
              <a:t>Literary terminology, devices, and critical approaches</a:t>
            </a:r>
            <a:r>
              <a:rPr lang="en-US" sz="1800" dirty="0">
                <a:solidFill>
                  <a:srgbClr val="181612"/>
                </a:solidFill>
              </a:rPr>
              <a:t>…” and “</a:t>
            </a:r>
            <a:r>
              <a:rPr lang="en-US" sz="1800" b="1" dirty="0">
                <a:solidFill>
                  <a:srgbClr val="181612"/>
                </a:solidFill>
              </a:rPr>
              <a:t>A minimum of 3 literary genres, including poetry, drama, and short fiction</a:t>
            </a:r>
            <a:r>
              <a:rPr lang="en-US" sz="1800" dirty="0">
                <a:solidFill>
                  <a:srgbClr val="181612"/>
                </a:solidFill>
              </a:rPr>
              <a:t> from </a:t>
            </a:r>
            <a:r>
              <a:rPr lang="en-US" sz="1800" b="1" dirty="0">
                <a:solidFill>
                  <a:srgbClr val="181612"/>
                </a:solidFill>
              </a:rPr>
              <a:t>diverse authors </a:t>
            </a:r>
            <a:r>
              <a:rPr lang="en-US" sz="1800" dirty="0">
                <a:solidFill>
                  <a:srgbClr val="181612"/>
                </a:solidFill>
              </a:rPr>
              <a:t>representing </a:t>
            </a:r>
            <a:r>
              <a:rPr lang="en-US" sz="1800" b="1" dirty="0">
                <a:solidFill>
                  <a:srgbClr val="181612"/>
                </a:solidFill>
              </a:rPr>
              <a:t>a wide range of cultures, ethnicities, genders, sexual orientations, and socioeconomic backgrounds..</a:t>
            </a:r>
            <a:r>
              <a:rPr lang="en-US" sz="1800" dirty="0">
                <a:solidFill>
                  <a:srgbClr val="181612"/>
                </a:solidFill>
              </a:rPr>
              <a:t>.”</a:t>
            </a:r>
          </a:p>
          <a:p>
            <a:r>
              <a:rPr lang="en-US" sz="1800" b="1" dirty="0">
                <a:solidFill>
                  <a:schemeClr val="tx1"/>
                </a:solidFill>
              </a:rPr>
              <a:t>From Course Objective #4: </a:t>
            </a:r>
            <a:r>
              <a:rPr lang="en-US" sz="1800" dirty="0">
                <a:solidFill>
                  <a:srgbClr val="181612"/>
                </a:solidFill>
              </a:rPr>
              <a:t>“Compose formal written analyses of </a:t>
            </a:r>
            <a:r>
              <a:rPr lang="en-US" sz="1800" b="1" dirty="0">
                <a:solidFill>
                  <a:srgbClr val="181612"/>
                </a:solidFill>
              </a:rPr>
              <a:t>texts by diverse authors </a:t>
            </a:r>
            <a:r>
              <a:rPr lang="en-US" sz="1800" dirty="0">
                <a:solidFill>
                  <a:srgbClr val="181612"/>
                </a:solidFill>
              </a:rPr>
              <a:t>that demonstrate appropriate academic discourse and </a:t>
            </a:r>
            <a:r>
              <a:rPr lang="en-US" sz="1800" b="1" dirty="0">
                <a:solidFill>
                  <a:srgbClr val="181612"/>
                </a:solidFill>
              </a:rPr>
              <a:t>the conventions of literary analysis.</a:t>
            </a:r>
            <a:r>
              <a:rPr lang="en-US" sz="1800" dirty="0">
                <a:solidFill>
                  <a:srgbClr val="181612"/>
                </a:solidFill>
              </a:rPr>
              <a:t>”</a:t>
            </a:r>
          </a:p>
        </p:txBody>
      </p:sp>
    </p:spTree>
    <p:extLst>
      <p:ext uri="{BB962C8B-B14F-4D97-AF65-F5344CB8AC3E}">
        <p14:creationId xmlns:p14="http://schemas.microsoft.com/office/powerpoint/2010/main" val="2731991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E8732-FDD5-F037-D9EB-4D9FA468AE95}"/>
              </a:ext>
            </a:extLst>
          </p:cNvPr>
          <p:cNvSpPr>
            <a:spLocks noGrp="1"/>
          </p:cNvSpPr>
          <p:nvPr>
            <p:ph type="title"/>
          </p:nvPr>
        </p:nvSpPr>
        <p:spPr/>
        <p:txBody>
          <a:bodyPr/>
          <a:lstStyle/>
          <a:p>
            <a:r>
              <a:rPr lang="en-US" dirty="0"/>
              <a:t>Key Textbook Guidance from the CCN</a:t>
            </a:r>
          </a:p>
        </p:txBody>
      </p:sp>
      <p:sp>
        <p:nvSpPr>
          <p:cNvPr id="3" name="Text Placeholder 2">
            <a:extLst>
              <a:ext uri="{FF2B5EF4-FFF2-40B4-BE49-F238E27FC236}">
                <a16:creationId xmlns:a16="http://schemas.microsoft.com/office/drawing/2014/main" id="{A46728C4-782B-C286-144E-062007DBC683}"/>
              </a:ext>
            </a:extLst>
          </p:cNvPr>
          <p:cNvSpPr>
            <a:spLocks noGrp="1"/>
          </p:cNvSpPr>
          <p:nvPr>
            <p:ph type="body" idx="1"/>
          </p:nvPr>
        </p:nvSpPr>
        <p:spPr/>
        <p:txBody>
          <a:bodyPr>
            <a:noAutofit/>
          </a:bodyPr>
          <a:lstStyle/>
          <a:p>
            <a:pPr>
              <a:buNone/>
            </a:pPr>
            <a:r>
              <a:rPr lang="en-US" sz="1900" dirty="0"/>
              <a:t>The ENGL C1002 template gives faculty flexibility in choosing texts, but it establishes several important requirements. These can be met through a single OER or a collection of materials from multiple sources. The key areas are:</a:t>
            </a:r>
          </a:p>
          <a:p>
            <a:pPr>
              <a:buFont typeface="+mj-lt"/>
              <a:buAutoNum type="arabicPeriod"/>
            </a:pPr>
            <a:r>
              <a:rPr lang="en-US" sz="1900" b="1" dirty="0"/>
              <a:t>Literary readings: </a:t>
            </a:r>
            <a:r>
              <a:rPr lang="en-US" sz="1900" dirty="0"/>
              <a:t>Texts representing at least three required genres (poetry, drama, and short fiction) by diverse authors.</a:t>
            </a:r>
          </a:p>
          <a:p>
            <a:pPr>
              <a:buFont typeface="+mj-lt"/>
              <a:buAutoNum type="arabicPeriod"/>
            </a:pPr>
            <a:r>
              <a:rPr lang="en-US" sz="1900" b="1" dirty="0"/>
              <a:t>Literary analysis resources: </a:t>
            </a:r>
            <a:r>
              <a:rPr lang="en-US" sz="1900" dirty="0"/>
              <a:t>Materials supporting close reading, literary terminology, devices, and critical approaches.</a:t>
            </a:r>
          </a:p>
          <a:p>
            <a:pPr>
              <a:buFont typeface="+mj-lt"/>
              <a:buAutoNum type="arabicPeriod"/>
            </a:pPr>
            <a:r>
              <a:rPr lang="en-US" sz="1900" b="1" dirty="0"/>
              <a:t>Writing support: </a:t>
            </a:r>
            <a:r>
              <a:rPr lang="en-US" sz="1900" dirty="0"/>
              <a:t>Resources that help students develop evidence-based literary interpretations and analytical essays.</a:t>
            </a:r>
          </a:p>
        </p:txBody>
      </p:sp>
    </p:spTree>
    <p:extLst>
      <p:ext uri="{BB962C8B-B14F-4D97-AF65-F5344CB8AC3E}">
        <p14:creationId xmlns:p14="http://schemas.microsoft.com/office/powerpoint/2010/main" val="3827991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B38AC-BC07-BD2B-0805-71A1A5E01C3B}"/>
              </a:ext>
            </a:extLst>
          </p:cNvPr>
          <p:cNvSpPr>
            <a:spLocks noGrp="1"/>
          </p:cNvSpPr>
          <p:nvPr>
            <p:ph type="title"/>
          </p:nvPr>
        </p:nvSpPr>
        <p:spPr/>
        <p:txBody>
          <a:bodyPr/>
          <a:lstStyle/>
          <a:p>
            <a:r>
              <a:rPr lang="en-US" dirty="0"/>
              <a:t>What ENGL C1002 OER Texts or Resources Do You Currently Use?</a:t>
            </a:r>
          </a:p>
        </p:txBody>
      </p:sp>
      <p:sp>
        <p:nvSpPr>
          <p:cNvPr id="3" name="Text Placeholder 2">
            <a:extLst>
              <a:ext uri="{FF2B5EF4-FFF2-40B4-BE49-F238E27FC236}">
                <a16:creationId xmlns:a16="http://schemas.microsoft.com/office/drawing/2014/main" id="{3174341E-0409-303F-82CA-391B16D985E1}"/>
              </a:ext>
            </a:extLst>
          </p:cNvPr>
          <p:cNvSpPr>
            <a:spLocks noGrp="1"/>
          </p:cNvSpPr>
          <p:nvPr>
            <p:ph type="body" idx="1"/>
          </p:nvPr>
        </p:nvSpPr>
        <p:spPr/>
        <p:txBody>
          <a:bodyPr>
            <a:normAutofit/>
          </a:bodyPr>
          <a:lstStyle/>
          <a:p>
            <a:pPr marL="127000" indent="0">
              <a:buNone/>
            </a:pPr>
            <a:r>
              <a:rPr lang="en-US" sz="2000" dirty="0">
                <a:solidFill>
                  <a:srgbClr val="181612"/>
                </a:solidFill>
              </a:rPr>
              <a:t>Tell us in the chat!</a:t>
            </a:r>
          </a:p>
        </p:txBody>
      </p:sp>
    </p:spTree>
    <p:extLst>
      <p:ext uri="{BB962C8B-B14F-4D97-AF65-F5344CB8AC3E}">
        <p14:creationId xmlns:p14="http://schemas.microsoft.com/office/powerpoint/2010/main" val="1351165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EEF9D-E1A5-B5FE-2B6C-0E3FA87B86B0}"/>
              </a:ext>
            </a:extLst>
          </p:cNvPr>
          <p:cNvSpPr>
            <a:spLocks noGrp="1"/>
          </p:cNvSpPr>
          <p:nvPr>
            <p:ph type="title"/>
          </p:nvPr>
        </p:nvSpPr>
        <p:spPr/>
        <p:txBody>
          <a:bodyPr/>
          <a:lstStyle/>
          <a:p>
            <a:r>
              <a:rPr lang="en-US" dirty="0"/>
              <a:t>Get Ideas from the OERI English Page</a:t>
            </a:r>
          </a:p>
        </p:txBody>
      </p:sp>
      <p:sp>
        <p:nvSpPr>
          <p:cNvPr id="3" name="Text Placeholder 2">
            <a:extLst>
              <a:ext uri="{FF2B5EF4-FFF2-40B4-BE49-F238E27FC236}">
                <a16:creationId xmlns:a16="http://schemas.microsoft.com/office/drawing/2014/main" id="{C46270FD-56F7-355E-EC1D-237FBD3E3D2E}"/>
              </a:ext>
            </a:extLst>
          </p:cNvPr>
          <p:cNvSpPr>
            <a:spLocks noGrp="1"/>
          </p:cNvSpPr>
          <p:nvPr>
            <p:ph type="body" idx="1"/>
          </p:nvPr>
        </p:nvSpPr>
        <p:spPr/>
        <p:txBody>
          <a:bodyPr>
            <a:normAutofit/>
          </a:bodyPr>
          <a:lstStyle/>
          <a:p>
            <a:r>
              <a:rPr lang="en-US" sz="2000" dirty="0">
                <a:solidFill>
                  <a:srgbClr val="181612"/>
                </a:solidFill>
              </a:rPr>
              <a:t>Check out our textbooks listed for either ENGL C1002 or ENGL C1003, since they have a lot of overlap: </a:t>
            </a:r>
            <a:r>
              <a:rPr lang="en-US" sz="2000" b="1" dirty="0">
                <a:hlinkClick r:id="rId2"/>
              </a:rPr>
              <a:t>OERI English page</a:t>
            </a:r>
            <a:r>
              <a:rPr lang="en-US" sz="2000" b="1" dirty="0"/>
              <a:t>.</a:t>
            </a:r>
            <a:endParaRPr lang="en-US" sz="2000" dirty="0"/>
          </a:p>
        </p:txBody>
      </p:sp>
    </p:spTree>
    <p:extLst>
      <p:ext uri="{BB962C8B-B14F-4D97-AF65-F5344CB8AC3E}">
        <p14:creationId xmlns:p14="http://schemas.microsoft.com/office/powerpoint/2010/main" val="776470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1">
          <a:extLst>
            <a:ext uri="{FF2B5EF4-FFF2-40B4-BE49-F238E27FC236}">
              <a16:creationId xmlns:a16="http://schemas.microsoft.com/office/drawing/2014/main" id="{E6721CB6-907B-F996-F0FC-3EE1995E3F15}"/>
            </a:ext>
          </a:extLst>
        </p:cNvPr>
        <p:cNvGrpSpPr/>
        <p:nvPr/>
      </p:nvGrpSpPr>
      <p:grpSpPr>
        <a:xfrm>
          <a:off x="0" y="0"/>
          <a:ext cx="0" cy="0"/>
          <a:chOff x="0" y="0"/>
          <a:chExt cx="0" cy="0"/>
        </a:xfrm>
      </p:grpSpPr>
      <p:sp>
        <p:nvSpPr>
          <p:cNvPr id="152" name="Google Shape;152;p5">
            <a:extLst>
              <a:ext uri="{FF2B5EF4-FFF2-40B4-BE49-F238E27FC236}">
                <a16:creationId xmlns:a16="http://schemas.microsoft.com/office/drawing/2014/main" id="{7DE95D31-398A-65B9-B30C-AD6699591ED9}"/>
              </a:ext>
            </a:extLst>
          </p:cNvPr>
          <p:cNvSpPr txBox="1">
            <a:spLocks noGrp="1"/>
          </p:cNvSpPr>
          <p:nvPr>
            <p:ph type="ctrTitle"/>
          </p:nvPr>
        </p:nvSpPr>
        <p:spPr>
          <a:xfrm>
            <a:off x="1279936" y="2733040"/>
            <a:ext cx="6477803" cy="1538289"/>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lt1"/>
              </a:buClr>
              <a:buSzPts val="3600"/>
              <a:buFont typeface="Arial"/>
              <a:buNone/>
            </a:pPr>
            <a:r>
              <a:rPr lang="en-US" dirty="0"/>
              <a:t>A New Approach: OER Fit</a:t>
            </a:r>
            <a:endParaRPr dirty="0"/>
          </a:p>
        </p:txBody>
      </p:sp>
      <p:sp>
        <p:nvSpPr>
          <p:cNvPr id="153" name="Google Shape;153;p5">
            <a:extLst>
              <a:ext uri="{FF2B5EF4-FFF2-40B4-BE49-F238E27FC236}">
                <a16:creationId xmlns:a16="http://schemas.microsoft.com/office/drawing/2014/main" id="{7CA9AB11-3B20-0DD8-F244-74816025EC7F}"/>
              </a:ext>
            </a:extLst>
          </p:cNvPr>
          <p:cNvSpPr txBox="1">
            <a:spLocks noGrp="1"/>
          </p:cNvSpPr>
          <p:nvPr>
            <p:ph type="subTitle" idx="1"/>
          </p:nvPr>
        </p:nvSpPr>
        <p:spPr>
          <a:xfrm>
            <a:off x="563880" y="5220084"/>
            <a:ext cx="7727259" cy="977621"/>
          </a:xfrm>
          <a:prstGeom prst="rect">
            <a:avLst/>
          </a:prstGeom>
          <a:noFill/>
          <a:ln>
            <a:noFill/>
          </a:ln>
        </p:spPr>
        <p:txBody>
          <a:bodyPr spcFirstLastPara="1" wrap="square" lIns="91425" tIns="91425" rIns="91425" bIns="91425" anchor="t" anchorCtr="0">
            <a:normAutofit/>
          </a:bodyPr>
          <a:lstStyle/>
          <a:p>
            <a:pPr marL="171446" lvl="0" indent="-171446" algn="l" rtl="0">
              <a:lnSpc>
                <a:spcPct val="120000"/>
              </a:lnSpc>
              <a:spcBef>
                <a:spcPts val="750"/>
              </a:spcBef>
              <a:spcAft>
                <a:spcPts val="0"/>
              </a:spcAft>
              <a:buSzPct val="108108"/>
              <a:buNone/>
            </a:pPr>
            <a:endParaRPr b="1" dirty="0"/>
          </a:p>
        </p:txBody>
      </p:sp>
    </p:spTree>
    <p:extLst>
      <p:ext uri="{BB962C8B-B14F-4D97-AF65-F5344CB8AC3E}">
        <p14:creationId xmlns:p14="http://schemas.microsoft.com/office/powerpoint/2010/main" val="1348248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8C6B1-BFBE-4D69-D2B2-AD17A75D2954}"/>
              </a:ext>
            </a:extLst>
          </p:cNvPr>
          <p:cNvSpPr>
            <a:spLocks noGrp="1"/>
          </p:cNvSpPr>
          <p:nvPr>
            <p:ph type="title"/>
          </p:nvPr>
        </p:nvSpPr>
        <p:spPr/>
        <p:txBody>
          <a:bodyPr/>
          <a:lstStyle/>
          <a:p>
            <a:r>
              <a:rPr lang="en-US" dirty="0"/>
              <a:t>The FIT Method</a:t>
            </a:r>
          </a:p>
        </p:txBody>
      </p:sp>
      <p:graphicFrame>
        <p:nvGraphicFramePr>
          <p:cNvPr id="5" name="Table 4">
            <a:extLst>
              <a:ext uri="{FF2B5EF4-FFF2-40B4-BE49-F238E27FC236}">
                <a16:creationId xmlns:a16="http://schemas.microsoft.com/office/drawing/2014/main" id="{5625676D-6721-3EB3-51C4-256EEAB9C556}"/>
              </a:ext>
            </a:extLst>
          </p:cNvPr>
          <p:cNvGraphicFramePr>
            <a:graphicFrameLocks noGrp="1"/>
          </p:cNvGraphicFramePr>
          <p:nvPr>
            <p:extLst>
              <p:ext uri="{D42A27DB-BD31-4B8C-83A1-F6EECF244321}">
                <p14:modId xmlns:p14="http://schemas.microsoft.com/office/powerpoint/2010/main" val="2152732821"/>
              </p:ext>
            </p:extLst>
          </p:nvPr>
        </p:nvGraphicFramePr>
        <p:xfrm>
          <a:off x="1028700" y="2387599"/>
          <a:ext cx="7086600" cy="3181947"/>
        </p:xfrm>
        <a:graphic>
          <a:graphicData uri="http://schemas.openxmlformats.org/drawingml/2006/table">
            <a:tbl>
              <a:tblPr firstRow="1" bandRow="1">
                <a:tableStyleId>{6E25E649-3F16-4E02-A733-19D2CDBF48F0}</a:tableStyleId>
              </a:tblPr>
              <a:tblGrid>
                <a:gridCol w="3543300">
                  <a:extLst>
                    <a:ext uri="{9D8B030D-6E8A-4147-A177-3AD203B41FA5}">
                      <a16:colId xmlns:a16="http://schemas.microsoft.com/office/drawing/2014/main" val="1207159049"/>
                    </a:ext>
                  </a:extLst>
                </a:gridCol>
                <a:gridCol w="3543300">
                  <a:extLst>
                    <a:ext uri="{9D8B030D-6E8A-4147-A177-3AD203B41FA5}">
                      <a16:colId xmlns:a16="http://schemas.microsoft.com/office/drawing/2014/main" val="2667054610"/>
                    </a:ext>
                  </a:extLst>
                </a:gridCol>
              </a:tblGrid>
              <a:tr h="612882">
                <a:tc>
                  <a:txBody>
                    <a:bodyPr/>
                    <a:lstStyle/>
                    <a:p>
                      <a:r>
                        <a:rPr lang="en-US" dirty="0"/>
                        <a:t>Step</a:t>
                      </a:r>
                    </a:p>
                  </a:txBody>
                  <a:tcPr anchor="ctr"/>
                </a:tc>
                <a:tc>
                  <a:txBody>
                    <a:bodyPr/>
                    <a:lstStyle/>
                    <a:p>
                      <a:r>
                        <a:rPr lang="en-US" dirty="0"/>
                        <a:t>My Approach</a:t>
                      </a:r>
                    </a:p>
                  </a:txBody>
                  <a:tcPr anchor="ctr"/>
                </a:tc>
                <a:extLst>
                  <a:ext uri="{0D108BD9-81ED-4DB2-BD59-A6C34878D82A}">
                    <a16:rowId xmlns:a16="http://schemas.microsoft.com/office/drawing/2014/main" val="3573891645"/>
                  </a:ext>
                </a:extLst>
              </a:tr>
              <a:tr h="856355">
                <a:tc>
                  <a:txBody>
                    <a:bodyPr/>
                    <a:lstStyle/>
                    <a:p>
                      <a:r>
                        <a:rPr lang="en-US" sz="2000" b="1" dirty="0"/>
                        <a:t>F</a:t>
                      </a:r>
                      <a:r>
                        <a:rPr lang="en-US" b="1" dirty="0"/>
                        <a:t>rame the course</a:t>
                      </a:r>
                      <a:endParaRPr lang="en-US" dirty="0"/>
                    </a:p>
                  </a:txBody>
                  <a:tcPr anchor="ctr"/>
                </a:tc>
                <a:tc>
                  <a:txBody>
                    <a:bodyPr/>
                    <a:lstStyle/>
                    <a:p>
                      <a:r>
                        <a:rPr lang="en-US"/>
                        <a:t>I translate CCN expectations into a course-specific rubric.</a:t>
                      </a:r>
                    </a:p>
                  </a:txBody>
                  <a:tcPr anchor="ctr"/>
                </a:tc>
                <a:extLst>
                  <a:ext uri="{0D108BD9-81ED-4DB2-BD59-A6C34878D82A}">
                    <a16:rowId xmlns:a16="http://schemas.microsoft.com/office/drawing/2014/main" val="335311821"/>
                  </a:ext>
                </a:extLst>
              </a:tr>
              <a:tr h="856355">
                <a:tc>
                  <a:txBody>
                    <a:bodyPr/>
                    <a:lstStyle/>
                    <a:p>
                      <a:r>
                        <a:rPr lang="en-US" sz="2000" b="1" dirty="0"/>
                        <a:t>I</a:t>
                      </a:r>
                      <a:r>
                        <a:rPr lang="en-US" b="1" dirty="0"/>
                        <a:t>nspect the OER</a:t>
                      </a:r>
                      <a:endParaRPr lang="en-US" dirty="0"/>
                    </a:p>
                  </a:txBody>
                  <a:tcPr anchor="ctr"/>
                </a:tc>
                <a:tc>
                  <a:txBody>
                    <a:bodyPr/>
                    <a:lstStyle/>
                    <a:p>
                      <a:r>
                        <a:rPr lang="en-US"/>
                        <a:t>AI assists with an initial review and locates possible evidence.</a:t>
                      </a:r>
                    </a:p>
                  </a:txBody>
                  <a:tcPr anchor="ctr"/>
                </a:tc>
                <a:extLst>
                  <a:ext uri="{0D108BD9-81ED-4DB2-BD59-A6C34878D82A}">
                    <a16:rowId xmlns:a16="http://schemas.microsoft.com/office/drawing/2014/main" val="1473441227"/>
                  </a:ext>
                </a:extLst>
              </a:tr>
              <a:tr h="856355">
                <a:tc>
                  <a:txBody>
                    <a:bodyPr/>
                    <a:lstStyle/>
                    <a:p>
                      <a:r>
                        <a:rPr lang="en-US" sz="2000" b="1" dirty="0"/>
                        <a:t>T</a:t>
                      </a:r>
                      <a:r>
                        <a:rPr lang="en-US" b="1" dirty="0"/>
                        <a:t>est the findings</a:t>
                      </a:r>
                      <a:endParaRPr lang="en-US" dirty="0"/>
                    </a:p>
                  </a:txBody>
                  <a:tcPr anchor="ctr"/>
                </a:tc>
                <a:tc>
                  <a:txBody>
                    <a:bodyPr/>
                    <a:lstStyle/>
                    <a:p>
                      <a:r>
                        <a:rPr lang="en-US" dirty="0"/>
                        <a:t>I check the text, revise ratings, and explain supplementation needs.</a:t>
                      </a:r>
                    </a:p>
                  </a:txBody>
                  <a:tcPr anchor="ctr"/>
                </a:tc>
                <a:extLst>
                  <a:ext uri="{0D108BD9-81ED-4DB2-BD59-A6C34878D82A}">
                    <a16:rowId xmlns:a16="http://schemas.microsoft.com/office/drawing/2014/main" val="2921263077"/>
                  </a:ext>
                </a:extLst>
              </a:tr>
            </a:tbl>
          </a:graphicData>
        </a:graphic>
      </p:graphicFrame>
      <p:sp>
        <p:nvSpPr>
          <p:cNvPr id="7" name="TextBox 6">
            <a:extLst>
              <a:ext uri="{FF2B5EF4-FFF2-40B4-BE49-F238E27FC236}">
                <a16:creationId xmlns:a16="http://schemas.microsoft.com/office/drawing/2014/main" id="{108DAF55-D98E-95C1-0702-70D178316480}"/>
              </a:ext>
            </a:extLst>
          </p:cNvPr>
          <p:cNvSpPr txBox="1"/>
          <p:nvPr/>
        </p:nvSpPr>
        <p:spPr>
          <a:xfrm>
            <a:off x="1088686" y="5918200"/>
            <a:ext cx="4499314" cy="707886"/>
          </a:xfrm>
          <a:prstGeom prst="rect">
            <a:avLst/>
          </a:prstGeom>
          <a:noFill/>
        </p:spPr>
        <p:txBody>
          <a:bodyPr wrap="square" rtlCol="0">
            <a:spAutoFit/>
          </a:bodyPr>
          <a:lstStyle/>
          <a:p>
            <a:r>
              <a:rPr lang="en-US" sz="2000" b="0" u="sng" dirty="0">
                <a:solidFill>
                  <a:srgbClr val="013997"/>
                </a:solidFill>
                <a:latin typeface="Arial" panose="020B0604020202020204" pitchFamily="34" charset="0"/>
                <a:ea typeface="Bitstream Charter"/>
                <a:cs typeface="Arial" panose="020B0604020202020204" pitchFamily="34" charset="0"/>
                <a:hlinkClick r:id="rId2"/>
              </a:rPr>
              <a:t>Read the FIT Method</a:t>
            </a: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02095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9E76C-7F9A-AB17-C6B9-AC68891BE7B2}"/>
              </a:ext>
            </a:extLst>
          </p:cNvPr>
          <p:cNvSpPr>
            <a:spLocks noGrp="1"/>
          </p:cNvSpPr>
          <p:nvPr>
            <p:ph type="title"/>
          </p:nvPr>
        </p:nvSpPr>
        <p:spPr/>
        <p:txBody>
          <a:bodyPr/>
          <a:lstStyle/>
          <a:p>
            <a:r>
              <a:rPr lang="en-US" dirty="0"/>
              <a:t>Eight Criteria for ENGL C1002 Rubric</a:t>
            </a:r>
          </a:p>
        </p:txBody>
      </p:sp>
      <p:graphicFrame>
        <p:nvGraphicFramePr>
          <p:cNvPr id="5" name="Table 4">
            <a:extLst>
              <a:ext uri="{FF2B5EF4-FFF2-40B4-BE49-F238E27FC236}">
                <a16:creationId xmlns:a16="http://schemas.microsoft.com/office/drawing/2014/main" id="{F6C6DB9C-85C8-F107-09FE-86995D2757E1}"/>
              </a:ext>
            </a:extLst>
          </p:cNvPr>
          <p:cNvGraphicFramePr>
            <a:graphicFrameLocks noGrp="1"/>
          </p:cNvGraphicFramePr>
          <p:nvPr>
            <p:extLst>
              <p:ext uri="{D42A27DB-BD31-4B8C-83A1-F6EECF244321}">
                <p14:modId xmlns:p14="http://schemas.microsoft.com/office/powerpoint/2010/main" val="1027283601"/>
              </p:ext>
            </p:extLst>
          </p:nvPr>
        </p:nvGraphicFramePr>
        <p:xfrm>
          <a:off x="1324414" y="2123247"/>
          <a:ext cx="6731000" cy="3566160"/>
        </p:xfrm>
        <a:graphic>
          <a:graphicData uri="http://schemas.openxmlformats.org/drawingml/2006/table">
            <a:tbl>
              <a:tblPr firstRow="1" bandRow="1">
                <a:tableStyleId>{74C1A8A3-306A-4EB7-A6B1-4F7E0EB9C5D6}</a:tableStyleId>
              </a:tblPr>
              <a:tblGrid>
                <a:gridCol w="1773322">
                  <a:extLst>
                    <a:ext uri="{9D8B030D-6E8A-4147-A177-3AD203B41FA5}">
                      <a16:colId xmlns:a16="http://schemas.microsoft.com/office/drawing/2014/main" val="87059629"/>
                    </a:ext>
                  </a:extLst>
                </a:gridCol>
                <a:gridCol w="4957678">
                  <a:extLst>
                    <a:ext uri="{9D8B030D-6E8A-4147-A177-3AD203B41FA5}">
                      <a16:colId xmlns:a16="http://schemas.microsoft.com/office/drawing/2014/main" val="4039210766"/>
                    </a:ext>
                  </a:extLst>
                </a:gridCol>
              </a:tblGrid>
              <a:tr h="370840">
                <a:tc>
                  <a:txBody>
                    <a:bodyPr/>
                    <a:lstStyle/>
                    <a:p>
                      <a:r>
                        <a:rPr lang="en-US" sz="2000" dirty="0">
                          <a:solidFill>
                            <a:srgbClr val="181612"/>
                          </a:solidFill>
                        </a:rPr>
                        <a:t>Number</a:t>
                      </a:r>
                    </a:p>
                  </a:txBody>
                  <a:tcPr anchor="ctr"/>
                </a:tc>
                <a:tc>
                  <a:txBody>
                    <a:bodyPr/>
                    <a:lstStyle/>
                    <a:p>
                      <a:r>
                        <a:rPr lang="en-US" sz="2000" dirty="0">
                          <a:solidFill>
                            <a:srgbClr val="181612"/>
                          </a:solidFill>
                        </a:rPr>
                        <a:t>Criterion</a:t>
                      </a:r>
                    </a:p>
                  </a:txBody>
                  <a:tcPr anchor="ctr"/>
                </a:tc>
                <a:extLst>
                  <a:ext uri="{0D108BD9-81ED-4DB2-BD59-A6C34878D82A}">
                    <a16:rowId xmlns:a16="http://schemas.microsoft.com/office/drawing/2014/main" val="60811552"/>
                  </a:ext>
                </a:extLst>
              </a:tr>
              <a:tr h="370840">
                <a:tc>
                  <a:txBody>
                    <a:bodyPr/>
                    <a:lstStyle/>
                    <a:p>
                      <a:r>
                        <a:rPr lang="en-US" sz="2000"/>
                        <a:t>1</a:t>
                      </a:r>
                    </a:p>
                  </a:txBody>
                  <a:tcPr anchor="ctr"/>
                </a:tc>
                <a:tc>
                  <a:txBody>
                    <a:bodyPr/>
                    <a:lstStyle/>
                    <a:p>
                      <a:r>
                        <a:rPr lang="en-US" sz="2000"/>
                        <a:t>Literary Breadth</a:t>
                      </a:r>
                    </a:p>
                  </a:txBody>
                  <a:tcPr anchor="ctr"/>
                </a:tc>
                <a:extLst>
                  <a:ext uri="{0D108BD9-81ED-4DB2-BD59-A6C34878D82A}">
                    <a16:rowId xmlns:a16="http://schemas.microsoft.com/office/drawing/2014/main" val="3087659896"/>
                  </a:ext>
                </a:extLst>
              </a:tr>
              <a:tr h="370840">
                <a:tc>
                  <a:txBody>
                    <a:bodyPr/>
                    <a:lstStyle/>
                    <a:p>
                      <a:r>
                        <a:rPr lang="en-US" sz="2000"/>
                        <a:t>2</a:t>
                      </a:r>
                    </a:p>
                  </a:txBody>
                  <a:tcPr anchor="ctr"/>
                </a:tc>
                <a:tc>
                  <a:txBody>
                    <a:bodyPr/>
                    <a:lstStyle/>
                    <a:p>
                      <a:r>
                        <a:rPr lang="en-US" sz="2000"/>
                        <a:t>Poetry</a:t>
                      </a:r>
                    </a:p>
                  </a:txBody>
                  <a:tcPr anchor="ctr"/>
                </a:tc>
                <a:extLst>
                  <a:ext uri="{0D108BD9-81ED-4DB2-BD59-A6C34878D82A}">
                    <a16:rowId xmlns:a16="http://schemas.microsoft.com/office/drawing/2014/main" val="2857027551"/>
                  </a:ext>
                </a:extLst>
              </a:tr>
              <a:tr h="370840">
                <a:tc>
                  <a:txBody>
                    <a:bodyPr/>
                    <a:lstStyle/>
                    <a:p>
                      <a:r>
                        <a:rPr lang="en-US" sz="2000"/>
                        <a:t>3</a:t>
                      </a:r>
                    </a:p>
                  </a:txBody>
                  <a:tcPr anchor="ctr"/>
                </a:tc>
                <a:tc>
                  <a:txBody>
                    <a:bodyPr/>
                    <a:lstStyle/>
                    <a:p>
                      <a:r>
                        <a:rPr lang="en-US" sz="2000"/>
                        <a:t>Drama</a:t>
                      </a:r>
                    </a:p>
                  </a:txBody>
                  <a:tcPr anchor="ctr"/>
                </a:tc>
                <a:extLst>
                  <a:ext uri="{0D108BD9-81ED-4DB2-BD59-A6C34878D82A}">
                    <a16:rowId xmlns:a16="http://schemas.microsoft.com/office/drawing/2014/main" val="4164067981"/>
                  </a:ext>
                </a:extLst>
              </a:tr>
              <a:tr h="370840">
                <a:tc>
                  <a:txBody>
                    <a:bodyPr/>
                    <a:lstStyle/>
                    <a:p>
                      <a:r>
                        <a:rPr lang="en-US" sz="2000"/>
                        <a:t>4</a:t>
                      </a:r>
                    </a:p>
                  </a:txBody>
                  <a:tcPr anchor="ctr"/>
                </a:tc>
                <a:tc>
                  <a:txBody>
                    <a:bodyPr/>
                    <a:lstStyle/>
                    <a:p>
                      <a:r>
                        <a:rPr lang="en-US" sz="2000"/>
                        <a:t>Fiction</a:t>
                      </a:r>
                    </a:p>
                  </a:txBody>
                  <a:tcPr anchor="ctr"/>
                </a:tc>
                <a:extLst>
                  <a:ext uri="{0D108BD9-81ED-4DB2-BD59-A6C34878D82A}">
                    <a16:rowId xmlns:a16="http://schemas.microsoft.com/office/drawing/2014/main" val="3551747756"/>
                  </a:ext>
                </a:extLst>
              </a:tr>
              <a:tr h="370840">
                <a:tc>
                  <a:txBody>
                    <a:bodyPr/>
                    <a:lstStyle/>
                    <a:p>
                      <a:r>
                        <a:rPr lang="en-US" sz="2000"/>
                        <a:t>5</a:t>
                      </a:r>
                    </a:p>
                  </a:txBody>
                  <a:tcPr anchor="ctr"/>
                </a:tc>
                <a:tc>
                  <a:txBody>
                    <a:bodyPr/>
                    <a:lstStyle/>
                    <a:p>
                      <a:r>
                        <a:rPr lang="en-US" sz="2000" dirty="0"/>
                        <a:t>Diverse Literary Voices</a:t>
                      </a:r>
                    </a:p>
                  </a:txBody>
                  <a:tcPr anchor="ctr"/>
                </a:tc>
                <a:extLst>
                  <a:ext uri="{0D108BD9-81ED-4DB2-BD59-A6C34878D82A}">
                    <a16:rowId xmlns:a16="http://schemas.microsoft.com/office/drawing/2014/main" val="3417035674"/>
                  </a:ext>
                </a:extLst>
              </a:tr>
              <a:tr h="370840">
                <a:tc>
                  <a:txBody>
                    <a:bodyPr/>
                    <a:lstStyle/>
                    <a:p>
                      <a:r>
                        <a:rPr lang="en-US" sz="2000" dirty="0"/>
                        <a:t>6</a:t>
                      </a:r>
                    </a:p>
                  </a:txBody>
                  <a:tcPr anchor="ctr"/>
                </a:tc>
                <a:tc>
                  <a:txBody>
                    <a:bodyPr/>
                    <a:lstStyle/>
                    <a:p>
                      <a:r>
                        <a:rPr lang="en-US" sz="2000"/>
                        <a:t>Literary Terms &amp; Critical Approaches</a:t>
                      </a:r>
                    </a:p>
                  </a:txBody>
                  <a:tcPr anchor="ctr"/>
                </a:tc>
                <a:extLst>
                  <a:ext uri="{0D108BD9-81ED-4DB2-BD59-A6C34878D82A}">
                    <a16:rowId xmlns:a16="http://schemas.microsoft.com/office/drawing/2014/main" val="2676676860"/>
                  </a:ext>
                </a:extLst>
              </a:tr>
              <a:tr h="370840">
                <a:tc>
                  <a:txBody>
                    <a:bodyPr/>
                    <a:lstStyle/>
                    <a:p>
                      <a:r>
                        <a:rPr lang="en-US" sz="2000"/>
                        <a:t>7</a:t>
                      </a:r>
                    </a:p>
                  </a:txBody>
                  <a:tcPr anchor="ctr"/>
                </a:tc>
                <a:tc>
                  <a:txBody>
                    <a:bodyPr/>
                    <a:lstStyle/>
                    <a:p>
                      <a:r>
                        <a:rPr lang="en-US" sz="2000"/>
                        <a:t>Close Reading &amp; Literary Analysis</a:t>
                      </a:r>
                    </a:p>
                  </a:txBody>
                  <a:tcPr anchor="ctr"/>
                </a:tc>
                <a:extLst>
                  <a:ext uri="{0D108BD9-81ED-4DB2-BD59-A6C34878D82A}">
                    <a16:rowId xmlns:a16="http://schemas.microsoft.com/office/drawing/2014/main" val="1861478427"/>
                  </a:ext>
                </a:extLst>
              </a:tr>
              <a:tr h="370840">
                <a:tc>
                  <a:txBody>
                    <a:bodyPr/>
                    <a:lstStyle/>
                    <a:p>
                      <a:r>
                        <a:rPr lang="en-US" sz="2000"/>
                        <a:t>8</a:t>
                      </a:r>
                    </a:p>
                  </a:txBody>
                  <a:tcPr anchor="ctr"/>
                </a:tc>
                <a:tc>
                  <a:txBody>
                    <a:bodyPr/>
                    <a:lstStyle/>
                    <a:p>
                      <a:r>
                        <a:rPr lang="en-US" sz="2000" dirty="0"/>
                        <a:t>Research &amp; Writing About Literature</a:t>
                      </a:r>
                    </a:p>
                  </a:txBody>
                  <a:tcPr anchor="ctr"/>
                </a:tc>
                <a:extLst>
                  <a:ext uri="{0D108BD9-81ED-4DB2-BD59-A6C34878D82A}">
                    <a16:rowId xmlns:a16="http://schemas.microsoft.com/office/drawing/2014/main" val="1512812655"/>
                  </a:ext>
                </a:extLst>
              </a:tr>
            </a:tbl>
          </a:graphicData>
        </a:graphic>
      </p:graphicFrame>
      <p:sp>
        <p:nvSpPr>
          <p:cNvPr id="6" name="TextBox 5">
            <a:extLst>
              <a:ext uri="{FF2B5EF4-FFF2-40B4-BE49-F238E27FC236}">
                <a16:creationId xmlns:a16="http://schemas.microsoft.com/office/drawing/2014/main" id="{EF633659-787A-70E5-62D3-726FCE1D48D3}"/>
              </a:ext>
            </a:extLst>
          </p:cNvPr>
          <p:cNvSpPr txBox="1"/>
          <p:nvPr/>
        </p:nvSpPr>
        <p:spPr>
          <a:xfrm>
            <a:off x="1524000" y="6324600"/>
            <a:ext cx="7376742" cy="400110"/>
          </a:xfrm>
          <a:prstGeom prst="rect">
            <a:avLst/>
          </a:prstGeom>
          <a:noFill/>
        </p:spPr>
        <p:txBody>
          <a:bodyPr wrap="square" rtlCol="0">
            <a:spAutoFit/>
          </a:bodyPr>
          <a:lstStyle/>
          <a:p>
            <a:r>
              <a:rPr lang="en-US" sz="2000" dirty="0">
                <a:hlinkClick r:id="rId2"/>
              </a:rPr>
              <a:t>View the Complete ENGL C1002 Course Fit Rubric</a:t>
            </a:r>
            <a:endParaRPr lang="en-US" sz="2000" dirty="0"/>
          </a:p>
        </p:txBody>
      </p:sp>
    </p:spTree>
    <p:extLst>
      <p:ext uri="{BB962C8B-B14F-4D97-AF65-F5344CB8AC3E}">
        <p14:creationId xmlns:p14="http://schemas.microsoft.com/office/powerpoint/2010/main" val="896993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82604-831A-A8CF-1E34-0EBB32688855}"/>
              </a:ext>
            </a:extLst>
          </p:cNvPr>
          <p:cNvSpPr>
            <a:spLocks noGrp="1"/>
          </p:cNvSpPr>
          <p:nvPr>
            <p:ph type="title"/>
          </p:nvPr>
        </p:nvSpPr>
        <p:spPr/>
        <p:txBody>
          <a:bodyPr/>
          <a:lstStyle/>
          <a:p>
            <a:r>
              <a:rPr lang="en-US" dirty="0"/>
              <a:t>How I Describe Alignment</a:t>
            </a:r>
          </a:p>
        </p:txBody>
      </p:sp>
      <p:sp>
        <p:nvSpPr>
          <p:cNvPr id="3" name="Text Placeholder 2">
            <a:extLst>
              <a:ext uri="{FF2B5EF4-FFF2-40B4-BE49-F238E27FC236}">
                <a16:creationId xmlns:a16="http://schemas.microsoft.com/office/drawing/2014/main" id="{ABAD3193-F25B-0653-D67D-6023F9472654}"/>
              </a:ext>
            </a:extLst>
          </p:cNvPr>
          <p:cNvSpPr>
            <a:spLocks noGrp="1"/>
          </p:cNvSpPr>
          <p:nvPr>
            <p:ph type="body" idx="1"/>
          </p:nvPr>
        </p:nvSpPr>
        <p:spPr>
          <a:xfrm>
            <a:off x="970772" y="5511800"/>
            <a:ext cx="7202456" cy="1346200"/>
          </a:xfrm>
        </p:spPr>
        <p:txBody>
          <a:bodyPr>
            <a:normAutofit/>
          </a:bodyPr>
          <a:lstStyle/>
          <a:p>
            <a:r>
              <a:rPr lang="en-US" dirty="0">
                <a:hlinkClick r:id="rId2"/>
              </a:rPr>
              <a:t>Read the Shared Course Fit Scale</a:t>
            </a:r>
            <a:endParaRPr lang="en-US" dirty="0"/>
          </a:p>
          <a:p>
            <a:r>
              <a:rPr lang="en-US" dirty="0"/>
              <a:t>Each criterion stays separate. Faculty decide which coverage matters for their course.</a:t>
            </a:r>
          </a:p>
          <a:p>
            <a:endParaRPr lang="en-US" dirty="0"/>
          </a:p>
        </p:txBody>
      </p:sp>
      <p:graphicFrame>
        <p:nvGraphicFramePr>
          <p:cNvPr id="4" name="Table 3">
            <a:extLst>
              <a:ext uri="{FF2B5EF4-FFF2-40B4-BE49-F238E27FC236}">
                <a16:creationId xmlns:a16="http://schemas.microsoft.com/office/drawing/2014/main" id="{B41E479D-87CD-17DE-4E7F-BEA8960AC7B3}"/>
              </a:ext>
            </a:extLst>
          </p:cNvPr>
          <p:cNvGraphicFramePr>
            <a:graphicFrameLocks noGrp="1"/>
          </p:cNvGraphicFramePr>
          <p:nvPr>
            <p:extLst>
              <p:ext uri="{D42A27DB-BD31-4B8C-83A1-F6EECF244321}">
                <p14:modId xmlns:p14="http://schemas.microsoft.com/office/powerpoint/2010/main" val="2919337438"/>
              </p:ext>
            </p:extLst>
          </p:nvPr>
        </p:nvGraphicFramePr>
        <p:xfrm>
          <a:off x="1384300" y="2229927"/>
          <a:ext cx="6096000" cy="3083560"/>
        </p:xfrm>
        <a:graphic>
          <a:graphicData uri="http://schemas.openxmlformats.org/drawingml/2006/table">
            <a:tbl>
              <a:tblPr firstRow="1" bandRow="1">
                <a:tableStyleId>{F5AB1C69-6EDB-4FF4-983F-18BD219EF322}</a:tableStyleId>
              </a:tblPr>
              <a:tblGrid>
                <a:gridCol w="3048000">
                  <a:extLst>
                    <a:ext uri="{9D8B030D-6E8A-4147-A177-3AD203B41FA5}">
                      <a16:colId xmlns:a16="http://schemas.microsoft.com/office/drawing/2014/main" val="3755121224"/>
                    </a:ext>
                  </a:extLst>
                </a:gridCol>
                <a:gridCol w="3048000">
                  <a:extLst>
                    <a:ext uri="{9D8B030D-6E8A-4147-A177-3AD203B41FA5}">
                      <a16:colId xmlns:a16="http://schemas.microsoft.com/office/drawing/2014/main" val="2473403501"/>
                    </a:ext>
                  </a:extLst>
                </a:gridCol>
              </a:tblGrid>
              <a:tr h="370840">
                <a:tc>
                  <a:txBody>
                    <a:bodyPr/>
                    <a:lstStyle/>
                    <a:p>
                      <a:r>
                        <a:rPr lang="en-US" dirty="0"/>
                        <a:t>Rating</a:t>
                      </a:r>
                    </a:p>
                  </a:txBody>
                  <a:tcPr anchor="ctr"/>
                </a:tc>
                <a:tc>
                  <a:txBody>
                    <a:bodyPr/>
                    <a:lstStyle/>
                    <a:p>
                      <a:r>
                        <a:rPr lang="en-US"/>
                        <a:t>Description</a:t>
                      </a:r>
                    </a:p>
                  </a:txBody>
                  <a:tcPr anchor="ctr"/>
                </a:tc>
                <a:extLst>
                  <a:ext uri="{0D108BD9-81ED-4DB2-BD59-A6C34878D82A}">
                    <a16:rowId xmlns:a16="http://schemas.microsoft.com/office/drawing/2014/main" val="1852442261"/>
                  </a:ext>
                </a:extLst>
              </a:tr>
              <a:tr h="370840">
                <a:tc>
                  <a:txBody>
                    <a:bodyPr/>
                    <a:lstStyle/>
                    <a:p>
                      <a:r>
                        <a:rPr lang="en-US" b="1" dirty="0"/>
                        <a:t>Strong alignment (***)</a:t>
                      </a:r>
                      <a:endParaRPr lang="en-US" dirty="0"/>
                    </a:p>
                  </a:txBody>
                  <a:tcPr anchor="ctr"/>
                </a:tc>
                <a:tc>
                  <a:txBody>
                    <a:bodyPr/>
                    <a:lstStyle/>
                    <a:p>
                      <a:r>
                        <a:rPr lang="en-US"/>
                        <a:t>Substantial, explicit instruction that can carry a meaningful share of teaching in that area.</a:t>
                      </a:r>
                    </a:p>
                  </a:txBody>
                  <a:tcPr anchor="ctr"/>
                </a:tc>
                <a:extLst>
                  <a:ext uri="{0D108BD9-81ED-4DB2-BD59-A6C34878D82A}">
                    <a16:rowId xmlns:a16="http://schemas.microsoft.com/office/drawing/2014/main" val="2703090446"/>
                  </a:ext>
                </a:extLst>
              </a:tr>
              <a:tr h="370840">
                <a:tc>
                  <a:txBody>
                    <a:bodyPr/>
                    <a:lstStyle/>
                    <a:p>
                      <a:r>
                        <a:rPr lang="en-US" b="1" dirty="0"/>
                        <a:t>Meaningful alignment (**)</a:t>
                      </a:r>
                      <a:endParaRPr lang="en-US" dirty="0"/>
                    </a:p>
                  </a:txBody>
                  <a:tcPr anchor="ctr"/>
                </a:tc>
                <a:tc>
                  <a:txBody>
                    <a:bodyPr/>
                    <a:lstStyle/>
                    <a:p>
                      <a:r>
                        <a:rPr lang="en-US"/>
                        <a:t>Useful direct instruction, but some range, depth, or support may still need supplementation.</a:t>
                      </a:r>
                    </a:p>
                  </a:txBody>
                  <a:tcPr anchor="ctr"/>
                </a:tc>
                <a:extLst>
                  <a:ext uri="{0D108BD9-81ED-4DB2-BD59-A6C34878D82A}">
                    <a16:rowId xmlns:a16="http://schemas.microsoft.com/office/drawing/2014/main" val="385175920"/>
                  </a:ext>
                </a:extLst>
              </a:tr>
              <a:tr h="370840">
                <a:tc>
                  <a:txBody>
                    <a:bodyPr/>
                    <a:lstStyle/>
                    <a:p>
                      <a:r>
                        <a:rPr lang="en-US" b="1" dirty="0"/>
                        <a:t>Limited alignment (*)</a:t>
                      </a:r>
                      <a:endParaRPr lang="en-US" dirty="0"/>
                    </a:p>
                  </a:txBody>
                  <a:tcPr anchor="ctr"/>
                </a:tc>
                <a:tc>
                  <a:txBody>
                    <a:bodyPr/>
                    <a:lstStyle/>
                    <a:p>
                      <a:r>
                        <a:rPr lang="en-US"/>
                        <a:t>The topic appears, but treatment is brief, secondary, or not enough to teach it independently.</a:t>
                      </a:r>
                    </a:p>
                  </a:txBody>
                  <a:tcPr anchor="ctr"/>
                </a:tc>
                <a:extLst>
                  <a:ext uri="{0D108BD9-81ED-4DB2-BD59-A6C34878D82A}">
                    <a16:rowId xmlns:a16="http://schemas.microsoft.com/office/drawing/2014/main" val="1673868266"/>
                  </a:ext>
                </a:extLst>
              </a:tr>
              <a:tr h="370840">
                <a:tc>
                  <a:txBody>
                    <a:bodyPr/>
                    <a:lstStyle/>
                    <a:p>
                      <a:r>
                        <a:rPr lang="en-US" b="1" dirty="0"/>
                        <a:t>Not a significant focus </a:t>
                      </a:r>
                      <a:endParaRPr lang="en-US" dirty="0"/>
                    </a:p>
                  </a:txBody>
                  <a:tcPr anchor="ctr"/>
                </a:tc>
                <a:tc>
                  <a:txBody>
                    <a:bodyPr/>
                    <a:lstStyle/>
                    <a:p>
                      <a:r>
                        <a:rPr lang="en-US" dirty="0"/>
                        <a:t>Little or no direct instruction in that area.</a:t>
                      </a:r>
                    </a:p>
                  </a:txBody>
                  <a:tcPr anchor="ctr"/>
                </a:tc>
                <a:extLst>
                  <a:ext uri="{0D108BD9-81ED-4DB2-BD59-A6C34878D82A}">
                    <a16:rowId xmlns:a16="http://schemas.microsoft.com/office/drawing/2014/main" val="2915117195"/>
                  </a:ext>
                </a:extLst>
              </a:tr>
            </a:tbl>
          </a:graphicData>
        </a:graphic>
      </p:graphicFrame>
    </p:spTree>
    <p:extLst>
      <p:ext uri="{BB962C8B-B14F-4D97-AF65-F5344CB8AC3E}">
        <p14:creationId xmlns:p14="http://schemas.microsoft.com/office/powerpoint/2010/main" val="15979512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47457-6433-1EA3-44F9-B527FAE8EE77}"/>
              </a:ext>
            </a:extLst>
          </p:cNvPr>
          <p:cNvSpPr>
            <a:spLocks noGrp="1"/>
          </p:cNvSpPr>
          <p:nvPr>
            <p:ph type="title"/>
          </p:nvPr>
        </p:nvSpPr>
        <p:spPr/>
        <p:txBody>
          <a:bodyPr/>
          <a:lstStyle/>
          <a:p>
            <a:r>
              <a:rPr lang="en-US" dirty="0"/>
              <a:t>What Strong Alignment Looks Like</a:t>
            </a:r>
          </a:p>
        </p:txBody>
      </p:sp>
      <p:graphicFrame>
        <p:nvGraphicFramePr>
          <p:cNvPr id="4" name="Table 3">
            <a:extLst>
              <a:ext uri="{FF2B5EF4-FFF2-40B4-BE49-F238E27FC236}">
                <a16:creationId xmlns:a16="http://schemas.microsoft.com/office/drawing/2014/main" id="{F32A77D3-A0A7-AC73-F204-1A3241480356}"/>
              </a:ext>
            </a:extLst>
          </p:cNvPr>
          <p:cNvGraphicFramePr>
            <a:graphicFrameLocks noGrp="1"/>
          </p:cNvGraphicFramePr>
          <p:nvPr>
            <p:extLst>
              <p:ext uri="{D42A27DB-BD31-4B8C-83A1-F6EECF244321}">
                <p14:modId xmlns:p14="http://schemas.microsoft.com/office/powerpoint/2010/main" val="2753415612"/>
              </p:ext>
            </p:extLst>
          </p:nvPr>
        </p:nvGraphicFramePr>
        <p:xfrm>
          <a:off x="412750" y="2539417"/>
          <a:ext cx="8318500" cy="3510280"/>
        </p:xfrm>
        <a:graphic>
          <a:graphicData uri="http://schemas.openxmlformats.org/drawingml/2006/table">
            <a:tbl>
              <a:tblPr firstRow="1" bandRow="1">
                <a:tableStyleId>{073A0DAA-6AF3-43AB-8588-CEC1D06C72B9}</a:tableStyleId>
              </a:tblPr>
              <a:tblGrid>
                <a:gridCol w="1892300">
                  <a:extLst>
                    <a:ext uri="{9D8B030D-6E8A-4147-A177-3AD203B41FA5}">
                      <a16:colId xmlns:a16="http://schemas.microsoft.com/office/drawing/2014/main" val="3667783291"/>
                    </a:ext>
                  </a:extLst>
                </a:gridCol>
                <a:gridCol w="6426200">
                  <a:extLst>
                    <a:ext uri="{9D8B030D-6E8A-4147-A177-3AD203B41FA5}">
                      <a16:colId xmlns:a16="http://schemas.microsoft.com/office/drawing/2014/main" val="1699099820"/>
                    </a:ext>
                  </a:extLst>
                </a:gridCol>
              </a:tblGrid>
              <a:tr h="370840">
                <a:tc>
                  <a:txBody>
                    <a:bodyPr/>
                    <a:lstStyle/>
                    <a:p>
                      <a:r>
                        <a:rPr lang="en-US" dirty="0"/>
                        <a:t>Area</a:t>
                      </a:r>
                    </a:p>
                  </a:txBody>
                  <a:tcPr anchor="ctr"/>
                </a:tc>
                <a:tc>
                  <a:txBody>
                    <a:bodyPr/>
                    <a:lstStyle/>
                    <a:p>
                      <a:r>
                        <a:rPr lang="en-US"/>
                        <a:t>Strong Alignment</a:t>
                      </a:r>
                    </a:p>
                  </a:txBody>
                  <a:tcPr anchor="ctr"/>
                </a:tc>
                <a:extLst>
                  <a:ext uri="{0D108BD9-81ED-4DB2-BD59-A6C34878D82A}">
                    <a16:rowId xmlns:a16="http://schemas.microsoft.com/office/drawing/2014/main" val="333530780"/>
                  </a:ext>
                </a:extLst>
              </a:tr>
              <a:tr h="370840">
                <a:tc>
                  <a:txBody>
                    <a:bodyPr/>
                    <a:lstStyle/>
                    <a:p>
                      <a:r>
                        <a:rPr lang="en-US" b="1"/>
                        <a:t>Literary Breadth</a:t>
                      </a:r>
                      <a:endParaRPr lang="en-US"/>
                    </a:p>
                  </a:txBody>
                  <a:tcPr anchor="ctr"/>
                </a:tc>
                <a:tc>
                  <a:txBody>
                    <a:bodyPr/>
                    <a:lstStyle/>
                    <a:p>
                      <a:r>
                        <a:rPr lang="en-US"/>
                        <a:t>Provides substantial literary study across multiple major genres and traditions, with enough range to serve as a meaningful main text for an introductory literature course rather than concentrating narrowly on one genre, author, period, or theme.</a:t>
                      </a:r>
                    </a:p>
                  </a:txBody>
                  <a:tcPr anchor="ctr"/>
                </a:tc>
                <a:extLst>
                  <a:ext uri="{0D108BD9-81ED-4DB2-BD59-A6C34878D82A}">
                    <a16:rowId xmlns:a16="http://schemas.microsoft.com/office/drawing/2014/main" val="4191106621"/>
                  </a:ext>
                </a:extLst>
              </a:tr>
              <a:tr h="370840">
                <a:tc>
                  <a:txBody>
                    <a:bodyPr/>
                    <a:lstStyle/>
                    <a:p>
                      <a:r>
                        <a:rPr lang="en-US" b="1"/>
                        <a:t>Poetry</a:t>
                      </a:r>
                      <a:endParaRPr lang="en-US"/>
                    </a:p>
                  </a:txBody>
                  <a:tcPr anchor="ctr"/>
                </a:tc>
                <a:tc>
                  <a:txBody>
                    <a:bodyPr/>
                    <a:lstStyle/>
                    <a:p>
                      <a:r>
                        <a:rPr lang="en-US"/>
                        <a:t>Provides substantial poetry selections and explicit instruction in reading and interpreting poetic form, imagery, figurative language, sound, rhythm, voice, structure, and other relevant poetic elements.</a:t>
                      </a:r>
                    </a:p>
                  </a:txBody>
                  <a:tcPr anchor="ctr"/>
                </a:tc>
                <a:extLst>
                  <a:ext uri="{0D108BD9-81ED-4DB2-BD59-A6C34878D82A}">
                    <a16:rowId xmlns:a16="http://schemas.microsoft.com/office/drawing/2014/main" val="2963427481"/>
                  </a:ext>
                </a:extLst>
              </a:tr>
              <a:tr h="370840">
                <a:tc>
                  <a:txBody>
                    <a:bodyPr/>
                    <a:lstStyle/>
                    <a:p>
                      <a:r>
                        <a:rPr lang="en-US" b="1"/>
                        <a:t>Drama</a:t>
                      </a:r>
                      <a:endParaRPr lang="en-US"/>
                    </a:p>
                  </a:txBody>
                  <a:tcPr anchor="ctr"/>
                </a:tc>
                <a:tc>
                  <a:txBody>
                    <a:bodyPr/>
                    <a:lstStyle/>
                    <a:p>
                      <a:r>
                        <a:rPr lang="en-US"/>
                        <a:t>Provides substantial dramatic literature and explicit support for studying dramatic structure, character, dialogue, performance context, genre conventions, language, and interpretation.</a:t>
                      </a:r>
                    </a:p>
                  </a:txBody>
                  <a:tcPr anchor="ctr"/>
                </a:tc>
                <a:extLst>
                  <a:ext uri="{0D108BD9-81ED-4DB2-BD59-A6C34878D82A}">
                    <a16:rowId xmlns:a16="http://schemas.microsoft.com/office/drawing/2014/main" val="4234402418"/>
                  </a:ext>
                </a:extLst>
              </a:tr>
              <a:tr h="370840">
                <a:tc>
                  <a:txBody>
                    <a:bodyPr/>
                    <a:lstStyle/>
                    <a:p>
                      <a:r>
                        <a:rPr lang="en-US" b="1"/>
                        <a:t>Fiction</a:t>
                      </a:r>
                      <a:endParaRPr lang="en-US"/>
                    </a:p>
                  </a:txBody>
                  <a:tcPr anchor="ctr"/>
                </a:tc>
                <a:tc>
                  <a:txBody>
                    <a:bodyPr/>
                    <a:lstStyle/>
                    <a:p>
                      <a:r>
                        <a:rPr lang="en-US" dirty="0"/>
                        <a:t>Provides substantial short fiction and/or longer fictional works with explicit instruction in elements such as plot, character, point of view, setting, symbolism, theme, structure, and interpretation.</a:t>
                      </a:r>
                    </a:p>
                  </a:txBody>
                  <a:tcPr anchor="ctr"/>
                </a:tc>
                <a:extLst>
                  <a:ext uri="{0D108BD9-81ED-4DB2-BD59-A6C34878D82A}">
                    <a16:rowId xmlns:a16="http://schemas.microsoft.com/office/drawing/2014/main" val="1208803152"/>
                  </a:ext>
                </a:extLst>
              </a:tr>
            </a:tbl>
          </a:graphicData>
        </a:graphic>
      </p:graphicFrame>
    </p:spTree>
    <p:extLst>
      <p:ext uri="{BB962C8B-B14F-4D97-AF65-F5344CB8AC3E}">
        <p14:creationId xmlns:p14="http://schemas.microsoft.com/office/powerpoint/2010/main" val="3318498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7DE4B-4324-1ACC-AAF7-F1A326D655E5}"/>
              </a:ext>
            </a:extLst>
          </p:cNvPr>
          <p:cNvSpPr>
            <a:spLocks noGrp="1"/>
          </p:cNvSpPr>
          <p:nvPr>
            <p:ph type="title"/>
          </p:nvPr>
        </p:nvSpPr>
        <p:spPr/>
        <p:txBody>
          <a:bodyPr/>
          <a:lstStyle/>
          <a:p>
            <a:r>
              <a:rPr lang="en-US" dirty="0"/>
              <a:t>Strong Alignment Continued</a:t>
            </a:r>
          </a:p>
        </p:txBody>
      </p:sp>
      <p:graphicFrame>
        <p:nvGraphicFramePr>
          <p:cNvPr id="4" name="Table 3">
            <a:extLst>
              <a:ext uri="{FF2B5EF4-FFF2-40B4-BE49-F238E27FC236}">
                <a16:creationId xmlns:a16="http://schemas.microsoft.com/office/drawing/2014/main" id="{5E682C09-EE21-B03D-3496-9D8A87FCCC18}"/>
              </a:ext>
            </a:extLst>
          </p:cNvPr>
          <p:cNvGraphicFramePr>
            <a:graphicFrameLocks noGrp="1"/>
          </p:cNvGraphicFramePr>
          <p:nvPr>
            <p:extLst>
              <p:ext uri="{D42A27DB-BD31-4B8C-83A1-F6EECF244321}">
                <p14:modId xmlns:p14="http://schemas.microsoft.com/office/powerpoint/2010/main" val="151061823"/>
              </p:ext>
            </p:extLst>
          </p:nvPr>
        </p:nvGraphicFramePr>
        <p:xfrm>
          <a:off x="571499" y="2065020"/>
          <a:ext cx="8001001" cy="4577080"/>
        </p:xfrm>
        <a:graphic>
          <a:graphicData uri="http://schemas.openxmlformats.org/drawingml/2006/table">
            <a:tbl>
              <a:tblPr firstRow="1" bandRow="1">
                <a:tableStyleId>{073A0DAA-6AF3-43AB-8588-CEC1D06C72B9}</a:tableStyleId>
              </a:tblPr>
              <a:tblGrid>
                <a:gridCol w="2967038">
                  <a:extLst>
                    <a:ext uri="{9D8B030D-6E8A-4147-A177-3AD203B41FA5}">
                      <a16:colId xmlns:a16="http://schemas.microsoft.com/office/drawing/2014/main" val="1080293476"/>
                    </a:ext>
                  </a:extLst>
                </a:gridCol>
                <a:gridCol w="5033963">
                  <a:extLst>
                    <a:ext uri="{9D8B030D-6E8A-4147-A177-3AD203B41FA5}">
                      <a16:colId xmlns:a16="http://schemas.microsoft.com/office/drawing/2014/main" val="2801294513"/>
                    </a:ext>
                  </a:extLst>
                </a:gridCol>
              </a:tblGrid>
              <a:tr h="370840">
                <a:tc>
                  <a:txBody>
                    <a:bodyPr/>
                    <a:lstStyle/>
                    <a:p>
                      <a:r>
                        <a:rPr lang="en-US" dirty="0"/>
                        <a:t>Area</a:t>
                      </a:r>
                    </a:p>
                  </a:txBody>
                  <a:tcPr anchor="ctr"/>
                </a:tc>
                <a:tc>
                  <a:txBody>
                    <a:bodyPr/>
                    <a:lstStyle/>
                    <a:p>
                      <a:r>
                        <a:rPr lang="en-US"/>
                        <a:t>Strong Alignment</a:t>
                      </a:r>
                    </a:p>
                  </a:txBody>
                  <a:tcPr anchor="ctr"/>
                </a:tc>
                <a:extLst>
                  <a:ext uri="{0D108BD9-81ED-4DB2-BD59-A6C34878D82A}">
                    <a16:rowId xmlns:a16="http://schemas.microsoft.com/office/drawing/2014/main" val="3979422001"/>
                  </a:ext>
                </a:extLst>
              </a:tr>
              <a:tr h="370840">
                <a:tc>
                  <a:txBody>
                    <a:bodyPr/>
                    <a:lstStyle/>
                    <a:p>
                      <a:r>
                        <a:rPr lang="en-US" b="1"/>
                        <a:t>Diverse Literary Voices</a:t>
                      </a:r>
                      <a:endParaRPr lang="en-US"/>
                    </a:p>
                  </a:txBody>
                  <a:tcPr anchor="ctr"/>
                </a:tc>
                <a:tc>
                  <a:txBody>
                    <a:bodyPr/>
                    <a:lstStyle/>
                    <a:p>
                      <a:r>
                        <a:rPr lang="en-US"/>
                        <a:t>Provides a substantial range of literary voices across cultures, ethnicities, genders, sexual orientations, socioeconomic experiences, historical contexts, and/or national or global traditions, integrating that diversity meaningfully into literary study.</a:t>
                      </a:r>
                    </a:p>
                  </a:txBody>
                  <a:tcPr anchor="ctr"/>
                </a:tc>
                <a:extLst>
                  <a:ext uri="{0D108BD9-81ED-4DB2-BD59-A6C34878D82A}">
                    <a16:rowId xmlns:a16="http://schemas.microsoft.com/office/drawing/2014/main" val="2685860106"/>
                  </a:ext>
                </a:extLst>
              </a:tr>
              <a:tr h="370840">
                <a:tc>
                  <a:txBody>
                    <a:bodyPr/>
                    <a:lstStyle/>
                    <a:p>
                      <a:r>
                        <a:rPr lang="en-US" b="1"/>
                        <a:t>Literary Terms &amp; Critical Approaches</a:t>
                      </a:r>
                      <a:endParaRPr lang="en-US"/>
                    </a:p>
                  </a:txBody>
                  <a:tcPr anchor="ctr"/>
                </a:tc>
                <a:tc>
                  <a:txBody>
                    <a:bodyPr/>
                    <a:lstStyle/>
                    <a:p>
                      <a:r>
                        <a:rPr lang="en-US" dirty="0"/>
                        <a:t>Explicitly and substantially teaches literary terminology, genre conventions, formal elements, literary devices, and interpretive or critical approaches that students can apply to multiple texts.</a:t>
                      </a:r>
                    </a:p>
                  </a:txBody>
                  <a:tcPr anchor="ctr"/>
                </a:tc>
                <a:extLst>
                  <a:ext uri="{0D108BD9-81ED-4DB2-BD59-A6C34878D82A}">
                    <a16:rowId xmlns:a16="http://schemas.microsoft.com/office/drawing/2014/main" val="1195082996"/>
                  </a:ext>
                </a:extLst>
              </a:tr>
              <a:tr h="370840">
                <a:tc>
                  <a:txBody>
                    <a:bodyPr/>
                    <a:lstStyle/>
                    <a:p>
                      <a:r>
                        <a:rPr lang="en-US" b="1"/>
                        <a:t>Close Reading &amp; Literary Analysis</a:t>
                      </a:r>
                      <a:endParaRPr lang="en-US"/>
                    </a:p>
                  </a:txBody>
                  <a:tcPr anchor="ctr"/>
                </a:tc>
                <a:tc>
                  <a:txBody>
                    <a:bodyPr/>
                    <a:lstStyle/>
                    <a:p>
                      <a:r>
                        <a:rPr lang="en-US"/>
                        <a:t>Provides substantial, explicit instruction that moves students from observation and annotation to explication, interpretation, defensible claims, and sustained literary analysis supported by close attention to language, form, and textual evidence.</a:t>
                      </a:r>
                    </a:p>
                  </a:txBody>
                  <a:tcPr anchor="ctr"/>
                </a:tc>
                <a:extLst>
                  <a:ext uri="{0D108BD9-81ED-4DB2-BD59-A6C34878D82A}">
                    <a16:rowId xmlns:a16="http://schemas.microsoft.com/office/drawing/2014/main" val="1311549526"/>
                  </a:ext>
                </a:extLst>
              </a:tr>
              <a:tr h="370840">
                <a:tc>
                  <a:txBody>
                    <a:bodyPr/>
                    <a:lstStyle/>
                    <a:p>
                      <a:r>
                        <a:rPr lang="en-US" b="1"/>
                        <a:t>Research &amp; Writing About Literature</a:t>
                      </a:r>
                      <a:endParaRPr lang="en-US"/>
                    </a:p>
                  </a:txBody>
                  <a:tcPr anchor="ctr"/>
                </a:tc>
                <a:tc>
                  <a:txBody>
                    <a:bodyPr/>
                    <a:lstStyle/>
                    <a:p>
                      <a:r>
                        <a:rPr lang="en-US" dirty="0"/>
                        <a:t>Substantially teaches formal academic writing about literature, including thesis development, use of primary texts, secondary research, source evaluation, integration of quotations, documentation, and drafting or revision within conventions of literary analysis.</a:t>
                      </a:r>
                    </a:p>
                  </a:txBody>
                  <a:tcPr anchor="ctr"/>
                </a:tc>
                <a:extLst>
                  <a:ext uri="{0D108BD9-81ED-4DB2-BD59-A6C34878D82A}">
                    <a16:rowId xmlns:a16="http://schemas.microsoft.com/office/drawing/2014/main" val="57227214"/>
                  </a:ext>
                </a:extLst>
              </a:tr>
            </a:tbl>
          </a:graphicData>
        </a:graphic>
      </p:graphicFrame>
    </p:spTree>
    <p:extLst>
      <p:ext uri="{BB962C8B-B14F-4D97-AF65-F5344CB8AC3E}">
        <p14:creationId xmlns:p14="http://schemas.microsoft.com/office/powerpoint/2010/main" val="3033443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DD00-D548-CFFA-923F-53E7F2D5B0EA}"/>
              </a:ext>
            </a:extLst>
          </p:cNvPr>
          <p:cNvSpPr>
            <a:spLocks noGrp="1"/>
          </p:cNvSpPr>
          <p:nvPr>
            <p:ph type="title"/>
          </p:nvPr>
        </p:nvSpPr>
        <p:spPr/>
        <p:txBody>
          <a:bodyPr/>
          <a:lstStyle/>
          <a:p>
            <a:r>
              <a:rPr lang="en-US" dirty="0"/>
              <a:t>Learn More about OER Fit</a:t>
            </a:r>
          </a:p>
        </p:txBody>
      </p:sp>
      <p:sp>
        <p:nvSpPr>
          <p:cNvPr id="3" name="Text Placeholder 2">
            <a:extLst>
              <a:ext uri="{FF2B5EF4-FFF2-40B4-BE49-F238E27FC236}">
                <a16:creationId xmlns:a16="http://schemas.microsoft.com/office/drawing/2014/main" id="{C95EE759-8599-93C4-25BB-31DD9C9D974D}"/>
              </a:ext>
            </a:extLst>
          </p:cNvPr>
          <p:cNvSpPr>
            <a:spLocks noGrp="1"/>
          </p:cNvSpPr>
          <p:nvPr>
            <p:ph type="body" idx="1"/>
          </p:nvPr>
        </p:nvSpPr>
        <p:spPr/>
        <p:txBody>
          <a:bodyPr>
            <a:normAutofit/>
          </a:bodyPr>
          <a:lstStyle/>
          <a:p>
            <a:r>
              <a:rPr lang="en-US" sz="2000" dirty="0">
                <a:hlinkClick r:id="rId2"/>
              </a:rPr>
              <a:t>Explore C1002 Course Texts and Course Fit Reviews</a:t>
            </a:r>
            <a:r>
              <a:rPr lang="en-US" sz="2000" dirty="0"/>
              <a:t> to compare instructional coverage and likely teaching roles.</a:t>
            </a:r>
          </a:p>
          <a:p>
            <a:r>
              <a:rPr lang="en-US" sz="2000" dirty="0">
                <a:hlinkClick r:id="rId3"/>
              </a:rPr>
              <a:t>Browse Reading Sources for C1002</a:t>
            </a:r>
            <a:r>
              <a:rPr lang="en-US" sz="2000" dirty="0"/>
              <a:t> to find literary selections and check each source’s reuse permissions.</a:t>
            </a:r>
          </a:p>
          <a:p>
            <a:r>
              <a:rPr lang="en-US" sz="2000" dirty="0">
                <a:hlinkClick r:id="rId4"/>
              </a:rPr>
              <a:t>Read the Complete C1002 Rubric and Calibration Examples</a:t>
            </a:r>
            <a:r>
              <a:rPr lang="en-US" sz="2000" dirty="0"/>
              <a:t> to understand the rating criteria behind each review.</a:t>
            </a:r>
          </a:p>
          <a:p>
            <a:r>
              <a:rPr lang="en-US" sz="2000" dirty="0">
                <a:hlinkClick r:id="rId5"/>
              </a:rPr>
              <a:t>Read the FIT Method and Verification Process</a:t>
            </a:r>
            <a:r>
              <a:rPr lang="en-US" sz="2000" dirty="0"/>
              <a:t> to see how I check provisional findings against the source.</a:t>
            </a:r>
          </a:p>
        </p:txBody>
      </p:sp>
    </p:spTree>
    <p:extLst>
      <p:ext uri="{BB962C8B-B14F-4D97-AF65-F5344CB8AC3E}">
        <p14:creationId xmlns:p14="http://schemas.microsoft.com/office/powerpoint/2010/main" val="3890639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5"/>
          <p:cNvSpPr txBox="1">
            <a:spLocks noGrp="1"/>
          </p:cNvSpPr>
          <p:nvPr>
            <p:ph type="ctrTitle"/>
          </p:nvPr>
        </p:nvSpPr>
        <p:spPr>
          <a:xfrm>
            <a:off x="1279936" y="2733040"/>
            <a:ext cx="6477803" cy="1538289"/>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lt1"/>
              </a:buClr>
              <a:buSzPts val="3600"/>
              <a:buFont typeface="Arial"/>
              <a:buNone/>
            </a:pPr>
            <a:r>
              <a:rPr lang="en-US" dirty="0"/>
              <a:t>My Curated List of OERs for ENGL C1002</a:t>
            </a:r>
            <a:endParaRPr dirty="0"/>
          </a:p>
        </p:txBody>
      </p:sp>
      <p:sp>
        <p:nvSpPr>
          <p:cNvPr id="153" name="Google Shape;153;p5"/>
          <p:cNvSpPr txBox="1">
            <a:spLocks noGrp="1"/>
          </p:cNvSpPr>
          <p:nvPr>
            <p:ph type="subTitle" idx="1"/>
          </p:nvPr>
        </p:nvSpPr>
        <p:spPr>
          <a:xfrm>
            <a:off x="563880" y="5220084"/>
            <a:ext cx="7727259" cy="977621"/>
          </a:xfrm>
          <a:prstGeom prst="rect">
            <a:avLst/>
          </a:prstGeom>
          <a:noFill/>
          <a:ln>
            <a:noFill/>
          </a:ln>
        </p:spPr>
        <p:txBody>
          <a:bodyPr spcFirstLastPara="1" wrap="square" lIns="91425" tIns="91425" rIns="91425" bIns="91425" anchor="t" anchorCtr="0">
            <a:normAutofit/>
          </a:bodyPr>
          <a:lstStyle/>
          <a:p>
            <a:pPr marL="171446" lvl="0" indent="-171446" algn="l" rtl="0">
              <a:lnSpc>
                <a:spcPct val="120000"/>
              </a:lnSpc>
              <a:spcBef>
                <a:spcPts val="750"/>
              </a:spcBef>
              <a:spcAft>
                <a:spcPts val="0"/>
              </a:spcAft>
              <a:buSzPct val="108108"/>
              <a:buNone/>
            </a:pPr>
            <a:endParaRPr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18C95-9A74-6856-235D-6B32951391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586F2F-0BBA-4F7E-3474-15AC2FD1A367}"/>
              </a:ext>
            </a:extLst>
          </p:cNvPr>
          <p:cNvSpPr>
            <a:spLocks noGrp="1"/>
          </p:cNvSpPr>
          <p:nvPr>
            <p:ph type="title"/>
          </p:nvPr>
        </p:nvSpPr>
        <p:spPr/>
        <p:txBody>
          <a:bodyPr>
            <a:noAutofit/>
          </a:bodyPr>
          <a:lstStyle/>
          <a:p>
            <a:r>
              <a:rPr lang="en-US" dirty="0">
                <a:hlinkClick r:id="rId2"/>
              </a:rPr>
              <a:t>Writing and Critical Thinking Through Literature (Ringo and Kashyap, ASCCC OERI, 2020)</a:t>
            </a:r>
            <a:endParaRPr lang="en-US" dirty="0"/>
          </a:p>
        </p:txBody>
      </p:sp>
      <p:sp>
        <p:nvSpPr>
          <p:cNvPr id="3" name="Text Placeholder 2">
            <a:extLst>
              <a:ext uri="{FF2B5EF4-FFF2-40B4-BE49-F238E27FC236}">
                <a16:creationId xmlns:a16="http://schemas.microsoft.com/office/drawing/2014/main" id="{F501AA0C-7799-39CE-7EC5-5C6C24000622}"/>
              </a:ext>
            </a:extLst>
          </p:cNvPr>
          <p:cNvSpPr>
            <a:spLocks noGrp="1"/>
          </p:cNvSpPr>
          <p:nvPr>
            <p:ph type="body" idx="1"/>
          </p:nvPr>
        </p:nvSpPr>
        <p:spPr/>
        <p:txBody>
          <a:bodyPr>
            <a:normAutofit lnSpcReduction="10000"/>
          </a:bodyPr>
          <a:lstStyle/>
          <a:p>
            <a:r>
              <a:rPr lang="en-US" sz="2000" b="1" dirty="0">
                <a:solidFill>
                  <a:srgbClr val="181612"/>
                </a:solidFill>
              </a:rPr>
              <a:t>License: </a:t>
            </a:r>
            <a:r>
              <a:rPr lang="en-US" sz="2000" dirty="0">
                <a:solidFill>
                  <a:srgbClr val="181612"/>
                </a:solidFill>
              </a:rPr>
              <a:t>CC BY-NC 4.0; check individual pages for exceptions.</a:t>
            </a:r>
          </a:p>
          <a:p>
            <a:r>
              <a:rPr lang="en-US" sz="2000" b="1" dirty="0">
                <a:solidFill>
                  <a:srgbClr val="181612"/>
                </a:solidFill>
              </a:rPr>
              <a:t>Description: </a:t>
            </a:r>
            <a:r>
              <a:rPr lang="en-US" sz="2000" dirty="0">
                <a:solidFill>
                  <a:srgbClr val="181612"/>
                </a:solidFill>
              </a:rPr>
              <a:t>This comprehensive text combines literary readings with instruction in close reading, literary terminology, critical approaches, analytical writing, research, and MLA documentation. It includes fiction, poetry, drama, and creative nonfiction, along with diverse literary voices. Developed with ASCCC OERI support, it is particularly well suited to ENGL C1002 because it brings together the major literary genres and the analytical skills emphasized in the CCN template.</a:t>
            </a:r>
          </a:p>
        </p:txBody>
      </p:sp>
    </p:spTree>
    <p:extLst>
      <p:ext uri="{BB962C8B-B14F-4D97-AF65-F5344CB8AC3E}">
        <p14:creationId xmlns:p14="http://schemas.microsoft.com/office/powerpoint/2010/main" val="1472681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15994-9554-0794-C683-8666100FD37F}"/>
              </a:ext>
            </a:extLst>
          </p:cNvPr>
          <p:cNvSpPr>
            <a:spLocks noGrp="1"/>
          </p:cNvSpPr>
          <p:nvPr>
            <p:ph type="title"/>
          </p:nvPr>
        </p:nvSpPr>
        <p:spPr/>
        <p:txBody>
          <a:bodyPr>
            <a:noAutofit/>
          </a:bodyPr>
          <a:lstStyle/>
          <a:p>
            <a:r>
              <a:rPr lang="en-US" dirty="0">
                <a:hlinkClick r:id="rId2"/>
              </a:rPr>
              <a:t>Surface and Subtext: Literature, Research, Writing (Carly-Miles et al., Texas A&amp;M University, 2025)</a:t>
            </a:r>
            <a:endParaRPr lang="en-US" dirty="0"/>
          </a:p>
        </p:txBody>
      </p:sp>
      <p:sp>
        <p:nvSpPr>
          <p:cNvPr id="3" name="Text Placeholder 2">
            <a:extLst>
              <a:ext uri="{FF2B5EF4-FFF2-40B4-BE49-F238E27FC236}">
                <a16:creationId xmlns:a16="http://schemas.microsoft.com/office/drawing/2014/main" id="{713C38E2-F1E5-D9D7-F26E-7F0932EBD314}"/>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CC BY-NC 4.0, except where otherwise noted.</a:t>
            </a:r>
          </a:p>
          <a:p>
            <a:r>
              <a:rPr lang="en-US" sz="2000" b="1" dirty="0">
                <a:solidFill>
                  <a:srgbClr val="181612"/>
                </a:solidFill>
              </a:rPr>
              <a:t>Description: </a:t>
            </a:r>
            <a:r>
              <a:rPr lang="en-US" sz="2000" dirty="0">
                <a:solidFill>
                  <a:srgbClr val="181612"/>
                </a:solidFill>
              </a:rPr>
              <a:t>This extensive literature textbook introduces students to poetry, short fiction, novels, drama, film, and creative nonfiction. It offers practical instruction in annotation, close reading, literary interpretation, research, drafting, revision, peer review, and MLA documentation. Its combination of literary readings and writing instruction makes it a strong option for instructors seeking a comprehensive ENGL C1002 course text.</a:t>
            </a:r>
          </a:p>
        </p:txBody>
      </p:sp>
    </p:spTree>
    <p:extLst>
      <p:ext uri="{BB962C8B-B14F-4D97-AF65-F5344CB8AC3E}">
        <p14:creationId xmlns:p14="http://schemas.microsoft.com/office/powerpoint/2010/main" val="246150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6BDC5-75F1-AC4E-3E09-9EDECED290C7}"/>
              </a:ext>
            </a:extLst>
          </p:cNvPr>
          <p:cNvSpPr>
            <a:spLocks noGrp="1"/>
          </p:cNvSpPr>
          <p:nvPr>
            <p:ph type="title"/>
          </p:nvPr>
        </p:nvSpPr>
        <p:spPr/>
        <p:txBody>
          <a:bodyPr>
            <a:noAutofit/>
          </a:bodyPr>
          <a:lstStyle/>
          <a:p>
            <a:r>
              <a:rPr lang="en-US" dirty="0">
                <a:hlinkClick r:id="rId2"/>
              </a:rPr>
              <a:t>Writing and Literature: Composition as Inquiry, Learning, Thinking, and Communication (Bennett, University System of Georgia)</a:t>
            </a:r>
            <a:endParaRPr lang="en-US" dirty="0"/>
          </a:p>
        </p:txBody>
      </p:sp>
      <p:sp>
        <p:nvSpPr>
          <p:cNvPr id="3" name="Text Placeholder 2">
            <a:extLst>
              <a:ext uri="{FF2B5EF4-FFF2-40B4-BE49-F238E27FC236}">
                <a16:creationId xmlns:a16="http://schemas.microsoft.com/office/drawing/2014/main" id="{244CBF1E-1F27-F18D-8063-5BC1040ED241}"/>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CC BY-SA 4.0.</a:t>
            </a:r>
          </a:p>
          <a:p>
            <a:r>
              <a:rPr lang="en-US" sz="2000" b="1" dirty="0">
                <a:solidFill>
                  <a:srgbClr val="181612"/>
                </a:solidFill>
              </a:rPr>
              <a:t>Description: </a:t>
            </a:r>
            <a:r>
              <a:rPr lang="en-US" sz="2000" dirty="0">
                <a:solidFill>
                  <a:srgbClr val="181612"/>
                </a:solidFill>
              </a:rPr>
              <a:t>This comprehensive introductory literature textbook combines substantial selections of poetry, fiction, drama, and creative nonfiction with instruction in literary analysis and academic writing. Students learn to interpret literary elements, develop evidence-based arguments, conduct research, and incorporate secondary sources. Its emphasis on reading literature as an active process of inquiry makes it particularly useful for ENGL C1002.</a:t>
            </a:r>
          </a:p>
          <a:p>
            <a:endParaRPr lang="en-US" sz="2000" dirty="0">
              <a:solidFill>
                <a:srgbClr val="181612"/>
              </a:solidFill>
            </a:endParaRPr>
          </a:p>
        </p:txBody>
      </p:sp>
    </p:spTree>
    <p:extLst>
      <p:ext uri="{BB962C8B-B14F-4D97-AF65-F5344CB8AC3E}">
        <p14:creationId xmlns:p14="http://schemas.microsoft.com/office/powerpoint/2010/main" val="2408947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05316-304F-736D-13AB-47B60E099318}"/>
              </a:ext>
            </a:extLst>
          </p:cNvPr>
          <p:cNvSpPr>
            <a:spLocks noGrp="1"/>
          </p:cNvSpPr>
          <p:nvPr>
            <p:ph type="title"/>
          </p:nvPr>
        </p:nvSpPr>
        <p:spPr/>
        <p:txBody>
          <a:bodyPr/>
          <a:lstStyle/>
          <a:p>
            <a:r>
              <a:rPr lang="en-US" dirty="0">
                <a:hlinkClick r:id="rId2"/>
              </a:rPr>
              <a:t>Literary Studies for a Sustainable Future (Espinoza, ROTEL/Pressbooks)</a:t>
            </a:r>
            <a:endParaRPr lang="en-US" dirty="0"/>
          </a:p>
        </p:txBody>
      </p:sp>
      <p:sp>
        <p:nvSpPr>
          <p:cNvPr id="3" name="Text Placeholder 2">
            <a:extLst>
              <a:ext uri="{FF2B5EF4-FFF2-40B4-BE49-F238E27FC236}">
                <a16:creationId xmlns:a16="http://schemas.microsoft.com/office/drawing/2014/main" id="{E25B4F4A-5E34-3E89-2FCB-9AD92400041F}"/>
              </a:ext>
            </a:extLst>
          </p:cNvPr>
          <p:cNvSpPr>
            <a:spLocks noGrp="1"/>
          </p:cNvSpPr>
          <p:nvPr>
            <p:ph type="body" idx="1"/>
          </p:nvPr>
        </p:nvSpPr>
        <p:spPr/>
        <p:txBody>
          <a:bodyPr>
            <a:noAutofit/>
          </a:bodyPr>
          <a:lstStyle/>
          <a:p>
            <a:pPr>
              <a:buFont typeface="Arial" panose="020B0604020202020204" pitchFamily="34" charset="0"/>
              <a:buChar char="•"/>
            </a:pPr>
            <a:r>
              <a:rPr lang="en-US" sz="2000" b="1" dirty="0">
                <a:solidFill>
                  <a:srgbClr val="181612"/>
                </a:solidFill>
              </a:rPr>
              <a:t>License: </a:t>
            </a:r>
            <a:r>
              <a:rPr lang="en-US" sz="2000" dirty="0">
                <a:solidFill>
                  <a:srgbClr val="181612"/>
                </a:solidFill>
              </a:rPr>
              <a:t>CC BY-NC-SA 4.0, except where otherwise noted.</a:t>
            </a:r>
          </a:p>
          <a:p>
            <a:pPr>
              <a:buFont typeface="Arial" panose="020B0604020202020204" pitchFamily="34" charset="0"/>
              <a:buChar char="•"/>
            </a:pPr>
            <a:r>
              <a:rPr lang="en-US" sz="2000" b="1" dirty="0">
                <a:solidFill>
                  <a:srgbClr val="181612"/>
                </a:solidFill>
              </a:rPr>
              <a:t>Description: </a:t>
            </a:r>
            <a:r>
              <a:rPr lang="en-US" sz="2000" dirty="0">
                <a:solidFill>
                  <a:srgbClr val="181612"/>
                </a:solidFill>
              </a:rPr>
              <a:t>This introductory literary studies text explores storytelling and literature across historical periods and global traditions. It includes poetry, narrative prose, folklore, drama, and Shakespeare, with particular attention to cultural diversity, ecological criticism, social justice, and sustainability. It offers an appealing option for faculty interested in organizing ENGL C1002 around environmental and social themes while introducing students to literary terminology and critical approaches.</a:t>
            </a:r>
          </a:p>
          <a:p>
            <a:endParaRPr lang="en-US" sz="2000" dirty="0">
              <a:solidFill>
                <a:srgbClr val="181612"/>
              </a:solidFill>
            </a:endParaRPr>
          </a:p>
        </p:txBody>
      </p:sp>
    </p:spTree>
    <p:extLst>
      <p:ext uri="{BB962C8B-B14F-4D97-AF65-F5344CB8AC3E}">
        <p14:creationId xmlns:p14="http://schemas.microsoft.com/office/powerpoint/2010/main" val="41860503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AD35B-99A8-81DC-5790-7C8ACB72FD56}"/>
              </a:ext>
            </a:extLst>
          </p:cNvPr>
          <p:cNvSpPr>
            <a:spLocks noGrp="1"/>
          </p:cNvSpPr>
          <p:nvPr>
            <p:ph type="title"/>
          </p:nvPr>
        </p:nvSpPr>
        <p:spPr/>
        <p:txBody>
          <a:bodyPr/>
          <a:lstStyle/>
          <a:p>
            <a:r>
              <a:rPr lang="en-US" dirty="0">
                <a:hlinkClick r:id="rId3"/>
              </a:rPr>
              <a:t>Introduction to Literature (Lumen Learning)</a:t>
            </a:r>
            <a:endParaRPr lang="en-US" dirty="0"/>
          </a:p>
        </p:txBody>
      </p:sp>
      <p:sp>
        <p:nvSpPr>
          <p:cNvPr id="3" name="Text Placeholder 2">
            <a:extLst>
              <a:ext uri="{FF2B5EF4-FFF2-40B4-BE49-F238E27FC236}">
                <a16:creationId xmlns:a16="http://schemas.microsoft.com/office/drawing/2014/main" id="{5A33D160-30EB-2111-8974-6BF220EACA59}"/>
              </a:ext>
            </a:extLst>
          </p:cNvPr>
          <p:cNvSpPr>
            <a:spLocks noGrp="1"/>
          </p:cNvSpPr>
          <p:nvPr>
            <p:ph type="body" idx="1"/>
          </p:nvPr>
        </p:nvSpPr>
        <p:spPr/>
        <p:txBody>
          <a:bodyPr>
            <a:noAutofit/>
          </a:bodyPr>
          <a:lstStyle/>
          <a:p>
            <a:r>
              <a:rPr lang="en-US" sz="2000" b="1" dirty="0">
                <a:solidFill>
                  <a:srgbClr val="181612"/>
                </a:solidFill>
              </a:rPr>
              <a:t>License: </a:t>
            </a:r>
            <a:r>
              <a:rPr lang="en-US" sz="2000" dirty="0">
                <a:solidFill>
                  <a:srgbClr val="181612"/>
                </a:solidFill>
              </a:rPr>
              <a:t>Mixed openly licensed and copyrighted materials; check individual pages.</a:t>
            </a:r>
          </a:p>
          <a:p>
            <a:r>
              <a:rPr lang="en-US" sz="2000" b="1" dirty="0">
                <a:solidFill>
                  <a:srgbClr val="181612"/>
                </a:solidFill>
              </a:rPr>
              <a:t>Description: </a:t>
            </a:r>
            <a:r>
              <a:rPr lang="en-US" sz="2000" dirty="0">
                <a:solidFill>
                  <a:srgbClr val="181612"/>
                </a:solidFill>
              </a:rPr>
              <a:t>This extensive literature courseware introduces students to poetry, drama, fiction, and creative nonfiction through readings and genre-based instruction. It offers close reading activities, literary analysis guidance, and resources addressing literary criticism, research, and MLA documentation. Its broad coverage makes it a useful starting point for ENGL C1002, although instructors should verify licensing before adapting or redistributing materials</a:t>
            </a:r>
          </a:p>
          <a:p>
            <a:endParaRPr lang="en-US" sz="2000" dirty="0">
              <a:solidFill>
                <a:srgbClr val="181612"/>
              </a:solidFill>
            </a:endParaRPr>
          </a:p>
        </p:txBody>
      </p:sp>
    </p:spTree>
    <p:extLst>
      <p:ext uri="{BB962C8B-B14F-4D97-AF65-F5344CB8AC3E}">
        <p14:creationId xmlns:p14="http://schemas.microsoft.com/office/powerpoint/2010/main" val="2936588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759A-C37D-4F5E-A69D-98377A3503A4}"/>
              </a:ext>
            </a:extLst>
          </p:cNvPr>
          <p:cNvSpPr>
            <a:spLocks noGrp="1"/>
          </p:cNvSpPr>
          <p:nvPr>
            <p:ph type="title"/>
          </p:nvPr>
        </p:nvSpPr>
        <p:spPr/>
        <p:txBody>
          <a:bodyPr>
            <a:noAutofit/>
          </a:bodyPr>
          <a:lstStyle/>
          <a:p>
            <a:r>
              <a:rPr lang="en-US" dirty="0">
                <a:hlinkClick r:id="rId2"/>
              </a:rPr>
              <a:t>Critical Worlds: A Targeted Introduction to Literary Analysis (Long, College of Western Idaho)</a:t>
            </a:r>
            <a:endParaRPr lang="en-US" dirty="0"/>
          </a:p>
        </p:txBody>
      </p:sp>
      <p:sp>
        <p:nvSpPr>
          <p:cNvPr id="3" name="Text Placeholder 2">
            <a:extLst>
              <a:ext uri="{FF2B5EF4-FFF2-40B4-BE49-F238E27FC236}">
                <a16:creationId xmlns:a16="http://schemas.microsoft.com/office/drawing/2014/main" id="{D1E12E22-1F59-BDE2-CA98-84BC27EAF1BC}"/>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CC BY-NC 4.0, except where otherwise noted.</a:t>
            </a:r>
          </a:p>
          <a:p>
            <a:r>
              <a:rPr lang="en-US" sz="2000" b="1" dirty="0">
                <a:solidFill>
                  <a:srgbClr val="181612"/>
                </a:solidFill>
              </a:rPr>
              <a:t>Description: </a:t>
            </a:r>
            <a:r>
              <a:rPr lang="en-US" sz="2000" dirty="0">
                <a:solidFill>
                  <a:srgbClr val="181612"/>
                </a:solidFill>
              </a:rPr>
              <a:t>This resource focuses on the skills students need to interpret literature through close reading, literary criticism, and research. It provides systematic instruction in critical approaches, analytical writing, scholarly sources, MLA documentation, feedback, and revision. Particularly useful as a companion text for ENGL C1002, it can strengthen literary analysis instruction when an anthology provides readings but limited guidance on interpreting and writing about them.</a:t>
            </a:r>
          </a:p>
          <a:p>
            <a:endParaRPr lang="en-US" sz="2000" dirty="0">
              <a:solidFill>
                <a:srgbClr val="181612"/>
              </a:solidFill>
            </a:endParaRPr>
          </a:p>
        </p:txBody>
      </p:sp>
    </p:spTree>
    <p:extLst>
      <p:ext uri="{BB962C8B-B14F-4D97-AF65-F5344CB8AC3E}">
        <p14:creationId xmlns:p14="http://schemas.microsoft.com/office/powerpoint/2010/main" val="3228820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BA153-2411-A1FA-04C5-0AEE2A0C135C}"/>
              </a:ext>
            </a:extLst>
          </p:cNvPr>
          <p:cNvSpPr>
            <a:spLocks noGrp="1"/>
          </p:cNvSpPr>
          <p:nvPr>
            <p:ph type="title"/>
          </p:nvPr>
        </p:nvSpPr>
        <p:spPr/>
        <p:txBody>
          <a:bodyPr/>
          <a:lstStyle/>
          <a:p>
            <a:r>
              <a:rPr lang="en-US" dirty="0">
                <a:hlinkClick r:id="rId2"/>
              </a:rPr>
              <a:t>Beyond the Pages: An Introduction to Literature (Carly-Miles et al., Marshall University)</a:t>
            </a:r>
            <a:endParaRPr lang="en-US" dirty="0"/>
          </a:p>
        </p:txBody>
      </p:sp>
      <p:sp>
        <p:nvSpPr>
          <p:cNvPr id="3" name="Text Placeholder 2">
            <a:extLst>
              <a:ext uri="{FF2B5EF4-FFF2-40B4-BE49-F238E27FC236}">
                <a16:creationId xmlns:a16="http://schemas.microsoft.com/office/drawing/2014/main" id="{49558C5E-2311-B593-7776-84E662877449}"/>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CC BY-NC 4.0, except where otherwise noted.</a:t>
            </a:r>
          </a:p>
          <a:p>
            <a:r>
              <a:rPr lang="en-US" sz="2000" b="1" dirty="0">
                <a:solidFill>
                  <a:srgbClr val="181612"/>
                </a:solidFill>
              </a:rPr>
              <a:t>Description: </a:t>
            </a:r>
            <a:r>
              <a:rPr lang="en-US" sz="2000" dirty="0">
                <a:solidFill>
                  <a:srgbClr val="181612"/>
                </a:solidFill>
              </a:rPr>
              <a:t>This introductory literature textbook combines poetry and fiction with substantial instruction in close reading, literary analysis, and research. Its detailed approach to developing literary interpretations, finding scholarly sources, and writing research-supported essays makes it especially valuable for faculty who want to emphasize literary research and writing. Additional drama readings may be needed to meet the ENGL C1002 genre requirements.</a:t>
            </a:r>
          </a:p>
          <a:p>
            <a:endParaRPr lang="en-US" sz="2000" dirty="0">
              <a:solidFill>
                <a:srgbClr val="181612"/>
              </a:solidFill>
            </a:endParaRPr>
          </a:p>
        </p:txBody>
      </p:sp>
    </p:spTree>
    <p:extLst>
      <p:ext uri="{BB962C8B-B14F-4D97-AF65-F5344CB8AC3E}">
        <p14:creationId xmlns:p14="http://schemas.microsoft.com/office/powerpoint/2010/main" val="1510503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9D219-44F3-A0F9-CEA8-662958C676C4}"/>
              </a:ext>
            </a:extLst>
          </p:cNvPr>
          <p:cNvSpPr>
            <a:spLocks noGrp="1"/>
          </p:cNvSpPr>
          <p:nvPr>
            <p:ph type="title"/>
          </p:nvPr>
        </p:nvSpPr>
        <p:spPr/>
        <p:txBody>
          <a:bodyPr/>
          <a:lstStyle/>
          <a:p>
            <a:r>
              <a:rPr lang="en-US" dirty="0">
                <a:hlinkClick r:id="rId2"/>
              </a:rPr>
              <a:t>Literature, the Humanities, and Humanity (Steinberg, Open SUNY Textbooks)</a:t>
            </a:r>
            <a:endParaRPr lang="en-US" dirty="0"/>
          </a:p>
        </p:txBody>
      </p:sp>
      <p:sp>
        <p:nvSpPr>
          <p:cNvPr id="3" name="Text Placeholder 2">
            <a:extLst>
              <a:ext uri="{FF2B5EF4-FFF2-40B4-BE49-F238E27FC236}">
                <a16:creationId xmlns:a16="http://schemas.microsoft.com/office/drawing/2014/main" id="{76197DC6-0131-E4B0-ED1E-35F5280AB3CE}"/>
              </a:ext>
            </a:extLst>
          </p:cNvPr>
          <p:cNvSpPr>
            <a:spLocks noGrp="1"/>
          </p:cNvSpPr>
          <p:nvPr>
            <p:ph type="body" idx="1"/>
          </p:nvPr>
        </p:nvSpPr>
        <p:spPr/>
        <p:txBody>
          <a:bodyPr>
            <a:normAutofit lnSpcReduction="10000"/>
          </a:bodyPr>
          <a:lstStyle/>
          <a:p>
            <a:r>
              <a:rPr lang="en-US" sz="2000" b="1" dirty="0">
                <a:solidFill>
                  <a:srgbClr val="181612"/>
                </a:solidFill>
              </a:rPr>
              <a:t>License: </a:t>
            </a:r>
            <a:r>
              <a:rPr lang="en-US" sz="2000" dirty="0">
                <a:solidFill>
                  <a:srgbClr val="181612"/>
                </a:solidFill>
              </a:rPr>
              <a:t>CC BY-NC-SA 4.0, except where otherwise noted.</a:t>
            </a:r>
          </a:p>
          <a:p>
            <a:r>
              <a:rPr lang="en-US" sz="2000" b="1" dirty="0">
                <a:solidFill>
                  <a:srgbClr val="181612"/>
                </a:solidFill>
              </a:rPr>
              <a:t>Description</a:t>
            </a:r>
            <a:r>
              <a:rPr lang="en-US" sz="2000" dirty="0">
                <a:solidFill>
                  <a:srgbClr val="181612"/>
                </a:solidFill>
              </a:rPr>
              <a:t>: This approachable guide introduces students to close reading and literary interpretation through discussions of major literary works, from classical literature to nineteenth-century fiction. Steinberg helps readers examine the relationships among language, form, historical context, and meaning. It is particularly useful for supporting students who are new to analyzing complex literature, although it works best alongside a broader selection of primary literary texts.</a:t>
            </a:r>
          </a:p>
          <a:p>
            <a:endParaRPr lang="en-US" sz="2000" dirty="0">
              <a:solidFill>
                <a:srgbClr val="181612"/>
              </a:solidFill>
            </a:endParaRPr>
          </a:p>
        </p:txBody>
      </p:sp>
    </p:spTree>
    <p:extLst>
      <p:ext uri="{BB962C8B-B14F-4D97-AF65-F5344CB8AC3E}">
        <p14:creationId xmlns:p14="http://schemas.microsoft.com/office/powerpoint/2010/main" val="1976304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E3093-8776-763B-0AFE-DD4636592EB3}"/>
              </a:ext>
            </a:extLst>
          </p:cNvPr>
          <p:cNvSpPr>
            <a:spLocks noGrp="1"/>
          </p:cNvSpPr>
          <p:nvPr>
            <p:ph type="title"/>
          </p:nvPr>
        </p:nvSpPr>
        <p:spPr/>
        <p:txBody>
          <a:bodyPr>
            <a:normAutofit fontScale="90000"/>
          </a:bodyPr>
          <a:lstStyle/>
          <a:p>
            <a:r>
              <a:rPr lang="en-US" dirty="0">
                <a:hlinkClick r:id="rId2"/>
              </a:rPr>
              <a:t>Introduction to Literature: Fairy Tales, Folk Tales, and How They Shape Us (Young, University of West Florida, 2023)</a:t>
            </a:r>
            <a:endParaRPr lang="en-US" dirty="0"/>
          </a:p>
        </p:txBody>
      </p:sp>
      <p:sp>
        <p:nvSpPr>
          <p:cNvPr id="3" name="Text Placeholder 2">
            <a:extLst>
              <a:ext uri="{FF2B5EF4-FFF2-40B4-BE49-F238E27FC236}">
                <a16:creationId xmlns:a16="http://schemas.microsoft.com/office/drawing/2014/main" id="{0A798D5A-F5F5-0FC7-8FC5-EB7908A8BD87}"/>
              </a:ext>
            </a:extLst>
          </p:cNvPr>
          <p:cNvSpPr>
            <a:spLocks noGrp="1"/>
          </p:cNvSpPr>
          <p:nvPr>
            <p:ph type="body" idx="1"/>
          </p:nvPr>
        </p:nvSpPr>
        <p:spPr/>
        <p:txBody>
          <a:bodyPr>
            <a:normAutofit lnSpcReduction="10000"/>
          </a:bodyPr>
          <a:lstStyle/>
          <a:p>
            <a:r>
              <a:rPr lang="en-US" sz="2000" b="1" dirty="0">
                <a:solidFill>
                  <a:srgbClr val="181612"/>
                </a:solidFill>
              </a:rPr>
              <a:t>License: </a:t>
            </a:r>
            <a:r>
              <a:rPr lang="en-US" sz="2000" dirty="0">
                <a:solidFill>
                  <a:srgbClr val="181612"/>
                </a:solidFill>
              </a:rPr>
              <a:t>CC BY-NC-SA 4.0, except where otherwise </a:t>
            </a:r>
            <a:r>
              <a:rPr lang="en-US" sz="2000" b="1" dirty="0">
                <a:solidFill>
                  <a:srgbClr val="181612"/>
                </a:solidFill>
              </a:rPr>
              <a:t>noted.</a:t>
            </a:r>
          </a:p>
          <a:p>
            <a:r>
              <a:rPr lang="en-US" sz="2000" b="1" dirty="0">
                <a:solidFill>
                  <a:srgbClr val="181612"/>
                </a:solidFill>
              </a:rPr>
              <a:t>Description: </a:t>
            </a:r>
            <a:r>
              <a:rPr lang="en-US" sz="2000" dirty="0">
                <a:solidFill>
                  <a:srgbClr val="181612"/>
                </a:solidFill>
              </a:rPr>
              <a:t>This thematic introduction to literature uses familiar fairy tales and folk tales to explore how stories reflect and reinforce cultural expectations. Students examine narrative elements, symbolism, gender, family, power, and identity while practicing close reading and literary analysis. It is particularly useful for instructors interested in comparative storytelling and culturally responsive approaches, but should be supplemented with poetry and drama to meet ENGL C1002 requirements.</a:t>
            </a:r>
          </a:p>
        </p:txBody>
      </p:sp>
    </p:spTree>
    <p:extLst>
      <p:ext uri="{BB962C8B-B14F-4D97-AF65-F5344CB8AC3E}">
        <p14:creationId xmlns:p14="http://schemas.microsoft.com/office/powerpoint/2010/main" val="1217745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A2F66-1D0B-D3F4-3C26-C4F81F223E19}"/>
              </a:ext>
            </a:extLst>
          </p:cNvPr>
          <p:cNvSpPr>
            <a:spLocks noGrp="1"/>
          </p:cNvSpPr>
          <p:nvPr>
            <p:ph type="title"/>
          </p:nvPr>
        </p:nvSpPr>
        <p:spPr/>
        <p:txBody>
          <a:bodyPr/>
          <a:lstStyle/>
          <a:p>
            <a:r>
              <a:rPr lang="en-US" dirty="0">
                <a:hlinkClick r:id="rId2"/>
              </a:rPr>
              <a:t>An Introduction to Poetry (Lindsay and Bergstrom, Good Words Unlimited/Pressbooks)</a:t>
            </a:r>
            <a:endParaRPr lang="en-US" dirty="0"/>
          </a:p>
        </p:txBody>
      </p:sp>
      <p:sp>
        <p:nvSpPr>
          <p:cNvPr id="3" name="Text Placeholder 2">
            <a:extLst>
              <a:ext uri="{FF2B5EF4-FFF2-40B4-BE49-F238E27FC236}">
                <a16:creationId xmlns:a16="http://schemas.microsoft.com/office/drawing/2014/main" id="{B4667A00-DCB7-68AD-54B2-2CB4F3B6A042}"/>
              </a:ext>
            </a:extLst>
          </p:cNvPr>
          <p:cNvSpPr>
            <a:spLocks noGrp="1"/>
          </p:cNvSpPr>
          <p:nvPr>
            <p:ph type="body" idx="1"/>
          </p:nvPr>
        </p:nvSpPr>
        <p:spPr/>
        <p:txBody>
          <a:bodyPr>
            <a:normAutofit/>
          </a:bodyPr>
          <a:lstStyle/>
          <a:p>
            <a:pPr>
              <a:buFont typeface="Arial" panose="020B0604020202020204" pitchFamily="34" charset="0"/>
              <a:buChar char="•"/>
            </a:pPr>
            <a:r>
              <a:rPr lang="en-US" sz="2000" b="1" dirty="0">
                <a:solidFill>
                  <a:srgbClr val="181612"/>
                </a:solidFill>
              </a:rPr>
              <a:t>License: </a:t>
            </a:r>
            <a:r>
              <a:rPr lang="en-US" sz="2000" dirty="0">
                <a:solidFill>
                  <a:srgbClr val="181612"/>
                </a:solidFill>
              </a:rPr>
              <a:t>CC BY 4.0, except where otherwise noted.</a:t>
            </a:r>
          </a:p>
          <a:p>
            <a:pPr>
              <a:buFont typeface="Arial" panose="020B0604020202020204" pitchFamily="34" charset="0"/>
              <a:buChar char="•"/>
            </a:pPr>
            <a:r>
              <a:rPr lang="en-US" sz="2000" b="1" dirty="0">
                <a:solidFill>
                  <a:srgbClr val="181612"/>
                </a:solidFill>
              </a:rPr>
              <a:t>Description</a:t>
            </a:r>
            <a:r>
              <a:rPr lang="en-US" sz="2000" dirty="0">
                <a:solidFill>
                  <a:srgbClr val="181612"/>
                </a:solidFill>
              </a:rPr>
              <a:t>: This comprehensive poetry resource introduces students to close reading, poetic language, imagery, rhythm, meter, form, genre, and interpretation. It connects literary technique to meaning while exploring poetry across historical periods and examining questions of gender, representation, and power. Particularly useful as a complete poetry unit or supplement for ENGL C1002, it provides more sustained poetry instruction than many general literature anthologies.</a:t>
            </a:r>
          </a:p>
          <a:p>
            <a:endParaRPr lang="en-US" sz="2000" dirty="0">
              <a:solidFill>
                <a:srgbClr val="181612"/>
              </a:solidFill>
            </a:endParaRPr>
          </a:p>
        </p:txBody>
      </p:sp>
    </p:spTree>
    <p:extLst>
      <p:ext uri="{BB962C8B-B14F-4D97-AF65-F5344CB8AC3E}">
        <p14:creationId xmlns:p14="http://schemas.microsoft.com/office/powerpoint/2010/main" val="28014102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1">
          <a:extLst>
            <a:ext uri="{FF2B5EF4-FFF2-40B4-BE49-F238E27FC236}">
              <a16:creationId xmlns:a16="http://schemas.microsoft.com/office/drawing/2014/main" id="{EA96C459-CF26-439B-C10B-0A611374EF52}"/>
            </a:ext>
          </a:extLst>
        </p:cNvPr>
        <p:cNvGrpSpPr/>
        <p:nvPr/>
      </p:nvGrpSpPr>
      <p:grpSpPr>
        <a:xfrm>
          <a:off x="0" y="0"/>
          <a:ext cx="0" cy="0"/>
          <a:chOff x="0" y="0"/>
          <a:chExt cx="0" cy="0"/>
        </a:xfrm>
      </p:grpSpPr>
      <p:sp>
        <p:nvSpPr>
          <p:cNvPr id="152" name="Google Shape;152;p5">
            <a:extLst>
              <a:ext uri="{FF2B5EF4-FFF2-40B4-BE49-F238E27FC236}">
                <a16:creationId xmlns:a16="http://schemas.microsoft.com/office/drawing/2014/main" id="{4EB685E3-4A41-824D-B8D9-9A0D4AAABB56}"/>
              </a:ext>
            </a:extLst>
          </p:cNvPr>
          <p:cNvSpPr txBox="1">
            <a:spLocks noGrp="1"/>
          </p:cNvSpPr>
          <p:nvPr>
            <p:ph type="ctrTitle"/>
          </p:nvPr>
        </p:nvSpPr>
        <p:spPr>
          <a:xfrm>
            <a:off x="1279936" y="2733040"/>
            <a:ext cx="6477803" cy="1538289"/>
          </a:xfrm>
          <a:prstGeom prst="rect">
            <a:avLst/>
          </a:prstGeom>
          <a:noFill/>
          <a:ln>
            <a:noFill/>
          </a:ln>
        </p:spPr>
        <p:txBody>
          <a:bodyPr spcFirstLastPara="1" wrap="square" lIns="91425" tIns="45700" rIns="91425" bIns="0" anchor="b" anchorCtr="0">
            <a:noAutofit/>
          </a:bodyPr>
          <a:lstStyle/>
          <a:p>
            <a:r>
              <a:rPr lang="en-US" dirty="0"/>
              <a:t>Examples of Readings / Anthologies</a:t>
            </a:r>
            <a:endParaRPr dirty="0"/>
          </a:p>
        </p:txBody>
      </p:sp>
      <p:sp>
        <p:nvSpPr>
          <p:cNvPr id="153" name="Google Shape;153;p5">
            <a:extLst>
              <a:ext uri="{FF2B5EF4-FFF2-40B4-BE49-F238E27FC236}">
                <a16:creationId xmlns:a16="http://schemas.microsoft.com/office/drawing/2014/main" id="{A19C6CE9-4EC6-7FCA-401B-2FE14B181F02}"/>
              </a:ext>
            </a:extLst>
          </p:cNvPr>
          <p:cNvSpPr txBox="1">
            <a:spLocks noGrp="1"/>
          </p:cNvSpPr>
          <p:nvPr>
            <p:ph type="subTitle" idx="1"/>
          </p:nvPr>
        </p:nvSpPr>
        <p:spPr>
          <a:xfrm>
            <a:off x="563880" y="5220084"/>
            <a:ext cx="7727259" cy="977621"/>
          </a:xfrm>
          <a:prstGeom prst="rect">
            <a:avLst/>
          </a:prstGeom>
          <a:noFill/>
          <a:ln>
            <a:noFill/>
          </a:ln>
        </p:spPr>
        <p:txBody>
          <a:bodyPr spcFirstLastPara="1" wrap="square" lIns="91425" tIns="91425" rIns="91425" bIns="91425" anchor="t" anchorCtr="0">
            <a:normAutofit/>
          </a:bodyPr>
          <a:lstStyle/>
          <a:p>
            <a:pPr marL="171446" lvl="0" indent="-171446" algn="l" rtl="0">
              <a:lnSpc>
                <a:spcPct val="120000"/>
              </a:lnSpc>
              <a:spcBef>
                <a:spcPts val="750"/>
              </a:spcBef>
              <a:spcAft>
                <a:spcPts val="0"/>
              </a:spcAft>
              <a:buSzPct val="108108"/>
              <a:buNone/>
            </a:pPr>
            <a:endParaRPr b="1" dirty="0"/>
          </a:p>
        </p:txBody>
      </p:sp>
    </p:spTree>
    <p:extLst>
      <p:ext uri="{BB962C8B-B14F-4D97-AF65-F5344CB8AC3E}">
        <p14:creationId xmlns:p14="http://schemas.microsoft.com/office/powerpoint/2010/main" val="30275474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10559-9FE5-63AA-C179-A42248ACD7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F56D2-1C8B-65F8-C626-2F91D778D97E}"/>
              </a:ext>
            </a:extLst>
          </p:cNvPr>
          <p:cNvSpPr>
            <a:spLocks noGrp="1"/>
          </p:cNvSpPr>
          <p:nvPr>
            <p:ph type="title"/>
          </p:nvPr>
        </p:nvSpPr>
        <p:spPr/>
        <p:txBody>
          <a:bodyPr/>
          <a:lstStyle/>
          <a:p>
            <a:r>
              <a:rPr lang="en-US" dirty="0">
                <a:hlinkClick r:id="rId2"/>
              </a:rPr>
              <a:t>Compact Anthology of World Literature (Getty and Kwon, University of North Georgia Press)</a:t>
            </a:r>
            <a:endParaRPr lang="en-US" dirty="0"/>
          </a:p>
        </p:txBody>
      </p:sp>
      <p:sp>
        <p:nvSpPr>
          <p:cNvPr id="3" name="Text Placeholder 2">
            <a:extLst>
              <a:ext uri="{FF2B5EF4-FFF2-40B4-BE49-F238E27FC236}">
                <a16:creationId xmlns:a16="http://schemas.microsoft.com/office/drawing/2014/main" id="{9FEE30F8-9DB4-3777-C87D-056B8A6BA3A4}"/>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CC BY-SA 4.0 (Part 1); CC BY-SA 3.0 (Parts 2–3); third-party rights vary.</a:t>
            </a:r>
          </a:p>
          <a:p>
            <a:r>
              <a:rPr lang="en-US" sz="2000" b="1" dirty="0">
                <a:solidFill>
                  <a:srgbClr val="181612"/>
                </a:solidFill>
              </a:rPr>
              <a:t>Description: </a:t>
            </a:r>
            <a:r>
              <a:rPr lang="en-US" sz="2000" dirty="0">
                <a:solidFill>
                  <a:srgbClr val="181612"/>
                </a:solidFill>
              </a:rPr>
              <a:t>This three-volume anthology brings together literature from ancient, medieval, and Renaissance traditions across Europe, the Middle East, South Asia, East Asia, and the Americas. It includes poetry, drama, narrative prose, mythology, and epic literature, with historical introductions and discussion questions. Especially useful for expanding the cultural and historical diversity of ENGL C1002 reading selections.</a:t>
            </a:r>
          </a:p>
        </p:txBody>
      </p:sp>
    </p:spTree>
    <p:extLst>
      <p:ext uri="{BB962C8B-B14F-4D97-AF65-F5344CB8AC3E}">
        <p14:creationId xmlns:p14="http://schemas.microsoft.com/office/powerpoint/2010/main" val="29847477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E28D6-61C3-FC10-1E9B-66B02B4DC6C2}"/>
              </a:ext>
            </a:extLst>
          </p:cNvPr>
          <p:cNvSpPr>
            <a:spLocks noGrp="1"/>
          </p:cNvSpPr>
          <p:nvPr>
            <p:ph type="title"/>
          </p:nvPr>
        </p:nvSpPr>
        <p:spPr/>
        <p:txBody>
          <a:bodyPr>
            <a:normAutofit/>
          </a:bodyPr>
          <a:lstStyle/>
          <a:p>
            <a:r>
              <a:rPr lang="en-US" dirty="0">
                <a:hlinkClick r:id="rId2"/>
              </a:rPr>
              <a:t>Modern World Literature: Compact Edition (Swing, Lake Superior College)</a:t>
            </a:r>
            <a:endParaRPr lang="en-US" dirty="0"/>
          </a:p>
        </p:txBody>
      </p:sp>
      <p:sp>
        <p:nvSpPr>
          <p:cNvPr id="3" name="Text Placeholder 2">
            <a:extLst>
              <a:ext uri="{FF2B5EF4-FFF2-40B4-BE49-F238E27FC236}">
                <a16:creationId xmlns:a16="http://schemas.microsoft.com/office/drawing/2014/main" id="{69A0BF1C-7887-5D9C-31E8-34E2C9037B6C}"/>
              </a:ext>
            </a:extLst>
          </p:cNvPr>
          <p:cNvSpPr>
            <a:spLocks noGrp="1"/>
          </p:cNvSpPr>
          <p:nvPr>
            <p:ph type="body" idx="1"/>
          </p:nvPr>
        </p:nvSpPr>
        <p:spPr/>
        <p:txBody>
          <a:bodyPr>
            <a:normAutofit/>
          </a:bodyPr>
          <a:lstStyle/>
          <a:p>
            <a:pPr>
              <a:buFont typeface="Arial" panose="020B0604020202020204" pitchFamily="34" charset="0"/>
              <a:buChar char="•"/>
            </a:pPr>
            <a:r>
              <a:rPr lang="en-US" sz="2000" b="1" dirty="0">
                <a:solidFill>
                  <a:srgbClr val="181612"/>
                </a:solidFill>
              </a:rPr>
              <a:t>License: </a:t>
            </a:r>
            <a:r>
              <a:rPr lang="en-US" sz="2000" dirty="0">
                <a:solidFill>
                  <a:srgbClr val="181612"/>
                </a:solidFill>
              </a:rPr>
              <a:t>CC BY-SA 4.0, except where otherwise noted.</a:t>
            </a:r>
          </a:p>
          <a:p>
            <a:pPr>
              <a:buFont typeface="Arial" panose="020B0604020202020204" pitchFamily="34" charset="0"/>
              <a:buChar char="•"/>
            </a:pPr>
            <a:r>
              <a:rPr lang="en-US" sz="2000" b="1" dirty="0">
                <a:solidFill>
                  <a:srgbClr val="181612"/>
                </a:solidFill>
              </a:rPr>
              <a:t>Description: </a:t>
            </a:r>
            <a:r>
              <a:rPr lang="en-US" sz="2000" dirty="0">
                <a:solidFill>
                  <a:srgbClr val="181612"/>
                </a:solidFill>
              </a:rPr>
              <a:t>This world literature collection introduces students to modern and contemporary writing from different regions and literary traditions. It offers opportunities to examine how writers respond to cultural change, identity, history, and social conditions. A useful supplement for instructors seeking to broaden literary representation beyond traditional American and British selections.</a:t>
            </a:r>
          </a:p>
          <a:p>
            <a:endParaRPr lang="en-US" sz="2000" dirty="0">
              <a:solidFill>
                <a:srgbClr val="181612"/>
              </a:solidFill>
            </a:endParaRPr>
          </a:p>
        </p:txBody>
      </p:sp>
    </p:spTree>
    <p:extLst>
      <p:ext uri="{BB962C8B-B14F-4D97-AF65-F5344CB8AC3E}">
        <p14:creationId xmlns:p14="http://schemas.microsoft.com/office/powerpoint/2010/main" val="643032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1E928-16B9-36CA-965D-043AE0052518}"/>
              </a:ext>
            </a:extLst>
          </p:cNvPr>
          <p:cNvSpPr>
            <a:spLocks noGrp="1"/>
          </p:cNvSpPr>
          <p:nvPr>
            <p:ph type="title"/>
          </p:nvPr>
        </p:nvSpPr>
        <p:spPr/>
        <p:txBody>
          <a:bodyPr/>
          <a:lstStyle/>
          <a:p>
            <a:r>
              <a:rPr lang="en-US" dirty="0">
                <a:hlinkClick r:id="rId2"/>
              </a:rPr>
              <a:t>My Slipper Floated Away: New American Memoirs (Blau, CUNY)</a:t>
            </a:r>
            <a:endParaRPr lang="en-US" dirty="0"/>
          </a:p>
        </p:txBody>
      </p:sp>
      <p:sp>
        <p:nvSpPr>
          <p:cNvPr id="3" name="Text Placeholder 2">
            <a:extLst>
              <a:ext uri="{FF2B5EF4-FFF2-40B4-BE49-F238E27FC236}">
                <a16:creationId xmlns:a16="http://schemas.microsoft.com/office/drawing/2014/main" id="{3BC43FFE-4769-D16F-6667-4054440A2F60}"/>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CC BY-NC-ND 4.0.</a:t>
            </a:r>
          </a:p>
          <a:p>
            <a:r>
              <a:rPr lang="en-US" sz="2000" b="1" dirty="0">
                <a:solidFill>
                  <a:srgbClr val="181612"/>
                </a:solidFill>
              </a:rPr>
              <a:t>Description: </a:t>
            </a:r>
            <a:r>
              <a:rPr lang="en-US" sz="2000" dirty="0">
                <a:solidFill>
                  <a:srgbClr val="181612"/>
                </a:solidFill>
              </a:rPr>
              <a:t>This collection features contemporary memoir writing that explores identity, migration, memory, family, and belonging. It provides opportunities to examine narrative voice, personal experience, and cultural identity through creative nonfiction. Especially useful for adding memoir readings to ENGL C1002, although it does not replace the required poetry, drama, and short fiction genres.</a:t>
            </a:r>
          </a:p>
          <a:p>
            <a:endParaRPr lang="en-US" sz="2000" dirty="0">
              <a:solidFill>
                <a:srgbClr val="181612"/>
              </a:solidFill>
            </a:endParaRPr>
          </a:p>
        </p:txBody>
      </p:sp>
    </p:spTree>
    <p:extLst>
      <p:ext uri="{BB962C8B-B14F-4D97-AF65-F5344CB8AC3E}">
        <p14:creationId xmlns:p14="http://schemas.microsoft.com/office/powerpoint/2010/main" val="37303163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BA1A-03BB-C8E0-F843-68BB316077D7}"/>
              </a:ext>
            </a:extLst>
          </p:cNvPr>
          <p:cNvSpPr>
            <a:spLocks noGrp="1"/>
          </p:cNvSpPr>
          <p:nvPr>
            <p:ph type="title"/>
          </p:nvPr>
        </p:nvSpPr>
        <p:spPr/>
        <p:txBody>
          <a:bodyPr>
            <a:noAutofit/>
          </a:bodyPr>
          <a:lstStyle/>
          <a:p>
            <a:r>
              <a:rPr lang="en-US" dirty="0">
                <a:hlinkClick r:id="rId2"/>
              </a:rPr>
              <a:t>Off the Shelf: A Digital Anthology of Classic and Contemporary Short Stories (Logan and Thompson-Gillis, Columbus State CC)</a:t>
            </a:r>
            <a:endParaRPr lang="en-US" dirty="0"/>
          </a:p>
        </p:txBody>
      </p:sp>
      <p:sp>
        <p:nvSpPr>
          <p:cNvPr id="3" name="Text Placeholder 2">
            <a:extLst>
              <a:ext uri="{FF2B5EF4-FFF2-40B4-BE49-F238E27FC236}">
                <a16:creationId xmlns:a16="http://schemas.microsoft.com/office/drawing/2014/main" id="{96102AAB-5031-8298-7495-BF23264D2431}"/>
              </a:ext>
            </a:extLst>
          </p:cNvPr>
          <p:cNvSpPr>
            <a:spLocks noGrp="1"/>
          </p:cNvSpPr>
          <p:nvPr>
            <p:ph type="body" idx="1"/>
          </p:nvPr>
        </p:nvSpPr>
        <p:spPr/>
        <p:txBody>
          <a:bodyPr>
            <a:normAutofit/>
          </a:bodyPr>
          <a:lstStyle/>
          <a:p>
            <a:pPr>
              <a:buFont typeface="Arial" panose="020B0604020202020204" pitchFamily="34" charset="0"/>
              <a:buChar char="•"/>
            </a:pPr>
            <a:r>
              <a:rPr lang="en-US" sz="2000" b="1" dirty="0">
                <a:solidFill>
                  <a:srgbClr val="181612"/>
                </a:solidFill>
              </a:rPr>
              <a:t>License: </a:t>
            </a:r>
            <a:r>
              <a:rPr lang="en-US" sz="2000" dirty="0">
                <a:solidFill>
                  <a:srgbClr val="181612"/>
                </a:solidFill>
              </a:rPr>
              <a:t>CC BY-NC-SA 4.0, except where otherwise noted.</a:t>
            </a:r>
          </a:p>
          <a:p>
            <a:pPr>
              <a:buFont typeface="Arial" panose="020B0604020202020204" pitchFamily="34" charset="0"/>
              <a:buChar char="•"/>
            </a:pPr>
            <a:r>
              <a:rPr lang="en-US" sz="2000" b="1" dirty="0">
                <a:solidFill>
                  <a:srgbClr val="181612"/>
                </a:solidFill>
              </a:rPr>
              <a:t>Description: </a:t>
            </a:r>
            <a:r>
              <a:rPr lang="en-US" sz="2000" dirty="0">
                <a:solidFill>
                  <a:srgbClr val="181612"/>
                </a:solidFill>
              </a:rPr>
              <a:t>This extensive anthology combines classic and contemporary short fiction with instruction in literary terminology, close reading, interpretation, and critical approaches. Its emphasis on connecting literary works to analytical concepts makes it particularly useful for building a substantial short fiction unit in ENGL C1002.</a:t>
            </a:r>
          </a:p>
          <a:p>
            <a:endParaRPr lang="en-US" sz="2000" dirty="0">
              <a:solidFill>
                <a:srgbClr val="181612"/>
              </a:solidFill>
            </a:endParaRPr>
          </a:p>
        </p:txBody>
      </p:sp>
    </p:spTree>
    <p:extLst>
      <p:ext uri="{BB962C8B-B14F-4D97-AF65-F5344CB8AC3E}">
        <p14:creationId xmlns:p14="http://schemas.microsoft.com/office/powerpoint/2010/main" val="701253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E4DB-8CE6-3DE0-A238-639FF6D51309}"/>
              </a:ext>
            </a:extLst>
          </p:cNvPr>
          <p:cNvSpPr>
            <a:spLocks noGrp="1"/>
          </p:cNvSpPr>
          <p:nvPr>
            <p:ph type="title"/>
          </p:nvPr>
        </p:nvSpPr>
        <p:spPr/>
        <p:txBody>
          <a:bodyPr/>
          <a:lstStyle/>
          <a:p>
            <a:r>
              <a:rPr lang="en-US" dirty="0">
                <a:hlinkClick r:id="rId2"/>
              </a:rPr>
              <a:t>Say Her Name: Discovering Women's Voices in History (Palmer, Yavapai College)</a:t>
            </a:r>
            <a:endParaRPr lang="en-US" dirty="0"/>
          </a:p>
        </p:txBody>
      </p:sp>
      <p:sp>
        <p:nvSpPr>
          <p:cNvPr id="3" name="Text Placeholder 2">
            <a:extLst>
              <a:ext uri="{FF2B5EF4-FFF2-40B4-BE49-F238E27FC236}">
                <a16:creationId xmlns:a16="http://schemas.microsoft.com/office/drawing/2014/main" id="{798C7E20-8CDE-D737-C6FF-20ECD38609A7}"/>
              </a:ext>
            </a:extLst>
          </p:cNvPr>
          <p:cNvSpPr>
            <a:spLocks noGrp="1"/>
          </p:cNvSpPr>
          <p:nvPr>
            <p:ph type="body" idx="1"/>
          </p:nvPr>
        </p:nvSpPr>
        <p:spPr/>
        <p:txBody>
          <a:bodyPr>
            <a:normAutofit/>
          </a:bodyPr>
          <a:lstStyle/>
          <a:p>
            <a:r>
              <a:rPr lang="en-US" sz="2000" b="1" dirty="0"/>
              <a:t>License: </a:t>
            </a:r>
            <a:r>
              <a:rPr lang="en-US" sz="2000" dirty="0"/>
              <a:t>CC BY-NC-SA 4.0, except where otherwise noted.</a:t>
            </a:r>
          </a:p>
          <a:p>
            <a:r>
              <a:rPr lang="en-US" sz="2000" b="1" dirty="0"/>
              <a:t>Description: </a:t>
            </a:r>
            <a:r>
              <a:rPr lang="en-US" sz="2000" dirty="0"/>
              <a:t>This multi-genre collection foregrounds women's voices and experiences across literary and historical contexts. It incorporates literary readings, historical background, and feminist critical approaches to examine questions of gender, identity, representation, and power. A useful resource for diversifying ENGL C1002 readings and connecting literary interpretation with cultural and historical analysis.</a:t>
            </a:r>
          </a:p>
          <a:p>
            <a:endParaRPr lang="en-US" sz="2000" dirty="0"/>
          </a:p>
        </p:txBody>
      </p:sp>
    </p:spTree>
    <p:extLst>
      <p:ext uri="{BB962C8B-B14F-4D97-AF65-F5344CB8AC3E}">
        <p14:creationId xmlns:p14="http://schemas.microsoft.com/office/powerpoint/2010/main" val="37119633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2C202-F880-2242-317F-E66F49693DDB}"/>
              </a:ext>
            </a:extLst>
          </p:cNvPr>
          <p:cNvSpPr>
            <a:spLocks noGrp="1"/>
          </p:cNvSpPr>
          <p:nvPr>
            <p:ph type="title"/>
          </p:nvPr>
        </p:nvSpPr>
        <p:spPr/>
        <p:txBody>
          <a:bodyPr/>
          <a:lstStyle/>
          <a:p>
            <a:r>
              <a:rPr lang="en-US" dirty="0">
                <a:hlinkClick r:id="rId2"/>
              </a:rPr>
              <a:t>Literature in Context (O'Brien, Howe, et al., University of Virginia)</a:t>
            </a:r>
            <a:endParaRPr lang="en-US" dirty="0"/>
          </a:p>
        </p:txBody>
      </p:sp>
      <p:sp>
        <p:nvSpPr>
          <p:cNvPr id="3" name="Text Placeholder 2">
            <a:extLst>
              <a:ext uri="{FF2B5EF4-FFF2-40B4-BE49-F238E27FC236}">
                <a16:creationId xmlns:a16="http://schemas.microsoft.com/office/drawing/2014/main" id="{5E35EA68-8072-E582-3AA0-CC0A8A24AD30}"/>
              </a:ext>
            </a:extLst>
          </p:cNvPr>
          <p:cNvSpPr>
            <a:spLocks noGrp="1"/>
          </p:cNvSpPr>
          <p:nvPr>
            <p:ph type="body" idx="1"/>
          </p:nvPr>
        </p:nvSpPr>
        <p:spPr/>
        <p:txBody>
          <a:bodyPr>
            <a:normAutofit/>
          </a:bodyPr>
          <a:lstStyle/>
          <a:p>
            <a:pPr>
              <a:buFont typeface="Arial" panose="020B0604020202020204" pitchFamily="34" charset="0"/>
              <a:buChar char="•"/>
            </a:pPr>
            <a:r>
              <a:rPr lang="en-US" sz="2000" b="1" dirty="0"/>
              <a:t>License: </a:t>
            </a:r>
            <a:r>
              <a:rPr lang="en-US" sz="2000" dirty="0"/>
              <a:t>Site-created materials CC BY 4.0; third-party rights vary.</a:t>
            </a:r>
          </a:p>
          <a:p>
            <a:pPr>
              <a:buFont typeface="Arial" panose="020B0604020202020204" pitchFamily="34" charset="0"/>
              <a:buChar char="•"/>
            </a:pPr>
            <a:r>
              <a:rPr lang="en-US" sz="2000" b="1" dirty="0"/>
              <a:t>Description: </a:t>
            </a:r>
            <a:r>
              <a:rPr lang="en-US" sz="2000" dirty="0"/>
              <a:t>This digital literary collection provides texts alongside historical annotations, facsimile images, maps, timelines, and contextual information. Instructors can select individual literary works and build customized reading collections that connect literature to its historical and cultural contexts. Particularly useful for teaching close reading and contextual literary analysis.</a:t>
            </a:r>
          </a:p>
          <a:p>
            <a:endParaRPr lang="en-US" sz="2000" dirty="0"/>
          </a:p>
        </p:txBody>
      </p:sp>
    </p:spTree>
    <p:extLst>
      <p:ext uri="{BB962C8B-B14F-4D97-AF65-F5344CB8AC3E}">
        <p14:creationId xmlns:p14="http://schemas.microsoft.com/office/powerpoint/2010/main" val="3383607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EC4A5-451C-3AE6-F6F8-393A91A0FB40}"/>
              </a:ext>
            </a:extLst>
          </p:cNvPr>
          <p:cNvSpPr>
            <a:spLocks noGrp="1"/>
          </p:cNvSpPr>
          <p:nvPr>
            <p:ph type="title"/>
          </p:nvPr>
        </p:nvSpPr>
        <p:spPr/>
        <p:txBody>
          <a:bodyPr/>
          <a:lstStyle/>
          <a:p>
            <a:r>
              <a:rPr lang="en-US" dirty="0">
                <a:hlinkClick r:id="rId2"/>
              </a:rPr>
              <a:t>Poetry Foundation </a:t>
            </a:r>
            <a:endParaRPr lang="en-US" dirty="0"/>
          </a:p>
        </p:txBody>
      </p:sp>
      <p:sp>
        <p:nvSpPr>
          <p:cNvPr id="3" name="Text Placeholder 2">
            <a:extLst>
              <a:ext uri="{FF2B5EF4-FFF2-40B4-BE49-F238E27FC236}">
                <a16:creationId xmlns:a16="http://schemas.microsoft.com/office/drawing/2014/main" id="{80643B39-D63C-8FCA-3E2E-A7E15202420F}"/>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Free to read; copyright varies by work.</a:t>
            </a:r>
          </a:p>
          <a:p>
            <a:r>
              <a:rPr lang="en-US" sz="2000" b="1" dirty="0">
                <a:solidFill>
                  <a:srgbClr val="181612"/>
                </a:solidFill>
              </a:rPr>
              <a:t>Description: </a:t>
            </a:r>
            <a:r>
              <a:rPr lang="en-US" sz="2000" dirty="0">
                <a:solidFill>
                  <a:srgbClr val="181612"/>
                </a:solidFill>
              </a:rPr>
              <a:t>This extensive poetry archive offers poems, poet biographies, essays, and literary commentary spanning historical and contemporary traditions. It is particularly useful for finding diverse poetic voices, developing thematic poetry units, and introducing students to poetic form and interpretation. Individual poems can be linked for students, but redistribution and adaptation rights are limited.</a:t>
            </a:r>
          </a:p>
          <a:p>
            <a:endParaRPr lang="en-US" sz="2000" dirty="0">
              <a:solidFill>
                <a:srgbClr val="181612"/>
              </a:solidFill>
            </a:endParaRPr>
          </a:p>
        </p:txBody>
      </p:sp>
    </p:spTree>
    <p:extLst>
      <p:ext uri="{BB962C8B-B14F-4D97-AF65-F5344CB8AC3E}">
        <p14:creationId xmlns:p14="http://schemas.microsoft.com/office/powerpoint/2010/main" val="868818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9B959-03AB-C061-893D-18F651C862E6}"/>
              </a:ext>
            </a:extLst>
          </p:cNvPr>
          <p:cNvSpPr>
            <a:spLocks noGrp="1"/>
          </p:cNvSpPr>
          <p:nvPr>
            <p:ph type="title"/>
          </p:nvPr>
        </p:nvSpPr>
        <p:spPr/>
        <p:txBody>
          <a:bodyPr/>
          <a:lstStyle/>
          <a:p>
            <a:r>
              <a:rPr lang="en-US" dirty="0" err="1">
                <a:hlinkClick r:id="rId2"/>
              </a:rPr>
              <a:t>Poets.org</a:t>
            </a:r>
            <a:r>
              <a:rPr lang="en-US" dirty="0">
                <a:hlinkClick r:id="rId2"/>
              </a:rPr>
              <a:t> (Academy of American Poets)</a:t>
            </a:r>
            <a:endParaRPr lang="en-US" dirty="0"/>
          </a:p>
        </p:txBody>
      </p:sp>
      <p:sp>
        <p:nvSpPr>
          <p:cNvPr id="3" name="Text Placeholder 2">
            <a:extLst>
              <a:ext uri="{FF2B5EF4-FFF2-40B4-BE49-F238E27FC236}">
                <a16:creationId xmlns:a16="http://schemas.microsoft.com/office/drawing/2014/main" id="{922EFCB2-5D5D-F75C-8EC8-FC3954817180}"/>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Free to read; rights vary by poem.</a:t>
            </a:r>
          </a:p>
          <a:p>
            <a:r>
              <a:rPr lang="en-US" sz="2000" b="1" dirty="0">
                <a:solidFill>
                  <a:srgbClr val="181612"/>
                </a:solidFill>
              </a:rPr>
              <a:t>Description: </a:t>
            </a:r>
            <a:r>
              <a:rPr lang="en-US" sz="2000" dirty="0">
                <a:solidFill>
                  <a:srgbClr val="181612"/>
                </a:solidFill>
              </a:rPr>
              <a:t>This collection offers poetry, poet biographies, essays, and teaching resources, including contemporary works and the Poem-a-Day series. It provides a flexible way to introduce students to a broad range of poetic voices, literary traditions, and themes. Especially useful for supplementing ENGL C1002 poetry units with individual readings and contextual resources.</a:t>
            </a:r>
          </a:p>
          <a:p>
            <a:endParaRPr lang="en-US" sz="2000" dirty="0">
              <a:solidFill>
                <a:srgbClr val="181612"/>
              </a:solidFill>
            </a:endParaRPr>
          </a:p>
        </p:txBody>
      </p:sp>
    </p:spTree>
    <p:extLst>
      <p:ext uri="{BB962C8B-B14F-4D97-AF65-F5344CB8AC3E}">
        <p14:creationId xmlns:p14="http://schemas.microsoft.com/office/powerpoint/2010/main" val="28556777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A14D4-EEFE-0A1F-43C8-A621108CDFC9}"/>
              </a:ext>
            </a:extLst>
          </p:cNvPr>
          <p:cNvSpPr>
            <a:spLocks noGrp="1"/>
          </p:cNvSpPr>
          <p:nvPr>
            <p:ph type="title"/>
          </p:nvPr>
        </p:nvSpPr>
        <p:spPr/>
        <p:txBody>
          <a:bodyPr/>
          <a:lstStyle/>
          <a:p>
            <a:r>
              <a:rPr lang="en-US" dirty="0">
                <a:hlinkClick r:id="rId2"/>
              </a:rPr>
              <a:t>Project Gutenberg</a:t>
            </a:r>
            <a:endParaRPr lang="en-US" dirty="0"/>
          </a:p>
        </p:txBody>
      </p:sp>
      <p:sp>
        <p:nvSpPr>
          <p:cNvPr id="3" name="Text Placeholder 2">
            <a:extLst>
              <a:ext uri="{FF2B5EF4-FFF2-40B4-BE49-F238E27FC236}">
                <a16:creationId xmlns:a16="http://schemas.microsoft.com/office/drawing/2014/main" id="{AB05A68A-54CE-9F78-A665-787FCDF90425}"/>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Public domain and other rights statuses vary by title and jurisdiction.</a:t>
            </a:r>
          </a:p>
          <a:p>
            <a:r>
              <a:rPr lang="en-US" sz="2000" b="1" dirty="0">
                <a:solidFill>
                  <a:srgbClr val="181612"/>
                </a:solidFill>
              </a:rPr>
              <a:t>Description: </a:t>
            </a:r>
            <a:r>
              <a:rPr lang="en-US" sz="2000" dirty="0">
                <a:solidFill>
                  <a:srgbClr val="181612"/>
                </a:solidFill>
              </a:rPr>
              <a:t>This expansive digital library provides free access to thousands of literary works, including classic fiction, poetry, drama, essays, and novels. It is especially valuable for instructors creating customized literature anthologies or assigning complete literary works without textbook costs. Rights should be checked for individual titles before redistributing or adapting texts.</a:t>
            </a:r>
          </a:p>
          <a:p>
            <a:endParaRPr lang="en-US" sz="2000" dirty="0">
              <a:solidFill>
                <a:srgbClr val="181612"/>
              </a:solidFill>
            </a:endParaRPr>
          </a:p>
        </p:txBody>
      </p:sp>
    </p:spTree>
    <p:extLst>
      <p:ext uri="{BB962C8B-B14F-4D97-AF65-F5344CB8AC3E}">
        <p14:creationId xmlns:p14="http://schemas.microsoft.com/office/powerpoint/2010/main" val="32189614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9A845-0A72-A91B-A099-E40A95D35EC2}"/>
              </a:ext>
            </a:extLst>
          </p:cNvPr>
          <p:cNvSpPr>
            <a:spLocks noGrp="1"/>
          </p:cNvSpPr>
          <p:nvPr>
            <p:ph type="title"/>
          </p:nvPr>
        </p:nvSpPr>
        <p:spPr/>
        <p:txBody>
          <a:bodyPr/>
          <a:lstStyle/>
          <a:p>
            <a:r>
              <a:rPr lang="en-US" dirty="0">
                <a:hlinkClick r:id="rId2"/>
              </a:rPr>
              <a:t>Digital Public Library of America (DPLA)</a:t>
            </a:r>
            <a:endParaRPr lang="en-US" dirty="0"/>
          </a:p>
        </p:txBody>
      </p:sp>
      <p:sp>
        <p:nvSpPr>
          <p:cNvPr id="3" name="Text Placeholder 2">
            <a:extLst>
              <a:ext uri="{FF2B5EF4-FFF2-40B4-BE49-F238E27FC236}">
                <a16:creationId xmlns:a16="http://schemas.microsoft.com/office/drawing/2014/main" id="{BA77B67F-5EEF-A2EF-7928-4D864E89BF5A}"/>
              </a:ext>
            </a:extLst>
          </p:cNvPr>
          <p:cNvSpPr>
            <a:spLocks noGrp="1"/>
          </p:cNvSpPr>
          <p:nvPr>
            <p:ph type="body" idx="1"/>
          </p:nvPr>
        </p:nvSpPr>
        <p:spPr/>
        <p:txBody>
          <a:bodyPr>
            <a:normAutofit/>
          </a:bodyPr>
          <a:lstStyle/>
          <a:p>
            <a:r>
              <a:rPr lang="en-US" sz="2000" b="1" dirty="0">
                <a:solidFill>
                  <a:srgbClr val="181612"/>
                </a:solidFill>
              </a:rPr>
              <a:t>License: </a:t>
            </a:r>
            <a:r>
              <a:rPr lang="en-US" sz="2000" dirty="0">
                <a:solidFill>
                  <a:srgbClr val="181612"/>
                </a:solidFill>
              </a:rPr>
              <a:t>Rights vary by individual item.</a:t>
            </a:r>
          </a:p>
          <a:p>
            <a:r>
              <a:rPr lang="en-US" sz="2000" b="1" dirty="0">
                <a:solidFill>
                  <a:srgbClr val="181612"/>
                </a:solidFill>
              </a:rPr>
              <a:t>Description: </a:t>
            </a:r>
            <a:r>
              <a:rPr lang="en-US" sz="2000" dirty="0">
                <a:solidFill>
                  <a:srgbClr val="181612"/>
                </a:solidFill>
              </a:rPr>
              <a:t>This searchable digital archive connects materials from libraries, museums, and historical collections throughout the United States. Faculty can locate photographs, manuscripts, newspapers, letters, maps, and other primary sources to contextualize literary works. Particularly useful for helping ENGL C1002 students examine the cultural and historical circumstances surrounding literature.</a:t>
            </a:r>
          </a:p>
          <a:p>
            <a:endParaRPr lang="en-US" sz="2000" dirty="0">
              <a:solidFill>
                <a:srgbClr val="181612"/>
              </a:solidFill>
            </a:endParaRPr>
          </a:p>
        </p:txBody>
      </p:sp>
    </p:spTree>
    <p:extLst>
      <p:ext uri="{BB962C8B-B14F-4D97-AF65-F5344CB8AC3E}">
        <p14:creationId xmlns:p14="http://schemas.microsoft.com/office/powerpoint/2010/main" val="17669386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1">
          <a:extLst>
            <a:ext uri="{FF2B5EF4-FFF2-40B4-BE49-F238E27FC236}">
              <a16:creationId xmlns:a16="http://schemas.microsoft.com/office/drawing/2014/main" id="{A4934990-F7D0-C8E8-13C0-E757F6993E7A}"/>
            </a:ext>
          </a:extLst>
        </p:cNvPr>
        <p:cNvGrpSpPr/>
        <p:nvPr/>
      </p:nvGrpSpPr>
      <p:grpSpPr>
        <a:xfrm>
          <a:off x="0" y="0"/>
          <a:ext cx="0" cy="0"/>
          <a:chOff x="0" y="0"/>
          <a:chExt cx="0" cy="0"/>
        </a:xfrm>
      </p:grpSpPr>
      <p:sp>
        <p:nvSpPr>
          <p:cNvPr id="152" name="Google Shape;152;p5">
            <a:extLst>
              <a:ext uri="{FF2B5EF4-FFF2-40B4-BE49-F238E27FC236}">
                <a16:creationId xmlns:a16="http://schemas.microsoft.com/office/drawing/2014/main" id="{67B1937D-3EF1-B74B-E68C-E2599CBDF55F}"/>
              </a:ext>
            </a:extLst>
          </p:cNvPr>
          <p:cNvSpPr txBox="1">
            <a:spLocks noGrp="1"/>
          </p:cNvSpPr>
          <p:nvPr>
            <p:ph type="ctrTitle"/>
          </p:nvPr>
        </p:nvSpPr>
        <p:spPr>
          <a:xfrm>
            <a:off x="1279936" y="2733040"/>
            <a:ext cx="6477803" cy="1538289"/>
          </a:xfrm>
          <a:prstGeom prst="rect">
            <a:avLst/>
          </a:prstGeom>
          <a:noFill/>
          <a:ln>
            <a:noFill/>
          </a:ln>
        </p:spPr>
        <p:txBody>
          <a:bodyPr spcFirstLastPara="1" wrap="square" lIns="91425" tIns="45700" rIns="91425" bIns="0" anchor="b" anchorCtr="0">
            <a:noAutofit/>
          </a:bodyPr>
          <a:lstStyle/>
          <a:p>
            <a:r>
              <a:rPr lang="en-US" dirty="0"/>
              <a:t>Closing Thoughts</a:t>
            </a:r>
            <a:endParaRPr dirty="0"/>
          </a:p>
        </p:txBody>
      </p:sp>
      <p:sp>
        <p:nvSpPr>
          <p:cNvPr id="153" name="Google Shape;153;p5">
            <a:extLst>
              <a:ext uri="{FF2B5EF4-FFF2-40B4-BE49-F238E27FC236}">
                <a16:creationId xmlns:a16="http://schemas.microsoft.com/office/drawing/2014/main" id="{C51A3C89-36A7-55FD-D1B7-93976AAA34B6}"/>
              </a:ext>
            </a:extLst>
          </p:cNvPr>
          <p:cNvSpPr txBox="1">
            <a:spLocks noGrp="1"/>
          </p:cNvSpPr>
          <p:nvPr>
            <p:ph type="subTitle" idx="1"/>
          </p:nvPr>
        </p:nvSpPr>
        <p:spPr>
          <a:xfrm>
            <a:off x="563880" y="5220084"/>
            <a:ext cx="7727259" cy="977621"/>
          </a:xfrm>
          <a:prstGeom prst="rect">
            <a:avLst/>
          </a:prstGeom>
          <a:noFill/>
          <a:ln>
            <a:noFill/>
          </a:ln>
        </p:spPr>
        <p:txBody>
          <a:bodyPr spcFirstLastPara="1" wrap="square" lIns="91425" tIns="91425" rIns="91425" bIns="91425" anchor="t" anchorCtr="0">
            <a:normAutofit/>
          </a:bodyPr>
          <a:lstStyle/>
          <a:p>
            <a:pPr marL="171446" lvl="0" indent="-171446" algn="l" rtl="0">
              <a:lnSpc>
                <a:spcPct val="120000"/>
              </a:lnSpc>
              <a:spcBef>
                <a:spcPts val="750"/>
              </a:spcBef>
              <a:spcAft>
                <a:spcPts val="0"/>
              </a:spcAft>
              <a:buSzPct val="108108"/>
              <a:buNone/>
            </a:pPr>
            <a:endParaRPr b="1" dirty="0"/>
          </a:p>
        </p:txBody>
      </p:sp>
    </p:spTree>
    <p:extLst>
      <p:ext uri="{BB962C8B-B14F-4D97-AF65-F5344CB8AC3E}">
        <p14:creationId xmlns:p14="http://schemas.microsoft.com/office/powerpoint/2010/main" val="5523649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D387F-645C-3552-4BEF-EF7EC2882C55}"/>
              </a:ext>
            </a:extLst>
          </p:cNvPr>
          <p:cNvSpPr>
            <a:spLocks noGrp="1"/>
          </p:cNvSpPr>
          <p:nvPr>
            <p:ph type="title"/>
          </p:nvPr>
        </p:nvSpPr>
        <p:spPr/>
        <p:txBody>
          <a:bodyPr/>
          <a:lstStyle/>
          <a:p>
            <a:r>
              <a:rPr lang="en-US" dirty="0"/>
              <a:t>Gaps in Support</a:t>
            </a:r>
          </a:p>
        </p:txBody>
      </p:sp>
      <p:sp>
        <p:nvSpPr>
          <p:cNvPr id="3" name="Text Placeholder 2">
            <a:extLst>
              <a:ext uri="{FF2B5EF4-FFF2-40B4-BE49-F238E27FC236}">
                <a16:creationId xmlns:a16="http://schemas.microsoft.com/office/drawing/2014/main" id="{8CC5BB25-25BB-39A2-9919-C24C8D7A12F8}"/>
              </a:ext>
            </a:extLst>
          </p:cNvPr>
          <p:cNvSpPr>
            <a:spLocks noGrp="1"/>
          </p:cNvSpPr>
          <p:nvPr>
            <p:ph type="body" idx="1"/>
          </p:nvPr>
        </p:nvSpPr>
        <p:spPr/>
        <p:txBody>
          <a:bodyPr>
            <a:normAutofit/>
          </a:bodyPr>
          <a:lstStyle/>
          <a:p>
            <a:r>
              <a:rPr lang="en-US" sz="2000" dirty="0">
                <a:solidFill>
                  <a:srgbClr val="181612"/>
                </a:solidFill>
              </a:rPr>
              <a:t>Are there any gaps in current OERs offered for ENGL C1002?</a:t>
            </a:r>
          </a:p>
        </p:txBody>
      </p:sp>
    </p:spTree>
    <p:extLst>
      <p:ext uri="{BB962C8B-B14F-4D97-AF65-F5344CB8AC3E}">
        <p14:creationId xmlns:p14="http://schemas.microsoft.com/office/powerpoint/2010/main" val="5485606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9"/>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Arial"/>
              <a:buNone/>
            </a:pPr>
            <a:r>
              <a:rPr lang="en-US" sz="3400" dirty="0"/>
              <a:t>Resources/Goodies!</a:t>
            </a:r>
            <a:endParaRPr sz="3400" dirty="0"/>
          </a:p>
        </p:txBody>
      </p:sp>
      <p:sp>
        <p:nvSpPr>
          <p:cNvPr id="181" name="Google Shape;181;p9"/>
          <p:cNvSpPr txBox="1">
            <a:spLocks noGrp="1"/>
          </p:cNvSpPr>
          <p:nvPr>
            <p:ph type="body" idx="1"/>
          </p:nvPr>
        </p:nvSpPr>
        <p:spPr>
          <a:xfrm>
            <a:off x="1088686" y="2015735"/>
            <a:ext cx="7202456" cy="4664465"/>
          </a:xfrm>
          <a:prstGeom prst="rect">
            <a:avLst/>
          </a:prstGeom>
          <a:noFill/>
          <a:ln>
            <a:noFill/>
          </a:ln>
        </p:spPr>
        <p:txBody>
          <a:bodyPr spcFirstLastPara="1" wrap="square" lIns="91425" tIns="45700" rIns="91425" bIns="45700" anchor="t" anchorCtr="0">
            <a:normAutofit/>
          </a:bodyPr>
          <a:lstStyle/>
          <a:p>
            <a:pPr algn="l" fontAlgn="base">
              <a:spcAft>
                <a:spcPts val="300"/>
              </a:spcAft>
            </a:pPr>
            <a:r>
              <a:rPr lang="en-US" b="1" dirty="0">
                <a:hlinkClick r:id="rId3"/>
              </a:rPr>
              <a:t>OERI English page:</a:t>
            </a:r>
            <a:r>
              <a:rPr lang="en-US" b="1" dirty="0"/>
              <a:t> </a:t>
            </a:r>
            <a:r>
              <a:rPr lang="en-US" dirty="0"/>
              <a:t>Our existing OERI English page for texts across multiple classes. Don’t forget to tell us what you’ve adopted already! </a:t>
            </a:r>
            <a:r>
              <a:rPr lang="en-US" dirty="0">
                <a:sym typeface="Wingdings" pitchFamily="2" charset="2"/>
              </a:rPr>
              <a:t>(For C1002, it may be listed under C1003!)</a:t>
            </a:r>
          </a:p>
          <a:p>
            <a:pPr algn="l" fontAlgn="base">
              <a:spcAft>
                <a:spcPts val="300"/>
              </a:spcAft>
            </a:pPr>
            <a:r>
              <a:rPr lang="en-US" b="1" dirty="0">
                <a:hlinkClick r:id="rId4"/>
              </a:rPr>
              <a:t>Librarians’ Curated Ebook Collection</a:t>
            </a:r>
            <a:r>
              <a:rPr lang="en-US" b="1" dirty="0"/>
              <a:t>: </a:t>
            </a:r>
            <a:r>
              <a:rPr lang="en-US" dirty="0"/>
              <a:t>Curated English tab, but you can also check out the literature tab; look for unlimited user access</a:t>
            </a:r>
          </a:p>
          <a:p>
            <a:pPr algn="l" fontAlgn="base">
              <a:spcAft>
                <a:spcPts val="300"/>
              </a:spcAft>
            </a:pPr>
            <a:r>
              <a:rPr lang="en-US" b="1" dirty="0">
                <a:hlinkClick r:id="rId5"/>
              </a:rPr>
              <a:t>OER Fit Page </a:t>
            </a:r>
            <a:r>
              <a:rPr lang="en-US" dirty="0"/>
              <a:t>– uses rubrics to assess the fit of various textbooks for ENGL C1000, C1001, C1002, and C1003</a:t>
            </a:r>
          </a:p>
          <a:p>
            <a:pPr algn="l" fontAlgn="base">
              <a:spcAft>
                <a:spcPts val="300"/>
              </a:spcAft>
            </a:pPr>
            <a:r>
              <a:rPr lang="en-US" b="1" dirty="0">
                <a:hlinkClick r:id="rId6"/>
              </a:rPr>
              <a:t>Literary Analysis, Actually </a:t>
            </a:r>
            <a:r>
              <a:rPr lang="en-US" dirty="0"/>
              <a:t>– Karen’s literary analysis website with activities (a work in progress)</a:t>
            </a:r>
          </a:p>
          <a:p>
            <a:pPr algn="l" fontAlgn="base">
              <a:spcAft>
                <a:spcPts val="300"/>
              </a:spcAft>
            </a:pPr>
            <a:r>
              <a:rPr lang="en-US" b="1" dirty="0">
                <a:hlinkClick r:id="rId7"/>
              </a:rPr>
              <a:t>Tilt the Text </a:t>
            </a:r>
            <a:r>
              <a:rPr lang="en-US" dirty="0"/>
              <a:t>– Karen’s literary theory website (a work in progress)</a:t>
            </a:r>
          </a:p>
          <a:p>
            <a:pPr fontAlgn="base">
              <a:spcAft>
                <a:spcPts val="300"/>
              </a:spcAft>
            </a:pPr>
            <a:r>
              <a:rPr lang="en-US" b="1" dirty="0">
                <a:sym typeface="Wingdings" pitchFamily="2" charset="2"/>
                <a:hlinkClick r:id="rId8"/>
              </a:rPr>
              <a:t>OER Promptbook </a:t>
            </a:r>
            <a:r>
              <a:rPr lang="en-US" dirty="0">
                <a:sym typeface="Wingdings" pitchFamily="2" charset="2"/>
              </a:rPr>
              <a:t>- Karen’s guide to using AI to find strong OER options that fits your course</a:t>
            </a:r>
            <a:endParaRPr lang="en-US" dirty="0"/>
          </a:p>
          <a:p>
            <a:pPr algn="l" fontAlgn="base">
              <a:spcAft>
                <a:spcPts val="300"/>
              </a:spcAft>
            </a:pPr>
            <a:endParaRPr lang="en-US" dirty="0"/>
          </a:p>
          <a:p>
            <a:pPr algn="l" fontAlgn="base">
              <a:spcAft>
                <a:spcPts val="300"/>
              </a:spcAft>
            </a:pPr>
            <a:endParaRPr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D5AB8-5FE4-DD5C-B6B8-8FE8F9D7FFA2}"/>
              </a:ext>
            </a:extLst>
          </p:cNvPr>
          <p:cNvSpPr>
            <a:spLocks noGrp="1"/>
          </p:cNvSpPr>
          <p:nvPr>
            <p:ph type="title"/>
          </p:nvPr>
        </p:nvSpPr>
        <p:spPr/>
        <p:txBody>
          <a:bodyPr/>
          <a:lstStyle/>
          <a:p>
            <a:r>
              <a:rPr lang="en-US" dirty="0"/>
              <a:t>Contact Me!</a:t>
            </a:r>
          </a:p>
        </p:txBody>
      </p:sp>
      <p:sp>
        <p:nvSpPr>
          <p:cNvPr id="3" name="Text Placeholder 2">
            <a:extLst>
              <a:ext uri="{FF2B5EF4-FFF2-40B4-BE49-F238E27FC236}">
                <a16:creationId xmlns:a16="http://schemas.microsoft.com/office/drawing/2014/main" id="{B9559F96-8281-9638-C513-AAA39C08DE6C}"/>
              </a:ext>
            </a:extLst>
          </p:cNvPr>
          <p:cNvSpPr>
            <a:spLocks noGrp="1"/>
          </p:cNvSpPr>
          <p:nvPr>
            <p:ph type="body" idx="1"/>
          </p:nvPr>
        </p:nvSpPr>
        <p:spPr/>
        <p:txBody>
          <a:bodyPr>
            <a:normAutofit/>
          </a:bodyPr>
          <a:lstStyle/>
          <a:p>
            <a:pPr marL="127000" indent="0">
              <a:buNone/>
            </a:pPr>
            <a:r>
              <a:rPr lang="en-US" sz="3000" dirty="0"/>
              <a:t>Reach out! You can email me (Karen Crozer) at </a:t>
            </a:r>
            <a:r>
              <a:rPr lang="en-US" sz="3000" b="1" dirty="0" err="1"/>
              <a:t>crozerkj@laccd.edu</a:t>
            </a:r>
            <a:r>
              <a:rPr lang="en-US" sz="3000" b="1" dirty="0"/>
              <a:t>.</a:t>
            </a:r>
          </a:p>
        </p:txBody>
      </p:sp>
    </p:spTree>
    <p:extLst>
      <p:ext uri="{BB962C8B-B14F-4D97-AF65-F5344CB8AC3E}">
        <p14:creationId xmlns:p14="http://schemas.microsoft.com/office/powerpoint/2010/main" val="866144917"/>
      </p:ext>
    </p:extLst>
  </p:cSld>
  <p:clrMapOvr>
    <a:masterClrMapping/>
  </p:clrMapOvr>
</p:sld>
</file>

<file path=ppt/theme/theme1.xml><?xml version="1.0" encoding="utf-8"?>
<a:theme xmlns:a="http://schemas.openxmlformats.org/drawingml/2006/main" name="Gallery">
  <a:themeElements>
    <a:clrScheme name="Custom 1">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1822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2013</TotalTime>
  <Words>3778</Words>
  <Application>Microsoft Office PowerPoint</Application>
  <PresentationFormat>On-screen Show (4:3)</PresentationFormat>
  <Paragraphs>236</Paragraphs>
  <Slides>50</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Arial</vt:lpstr>
      <vt:lpstr>Calibri</vt:lpstr>
      <vt:lpstr>Gill Sans</vt:lpstr>
      <vt:lpstr>Wingdings</vt:lpstr>
      <vt:lpstr>Gallery</vt:lpstr>
      <vt:lpstr>Exploring Open  Educational Resources  (OERs) for ENGL C1002:  A Conversation  for English Faculty</vt:lpstr>
      <vt:lpstr>Welcome!</vt:lpstr>
      <vt:lpstr>Exploring Open Educational Resources (OERs) for ENGL C1002</vt:lpstr>
      <vt:lpstr>Description</vt:lpstr>
      <vt:lpstr>Presenter</vt:lpstr>
      <vt:lpstr>Overview</vt:lpstr>
      <vt:lpstr>What is ENGL C1002?</vt:lpstr>
      <vt:lpstr>ENGL C1001 vs. C1002</vt:lpstr>
      <vt:lpstr>A Comparison Table (1001 vs. 1002)</vt:lpstr>
      <vt:lpstr>ENGL C1002 vs. C1003</vt:lpstr>
      <vt:lpstr>A Comparison Table  (1002 vs. 1003)</vt:lpstr>
      <vt:lpstr>Course Content (Summarized)</vt:lpstr>
      <vt:lpstr>Students Will... (summarized)</vt:lpstr>
      <vt:lpstr>ENGL C1002: Guidance for Texts</vt:lpstr>
      <vt:lpstr>Key Textbook Guidance from the CCN</vt:lpstr>
      <vt:lpstr>What ENGL C1002 OER Texts or Resources Do You Currently Use?</vt:lpstr>
      <vt:lpstr>Get Ideas from the OERI English Page</vt:lpstr>
      <vt:lpstr>A New Approach: OER Fit</vt:lpstr>
      <vt:lpstr>The FIT Method</vt:lpstr>
      <vt:lpstr>Eight Criteria for ENGL C1002 Rubric</vt:lpstr>
      <vt:lpstr>How I Describe Alignment</vt:lpstr>
      <vt:lpstr>What Strong Alignment Looks Like</vt:lpstr>
      <vt:lpstr>Strong Alignment Continued</vt:lpstr>
      <vt:lpstr>Learn More about OER Fit</vt:lpstr>
      <vt:lpstr>My Curated List of OERs for ENGL C1002</vt:lpstr>
      <vt:lpstr>Writing and Critical Thinking Through Literature (Ringo and Kashyap, ASCCC OERI, 2020)</vt:lpstr>
      <vt:lpstr>Surface and Subtext: Literature, Research, Writing (Carly-Miles et al., Texas A&amp;M University, 2025)</vt:lpstr>
      <vt:lpstr>Writing and Literature: Composition as Inquiry, Learning, Thinking, and Communication (Bennett, University System of Georgia)</vt:lpstr>
      <vt:lpstr>Literary Studies for a Sustainable Future (Espinoza, ROTEL/Pressbooks)</vt:lpstr>
      <vt:lpstr>Introduction to Literature (Lumen Learning)</vt:lpstr>
      <vt:lpstr>Critical Worlds: A Targeted Introduction to Literary Analysis (Long, College of Western Idaho)</vt:lpstr>
      <vt:lpstr>Beyond the Pages: An Introduction to Literature (Carly-Miles et al., Marshall University)</vt:lpstr>
      <vt:lpstr>Literature, the Humanities, and Humanity (Steinberg, Open SUNY Textbooks)</vt:lpstr>
      <vt:lpstr>Introduction to Literature: Fairy Tales, Folk Tales, and How They Shape Us (Young, University of West Florida, 2023)</vt:lpstr>
      <vt:lpstr>An Introduction to Poetry (Lindsay and Bergstrom, Good Words Unlimited/Pressbooks)</vt:lpstr>
      <vt:lpstr>Examples of Readings / Anthologies</vt:lpstr>
      <vt:lpstr>Compact Anthology of World Literature (Getty and Kwon, University of North Georgia Press)</vt:lpstr>
      <vt:lpstr>Modern World Literature: Compact Edition (Swing, Lake Superior College)</vt:lpstr>
      <vt:lpstr>My Slipper Floated Away: New American Memoirs (Blau, CUNY)</vt:lpstr>
      <vt:lpstr>Off the Shelf: A Digital Anthology of Classic and Contemporary Short Stories (Logan and Thompson-Gillis, Columbus State CC)</vt:lpstr>
      <vt:lpstr>Say Her Name: Discovering Women's Voices in History (Palmer, Yavapai College)</vt:lpstr>
      <vt:lpstr>Literature in Context (O'Brien, Howe, et al., University of Virginia)</vt:lpstr>
      <vt:lpstr>Poetry Foundation </vt:lpstr>
      <vt:lpstr>Poets.org (Academy of American Poets)</vt:lpstr>
      <vt:lpstr>Project Gutenberg</vt:lpstr>
      <vt:lpstr>Digital Public Library of America (DPLA)</vt:lpstr>
      <vt:lpstr>Closing Thoughts</vt:lpstr>
      <vt:lpstr>Gaps in Support</vt:lpstr>
      <vt:lpstr>Resources/Goodies!</vt:lpstr>
      <vt:lpstr>Contact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ASCCC OERI Presentation Template</dc:title>
  <dc:creator>Katie Nash</dc:creator>
  <cp:lastModifiedBy>ASCCC1</cp:lastModifiedBy>
  <cp:revision>34</cp:revision>
  <dcterms:created xsi:type="dcterms:W3CDTF">2019-09-18T18:31:08Z</dcterms:created>
  <dcterms:modified xsi:type="dcterms:W3CDTF">2026-10-14T20:51:09Z</dcterms:modified>
</cp:coreProperties>
</file>