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7"/>
  </p:notesMasterIdLst>
  <p:sldIdLst>
    <p:sldId id="258" r:id="rId5"/>
    <p:sldId id="260" r:id="rId6"/>
    <p:sldId id="261" r:id="rId7"/>
    <p:sldId id="262" r:id="rId8"/>
    <p:sldId id="263"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64" r:id="rId25"/>
    <p:sldId id="265" r:id="rId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hfNiS5BPrsua7IaN2aUz0aPM8V2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C6A5A8-39D9-8A50-8855-E4389C29CFC5}" v="578" dt="2026-10-05T20:01:43.582"/>
    <p1510:client id="{3C1F2DC7-036C-FAAD-5C84-A17ADA38F4DD}" v="64" dt="2026-10-05T20:20:20.9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98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customschemas.google.com/relationships/presentationmetadata" Target="meta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AlHaider" userId="S::rh018@reedleycollege.edu::eba470cf-7b93-485c-88fa-86e01b9e83d0" providerId="AD" clId="Web-{2DC6A5A8-39D9-8A50-8855-E4389C29CFC5}"/>
    <pc:docChg chg="modSld">
      <pc:chgData name="Rebecca AlHaider" userId="S::rh018@reedleycollege.edu::eba470cf-7b93-485c-88fa-86e01b9e83d0" providerId="AD" clId="Web-{2DC6A5A8-39D9-8A50-8855-E4389C29CFC5}" dt="2026-10-05T20:01:43.582" v="344"/>
      <pc:docMkLst>
        <pc:docMk/>
      </pc:docMkLst>
      <pc:sldChg chg="modSp">
        <pc:chgData name="Rebecca AlHaider" userId="S::rh018@reedleycollege.edu::eba470cf-7b93-485c-88fa-86e01b9e83d0" providerId="AD" clId="Web-{2DC6A5A8-39D9-8A50-8855-E4389C29CFC5}" dt="2026-10-05T19:13:46.374" v="5" actId="20577"/>
        <pc:sldMkLst>
          <pc:docMk/>
          <pc:sldMk cId="0" sldId="261"/>
        </pc:sldMkLst>
        <pc:spChg chg="mod">
          <ac:chgData name="Rebecca AlHaider" userId="S::rh018@reedleycollege.edu::eba470cf-7b93-485c-88fa-86e01b9e83d0" providerId="AD" clId="Web-{2DC6A5A8-39D9-8A50-8855-E4389C29CFC5}" dt="2026-10-05T19:13:46.374" v="5" actId="20577"/>
          <ac:spMkLst>
            <pc:docMk/>
            <pc:sldMk cId="0" sldId="261"/>
            <ac:spMk id="159" creationId="{00000000-0000-0000-0000-000000000000}"/>
          </ac:spMkLst>
        </pc:spChg>
      </pc:sldChg>
      <pc:sldChg chg="modSp">
        <pc:chgData name="Rebecca AlHaider" userId="S::rh018@reedleycollege.edu::eba470cf-7b93-485c-88fa-86e01b9e83d0" providerId="AD" clId="Web-{2DC6A5A8-39D9-8A50-8855-E4389C29CFC5}" dt="2026-10-05T19:15:59.938" v="16" actId="20577"/>
        <pc:sldMkLst>
          <pc:docMk/>
          <pc:sldMk cId="0" sldId="262"/>
        </pc:sldMkLst>
        <pc:spChg chg="mod">
          <ac:chgData name="Rebecca AlHaider" userId="S::rh018@reedleycollege.edu::eba470cf-7b93-485c-88fa-86e01b9e83d0" providerId="AD" clId="Web-{2DC6A5A8-39D9-8A50-8855-E4389C29CFC5}" dt="2026-10-05T19:15:50.423" v="10" actId="20577"/>
          <ac:spMkLst>
            <pc:docMk/>
            <pc:sldMk cId="0" sldId="262"/>
            <ac:spMk id="170" creationId="{00000000-0000-0000-0000-000000000000}"/>
          </ac:spMkLst>
        </pc:spChg>
        <pc:spChg chg="mod">
          <ac:chgData name="Rebecca AlHaider" userId="S::rh018@reedleycollege.edu::eba470cf-7b93-485c-88fa-86e01b9e83d0" providerId="AD" clId="Web-{2DC6A5A8-39D9-8A50-8855-E4389C29CFC5}" dt="2026-10-05T19:15:56.235" v="13" actId="20577"/>
          <ac:spMkLst>
            <pc:docMk/>
            <pc:sldMk cId="0" sldId="262"/>
            <ac:spMk id="175" creationId="{00000000-0000-0000-0000-000000000000}"/>
          </ac:spMkLst>
        </pc:spChg>
        <pc:spChg chg="mod">
          <ac:chgData name="Rebecca AlHaider" userId="S::rh018@reedleycollege.edu::eba470cf-7b93-485c-88fa-86e01b9e83d0" providerId="AD" clId="Web-{2DC6A5A8-39D9-8A50-8855-E4389C29CFC5}" dt="2026-10-05T19:15:59.938" v="16" actId="20577"/>
          <ac:spMkLst>
            <pc:docMk/>
            <pc:sldMk cId="0" sldId="262"/>
            <ac:spMk id="180" creationId="{00000000-0000-0000-0000-000000000000}"/>
          </ac:spMkLst>
        </pc:spChg>
      </pc:sldChg>
      <pc:sldChg chg="modSp">
        <pc:chgData name="Rebecca AlHaider" userId="S::rh018@reedleycollege.edu::eba470cf-7b93-485c-88fa-86e01b9e83d0" providerId="AD" clId="Web-{2DC6A5A8-39D9-8A50-8855-E4389C29CFC5}" dt="2026-10-05T19:59:35.504" v="342" actId="20577"/>
        <pc:sldMkLst>
          <pc:docMk/>
          <pc:sldMk cId="0" sldId="264"/>
        </pc:sldMkLst>
        <pc:spChg chg="mod">
          <ac:chgData name="Rebecca AlHaider" userId="S::rh018@reedleycollege.edu::eba470cf-7b93-485c-88fa-86e01b9e83d0" providerId="AD" clId="Web-{2DC6A5A8-39D9-8A50-8855-E4389C29CFC5}" dt="2026-10-05T19:59:35.504" v="342" actId="20577"/>
          <ac:spMkLst>
            <pc:docMk/>
            <pc:sldMk cId="0" sldId="264"/>
            <ac:spMk id="183" creationId="{00000000-0000-0000-0000-000000000000}"/>
          </ac:spMkLst>
        </pc:spChg>
        <pc:spChg chg="mod">
          <ac:chgData name="Rebecca AlHaider" userId="S::rh018@reedleycollege.edu::eba470cf-7b93-485c-88fa-86e01b9e83d0" providerId="AD" clId="Web-{2DC6A5A8-39D9-8A50-8855-E4389C29CFC5}" dt="2026-10-05T19:59:07.598" v="322" actId="20577"/>
          <ac:spMkLst>
            <pc:docMk/>
            <pc:sldMk cId="0" sldId="264"/>
            <ac:spMk id="186" creationId="{00000000-0000-0000-0000-000000000000}"/>
          </ac:spMkLst>
        </pc:spChg>
        <pc:spChg chg="mod">
          <ac:chgData name="Rebecca AlHaider" userId="S::rh018@reedleycollege.edu::eba470cf-7b93-485c-88fa-86e01b9e83d0" providerId="AD" clId="Web-{2DC6A5A8-39D9-8A50-8855-E4389C29CFC5}" dt="2026-10-05T19:59:32.207" v="341" actId="20577"/>
          <ac:spMkLst>
            <pc:docMk/>
            <pc:sldMk cId="0" sldId="264"/>
            <ac:spMk id="189" creationId="{00000000-0000-0000-0000-000000000000}"/>
          </ac:spMkLst>
        </pc:spChg>
      </pc:sldChg>
      <pc:sldChg chg="delSp">
        <pc:chgData name="Rebecca AlHaider" userId="S::rh018@reedleycollege.edu::eba470cf-7b93-485c-88fa-86e01b9e83d0" providerId="AD" clId="Web-{2DC6A5A8-39D9-8A50-8855-E4389C29CFC5}" dt="2026-10-05T20:01:43.582" v="344"/>
        <pc:sldMkLst>
          <pc:docMk/>
          <pc:sldMk cId="0" sldId="269"/>
        </pc:sldMkLst>
        <pc:spChg chg="del">
          <ac:chgData name="Rebecca AlHaider" userId="S::rh018@reedleycollege.edu::eba470cf-7b93-485c-88fa-86e01b9e83d0" providerId="AD" clId="Web-{2DC6A5A8-39D9-8A50-8855-E4389C29CFC5}" dt="2026-10-05T20:01:43.582" v="344"/>
          <ac:spMkLst>
            <pc:docMk/>
            <pc:sldMk cId="0" sldId="269"/>
            <ac:spMk id="27" creationId="{00000000-0000-0000-0000-000000000000}"/>
          </ac:spMkLst>
        </pc:spChg>
        <pc:spChg chg="del">
          <ac:chgData name="Rebecca AlHaider" userId="S::rh018@reedleycollege.edu::eba470cf-7b93-485c-88fa-86e01b9e83d0" providerId="AD" clId="Web-{2DC6A5A8-39D9-8A50-8855-E4389C29CFC5}" dt="2026-10-05T20:01:42.269" v="343"/>
          <ac:spMkLst>
            <pc:docMk/>
            <pc:sldMk cId="0" sldId="269"/>
            <ac:spMk id="28" creationId="{00000000-0000-0000-0000-000000000000}"/>
          </ac:spMkLst>
        </pc:spChg>
      </pc:sldChg>
      <pc:sldChg chg="addSp delSp modSp">
        <pc:chgData name="Rebecca AlHaider" userId="S::rh018@reedleycollege.edu::eba470cf-7b93-485c-88fa-86e01b9e83d0" providerId="AD" clId="Web-{2DC6A5A8-39D9-8A50-8855-E4389C29CFC5}" dt="2026-10-05T19:20:32.145" v="34"/>
        <pc:sldMkLst>
          <pc:docMk/>
          <pc:sldMk cId="0" sldId="270"/>
        </pc:sldMkLst>
        <pc:spChg chg="mod">
          <ac:chgData name="Rebecca AlHaider" userId="S::rh018@reedleycollege.edu::eba470cf-7b93-485c-88fa-86e01b9e83d0" providerId="AD" clId="Web-{2DC6A5A8-39D9-8A50-8855-E4389C29CFC5}" dt="2026-10-05T19:19:46.629" v="26" actId="14100"/>
          <ac:spMkLst>
            <pc:docMk/>
            <pc:sldMk cId="0" sldId="270"/>
            <ac:spMk id="3" creationId="{00000000-0000-0000-0000-000000000000}"/>
          </ac:spMkLst>
        </pc:spChg>
        <pc:spChg chg="del mod">
          <ac:chgData name="Rebecca AlHaider" userId="S::rh018@reedleycollege.edu::eba470cf-7b93-485c-88fa-86e01b9e83d0" providerId="AD" clId="Web-{2DC6A5A8-39D9-8A50-8855-E4389C29CFC5}" dt="2026-10-05T19:17:56.018" v="18"/>
          <ac:spMkLst>
            <pc:docMk/>
            <pc:sldMk cId="0" sldId="270"/>
            <ac:spMk id="5" creationId="{00000000-0000-0000-0000-000000000000}"/>
          </ac:spMkLst>
        </pc:spChg>
        <pc:spChg chg="mod">
          <ac:chgData name="Rebecca AlHaider" userId="S::rh018@reedleycollege.edu::eba470cf-7b93-485c-88fa-86e01b9e83d0" providerId="AD" clId="Web-{2DC6A5A8-39D9-8A50-8855-E4389C29CFC5}" dt="2026-10-05T19:19:42.692" v="25" actId="14100"/>
          <ac:spMkLst>
            <pc:docMk/>
            <pc:sldMk cId="0" sldId="270"/>
            <ac:spMk id="6" creationId="{00000000-0000-0000-0000-000000000000}"/>
          </ac:spMkLst>
        </pc:spChg>
        <pc:picChg chg="add mod">
          <ac:chgData name="Rebecca AlHaider" userId="S::rh018@reedleycollege.edu::eba470cf-7b93-485c-88fa-86e01b9e83d0" providerId="AD" clId="Web-{2DC6A5A8-39D9-8A50-8855-E4389C29CFC5}" dt="2026-10-05T19:20:32.145" v="34"/>
          <ac:picMkLst>
            <pc:docMk/>
            <pc:sldMk cId="0" sldId="270"/>
            <ac:picMk id="10" creationId="{A63A9D0E-7093-F0B1-AC45-FA6FEDAB850D}"/>
          </ac:picMkLst>
        </pc:picChg>
        <pc:picChg chg="del mod">
          <ac:chgData name="Rebecca AlHaider" userId="S::rh018@reedleycollege.edu::eba470cf-7b93-485c-88fa-86e01b9e83d0" providerId="AD" clId="Web-{2DC6A5A8-39D9-8A50-8855-E4389C29CFC5}" dt="2026-10-05T19:19:57.676" v="28"/>
          <ac:picMkLst>
            <pc:docMk/>
            <pc:sldMk cId="0" sldId="270"/>
            <ac:picMk id="11" creationId="{88D50F3B-AD53-7A49-B456-DFCF98E3C076}"/>
          </ac:picMkLst>
        </pc:picChg>
      </pc:sldChg>
      <pc:sldChg chg="addSp delSp modSp">
        <pc:chgData name="Rebecca AlHaider" userId="S::rh018@reedleycollege.edu::eba470cf-7b93-485c-88fa-86e01b9e83d0" providerId="AD" clId="Web-{2DC6A5A8-39D9-8A50-8855-E4389C29CFC5}" dt="2026-10-05T19:25:32.993" v="54" actId="1076"/>
        <pc:sldMkLst>
          <pc:docMk/>
          <pc:sldMk cId="0" sldId="271"/>
        </pc:sldMkLst>
        <pc:spChg chg="del">
          <ac:chgData name="Rebecca AlHaider" userId="S::rh018@reedleycollege.edu::eba470cf-7b93-485c-88fa-86e01b9e83d0" providerId="AD" clId="Web-{2DC6A5A8-39D9-8A50-8855-E4389C29CFC5}" dt="2026-10-05T19:20:43.724" v="35"/>
          <ac:spMkLst>
            <pc:docMk/>
            <pc:sldMk cId="0" sldId="271"/>
            <ac:spMk id="5" creationId="{00000000-0000-0000-0000-000000000000}"/>
          </ac:spMkLst>
        </pc:spChg>
        <pc:spChg chg="add mod">
          <ac:chgData name="Rebecca AlHaider" userId="S::rh018@reedleycollege.edu::eba470cf-7b93-485c-88fa-86e01b9e83d0" providerId="AD" clId="Web-{2DC6A5A8-39D9-8A50-8855-E4389C29CFC5}" dt="2026-10-05T19:25:00.399" v="46" actId="1076"/>
          <ac:spMkLst>
            <pc:docMk/>
            <pc:sldMk cId="0" sldId="271"/>
            <ac:spMk id="8" creationId="{53AF599F-B6FC-F13C-101B-8C9331D34DD0}"/>
          </ac:spMkLst>
        </pc:spChg>
        <pc:spChg chg="add mod">
          <ac:chgData name="Rebecca AlHaider" userId="S::rh018@reedleycollege.edu::eba470cf-7b93-485c-88fa-86e01b9e83d0" providerId="AD" clId="Web-{2DC6A5A8-39D9-8A50-8855-E4389C29CFC5}" dt="2026-10-05T19:25:32.993" v="54" actId="1076"/>
          <ac:spMkLst>
            <pc:docMk/>
            <pc:sldMk cId="0" sldId="271"/>
            <ac:spMk id="11" creationId="{327EB507-8F9E-1B9B-93A6-D9F413934561}"/>
          </ac:spMkLst>
        </pc:spChg>
      </pc:sldChg>
      <pc:sldChg chg="addSp delSp modSp">
        <pc:chgData name="Rebecca AlHaider" userId="S::rh018@reedleycollege.edu::eba470cf-7b93-485c-88fa-86e01b9e83d0" providerId="AD" clId="Web-{2DC6A5A8-39D9-8A50-8855-E4389C29CFC5}" dt="2026-10-05T19:26:41.478" v="91" actId="20577"/>
        <pc:sldMkLst>
          <pc:docMk/>
          <pc:sldMk cId="0" sldId="272"/>
        </pc:sldMkLst>
        <pc:spChg chg="add del">
          <ac:chgData name="Rebecca AlHaider" userId="S::rh018@reedleycollege.edu::eba470cf-7b93-485c-88fa-86e01b9e83d0" providerId="AD" clId="Web-{2DC6A5A8-39D9-8A50-8855-E4389C29CFC5}" dt="2026-10-05T19:26:11.040" v="68"/>
          <ac:spMkLst>
            <pc:docMk/>
            <pc:sldMk cId="0" sldId="272"/>
            <ac:spMk id="11" creationId="{00000000-0000-0000-0000-000000000000}"/>
          </ac:spMkLst>
        </pc:spChg>
        <pc:spChg chg="add del">
          <ac:chgData name="Rebecca AlHaider" userId="S::rh018@reedleycollege.edu::eba470cf-7b93-485c-88fa-86e01b9e83d0" providerId="AD" clId="Web-{2DC6A5A8-39D9-8A50-8855-E4389C29CFC5}" dt="2026-10-05T19:26:22.103" v="87"/>
          <ac:spMkLst>
            <pc:docMk/>
            <pc:sldMk cId="0" sldId="272"/>
            <ac:spMk id="13" creationId="{00000000-0000-0000-0000-000000000000}"/>
          </ac:spMkLst>
        </pc:spChg>
        <pc:spChg chg="mod">
          <ac:chgData name="Rebecca AlHaider" userId="S::rh018@reedleycollege.edu::eba470cf-7b93-485c-88fa-86e01b9e83d0" providerId="AD" clId="Web-{2DC6A5A8-39D9-8A50-8855-E4389C29CFC5}" dt="2026-10-05T19:26:41.478" v="91" actId="20577"/>
          <ac:spMkLst>
            <pc:docMk/>
            <pc:sldMk cId="0" sldId="272"/>
            <ac:spMk id="14" creationId="{00000000-0000-0000-0000-000000000000}"/>
          </ac:spMkLst>
        </pc:spChg>
      </pc:sldChg>
      <pc:sldChg chg="addSp delSp modSp">
        <pc:chgData name="Rebecca AlHaider" userId="S::rh018@reedleycollege.edu::eba470cf-7b93-485c-88fa-86e01b9e83d0" providerId="AD" clId="Web-{2DC6A5A8-39D9-8A50-8855-E4389C29CFC5}" dt="2026-10-05T19:29:15.698" v="104" actId="1076"/>
        <pc:sldMkLst>
          <pc:docMk/>
          <pc:sldMk cId="0" sldId="275"/>
        </pc:sldMkLst>
        <pc:spChg chg="mod">
          <ac:chgData name="Rebecca AlHaider" userId="S::rh018@reedleycollege.edu::eba470cf-7b93-485c-88fa-86e01b9e83d0" providerId="AD" clId="Web-{2DC6A5A8-39D9-8A50-8855-E4389C29CFC5}" dt="2026-10-05T19:28:59.729" v="102" actId="1076"/>
          <ac:spMkLst>
            <pc:docMk/>
            <pc:sldMk cId="0" sldId="275"/>
            <ac:spMk id="3" creationId="{00000000-0000-0000-0000-000000000000}"/>
          </ac:spMkLst>
        </pc:spChg>
        <pc:spChg chg="del">
          <ac:chgData name="Rebecca AlHaider" userId="S::rh018@reedleycollege.edu::eba470cf-7b93-485c-88fa-86e01b9e83d0" providerId="AD" clId="Web-{2DC6A5A8-39D9-8A50-8855-E4389C29CFC5}" dt="2026-10-05T19:28:22.807" v="95"/>
          <ac:spMkLst>
            <pc:docMk/>
            <pc:sldMk cId="0" sldId="275"/>
            <ac:spMk id="5" creationId="{00000000-0000-0000-0000-000000000000}"/>
          </ac:spMkLst>
        </pc:spChg>
        <pc:spChg chg="mod">
          <ac:chgData name="Rebecca AlHaider" userId="S::rh018@reedleycollege.edu::eba470cf-7b93-485c-88fa-86e01b9e83d0" providerId="AD" clId="Web-{2DC6A5A8-39D9-8A50-8855-E4389C29CFC5}" dt="2026-10-05T19:29:10.152" v="103" actId="1076"/>
          <ac:spMkLst>
            <pc:docMk/>
            <pc:sldMk cId="0" sldId="275"/>
            <ac:spMk id="6" creationId="{00000000-0000-0000-0000-000000000000}"/>
          </ac:spMkLst>
        </pc:spChg>
        <pc:picChg chg="add mod">
          <ac:chgData name="Rebecca AlHaider" userId="S::rh018@reedleycollege.edu::eba470cf-7b93-485c-88fa-86e01b9e83d0" providerId="AD" clId="Web-{2DC6A5A8-39D9-8A50-8855-E4389C29CFC5}" dt="2026-10-05T19:29:15.698" v="104" actId="1076"/>
          <ac:picMkLst>
            <pc:docMk/>
            <pc:sldMk cId="0" sldId="275"/>
            <ac:picMk id="10" creationId="{02194D24-3A5D-753D-83BD-9ADEB4A4ADBC}"/>
          </ac:picMkLst>
        </pc:picChg>
      </pc:sldChg>
      <pc:sldChg chg="delSp modSp">
        <pc:chgData name="Rebecca AlHaider" userId="S::rh018@reedleycollege.edu::eba470cf-7b93-485c-88fa-86e01b9e83d0" providerId="AD" clId="Web-{2DC6A5A8-39D9-8A50-8855-E4389C29CFC5}" dt="2026-10-05T19:32:05.920" v="200" actId="20577"/>
        <pc:sldMkLst>
          <pc:docMk/>
          <pc:sldMk cId="0" sldId="276"/>
        </pc:sldMkLst>
        <pc:spChg chg="del">
          <ac:chgData name="Rebecca AlHaider" userId="S::rh018@reedleycollege.edu::eba470cf-7b93-485c-88fa-86e01b9e83d0" providerId="AD" clId="Web-{2DC6A5A8-39D9-8A50-8855-E4389C29CFC5}" dt="2026-10-05T19:29:26.308" v="105"/>
          <ac:spMkLst>
            <pc:docMk/>
            <pc:sldMk cId="0" sldId="276"/>
            <ac:spMk id="5" creationId="{00000000-0000-0000-0000-000000000000}"/>
          </ac:spMkLst>
        </pc:spChg>
        <pc:spChg chg="mod">
          <ac:chgData name="Rebecca AlHaider" userId="S::rh018@reedleycollege.edu::eba470cf-7b93-485c-88fa-86e01b9e83d0" providerId="AD" clId="Web-{2DC6A5A8-39D9-8A50-8855-E4389C29CFC5}" dt="2026-10-05T19:31:57.529" v="198" actId="20577"/>
          <ac:spMkLst>
            <pc:docMk/>
            <pc:sldMk cId="0" sldId="276"/>
            <ac:spMk id="9" creationId="{00000000-0000-0000-0000-000000000000}"/>
          </ac:spMkLst>
        </pc:spChg>
        <pc:spChg chg="mod">
          <ac:chgData name="Rebecca AlHaider" userId="S::rh018@reedleycollege.edu::eba470cf-7b93-485c-88fa-86e01b9e83d0" providerId="AD" clId="Web-{2DC6A5A8-39D9-8A50-8855-E4389C29CFC5}" dt="2026-10-05T19:31:37.638" v="194" actId="1076"/>
          <ac:spMkLst>
            <pc:docMk/>
            <pc:sldMk cId="0" sldId="276"/>
            <ac:spMk id="10" creationId="{00000000-0000-0000-0000-000000000000}"/>
          </ac:spMkLst>
        </pc:spChg>
        <pc:spChg chg="mod">
          <ac:chgData name="Rebecca AlHaider" userId="S::rh018@reedleycollege.edu::eba470cf-7b93-485c-88fa-86e01b9e83d0" providerId="AD" clId="Web-{2DC6A5A8-39D9-8A50-8855-E4389C29CFC5}" dt="2026-10-05T19:32:02.483" v="199" actId="20577"/>
          <ac:spMkLst>
            <pc:docMk/>
            <pc:sldMk cId="0" sldId="276"/>
            <ac:spMk id="11" creationId="{00000000-0000-0000-0000-000000000000}"/>
          </ac:spMkLst>
        </pc:spChg>
        <pc:spChg chg="mod">
          <ac:chgData name="Rebecca AlHaider" userId="S::rh018@reedleycollege.edu::eba470cf-7b93-485c-88fa-86e01b9e83d0" providerId="AD" clId="Web-{2DC6A5A8-39D9-8A50-8855-E4389C29CFC5}" dt="2026-10-05T19:31:33.592" v="192" actId="1076"/>
          <ac:spMkLst>
            <pc:docMk/>
            <pc:sldMk cId="0" sldId="276"/>
            <ac:spMk id="12" creationId="{00000000-0000-0000-0000-000000000000}"/>
          </ac:spMkLst>
        </pc:spChg>
        <pc:spChg chg="mod">
          <ac:chgData name="Rebecca AlHaider" userId="S::rh018@reedleycollege.edu::eba470cf-7b93-485c-88fa-86e01b9e83d0" providerId="AD" clId="Web-{2DC6A5A8-39D9-8A50-8855-E4389C29CFC5}" dt="2026-10-05T19:32:05.920" v="200" actId="20577"/>
          <ac:spMkLst>
            <pc:docMk/>
            <pc:sldMk cId="0" sldId="276"/>
            <ac:spMk id="13" creationId="{00000000-0000-0000-0000-000000000000}"/>
          </ac:spMkLst>
        </pc:spChg>
        <pc:spChg chg="del">
          <ac:chgData name="Rebecca AlHaider" userId="S::rh018@reedleycollege.edu::eba470cf-7b93-485c-88fa-86e01b9e83d0" providerId="AD" clId="Web-{2DC6A5A8-39D9-8A50-8855-E4389C29CFC5}" dt="2026-10-05T19:31:27.154" v="191"/>
          <ac:spMkLst>
            <pc:docMk/>
            <pc:sldMk cId="0" sldId="276"/>
            <ac:spMk id="14" creationId="{00000000-0000-0000-0000-000000000000}"/>
          </ac:spMkLst>
        </pc:spChg>
        <pc:spChg chg="del">
          <ac:chgData name="Rebecca AlHaider" userId="S::rh018@reedleycollege.edu::eba470cf-7b93-485c-88fa-86e01b9e83d0" providerId="AD" clId="Web-{2DC6A5A8-39D9-8A50-8855-E4389C29CFC5}" dt="2026-10-05T19:31:24.857" v="190"/>
          <ac:spMkLst>
            <pc:docMk/>
            <pc:sldMk cId="0" sldId="276"/>
            <ac:spMk id="15" creationId="{00000000-0000-0000-0000-000000000000}"/>
          </ac:spMkLst>
        </pc:spChg>
      </pc:sldChg>
      <pc:sldChg chg="delSp modSp">
        <pc:chgData name="Rebecca AlHaider" userId="S::rh018@reedleycollege.edu::eba470cf-7b93-485c-88fa-86e01b9e83d0" providerId="AD" clId="Web-{2DC6A5A8-39D9-8A50-8855-E4389C29CFC5}" dt="2026-10-05T19:58:02.285" v="304" actId="20577"/>
        <pc:sldMkLst>
          <pc:docMk/>
          <pc:sldMk cId="0" sldId="277"/>
        </pc:sldMkLst>
        <pc:spChg chg="del mod">
          <ac:chgData name="Rebecca AlHaider" userId="S::rh018@reedleycollege.edu::eba470cf-7b93-485c-88fa-86e01b9e83d0" providerId="AD" clId="Web-{2DC6A5A8-39D9-8A50-8855-E4389C29CFC5}" dt="2026-10-05T19:32:19.873" v="204"/>
          <ac:spMkLst>
            <pc:docMk/>
            <pc:sldMk cId="0" sldId="277"/>
            <ac:spMk id="5" creationId="{00000000-0000-0000-0000-000000000000}"/>
          </ac:spMkLst>
        </pc:spChg>
        <pc:spChg chg="mod">
          <ac:chgData name="Rebecca AlHaider" userId="S::rh018@reedleycollege.edu::eba470cf-7b93-485c-88fa-86e01b9e83d0" providerId="AD" clId="Web-{2DC6A5A8-39D9-8A50-8855-E4389C29CFC5}" dt="2026-10-05T19:58:02.285" v="304" actId="20577"/>
          <ac:spMkLst>
            <pc:docMk/>
            <pc:sldMk cId="0" sldId="277"/>
            <ac:spMk id="9" creationId="{00000000-0000-0000-0000-000000000000}"/>
          </ac:spMkLst>
        </pc:spChg>
      </pc:sldChg>
      <pc:sldChg chg="modSp">
        <pc:chgData name="Rebecca AlHaider" userId="S::rh018@reedleycollege.edu::eba470cf-7b93-485c-88fa-86e01b9e83d0" providerId="AD" clId="Web-{2DC6A5A8-39D9-8A50-8855-E4389C29CFC5}" dt="2026-10-05T19:58:43.442" v="316" actId="20577"/>
        <pc:sldMkLst>
          <pc:docMk/>
          <pc:sldMk cId="0" sldId="279"/>
        </pc:sldMkLst>
        <pc:spChg chg="mod">
          <ac:chgData name="Rebecca AlHaider" userId="S::rh018@reedleycollege.edu::eba470cf-7b93-485c-88fa-86e01b9e83d0" providerId="AD" clId="Web-{2DC6A5A8-39D9-8A50-8855-E4389C29CFC5}" dt="2026-10-05T19:58:25.520" v="309" actId="20577"/>
          <ac:spMkLst>
            <pc:docMk/>
            <pc:sldMk cId="0" sldId="279"/>
            <ac:spMk id="7" creationId="{00000000-0000-0000-0000-000000000000}"/>
          </ac:spMkLst>
        </pc:spChg>
        <pc:spChg chg="mod">
          <ac:chgData name="Rebecca AlHaider" userId="S::rh018@reedleycollege.edu::eba470cf-7b93-485c-88fa-86e01b9e83d0" providerId="AD" clId="Web-{2DC6A5A8-39D9-8A50-8855-E4389C29CFC5}" dt="2026-10-05T19:58:43.442" v="316" actId="20577"/>
          <ac:spMkLst>
            <pc:docMk/>
            <pc:sldMk cId="0" sldId="279"/>
            <ac:spMk id="12" creationId="{00000000-0000-0000-0000-000000000000}"/>
          </ac:spMkLst>
        </pc:spChg>
      </pc:sldChg>
    </pc:docChg>
  </pc:docChgLst>
  <pc:docChgLst>
    <pc:chgData name="Amanda Taintor" userId="S::at002@reedleycollege.edu::fb4da3d8-e1b9-4ea8-863b-70d82da907fb" providerId="AD" clId="Web-{3C1F2DC7-036C-FAAD-5C84-A17ADA38F4DD}"/>
    <pc:docChg chg="modSld">
      <pc:chgData name="Amanda Taintor" userId="S::at002@reedleycollege.edu::fb4da3d8-e1b9-4ea8-863b-70d82da907fb" providerId="AD" clId="Web-{3C1F2DC7-036C-FAAD-5C84-A17ADA38F4DD}" dt="2026-10-05T20:20:19.858" v="38" actId="20577"/>
      <pc:docMkLst>
        <pc:docMk/>
      </pc:docMkLst>
      <pc:sldChg chg="modSp">
        <pc:chgData name="Amanda Taintor" userId="S::at002@reedleycollege.edu::fb4da3d8-e1b9-4ea8-863b-70d82da907fb" providerId="AD" clId="Web-{3C1F2DC7-036C-FAAD-5C84-A17ADA38F4DD}" dt="2026-10-05T20:20:19.858" v="38" actId="20577"/>
        <pc:sldMkLst>
          <pc:docMk/>
          <pc:sldMk cId="0" sldId="264"/>
        </pc:sldMkLst>
        <pc:spChg chg="mod">
          <ac:chgData name="Amanda Taintor" userId="S::at002@reedleycollege.edu::fb4da3d8-e1b9-4ea8-863b-70d82da907fb" providerId="AD" clId="Web-{3C1F2DC7-036C-FAAD-5C84-A17ADA38F4DD}" dt="2026-10-05T20:20:19.858" v="38" actId="20577"/>
          <ac:spMkLst>
            <pc:docMk/>
            <pc:sldMk cId="0" sldId="264"/>
            <ac:spMk id="183" creationId="{00000000-0000-0000-0000-000000000000}"/>
          </ac:spMkLst>
        </pc:spChg>
      </pc:sldChg>
      <pc:sldChg chg="modSp">
        <pc:chgData name="Amanda Taintor" userId="S::at002@reedleycollege.edu::fb4da3d8-e1b9-4ea8-863b-70d82da907fb" providerId="AD" clId="Web-{3C1F2DC7-036C-FAAD-5C84-A17ADA38F4DD}" dt="2026-10-05T20:18:35.100" v="32" actId="20577"/>
        <pc:sldMkLst>
          <pc:docMk/>
          <pc:sldMk cId="0" sldId="267"/>
        </pc:sldMkLst>
        <pc:spChg chg="mod">
          <ac:chgData name="Amanda Taintor" userId="S::at002@reedleycollege.edu::fb4da3d8-e1b9-4ea8-863b-70d82da907fb" providerId="AD" clId="Web-{3C1F2DC7-036C-FAAD-5C84-A17ADA38F4DD}" dt="2026-10-05T20:18:35.100" v="32" actId="20577"/>
          <ac:spMkLst>
            <pc:docMk/>
            <pc:sldMk cId="0" sldId="267"/>
            <ac:spMk id="1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[Before 2:00] Leave this slide up as people join. Amanda: welcome attendees, read the housekeeping points, and invite introductions in the chat. Remind the tech host to start the recording.</a:t>
            </a:r>
          </a:p>
        </p:txBody>
      </p:sp>
      <p:sp>
        <p:nvSpPr>
          <p:cNvPr id="138" name="Google Shape;138;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[2:00] Amanda: introduce the session title. The license line is part of the ASCCC OERI template (CC BY 4.0).</a:t>
            </a:r>
          </a:p>
        </p:txBody>
      </p:sp>
      <p:sp>
        <p:nvSpPr>
          <p:cNvPr id="150" name="Google Shape;150;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[2:01] Amanda: briefly summarize the purpose of the session rather than reading the full description.</a:t>
            </a:r>
          </a:p>
        </p:txBody>
      </p:sp>
      <p:sp>
        <p:nvSpPr>
          <p:cNvPr id="156" name="Google Shape;156;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[2:02] Each presenter introduces themselves in about 30 seconds: role at Reedley College and how they got involved in the print project. Replace the circles with headshots and add alt text for each photo.</a:t>
            </a:r>
          </a:p>
        </p:txBody>
      </p:sp>
      <p:sp>
        <p:nvSpPr>
          <p:cNvPr id="163" name="Google Shape;16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r>
              <a:t>[2:03] Amanda: walk through the agenda. Point out the two Q&amp;A breaks and encourage attendees to drop questions in the chat at any time; you'll collect them for each break.</a:t>
            </a:r>
          </a:p>
        </p:txBody>
      </p:sp>
      <p:sp>
        <p:nvSpPr>
          <p:cNvPr id="172" name="Google Shape;17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[2:04] Amanda: frame the problem. OER removes the cost barrier, but a printed copy still matters to some students, and without a process the request lands on faculty or the business office with nowhere to go. Transition: 'Before we hear how Reedley solved this, let's see where your college is.'</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[2:06] Facilitator: launch Zoom poll 1 (set it up in advance with options A–E). Give about 60 seconds, then share results. Use the results to tell Ralph and Rebecca what to emphasize, for example if most attendees have no process yet.</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[2:08] Amanda hands off to Ralph. Ralph: start with the request that got this started — what landed in the business office, and why an existing process didn't fit.</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[2:09] Ralph: give the big picture before the details. Steps 1 and 2 are a best guess at the workflow; please confirm or edit. Confirmed so far: the store runs on </a:t>
            </a:r>
            <a:r>
              <a:rPr err="1"/>
              <a:t>TouchNet</a:t>
            </a:r>
            <a:r>
              <a:t> Marketplace, the campus print shop prints, and orders are delivered in class or shipped.</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[2:11] Ralph: about 3–4 minutes. Cover how the storefront was built and who was involved. If possible, replace the box on the right with a screenshot of the Reedley store (and add alt text).</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[2:14] Ralph: about 3–4 minutes. Replace the two amounts on the right with real figures (or delete the cards if a comparison isn't helpful).</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[2:17] Ralph: about 3 minutes. Then hand back to Amanda for Q&amp;A at 2:20.</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[2:20–2:25] Amanda: read questions from the chat. Backup questions if the chat is quiet: (1) What would a college need to have in place before contacting TouchNet? (2) Were there any policy or audit concerns about selling printed materials?</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[2:25] Amanda hands off to Rebecca. Rebecca: start with the first time a student asked you for a printed copy and what you did before Marketplace existed.</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[2:26] Rebecca: about 4 minutes. A photo of the printed book helps attendees picture the result; add alt text if you include one.</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[2:30] Rebecca: about 4 minutes. Fill in the four steps on the right with how students actually order (for example: find the link, select the book, choose delivery, pay). A screenshot of the order page could replace the steps.</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[2:34] Rebecca: about 3 minutes; this is the heart of the classroom section. If you have a student quote (with permission), add it to the card. Then hand back to Amanda for Q&amp;A at 2:37.</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[2:37–2:42] Amanda: read questions from the chat. Backup questions: (1) How much class time does the ordering walkthrough take? (2) Do students who choose print still use the digital version?</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[2:42] Amanda: facilitate a short conversation (about 3 minutes). Ask each speaker for one thing that worked and one thing they'd change. Fill in the points beforehand if possible, or remove the placeholders and keep the slide as a discussion prompt.</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[2:45] Amanda: invite Ralph and Rebecca to add the one question they wish they had asked first. Additional questions if time allows: Does an optional, paid print copy affect how your college marks ZTC or low-cost courses? Does your district have rules about who can sell items to students? Is there a backup if the store or print shop is unavailable?</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t>[2:47] Amanda: point attendees to these resources. Before the session, replace the three placeholders and make the links clickable. Template reminder: check that font sizes are consistent across slides.</a:t>
            </a:r>
          </a:p>
        </p:txBody>
      </p:sp>
      <p:sp>
        <p:nvSpPr>
          <p:cNvPr id="178" name="Google Shape;17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[2:48] This is a reminder to facilitators to please launch the Zoom poll to gather attendee feedback about this session. Thank the presenters and attendees, and remind everyone the recording will be posted at asccc-oeri.org.</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with photo">
  <p:cSld name="Title Slide with photo">
    <p:spTree>
      <p:nvGrpSpPr>
        <p:cNvPr id="1" name="Shape 14"/>
        <p:cNvGrpSpPr/>
        <p:nvPr/>
      </p:nvGrpSpPr>
      <p:grpSpPr>
        <a:xfrm>
          <a:off x="0" y="0"/>
          <a:ext cx="0" cy="0"/>
          <a:chOff x="0" y="0"/>
          <a:chExt cx="0" cy="0"/>
        </a:xfrm>
      </p:grpSpPr>
      <p:pic>
        <p:nvPicPr>
          <p:cNvPr id="15" name="Google Shape;15;p11"/>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16" name="Google Shape;16;p11"/>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1"/>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18161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18" name="Google Shape;18;p11"/>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19" name="Google Shape;19;p11"/>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20"/>
        <p:cNvGrpSpPr/>
        <p:nvPr/>
      </p:nvGrpSpPr>
      <p:grpSpPr>
        <a:xfrm>
          <a:off x="0" y="0"/>
          <a:ext cx="0" cy="0"/>
          <a:chOff x="0" y="0"/>
          <a:chExt cx="0" cy="0"/>
        </a:xfrm>
      </p:grpSpPr>
      <p:sp>
        <p:nvSpPr>
          <p:cNvPr id="21" name="Google Shape;21;p12"/>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22" name="Google Shape;22;p12"/>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23" name="Google Shape;23;p12"/>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2"/>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25" name="Google Shape;25;p1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sp>
        <p:nvSpPr>
          <p:cNvPr id="28" name="Google Shape;28;p13"/>
          <p:cNvSpPr/>
          <p:nvPr/>
        </p:nvSpPr>
        <p:spPr>
          <a:xfrm>
            <a:off x="0" y="1527142"/>
            <a:ext cx="9144000" cy="365785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29" name="Google Shape;29;p13"/>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3"/>
          <p:cNvSpPr txBox="1">
            <a:spLocks noGrp="1"/>
          </p:cNvSpPr>
          <p:nvPr>
            <p:ph type="subTitle" idx="1"/>
          </p:nvPr>
        </p:nvSpPr>
        <p:spPr>
          <a:xfrm>
            <a:off x="1813335" y="519032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18161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31" name="Google Shape;31;p13"/>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32" name="Google Shape;32;p13"/>
          <p:cNvPicPr preferRelativeResize="0"/>
          <p:nvPr/>
        </p:nvPicPr>
        <p:blipFill rotWithShape="1">
          <a:blip r:embed="rId2">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with photo">
  <p:cSld name="1_Title Slide with photo">
    <p:spTree>
      <p:nvGrpSpPr>
        <p:cNvPr id="1" name="Shape 33"/>
        <p:cNvGrpSpPr/>
        <p:nvPr/>
      </p:nvGrpSpPr>
      <p:grpSpPr>
        <a:xfrm>
          <a:off x="0" y="0"/>
          <a:ext cx="0" cy="0"/>
          <a:chOff x="0" y="0"/>
          <a:chExt cx="0" cy="0"/>
        </a:xfrm>
      </p:grpSpPr>
      <p:pic>
        <p:nvPicPr>
          <p:cNvPr id="34" name="Google Shape;34;p14"/>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35" name="Google Shape;35;p14"/>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4"/>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chemeClr val="dk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37" name="Google Shape;37;p14"/>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38" name="Google Shape;38;p14"/>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39"/>
        <p:cNvGrpSpPr/>
        <p:nvPr/>
      </p:nvGrpSpPr>
      <p:grpSpPr>
        <a:xfrm>
          <a:off x="0" y="0"/>
          <a:ext cx="0" cy="0"/>
          <a:chOff x="0" y="0"/>
          <a:chExt cx="0" cy="0"/>
        </a:xfrm>
      </p:grpSpPr>
      <p:sp>
        <p:nvSpPr>
          <p:cNvPr id="40" name="Google Shape;40;p1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5"/>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2" name="Google Shape;42;p1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43" name="Google Shape;43;p1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44" name="Google Shape;44;p15"/>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p:cSld name="1_Title and Content 2">
    <p:spTree>
      <p:nvGrpSpPr>
        <p:cNvPr id="1" name="Shape 45"/>
        <p:cNvGrpSpPr/>
        <p:nvPr/>
      </p:nvGrpSpPr>
      <p:grpSpPr>
        <a:xfrm>
          <a:off x="0" y="0"/>
          <a:ext cx="0" cy="0"/>
          <a:chOff x="0" y="0"/>
          <a:chExt cx="0" cy="0"/>
        </a:xfrm>
      </p:grpSpPr>
      <p:sp>
        <p:nvSpPr>
          <p:cNvPr id="46" name="Google Shape;46;p16"/>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750"/>
              </a:spcBef>
              <a:spcAft>
                <a:spcPts val="0"/>
              </a:spcAft>
              <a:buSzPts val="2400"/>
              <a:buChar char="•"/>
              <a:defRPr>
                <a:solidFill>
                  <a:schemeClr val="dk2"/>
                </a:solidFill>
              </a:defRPr>
            </a:lvl1pPr>
            <a:lvl2pPr marL="914400" lvl="1" indent="-381000" algn="l">
              <a:lnSpc>
                <a:spcPct val="120000"/>
              </a:lnSpc>
              <a:spcBef>
                <a:spcPts val="375"/>
              </a:spcBef>
              <a:spcAft>
                <a:spcPts val="0"/>
              </a:spcAft>
              <a:buSzPts val="2400"/>
              <a:buChar char="•"/>
              <a:defRPr>
                <a:solidFill>
                  <a:schemeClr val="dk2"/>
                </a:solidFill>
              </a:defRPr>
            </a:lvl2pPr>
            <a:lvl3pPr marL="1371600" lvl="2" indent="-381000" algn="l">
              <a:lnSpc>
                <a:spcPct val="120000"/>
              </a:lnSpc>
              <a:spcBef>
                <a:spcPts val="375"/>
              </a:spcBef>
              <a:spcAft>
                <a:spcPts val="0"/>
              </a:spcAft>
              <a:buSzPts val="2400"/>
              <a:buChar char="•"/>
              <a:defRPr>
                <a:solidFill>
                  <a:schemeClr val="dk2"/>
                </a:solidFill>
              </a:defRPr>
            </a:lvl3pPr>
            <a:lvl4pPr marL="1828800" lvl="3" indent="-381000" algn="l">
              <a:lnSpc>
                <a:spcPct val="120000"/>
              </a:lnSpc>
              <a:spcBef>
                <a:spcPts val="375"/>
              </a:spcBef>
              <a:spcAft>
                <a:spcPts val="0"/>
              </a:spcAft>
              <a:buSzPts val="2400"/>
              <a:buChar char="•"/>
              <a:defRPr>
                <a:solidFill>
                  <a:schemeClr val="dk2"/>
                </a:solidFill>
              </a:defRPr>
            </a:lvl4pPr>
            <a:lvl5pPr marL="2286000" lvl="4" indent="-381000" algn="l">
              <a:lnSpc>
                <a:spcPct val="120000"/>
              </a:lnSpc>
              <a:spcBef>
                <a:spcPts val="375"/>
              </a:spcBef>
              <a:spcAft>
                <a:spcPts val="0"/>
              </a:spcAft>
              <a:buSzPts val="24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7" name="Google Shape;47;p1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48" name="Google Shape;48;p1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49" name="Google Shape;49;p16"/>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0"/>
        <p:cNvGrpSpPr/>
        <p:nvPr/>
      </p:nvGrpSpPr>
      <p:grpSpPr>
        <a:xfrm>
          <a:off x="0" y="0"/>
          <a:ext cx="0" cy="0"/>
          <a:chOff x="0" y="0"/>
          <a:chExt cx="0" cy="0"/>
        </a:xfrm>
      </p:grpSpPr>
      <p:sp>
        <p:nvSpPr>
          <p:cNvPr id="51" name="Google Shape;51;p17"/>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52" name="Google Shape;52;p17"/>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53" name="Google Shape;53;p17"/>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7"/>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600"/>
              <a:buNone/>
              <a:defRPr sz="1600">
                <a:solidFill>
                  <a:srgbClr val="22222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55" name="Google Shape;55;p17"/>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7"/>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57"/>
        <p:cNvGrpSpPr/>
        <p:nvPr/>
      </p:nvGrpSpPr>
      <p:grpSpPr>
        <a:xfrm>
          <a:off x="0" y="0"/>
          <a:ext cx="0" cy="0"/>
          <a:chOff x="0" y="0"/>
          <a:chExt cx="0" cy="0"/>
        </a:xfrm>
      </p:grpSpPr>
      <p:sp>
        <p:nvSpPr>
          <p:cNvPr id="58" name="Google Shape;58;p18"/>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59" name="Google Shape;59;p18"/>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0" name="Google Shape;60;p18"/>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8"/>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2" name="Google Shape;62;p18"/>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3" name="Google Shape;63;p1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with Comparison" type="twoTxTwoObj">
  <p:cSld name="TWO_OBJECTS_WITH_TEXT">
    <p:spTree>
      <p:nvGrpSpPr>
        <p:cNvPr id="1" name="Shape 65"/>
        <p:cNvGrpSpPr/>
        <p:nvPr/>
      </p:nvGrpSpPr>
      <p:grpSpPr>
        <a:xfrm>
          <a:off x="0" y="0"/>
          <a:ext cx="0" cy="0"/>
          <a:chOff x="0" y="0"/>
          <a:chExt cx="0" cy="0"/>
        </a:xfrm>
      </p:grpSpPr>
      <p:sp>
        <p:nvSpPr>
          <p:cNvPr id="66" name="Google Shape;66;p19"/>
          <p:cNvSpPr/>
          <p:nvPr/>
        </p:nvSpPr>
        <p:spPr>
          <a:xfrm>
            <a:off x="897905" y="0"/>
            <a:ext cx="7557940" cy="18443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67" name="Google Shape;67;p19"/>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8" name="Google Shape;68;p19"/>
          <p:cNvSpPr txBox="1">
            <a:spLocks noGrp="1"/>
          </p:cNvSpPr>
          <p:nvPr>
            <p:ph type="title"/>
          </p:nvPr>
        </p:nvSpPr>
        <p:spPr>
          <a:xfrm>
            <a:off x="1085394" y="804167"/>
            <a:ext cx="7205746" cy="879528"/>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9"/>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0" name="Google Shape;70;p19"/>
          <p:cNvSpPr txBox="1">
            <a:spLocks noGrp="1"/>
          </p:cNvSpPr>
          <p:nvPr>
            <p:ph type="body" idx="2"/>
          </p:nvPr>
        </p:nvSpPr>
        <p:spPr>
          <a:xfrm>
            <a:off x="1085393" y="2824270"/>
            <a:ext cx="3483864" cy="3230542"/>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1" name="Google Shape;71;p19"/>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2" name="Google Shape;72;p19"/>
          <p:cNvSpPr txBox="1">
            <a:spLocks noGrp="1"/>
          </p:cNvSpPr>
          <p:nvPr>
            <p:ph type="body" idx="4"/>
          </p:nvPr>
        </p:nvSpPr>
        <p:spPr>
          <a:xfrm>
            <a:off x="4809272" y="2821494"/>
            <a:ext cx="3483864" cy="3233321"/>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3" name="Google Shape;73;p1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itle only" type="titleOnly">
  <p:cSld name="TITLE_ONLY">
    <p:spTree>
      <p:nvGrpSpPr>
        <p:cNvPr id="1" name="Shape 75"/>
        <p:cNvGrpSpPr/>
        <p:nvPr/>
      </p:nvGrpSpPr>
      <p:grpSpPr>
        <a:xfrm>
          <a:off x="0" y="0"/>
          <a:ext cx="0" cy="0"/>
          <a:chOff x="0" y="0"/>
          <a:chExt cx="0" cy="0"/>
        </a:xfrm>
      </p:grpSpPr>
      <p:sp>
        <p:nvSpPr>
          <p:cNvPr id="76" name="Google Shape;76;p20"/>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77" name="Google Shape;77;p20"/>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78" name="Google Shape;78;p20"/>
          <p:cNvSpPr txBox="1">
            <a:spLocks noGrp="1"/>
          </p:cNvSpPr>
          <p:nvPr>
            <p:ph type="title"/>
          </p:nvPr>
        </p:nvSpPr>
        <p:spPr>
          <a:xfrm>
            <a:off x="1088686" y="810377"/>
            <a:ext cx="7202456" cy="94730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81"/>
        <p:cNvGrpSpPr/>
        <p:nvPr/>
      </p:nvGrpSpPr>
      <p:grpSpPr>
        <a:xfrm>
          <a:off x="0" y="0"/>
          <a:ext cx="0" cy="0"/>
          <a:chOff x="0" y="0"/>
          <a:chExt cx="0" cy="0"/>
        </a:xfrm>
      </p:grpSpPr>
      <p:sp>
        <p:nvSpPr>
          <p:cNvPr id="82" name="Google Shape;82;p21"/>
          <p:cNvSpPr/>
          <p:nvPr/>
        </p:nvSpPr>
        <p:spPr>
          <a:xfrm>
            <a:off x="0" y="798973"/>
            <a:ext cx="3648174"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83" name="Google Shape;83;p21"/>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84" name="Google Shape;84;p21"/>
          <p:cNvSpPr txBox="1">
            <a:spLocks noGrp="1"/>
          </p:cNvSpPr>
          <p:nvPr>
            <p:ph type="title"/>
          </p:nvPr>
        </p:nvSpPr>
        <p:spPr>
          <a:xfrm>
            <a:off x="1083504" y="798973"/>
            <a:ext cx="2456260"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21"/>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86" name="Google Shape;86;p21"/>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7" name="Google Shape;87;p2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89"/>
        <p:cNvGrpSpPr/>
        <p:nvPr/>
      </p:nvGrpSpPr>
      <p:grpSpPr>
        <a:xfrm>
          <a:off x="0" y="0"/>
          <a:ext cx="0" cy="0"/>
          <a:chOff x="0" y="0"/>
          <a:chExt cx="0" cy="0"/>
        </a:xfrm>
      </p:grpSpPr>
      <p:sp>
        <p:nvSpPr>
          <p:cNvPr id="90" name="Google Shape;90;p22"/>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91" name="Google Shape;91;p22"/>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92" name="Google Shape;92;p22"/>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22"/>
          <p:cNvSpPr>
            <a:spLocks noGrp="1"/>
          </p:cNvSpPr>
          <p:nvPr>
            <p:ph type="pic" idx="2"/>
          </p:nvPr>
        </p:nvSpPr>
        <p:spPr>
          <a:xfrm>
            <a:off x="5449305" y="797578"/>
            <a:ext cx="2841836" cy="5248677"/>
          </a:xfrm>
          <a:prstGeom prst="rect">
            <a:avLst/>
          </a:prstGeom>
          <a:solidFill>
            <a:srgbClr val="D8D8D8"/>
          </a:solidFill>
          <a:ln>
            <a:noFill/>
          </a:ln>
        </p:spPr>
      </p:sp>
      <p:sp>
        <p:nvSpPr>
          <p:cNvPr id="94" name="Google Shape;94;p22"/>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95" name="Google Shape;95;p2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6" name="Google Shape;96;p2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slide black">
  <p:cSld name="section slide black">
    <p:spTree>
      <p:nvGrpSpPr>
        <p:cNvPr id="1" name="Shape 97"/>
        <p:cNvGrpSpPr/>
        <p:nvPr/>
      </p:nvGrpSpPr>
      <p:grpSpPr>
        <a:xfrm>
          <a:off x="0" y="0"/>
          <a:ext cx="0" cy="0"/>
          <a:chOff x="0" y="0"/>
          <a:chExt cx="0" cy="0"/>
        </a:xfrm>
      </p:grpSpPr>
      <p:sp>
        <p:nvSpPr>
          <p:cNvPr id="98" name="Google Shape;98;p23"/>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9" name="Google Shape;99;p23"/>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0"/>
        <p:cNvGrpSpPr/>
        <p:nvPr/>
      </p:nvGrpSpPr>
      <p:grpSpPr>
        <a:xfrm>
          <a:off x="0" y="0"/>
          <a:ext cx="0" cy="0"/>
          <a:chOff x="0" y="0"/>
          <a:chExt cx="0" cy="0"/>
        </a:xfrm>
      </p:grpSpPr>
      <p:sp>
        <p:nvSpPr>
          <p:cNvPr id="101" name="Google Shape;101;p2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24"/>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3" name="Google Shape;103;p2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2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05" name="Google Shape;105;p24"/>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106"/>
        <p:cNvGrpSpPr/>
        <p:nvPr/>
      </p:nvGrpSpPr>
      <p:grpSpPr>
        <a:xfrm>
          <a:off x="0" y="0"/>
          <a:ext cx="0" cy="0"/>
          <a:chOff x="0" y="0"/>
          <a:chExt cx="0" cy="0"/>
        </a:xfrm>
      </p:grpSpPr>
      <p:cxnSp>
        <p:nvCxnSpPr>
          <p:cNvPr id="107" name="Google Shape;107;p25"/>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108" name="Google Shape;108;p25"/>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9" name="Google Shape;109;p25"/>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0" name="Google Shape;110;p2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2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12" name="Google Shape;112;p2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113"/>
        <p:cNvGrpSpPr/>
        <p:nvPr/>
      </p:nvGrpSpPr>
      <p:grpSpPr>
        <a:xfrm>
          <a:off x="0" y="0"/>
          <a:ext cx="0" cy="0"/>
          <a:chOff x="0" y="0"/>
          <a:chExt cx="0" cy="0"/>
        </a:xfrm>
      </p:grpSpPr>
      <p:cxnSp>
        <p:nvCxnSpPr>
          <p:cNvPr id="114" name="Google Shape;114;p26"/>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115" name="Google Shape;115;p26"/>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6" name="Google Shape;116;p26"/>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7" name="Google Shape;117;p26"/>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8" name="Google Shape;118;p26"/>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9" name="Google Shape;119;p2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21" name="Google Shape;121;p2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0"/>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20000"/>
              </a:lnSpc>
              <a:spcBef>
                <a:spcPts val="750"/>
              </a:spcBef>
              <a:spcAft>
                <a:spcPts val="0"/>
              </a:spcAft>
              <a:buClr>
                <a:schemeClr val="accent1"/>
              </a:buClr>
              <a:buSzPts val="1600"/>
              <a:buFont typeface="Arial"/>
              <a:buChar char="•"/>
              <a:defRPr sz="1600" b="0" i="0" u="none" strike="noStrike" cap="none">
                <a:solidFill>
                  <a:srgbClr val="181612"/>
                </a:solidFill>
                <a:latin typeface="Arial"/>
                <a:ea typeface="Arial"/>
                <a:cs typeface="Arial"/>
                <a:sym typeface="Arial"/>
              </a:defRPr>
            </a:lvl1pPr>
            <a:lvl2pPr marL="914400" marR="0" lvl="1" indent="-317500" algn="l" rtl="0">
              <a:lnSpc>
                <a:spcPct val="120000"/>
              </a:lnSpc>
              <a:spcBef>
                <a:spcPts val="375"/>
              </a:spcBef>
              <a:spcAft>
                <a:spcPts val="0"/>
              </a:spcAft>
              <a:buClr>
                <a:schemeClr val="accent1"/>
              </a:buClr>
              <a:buSzPts val="1400"/>
              <a:buFont typeface="Arial"/>
              <a:buChar char="•"/>
              <a:defRPr sz="1400" b="0" i="0" u="none" strike="noStrike" cap="none">
                <a:solidFill>
                  <a:srgbClr val="181612"/>
                </a:solidFill>
                <a:latin typeface="Arial"/>
                <a:ea typeface="Arial"/>
                <a:cs typeface="Arial"/>
                <a:sym typeface="Arial"/>
              </a:defRPr>
            </a:lvl2pPr>
            <a:lvl3pPr marL="1371600" marR="0" lvl="2" indent="-304800" algn="l" rtl="0">
              <a:lnSpc>
                <a:spcPct val="120000"/>
              </a:lnSpc>
              <a:spcBef>
                <a:spcPts val="375"/>
              </a:spcBef>
              <a:spcAft>
                <a:spcPts val="0"/>
              </a:spcAft>
              <a:buClr>
                <a:schemeClr val="accent1"/>
              </a:buClr>
              <a:buSzPts val="1200"/>
              <a:buFont typeface="Arial"/>
              <a:buChar char="•"/>
              <a:defRPr sz="1200" b="0" i="0" u="none" strike="noStrike" cap="none">
                <a:solidFill>
                  <a:srgbClr val="181612"/>
                </a:solidFill>
                <a:latin typeface="Arial"/>
                <a:ea typeface="Arial"/>
                <a:cs typeface="Arial"/>
                <a:sym typeface="Arial"/>
              </a:defRPr>
            </a:lvl3pPr>
            <a:lvl4pPr marL="1828800" marR="0" lvl="3" indent="-295275" algn="l" rtl="0">
              <a:lnSpc>
                <a:spcPct val="120000"/>
              </a:lnSpc>
              <a:spcBef>
                <a:spcPts val="375"/>
              </a:spcBef>
              <a:spcAft>
                <a:spcPts val="0"/>
              </a:spcAft>
              <a:buClr>
                <a:schemeClr val="accent1"/>
              </a:buClr>
              <a:buSzPts val="1050"/>
              <a:buFont typeface="Arial"/>
              <a:buChar char="•"/>
              <a:defRPr sz="1050" b="0" i="0" u="none" strike="noStrike" cap="none">
                <a:solidFill>
                  <a:srgbClr val="181612"/>
                </a:solidFill>
                <a:latin typeface="Arial"/>
                <a:ea typeface="Arial"/>
                <a:cs typeface="Arial"/>
                <a:sym typeface="Arial"/>
              </a:defRPr>
            </a:lvl4pPr>
            <a:lvl5pPr marL="2286000" marR="0" lvl="4" indent="-285750" algn="l" rtl="0">
              <a:lnSpc>
                <a:spcPct val="120000"/>
              </a:lnSpc>
              <a:spcBef>
                <a:spcPts val="375"/>
              </a:spcBef>
              <a:spcAft>
                <a:spcPts val="0"/>
              </a:spcAft>
              <a:buClr>
                <a:schemeClr val="accent1"/>
              </a:buClr>
              <a:buSzPts val="900"/>
              <a:buFont typeface="Arial"/>
              <a:buChar char="•"/>
              <a:defRPr sz="900" b="0" i="0" u="none" strike="noStrike" cap="none">
                <a:solidFill>
                  <a:srgbClr val="181612"/>
                </a:solidFill>
                <a:latin typeface="Arial"/>
                <a:ea typeface="Arial"/>
                <a:cs typeface="Arial"/>
                <a:sym typeface="Arial"/>
              </a:defRPr>
            </a:lvl5pPr>
            <a:lvl6pPr marL="2743200" marR="0" lvl="5"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12" name="Google Shape;12;p1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8891A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050" b="0" i="0" u="none" strike="noStrike" cap="none">
                <a:solidFill>
                  <a:srgbClr val="7F7F7F"/>
                </a:solidFill>
                <a:latin typeface="Arial"/>
                <a:ea typeface="Arial"/>
                <a:cs typeface="Arial"/>
                <a:sym typeface="Arial"/>
              </a:defRPr>
            </a:lvl1pPr>
            <a:lvl2pPr marL="0" marR="0" lvl="1" indent="0" algn="l" rtl="0">
              <a:spcBef>
                <a:spcPts val="0"/>
              </a:spcBef>
              <a:buNone/>
              <a:defRPr sz="1050" b="0" i="0" u="none" strike="noStrike" cap="none">
                <a:solidFill>
                  <a:srgbClr val="7F7F7F"/>
                </a:solidFill>
                <a:latin typeface="Arial"/>
                <a:ea typeface="Arial"/>
                <a:cs typeface="Arial"/>
                <a:sym typeface="Arial"/>
              </a:defRPr>
            </a:lvl2pPr>
            <a:lvl3pPr marL="0" marR="0" lvl="2" indent="0" algn="l" rtl="0">
              <a:spcBef>
                <a:spcPts val="0"/>
              </a:spcBef>
              <a:buNone/>
              <a:defRPr sz="1050" b="0" i="0" u="none" strike="noStrike" cap="none">
                <a:solidFill>
                  <a:srgbClr val="7F7F7F"/>
                </a:solidFill>
                <a:latin typeface="Arial"/>
                <a:ea typeface="Arial"/>
                <a:cs typeface="Arial"/>
                <a:sym typeface="Arial"/>
              </a:defRPr>
            </a:lvl3pPr>
            <a:lvl4pPr marL="0" marR="0" lvl="3" indent="0" algn="l" rtl="0">
              <a:spcBef>
                <a:spcPts val="0"/>
              </a:spcBef>
              <a:buNone/>
              <a:defRPr sz="1050" b="0" i="0" u="none" strike="noStrike" cap="none">
                <a:solidFill>
                  <a:srgbClr val="7F7F7F"/>
                </a:solidFill>
                <a:latin typeface="Arial"/>
                <a:ea typeface="Arial"/>
                <a:cs typeface="Arial"/>
                <a:sym typeface="Arial"/>
              </a:defRPr>
            </a:lvl4pPr>
            <a:lvl5pPr marL="0" marR="0" lvl="4" indent="0" algn="l" rtl="0">
              <a:spcBef>
                <a:spcPts val="0"/>
              </a:spcBef>
              <a:buNone/>
              <a:defRPr sz="1050" b="0" i="0" u="none" strike="noStrike" cap="none">
                <a:solidFill>
                  <a:srgbClr val="7F7F7F"/>
                </a:solidFill>
                <a:latin typeface="Arial"/>
                <a:ea typeface="Arial"/>
                <a:cs typeface="Arial"/>
                <a:sym typeface="Arial"/>
              </a:defRPr>
            </a:lvl5pPr>
            <a:lvl6pPr marL="0" marR="0" lvl="5" indent="0" algn="l" rtl="0">
              <a:spcBef>
                <a:spcPts val="0"/>
              </a:spcBef>
              <a:buNone/>
              <a:defRPr sz="1050" b="0" i="0" u="none" strike="noStrike" cap="none">
                <a:solidFill>
                  <a:srgbClr val="7F7F7F"/>
                </a:solidFill>
                <a:latin typeface="Arial"/>
                <a:ea typeface="Arial"/>
                <a:cs typeface="Arial"/>
                <a:sym typeface="Arial"/>
              </a:defRPr>
            </a:lvl6pPr>
            <a:lvl7pPr marL="0" marR="0" lvl="6" indent="0" algn="l" rtl="0">
              <a:spcBef>
                <a:spcPts val="0"/>
              </a:spcBef>
              <a:buNone/>
              <a:defRPr sz="1050" b="0" i="0" u="none" strike="noStrike" cap="none">
                <a:solidFill>
                  <a:srgbClr val="7F7F7F"/>
                </a:solidFill>
                <a:latin typeface="Arial"/>
                <a:ea typeface="Arial"/>
                <a:cs typeface="Arial"/>
                <a:sym typeface="Arial"/>
              </a:defRPr>
            </a:lvl7pPr>
            <a:lvl8pPr marL="0" marR="0" lvl="7" indent="0" algn="l" rtl="0">
              <a:spcBef>
                <a:spcPts val="0"/>
              </a:spcBef>
              <a:buNone/>
              <a:defRPr sz="1050" b="0" i="0" u="none" strike="noStrike" cap="none">
                <a:solidFill>
                  <a:srgbClr val="7F7F7F"/>
                </a:solidFill>
                <a:latin typeface="Arial"/>
                <a:ea typeface="Arial"/>
                <a:cs typeface="Arial"/>
                <a:sym typeface="Arial"/>
              </a:defRPr>
            </a:lvl8pPr>
            <a:lvl9pPr marL="0" marR="0" lvl="8" indent="0" algn="l" rtl="0">
              <a:spcBef>
                <a:spcPts val="0"/>
              </a:spcBef>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sccc-oeri.org/webinars-and-event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hyperlink" Target="mailto:rebecca.alhaider@reedleycollege.edu"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hyperlink" Target="mailto:oeri@asccc.org" TargetMode="External"/><Relationship Id="rId5" Type="http://schemas.openxmlformats.org/officeDocument/2006/relationships/image" Target="../media/image19.png"/><Relationship Id="rId10" Type="http://schemas.openxmlformats.org/officeDocument/2006/relationships/image" Target="../media/image22.png"/><Relationship Id="rId4" Type="http://schemas.openxmlformats.org/officeDocument/2006/relationships/hyperlink" Target="https://secure.touchnet.net/C22766_ustores/web/store_main.jsp?STOREID=12" TargetMode="External"/><Relationship Id="rId9" Type="http://schemas.openxmlformats.org/officeDocument/2006/relationships/hyperlink" Target="https://asccc-oeri.org/webinars-and-events/"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800"/>
              <a:buFont typeface="Arial"/>
              <a:buNone/>
            </a:pPr>
            <a:r>
              <a:rPr lang="en-US" sz="4800">
                <a:latin typeface="Arial"/>
                <a:ea typeface="Arial"/>
                <a:cs typeface="Arial"/>
                <a:sym typeface="Arial"/>
              </a:rPr>
              <a:t>Welcome!</a:t>
            </a:r>
            <a:endParaRPr sz="4800">
              <a:latin typeface="Arial"/>
              <a:ea typeface="Arial"/>
              <a:cs typeface="Arial"/>
              <a:sym typeface="Arial"/>
            </a:endParaRPr>
          </a:p>
        </p:txBody>
      </p:sp>
      <p:sp>
        <p:nvSpPr>
          <p:cNvPr id="141" name="Google Shape;141;p3"/>
          <p:cNvSpPr txBox="1">
            <a:spLocks noGrp="1"/>
          </p:cNvSpPr>
          <p:nvPr>
            <p:ph type="body" idx="1"/>
          </p:nvPr>
        </p:nvSpPr>
        <p:spPr>
          <a:xfrm>
            <a:off x="1088686" y="2015735"/>
            <a:ext cx="7202456" cy="3729745"/>
          </a:xfrm>
          <a:prstGeom prst="rect">
            <a:avLst/>
          </a:prstGeom>
          <a:noFill/>
          <a:ln>
            <a:noFill/>
          </a:ln>
        </p:spPr>
        <p:txBody>
          <a:bodyPr spcFirstLastPara="1" wrap="square" lIns="91425" tIns="45700" rIns="91425" bIns="45700" anchor="t" anchorCtr="0">
            <a:noAutofit/>
          </a:bodyPr>
          <a:lstStyle/>
          <a:p>
            <a:pPr marL="171446" lvl="0" indent="-171446" algn="l" rtl="0">
              <a:lnSpc>
                <a:spcPct val="120000"/>
              </a:lnSpc>
              <a:spcBef>
                <a:spcPts val="0"/>
              </a:spcBef>
              <a:spcAft>
                <a:spcPts val="0"/>
              </a:spcAft>
              <a:buSzPts val="2359"/>
              <a:buChar char="•"/>
            </a:pPr>
            <a:r>
              <a:rPr lang="en-US" sz="2000"/>
              <a:t>On behalf of the ASCCC OERI, we are pleased to have you here with us </a:t>
            </a:r>
            <a:r>
              <a:rPr lang="en-US" sz="2000">
                <a:latin typeface="arial"/>
                <a:ea typeface="arial"/>
                <a:cs typeface="arial"/>
                <a:sym typeface="arial"/>
              </a:rPr>
              <a:t>for “</a:t>
            </a:r>
            <a:r>
              <a:rPr lang="en-US" sz="2000"/>
              <a:t>When Students Want Print: Delivering OER Through TouchNet Marketplace”</a:t>
            </a:r>
            <a:endParaRPr sz="2000">
              <a:latin typeface="arial"/>
              <a:ea typeface="arial"/>
              <a:cs typeface="arial"/>
              <a:sym typeface="arial"/>
            </a:endParaRPr>
          </a:p>
          <a:p>
            <a:pPr marL="171446" lvl="0" indent="-171446" algn="l" rtl="0">
              <a:lnSpc>
                <a:spcPct val="120000"/>
              </a:lnSpc>
              <a:spcBef>
                <a:spcPts val="750"/>
              </a:spcBef>
              <a:spcAft>
                <a:spcPts val="0"/>
              </a:spcAft>
              <a:buSzPts val="2359"/>
              <a:buChar char="•"/>
            </a:pPr>
            <a:r>
              <a:rPr lang="en-US" sz="2000"/>
              <a:t>If you are not already muted, please mute yourself upon arrival.</a:t>
            </a:r>
            <a:endParaRPr/>
          </a:p>
          <a:p>
            <a:pPr marL="171446" lvl="0" indent="-171446" algn="l" rtl="0">
              <a:lnSpc>
                <a:spcPct val="120000"/>
              </a:lnSpc>
              <a:spcBef>
                <a:spcPts val="750"/>
              </a:spcBef>
              <a:spcAft>
                <a:spcPts val="0"/>
              </a:spcAft>
              <a:buSzPts val="2359"/>
              <a:buChar char="•"/>
            </a:pPr>
            <a:r>
              <a:rPr lang="en-US" sz="2000"/>
              <a:t>Please note that you are encouraged to use the Zoom “chat” feature for questions and comments.</a:t>
            </a:r>
            <a:endParaRPr/>
          </a:p>
          <a:p>
            <a:pPr marL="171446" lvl="0" indent="-171446" algn="l" rtl="0">
              <a:lnSpc>
                <a:spcPct val="120000"/>
              </a:lnSpc>
              <a:spcBef>
                <a:spcPts val="750"/>
              </a:spcBef>
              <a:spcAft>
                <a:spcPts val="0"/>
              </a:spcAft>
              <a:buSzPts val="2359"/>
              <a:buChar char="•"/>
            </a:pPr>
            <a:r>
              <a:rPr lang="en-US" sz="2000"/>
              <a:t>You’re invited to introduce yourself in the chat – please provide your name, college, discipline/role</a:t>
            </a:r>
            <a:endParaRPr/>
          </a:p>
          <a:p>
            <a:pPr marL="171446" lvl="0" indent="-171446" algn="l" rtl="0">
              <a:lnSpc>
                <a:spcPct val="120000"/>
              </a:lnSpc>
              <a:spcBef>
                <a:spcPts val="750"/>
              </a:spcBef>
              <a:spcAft>
                <a:spcPts val="0"/>
              </a:spcAft>
              <a:buSzPts val="2359"/>
              <a:buChar char="•"/>
            </a:pPr>
            <a:r>
              <a:rPr lang="en-US" sz="2000"/>
              <a:t>This event will be recorded. Archives of all ASCCC OERI events are available at asccc-oeri.org &gt; </a:t>
            </a:r>
            <a:r>
              <a:rPr lang="en-US" sz="2000" u="sng">
                <a:solidFill>
                  <a:schemeClr val="hlink"/>
                </a:solidFill>
                <a:hlinkClick r:id="rId3"/>
              </a:rPr>
              <a:t>Webinars and Events</a:t>
            </a:r>
            <a:endParaRPr sz="2000"/>
          </a:p>
          <a:p>
            <a:pPr marL="171446" lvl="0" indent="-171446" algn="l" rtl="0">
              <a:lnSpc>
                <a:spcPct val="120000"/>
              </a:lnSpc>
              <a:spcBef>
                <a:spcPts val="750"/>
              </a:spcBef>
              <a:spcAft>
                <a:spcPts val="0"/>
              </a:spcAft>
              <a:buSzPts val="2162"/>
              <a:buNone/>
            </a:pP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5"/>
          <p:cNvSpPr txBox="1">
            <a:spLocks noGrp="1"/>
          </p:cNvSpPr>
          <p:nvPr>
            <p:ph type="ctrTitle"/>
          </p:nvPr>
        </p:nvSpPr>
        <p:spPr>
          <a:xfrm>
            <a:off x="1279936" y="2733040"/>
            <a:ext cx="6477803" cy="1538289"/>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lt1"/>
              </a:buClr>
              <a:buSzPts val="3600"/>
              <a:buFont typeface="Arial"/>
              <a:buNone/>
            </a:pPr>
            <a:r>
              <a:rPr lang="en-US" sz="3000" b="1"/>
              <a:t>When Students Want Print: Delivering OER Through TouchNet Marketplace</a:t>
            </a:r>
            <a:endParaRPr/>
          </a:p>
        </p:txBody>
      </p:sp>
      <p:sp>
        <p:nvSpPr>
          <p:cNvPr id="153" name="Google Shape;153;p5"/>
          <p:cNvSpPr txBox="1">
            <a:spLocks noGrp="1"/>
          </p:cNvSpPr>
          <p:nvPr>
            <p:ph type="subTitle" idx="1"/>
          </p:nvPr>
        </p:nvSpPr>
        <p:spPr>
          <a:xfrm>
            <a:off x="563880" y="5220084"/>
            <a:ext cx="7727259" cy="977621"/>
          </a:xfrm>
          <a:prstGeom prst="rect">
            <a:avLst/>
          </a:prstGeom>
          <a:noFill/>
          <a:ln>
            <a:noFill/>
          </a:ln>
        </p:spPr>
        <p:txBody>
          <a:bodyPr spcFirstLastPara="1" wrap="square" lIns="91425" tIns="91425" rIns="91425" bIns="91425" anchor="t" anchorCtr="0">
            <a:normAutofit fontScale="92500"/>
          </a:bodyPr>
          <a:lstStyle/>
          <a:p>
            <a:pPr marL="171446" lvl="0" indent="-171446" algn="l" rtl="0">
              <a:lnSpc>
                <a:spcPct val="120000"/>
              </a:lnSpc>
              <a:spcBef>
                <a:spcPts val="750"/>
              </a:spcBef>
              <a:spcAft>
                <a:spcPts val="0"/>
              </a:spcAft>
              <a:buSzPct val="108108"/>
              <a:buNone/>
            </a:pPr>
            <a:r>
              <a:rPr lang="en-US" b="1"/>
              <a:t>ASCCC OERI Webinar; Monday, October 5, 2026, 2:00 p.m.</a:t>
            </a:r>
            <a:endParaRPr/>
          </a:p>
          <a:p>
            <a:pPr marL="171446" lvl="0" indent="-171446" algn="l" rtl="0">
              <a:lnSpc>
                <a:spcPct val="120000"/>
              </a:lnSpc>
              <a:spcBef>
                <a:spcPts val="750"/>
              </a:spcBef>
              <a:spcAft>
                <a:spcPts val="0"/>
              </a:spcAft>
              <a:buSzPct val="108108"/>
              <a:buNone/>
            </a:pPr>
            <a:r>
              <a:rPr lang="en-US"/>
              <a:t>This work is licensed under a </a:t>
            </a:r>
            <a:r>
              <a:rPr lang="en-US" u="sng">
                <a:solidFill>
                  <a:schemeClr val="hlink"/>
                </a:solidFill>
                <a:hlinkClick r:id="rId3"/>
              </a:rPr>
              <a:t>Creative Commons Attribution 4.0 International License</a:t>
            </a:r>
            <a:r>
              <a:rPr lang="en-US"/>
              <a:t>.</a:t>
            </a:r>
            <a:endParaRPr/>
          </a:p>
          <a:p>
            <a:pPr marL="171446" lvl="0" indent="-171446" algn="l" rtl="0">
              <a:lnSpc>
                <a:spcPct val="120000"/>
              </a:lnSpc>
              <a:spcBef>
                <a:spcPts val="750"/>
              </a:spcBef>
              <a:spcAft>
                <a:spcPts val="0"/>
              </a:spcAft>
              <a:buSzPct val="108108"/>
              <a:buNone/>
            </a:pPr>
            <a:endParaRPr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600"/>
              <a:buFont typeface="Arial"/>
              <a:buNone/>
            </a:pPr>
            <a:r>
              <a:rPr lang="en-US" sz="2800"/>
              <a:t>Description</a:t>
            </a:r>
            <a:endParaRPr sz="4800"/>
          </a:p>
        </p:txBody>
      </p:sp>
      <p:sp>
        <p:nvSpPr>
          <p:cNvPr id="159" name="Google Shape;159;p6"/>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pPr marL="0" indent="0">
              <a:lnSpc>
                <a:spcPct val="110000"/>
              </a:lnSpc>
              <a:buSzPct val="73732"/>
              <a:buNone/>
            </a:pPr>
            <a:r>
              <a:rPr lang="en-US" sz="1800"/>
              <a:t>Open educational resources save students money, but they can create a practical problem that colleges don’t always plan for: What happens when a student wants a printed copy? Faculty may be faced with requests they can’t fulfill, and business offices may be asked to handle transactions without an established process. In this session, the Reedley College Business Office manager and an ESL faculty member explain how Reedley College solved this problem using Marketplace, both the setup phase (building the storefront, pricing, handling funds and fulfillment) and the classroom aspect (preparing materials, walking students through ordering, and what it’s meant for access in an ESL context). We’ll cover what worked, what we’d do differently, and the questions worth asking before your college implements an OER printing solution.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7"/>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600"/>
              <a:buFont typeface="Arial"/>
              <a:buNone/>
            </a:pPr>
            <a:r>
              <a:rPr lang="en-US" sz="2800"/>
              <a:t>Presenters</a:t>
            </a:r>
            <a:endParaRPr/>
          </a:p>
        </p:txBody>
      </p:sp>
      <p:sp>
        <p:nvSpPr>
          <p:cNvPr id="166" name="Presenter card 1">
            <a:extLst>
              <a:ext uri="{C183D7F6-B498-43B3-948B-1728B52AA6E4}">
                <adec:decorative xmlns:adec="http://schemas.microsoft.com/office/drawing/2017/decorative" val="1"/>
              </a:ext>
            </a:extLst>
          </p:cNvPr>
          <p:cNvSpPr/>
          <p:nvPr/>
        </p:nvSpPr>
        <p:spPr>
          <a:xfrm>
            <a:off x="1088136" y="2011680"/>
            <a:ext cx="2267712" cy="3931920"/>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0" name="Presenter details 1"/>
          <p:cNvSpPr txBox="1"/>
          <p:nvPr/>
        </p:nvSpPr>
        <p:spPr>
          <a:xfrm>
            <a:off x="1225295" y="3977639"/>
            <a:ext cx="1993392" cy="1133644"/>
          </a:xfrm>
          <a:prstGeom prst="rect">
            <a:avLst/>
          </a:prstGeom>
          <a:noFill/>
        </p:spPr>
        <p:txBody>
          <a:bodyPr wrap="square" lIns="0" tIns="0" rIns="0" bIns="0" anchor="t">
            <a:spAutoFit/>
          </a:bodyPr>
          <a:lstStyle/>
          <a:p>
            <a:pPr marL="0" indent="0" algn="ctr">
              <a:spcAft>
                <a:spcPts val="400"/>
              </a:spcAft>
              <a:buNone/>
            </a:pPr>
            <a:r>
              <a:rPr sz="1800" b="1" i="0">
                <a:solidFill>
                  <a:schemeClr val="dk1"/>
                </a:solidFill>
              </a:rPr>
              <a:t>Amanda Taintor</a:t>
            </a:r>
          </a:p>
          <a:p>
            <a:pPr marL="0" indent="0" algn="ctr">
              <a:spcAft>
                <a:spcPts val="200"/>
              </a:spcAft>
              <a:buNone/>
            </a:pPr>
            <a:r>
              <a:rPr sz="1500" b="0" i="0">
                <a:solidFill>
                  <a:schemeClr val="dk2"/>
                </a:solidFill>
              </a:rPr>
              <a:t>Instructional Designer</a:t>
            </a:r>
          </a:p>
          <a:p>
            <a:pPr marL="0" indent="0" algn="ctr">
              <a:spcAft>
                <a:spcPts val="800"/>
              </a:spcAft>
              <a:buNone/>
            </a:pPr>
            <a:r>
              <a:rPr sz="1500" b="0" i="0">
                <a:solidFill>
                  <a:schemeClr val="dk2"/>
                </a:solidFill>
              </a:rPr>
              <a:t>Reedley College</a:t>
            </a:r>
          </a:p>
          <a:p>
            <a:pPr marL="0" indent="0" algn="ctr">
              <a:spcAft>
                <a:spcPts val="600"/>
              </a:spcAft>
              <a:buNone/>
            </a:pPr>
            <a:r>
              <a:rPr sz="1400" b="0" i="1">
                <a:solidFill>
                  <a:schemeClr val="tx2">
                    <a:lumMod val="10000"/>
                  </a:schemeClr>
                </a:solidFill>
              </a:rPr>
              <a:t>Facilitator</a:t>
            </a:r>
          </a:p>
        </p:txBody>
      </p:sp>
      <p:sp>
        <p:nvSpPr>
          <p:cNvPr id="171" name="Presenter card 2">
            <a:extLst>
              <a:ext uri="{C183D7F6-B498-43B3-948B-1728B52AA6E4}">
                <adec:decorative xmlns:adec="http://schemas.microsoft.com/office/drawing/2017/decorative" val="1"/>
              </a:ext>
            </a:extLst>
          </p:cNvPr>
          <p:cNvSpPr/>
          <p:nvPr/>
        </p:nvSpPr>
        <p:spPr>
          <a:xfrm>
            <a:off x="3557016" y="2011680"/>
            <a:ext cx="2267712" cy="3931920"/>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5" name="Presenter details 2"/>
          <p:cNvSpPr txBox="1"/>
          <p:nvPr/>
        </p:nvSpPr>
        <p:spPr>
          <a:xfrm>
            <a:off x="3694176" y="3977639"/>
            <a:ext cx="1993392" cy="1364476"/>
          </a:xfrm>
          <a:prstGeom prst="rect">
            <a:avLst/>
          </a:prstGeom>
          <a:noFill/>
        </p:spPr>
        <p:txBody>
          <a:bodyPr wrap="square" lIns="0" tIns="0" rIns="0" bIns="0" anchor="t">
            <a:spAutoFit/>
          </a:bodyPr>
          <a:lstStyle/>
          <a:p>
            <a:pPr marL="0" indent="0" algn="ctr">
              <a:spcAft>
                <a:spcPts val="400"/>
              </a:spcAft>
              <a:buNone/>
            </a:pPr>
            <a:r>
              <a:rPr sz="1800" b="1" i="0">
                <a:solidFill>
                  <a:schemeClr val="dk1"/>
                </a:solidFill>
              </a:rPr>
              <a:t>Ralph Marrufo</a:t>
            </a:r>
          </a:p>
          <a:p>
            <a:pPr marL="0" indent="0" algn="ctr">
              <a:spcAft>
                <a:spcPts val="200"/>
              </a:spcAft>
              <a:buNone/>
            </a:pPr>
            <a:r>
              <a:rPr sz="1500" b="0" i="0">
                <a:solidFill>
                  <a:schemeClr val="dk2"/>
                </a:solidFill>
              </a:rPr>
              <a:t>Business Office Manager</a:t>
            </a:r>
          </a:p>
          <a:p>
            <a:pPr marL="0" indent="0" algn="ctr">
              <a:spcAft>
                <a:spcPts val="800"/>
              </a:spcAft>
              <a:buNone/>
            </a:pPr>
            <a:r>
              <a:rPr sz="1500" b="0" i="0">
                <a:solidFill>
                  <a:schemeClr val="dk2"/>
                </a:solidFill>
              </a:rPr>
              <a:t>Reedley College</a:t>
            </a:r>
          </a:p>
          <a:p>
            <a:pPr marL="0" indent="0" algn="ctr">
              <a:spcAft>
                <a:spcPts val="600"/>
              </a:spcAft>
              <a:buNone/>
            </a:pPr>
            <a:r>
              <a:rPr sz="1400" b="0" i="1">
                <a:solidFill>
                  <a:schemeClr val="tx2">
                    <a:lumMod val="10000"/>
                  </a:schemeClr>
                </a:solidFill>
              </a:rPr>
              <a:t>Setting up the storefront</a:t>
            </a:r>
          </a:p>
        </p:txBody>
      </p:sp>
      <p:sp>
        <p:nvSpPr>
          <p:cNvPr id="176" name="Presenter card 3">
            <a:extLst>
              <a:ext uri="{C183D7F6-B498-43B3-948B-1728B52AA6E4}">
                <adec:decorative xmlns:adec="http://schemas.microsoft.com/office/drawing/2017/decorative" val="1"/>
              </a:ext>
            </a:extLst>
          </p:cNvPr>
          <p:cNvSpPr/>
          <p:nvPr/>
        </p:nvSpPr>
        <p:spPr>
          <a:xfrm>
            <a:off x="6025896" y="2011680"/>
            <a:ext cx="2267712" cy="3931920"/>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0" name="Presenter details 3"/>
          <p:cNvSpPr txBox="1"/>
          <p:nvPr/>
        </p:nvSpPr>
        <p:spPr>
          <a:xfrm>
            <a:off x="6163056" y="3977639"/>
            <a:ext cx="1993392" cy="1133644"/>
          </a:xfrm>
          <a:prstGeom prst="rect">
            <a:avLst/>
          </a:prstGeom>
          <a:noFill/>
        </p:spPr>
        <p:txBody>
          <a:bodyPr wrap="square" lIns="0" tIns="0" rIns="0" bIns="0" anchor="t">
            <a:spAutoFit/>
          </a:bodyPr>
          <a:lstStyle/>
          <a:p>
            <a:pPr marL="0" indent="0" algn="ctr">
              <a:spcAft>
                <a:spcPts val="400"/>
              </a:spcAft>
              <a:buNone/>
            </a:pPr>
            <a:r>
              <a:rPr sz="1800" b="1" i="0">
                <a:solidFill>
                  <a:schemeClr val="dk1"/>
                </a:solidFill>
              </a:rPr>
              <a:t>Rebecca Alhaider</a:t>
            </a:r>
          </a:p>
          <a:p>
            <a:pPr marL="0" indent="0" algn="ctr">
              <a:spcAft>
                <a:spcPts val="200"/>
              </a:spcAft>
              <a:buNone/>
            </a:pPr>
            <a:r>
              <a:rPr sz="1500" b="0" i="0">
                <a:solidFill>
                  <a:schemeClr val="dk2"/>
                </a:solidFill>
              </a:rPr>
              <a:t>ESL Instructor</a:t>
            </a:r>
          </a:p>
          <a:p>
            <a:pPr marL="0" indent="0" algn="ctr">
              <a:spcAft>
                <a:spcPts val="800"/>
              </a:spcAft>
              <a:buNone/>
            </a:pPr>
            <a:r>
              <a:rPr sz="1500" b="0" i="0">
                <a:solidFill>
                  <a:schemeClr val="dk2"/>
                </a:solidFill>
              </a:rPr>
              <a:t>Reedley College</a:t>
            </a:r>
          </a:p>
          <a:p>
            <a:pPr marL="0" indent="0" algn="ctr">
              <a:spcAft>
                <a:spcPts val="600"/>
              </a:spcAft>
              <a:buNone/>
            </a:pPr>
            <a:r>
              <a:rPr sz="1400" b="0" i="1">
                <a:solidFill>
                  <a:schemeClr val="tx2">
                    <a:lumMod val="10000"/>
                  </a:schemeClr>
                </a:solidFill>
              </a:rPr>
              <a:t>Using it in the classroom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5" name="Google Shape;175;p8"/>
          <p:cNvSpPr txBox="1">
            <a:spLocks noGrp="1"/>
          </p:cNvSpPr>
          <p:nvPr>
            <p:ph type="title"/>
          </p:nvPr>
        </p:nvSpPr>
        <p:spPr>
          <a:xfrm>
            <a:off x="1088136" y="804863"/>
            <a:ext cx="7202487" cy="8985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2800">
                <a:latin typeface="Arial"/>
                <a:ea typeface="Arial"/>
                <a:cs typeface="Arial"/>
                <a:sym typeface="Arial"/>
              </a:rPr>
              <a:t>Overview</a:t>
            </a:r>
            <a:endParaRPr>
              <a:latin typeface="Arial"/>
              <a:ea typeface="Arial"/>
              <a:cs typeface="Arial"/>
              <a:sym typeface="Arial"/>
            </a:endParaRPr>
          </a:p>
        </p:txBody>
      </p:sp>
      <p:graphicFrame>
        <p:nvGraphicFramePr>
          <p:cNvPr id="300" name="Agenda table" descr="Webinar agenda with time, topic and presenter for each segment"/>
          <p:cNvGraphicFramePr>
            <a:graphicFrameLocks noGrp="1"/>
          </p:cNvGraphicFramePr>
          <p:nvPr/>
        </p:nvGraphicFramePr>
        <p:xfrm>
          <a:off x="1088136" y="1874520"/>
          <a:ext cx="7205472" cy="3739896"/>
        </p:xfrm>
        <a:graphic>
          <a:graphicData uri="http://schemas.openxmlformats.org/drawingml/2006/table">
            <a:tbl>
              <a:tblPr firstRow="1">
                <a:tableStyleId>{5940675A-B579-460E-94D1-54222C63F5DA}</a:tableStyleId>
              </a:tblPr>
              <a:tblGrid>
                <a:gridCol w="118872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1444752">
                  <a:extLst>
                    <a:ext uri="{9D8B030D-6E8A-4147-A177-3AD203B41FA5}">
                      <a16:colId xmlns:a16="http://schemas.microsoft.com/office/drawing/2014/main" val="20002"/>
                    </a:ext>
                  </a:extLst>
                </a:gridCol>
              </a:tblGrid>
              <a:tr h="411480">
                <a:tc>
                  <a:txBody>
                    <a:bodyPr/>
                    <a:lstStyle/>
                    <a:p>
                      <a:pPr marL="0" indent="0">
                        <a:buNone/>
                      </a:pPr>
                      <a:r>
                        <a:rPr lang="en-US" sz="1600" b="1" dirty="0">
                          <a:solidFill>
                            <a:schemeClr val="lt1"/>
                          </a:solidFill>
                          <a:latin typeface="Arial"/>
                          <a:cs typeface="Arial"/>
                        </a:rPr>
                        <a:t>Time</a:t>
                      </a:r>
                    </a:p>
                  </a:txBody>
                  <a:tcPr marL="137160" anchor="ctr">
                    <a:lnL w="0">
                      <a:noFill/>
                    </a:lnL>
                    <a:lnR w="0">
                      <a:noFill/>
                    </a:lnR>
                    <a:lnT w="38100">
                      <a:solidFill>
                        <a:schemeClr val="lt1"/>
                      </a:solidFill>
                    </a:lnT>
                    <a:lnB w="38100">
                      <a:solidFill>
                        <a:schemeClr val="lt1"/>
                      </a:solidFill>
                    </a:lnB>
                    <a:solidFill>
                      <a:schemeClr val="dk1"/>
                    </a:solidFill>
                  </a:tcPr>
                </a:tc>
                <a:tc>
                  <a:txBody>
                    <a:bodyPr/>
                    <a:lstStyle/>
                    <a:p>
                      <a:pPr marL="0" indent="0">
                        <a:buNone/>
                      </a:pPr>
                      <a:r>
                        <a:rPr lang="en-US" sz="1600" b="1" dirty="0">
                          <a:solidFill>
                            <a:schemeClr val="lt1"/>
                          </a:solidFill>
                          <a:latin typeface="Arial"/>
                          <a:cs typeface="Arial"/>
                        </a:rPr>
                        <a:t>Topic</a:t>
                      </a:r>
                    </a:p>
                  </a:txBody>
                  <a:tcPr marL="137160" anchor="ctr">
                    <a:lnL w="0">
                      <a:noFill/>
                    </a:lnL>
                    <a:lnR w="0">
                      <a:noFill/>
                    </a:lnR>
                    <a:lnT w="38100">
                      <a:solidFill>
                        <a:schemeClr val="lt1"/>
                      </a:solidFill>
                    </a:lnT>
                    <a:lnB w="38100">
                      <a:solidFill>
                        <a:schemeClr val="lt1"/>
                      </a:solidFill>
                    </a:lnB>
                    <a:solidFill>
                      <a:schemeClr val="dk1"/>
                    </a:solidFill>
                  </a:tcPr>
                </a:tc>
                <a:tc>
                  <a:txBody>
                    <a:bodyPr/>
                    <a:lstStyle/>
                    <a:p>
                      <a:pPr marL="0" indent="0">
                        <a:buNone/>
                      </a:pPr>
                      <a:r>
                        <a:rPr lang="en-US" sz="1600" b="1" dirty="0">
                          <a:solidFill>
                            <a:schemeClr val="lt1"/>
                          </a:solidFill>
                          <a:latin typeface="Arial"/>
                          <a:cs typeface="Arial"/>
                        </a:rPr>
                        <a:t>Presenter</a:t>
                      </a:r>
                    </a:p>
                  </a:txBody>
                  <a:tcPr marL="137160" anchor="ctr">
                    <a:lnL w="0">
                      <a:noFill/>
                    </a:lnL>
                    <a:lnR w="0">
                      <a:noFill/>
                    </a:lnR>
                    <a:lnT w="38100">
                      <a:solidFill>
                        <a:schemeClr val="lt1"/>
                      </a:solidFill>
                    </a:lnT>
                    <a:lnB w="38100">
                      <a:solidFill>
                        <a:schemeClr val="lt1"/>
                      </a:solidFill>
                    </a:lnB>
                    <a:solidFill>
                      <a:schemeClr val="dk1"/>
                    </a:solidFill>
                  </a:tcPr>
                </a:tc>
                <a:extLst>
                  <a:ext uri="{0D108BD9-81ED-4DB2-BD59-A6C34878D82A}">
                    <a16:rowId xmlns:a16="http://schemas.microsoft.com/office/drawing/2014/main" val="10000"/>
                  </a:ext>
                </a:extLst>
              </a:tr>
              <a:tr h="475488">
                <a:tc>
                  <a:txBody>
                    <a:bodyPr/>
                    <a:lstStyle/>
                    <a:p>
                      <a:pPr marL="0" indent="0">
                        <a:buNone/>
                      </a:pPr>
                      <a:r>
                        <a:rPr lang="en-US" sz="1600" b="1" dirty="0">
                          <a:solidFill>
                            <a:schemeClr val="dk1"/>
                          </a:solidFill>
                          <a:latin typeface="Arial"/>
                          <a:cs typeface="Arial"/>
                        </a:rPr>
                        <a:t>2:00</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tc>
                  <a:txBody>
                    <a:bodyPr/>
                    <a:lstStyle/>
                    <a:p>
                      <a:pPr marL="0" indent="0">
                        <a:buNone/>
                      </a:pPr>
                      <a:r>
                        <a:rPr lang="en-US" sz="1600" b="0" dirty="0">
                          <a:solidFill>
                            <a:schemeClr val="dk2"/>
                          </a:solidFill>
                          <a:latin typeface="Arial"/>
                          <a:cs typeface="Arial"/>
                        </a:rPr>
                        <a:t>Welcome and the print problem</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tc>
                  <a:txBody>
                    <a:bodyPr/>
                    <a:lstStyle/>
                    <a:p>
                      <a:pPr marL="0" indent="0">
                        <a:buNone/>
                      </a:pPr>
                      <a:r>
                        <a:rPr lang="en-US" sz="1600" b="0" dirty="0">
                          <a:solidFill>
                            <a:schemeClr val="dk1"/>
                          </a:solidFill>
                          <a:latin typeface="Arial"/>
                          <a:cs typeface="Arial"/>
                        </a:rPr>
                        <a:t>Amanda</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extLst>
                  <a:ext uri="{0D108BD9-81ED-4DB2-BD59-A6C34878D82A}">
                    <a16:rowId xmlns:a16="http://schemas.microsoft.com/office/drawing/2014/main" val="10001"/>
                  </a:ext>
                </a:extLst>
              </a:tr>
              <a:tr h="475488">
                <a:tc>
                  <a:txBody>
                    <a:bodyPr/>
                    <a:lstStyle/>
                    <a:p>
                      <a:pPr marL="0" indent="0">
                        <a:buNone/>
                      </a:pPr>
                      <a:r>
                        <a:rPr lang="en-US" sz="1600" b="1" dirty="0">
                          <a:solidFill>
                            <a:schemeClr val="dk1"/>
                          </a:solidFill>
                          <a:latin typeface="Arial"/>
                          <a:cs typeface="Arial"/>
                        </a:rPr>
                        <a:t>2:08</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tc>
                  <a:txBody>
                    <a:bodyPr/>
                    <a:lstStyle/>
                    <a:p>
                      <a:pPr marL="0" indent="0">
                        <a:buNone/>
                      </a:pPr>
                      <a:r>
                        <a:rPr lang="en-US" sz="1600" b="0" dirty="0">
                          <a:solidFill>
                            <a:schemeClr val="dk2"/>
                          </a:solidFill>
                          <a:latin typeface="Arial"/>
                          <a:cs typeface="Arial"/>
                        </a:rPr>
                        <a:t>Part 1: Building the storefront</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tc>
                  <a:txBody>
                    <a:bodyPr/>
                    <a:lstStyle/>
                    <a:p>
                      <a:pPr marL="0" indent="0">
                        <a:buNone/>
                      </a:pPr>
                      <a:r>
                        <a:rPr lang="en-US" sz="1600" b="0" dirty="0">
                          <a:solidFill>
                            <a:schemeClr val="dk1"/>
                          </a:solidFill>
                          <a:latin typeface="Arial"/>
                          <a:cs typeface="Arial"/>
                        </a:rPr>
                        <a:t>Ralph</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extLst>
                  <a:ext uri="{0D108BD9-81ED-4DB2-BD59-A6C34878D82A}">
                    <a16:rowId xmlns:a16="http://schemas.microsoft.com/office/drawing/2014/main" val="10002"/>
                  </a:ext>
                </a:extLst>
              </a:tr>
              <a:tr h="475488">
                <a:tc>
                  <a:txBody>
                    <a:bodyPr/>
                    <a:lstStyle/>
                    <a:p>
                      <a:pPr marL="0" indent="0">
                        <a:buNone/>
                      </a:pPr>
                      <a:r>
                        <a:rPr lang="en-US" sz="1600" b="1" dirty="0">
                          <a:solidFill>
                            <a:schemeClr val="dk1"/>
                          </a:solidFill>
                          <a:latin typeface="Arial"/>
                          <a:cs typeface="Arial"/>
                        </a:rPr>
                        <a:t>2:20</a:t>
                      </a:r>
                    </a:p>
                  </a:txBody>
                  <a:tcPr marL="137160" anchor="ctr">
                    <a:lnL w="0">
                      <a:noFill/>
                    </a:lnL>
                    <a:lnR w="0">
                      <a:noFill/>
                    </a:lnR>
                    <a:lnT w="38100">
                      <a:solidFill>
                        <a:schemeClr val="lt1"/>
                      </a:solidFill>
                    </a:lnT>
                    <a:lnB w="38100">
                      <a:solidFill>
                        <a:schemeClr val="lt1"/>
                      </a:solidFill>
                    </a:lnB>
                    <a:solidFill>
                      <a:schemeClr val="accent3">
                        <a:lumMod val="15000"/>
                        <a:lumOff val="85000"/>
                      </a:schemeClr>
                    </a:solidFill>
                  </a:tcPr>
                </a:tc>
                <a:tc>
                  <a:txBody>
                    <a:bodyPr/>
                    <a:lstStyle/>
                    <a:p>
                      <a:pPr marL="0" indent="0">
                        <a:buNone/>
                      </a:pPr>
                      <a:r>
                        <a:rPr lang="en-US" sz="1600" b="0" dirty="0">
                          <a:solidFill>
                            <a:schemeClr val="dk2"/>
                          </a:solidFill>
                          <a:latin typeface="Arial"/>
                          <a:cs typeface="Arial"/>
                        </a:rPr>
                        <a:t>Q&amp;A</a:t>
                      </a:r>
                    </a:p>
                  </a:txBody>
                  <a:tcPr marL="137160" anchor="ctr">
                    <a:lnL w="0">
                      <a:noFill/>
                    </a:lnL>
                    <a:lnR w="0">
                      <a:noFill/>
                    </a:lnR>
                    <a:lnT w="38100">
                      <a:solidFill>
                        <a:schemeClr val="lt1"/>
                      </a:solidFill>
                    </a:lnT>
                    <a:lnB w="38100">
                      <a:solidFill>
                        <a:schemeClr val="lt1"/>
                      </a:solidFill>
                    </a:lnB>
                    <a:solidFill>
                      <a:schemeClr val="accent3">
                        <a:lumMod val="15000"/>
                        <a:lumOff val="85000"/>
                      </a:schemeClr>
                    </a:solidFill>
                  </a:tcPr>
                </a:tc>
                <a:tc>
                  <a:txBody>
                    <a:bodyPr/>
                    <a:lstStyle/>
                    <a:p>
                      <a:pPr marL="0" indent="0">
                        <a:buNone/>
                      </a:pPr>
                      <a:r>
                        <a:rPr lang="en-US" sz="1600" b="0" dirty="0">
                          <a:solidFill>
                            <a:schemeClr val="dk1"/>
                          </a:solidFill>
                          <a:latin typeface="Arial"/>
                          <a:cs typeface="Arial"/>
                        </a:rPr>
                        <a:t>All</a:t>
                      </a:r>
                    </a:p>
                  </a:txBody>
                  <a:tcPr marL="137160" anchor="ctr">
                    <a:lnL w="0">
                      <a:noFill/>
                    </a:lnL>
                    <a:lnR w="0">
                      <a:noFill/>
                    </a:lnR>
                    <a:lnT w="38100">
                      <a:solidFill>
                        <a:schemeClr val="lt1"/>
                      </a:solidFill>
                    </a:lnT>
                    <a:lnB w="38100">
                      <a:solidFill>
                        <a:schemeClr val="lt1"/>
                      </a:solidFill>
                    </a:lnB>
                    <a:solidFill>
                      <a:schemeClr val="accent3">
                        <a:lumMod val="15000"/>
                        <a:lumOff val="85000"/>
                      </a:schemeClr>
                    </a:solidFill>
                  </a:tcPr>
                </a:tc>
                <a:extLst>
                  <a:ext uri="{0D108BD9-81ED-4DB2-BD59-A6C34878D82A}">
                    <a16:rowId xmlns:a16="http://schemas.microsoft.com/office/drawing/2014/main" val="10003"/>
                  </a:ext>
                </a:extLst>
              </a:tr>
              <a:tr h="475488">
                <a:tc>
                  <a:txBody>
                    <a:bodyPr/>
                    <a:lstStyle/>
                    <a:p>
                      <a:pPr marL="0" indent="0">
                        <a:buNone/>
                      </a:pPr>
                      <a:r>
                        <a:rPr lang="en-US" sz="1600" b="1" dirty="0">
                          <a:solidFill>
                            <a:schemeClr val="dk1"/>
                          </a:solidFill>
                          <a:latin typeface="Arial"/>
                          <a:cs typeface="Arial"/>
                        </a:rPr>
                        <a:t>2:25</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tc>
                  <a:txBody>
                    <a:bodyPr/>
                    <a:lstStyle/>
                    <a:p>
                      <a:pPr marL="0" indent="0">
                        <a:buNone/>
                      </a:pPr>
                      <a:r>
                        <a:rPr lang="en-US" sz="1600" b="0" dirty="0">
                          <a:solidFill>
                            <a:schemeClr val="dk2"/>
                          </a:solidFill>
                          <a:latin typeface="Arial"/>
                          <a:cs typeface="Arial"/>
                        </a:rPr>
                        <a:t>Part 2: In the classroom</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tc>
                  <a:txBody>
                    <a:bodyPr/>
                    <a:lstStyle/>
                    <a:p>
                      <a:pPr marL="0" indent="0">
                        <a:buNone/>
                      </a:pPr>
                      <a:r>
                        <a:rPr lang="en-US" sz="1600" b="0" dirty="0">
                          <a:solidFill>
                            <a:schemeClr val="dk1"/>
                          </a:solidFill>
                          <a:latin typeface="Arial"/>
                          <a:cs typeface="Arial"/>
                        </a:rPr>
                        <a:t>Rebecca</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extLst>
                  <a:ext uri="{0D108BD9-81ED-4DB2-BD59-A6C34878D82A}">
                    <a16:rowId xmlns:a16="http://schemas.microsoft.com/office/drawing/2014/main" val="10004"/>
                  </a:ext>
                </a:extLst>
              </a:tr>
              <a:tr h="475488">
                <a:tc>
                  <a:txBody>
                    <a:bodyPr/>
                    <a:lstStyle/>
                    <a:p>
                      <a:pPr marL="0" indent="0">
                        <a:buNone/>
                      </a:pPr>
                      <a:r>
                        <a:rPr lang="en-US" sz="1600" b="1" dirty="0">
                          <a:solidFill>
                            <a:schemeClr val="dk1"/>
                          </a:solidFill>
                          <a:latin typeface="Arial"/>
                          <a:cs typeface="Arial"/>
                        </a:rPr>
                        <a:t>2:37</a:t>
                      </a:r>
                    </a:p>
                  </a:txBody>
                  <a:tcPr marL="137160" anchor="ctr">
                    <a:lnL w="0">
                      <a:noFill/>
                    </a:lnL>
                    <a:lnR w="0">
                      <a:noFill/>
                    </a:lnR>
                    <a:lnT w="38100">
                      <a:solidFill>
                        <a:schemeClr val="lt1"/>
                      </a:solidFill>
                    </a:lnT>
                    <a:lnB w="38100">
                      <a:solidFill>
                        <a:schemeClr val="lt1"/>
                      </a:solidFill>
                    </a:lnB>
                    <a:solidFill>
                      <a:schemeClr val="accent3">
                        <a:lumMod val="15000"/>
                        <a:lumOff val="85000"/>
                      </a:schemeClr>
                    </a:solidFill>
                  </a:tcPr>
                </a:tc>
                <a:tc>
                  <a:txBody>
                    <a:bodyPr/>
                    <a:lstStyle/>
                    <a:p>
                      <a:pPr marL="0" indent="0">
                        <a:buNone/>
                      </a:pPr>
                      <a:r>
                        <a:rPr lang="en-US" sz="1600" b="0" dirty="0">
                          <a:solidFill>
                            <a:schemeClr val="dk2"/>
                          </a:solidFill>
                          <a:latin typeface="Arial"/>
                          <a:cs typeface="Arial"/>
                        </a:rPr>
                        <a:t>Q&amp;A</a:t>
                      </a:r>
                    </a:p>
                  </a:txBody>
                  <a:tcPr marL="137160" anchor="ctr">
                    <a:lnL w="0">
                      <a:noFill/>
                    </a:lnL>
                    <a:lnR w="0">
                      <a:noFill/>
                    </a:lnR>
                    <a:lnT w="38100">
                      <a:solidFill>
                        <a:schemeClr val="lt1"/>
                      </a:solidFill>
                    </a:lnT>
                    <a:lnB w="38100">
                      <a:solidFill>
                        <a:schemeClr val="lt1"/>
                      </a:solidFill>
                    </a:lnB>
                    <a:solidFill>
                      <a:schemeClr val="accent3">
                        <a:lumMod val="15000"/>
                        <a:lumOff val="85000"/>
                      </a:schemeClr>
                    </a:solidFill>
                  </a:tcPr>
                </a:tc>
                <a:tc>
                  <a:txBody>
                    <a:bodyPr/>
                    <a:lstStyle/>
                    <a:p>
                      <a:pPr marL="0" indent="0">
                        <a:buNone/>
                      </a:pPr>
                      <a:r>
                        <a:rPr lang="en-US" sz="1600" b="0" dirty="0">
                          <a:solidFill>
                            <a:schemeClr val="dk1"/>
                          </a:solidFill>
                          <a:latin typeface="Arial"/>
                          <a:cs typeface="Arial"/>
                        </a:rPr>
                        <a:t>All</a:t>
                      </a:r>
                    </a:p>
                  </a:txBody>
                  <a:tcPr marL="137160" anchor="ctr">
                    <a:lnL w="0">
                      <a:noFill/>
                    </a:lnL>
                    <a:lnR w="0">
                      <a:noFill/>
                    </a:lnR>
                    <a:lnT w="38100">
                      <a:solidFill>
                        <a:schemeClr val="lt1"/>
                      </a:solidFill>
                    </a:lnT>
                    <a:lnB w="38100">
                      <a:solidFill>
                        <a:schemeClr val="lt1"/>
                      </a:solidFill>
                    </a:lnB>
                    <a:solidFill>
                      <a:schemeClr val="accent3">
                        <a:lumMod val="15000"/>
                        <a:lumOff val="85000"/>
                      </a:schemeClr>
                    </a:solidFill>
                  </a:tcPr>
                </a:tc>
                <a:extLst>
                  <a:ext uri="{0D108BD9-81ED-4DB2-BD59-A6C34878D82A}">
                    <a16:rowId xmlns:a16="http://schemas.microsoft.com/office/drawing/2014/main" val="10005"/>
                  </a:ext>
                </a:extLst>
              </a:tr>
              <a:tr h="475488">
                <a:tc>
                  <a:txBody>
                    <a:bodyPr/>
                    <a:lstStyle/>
                    <a:p>
                      <a:pPr marL="0" indent="0">
                        <a:buNone/>
                      </a:pPr>
                      <a:r>
                        <a:rPr lang="en-US" sz="1600" b="1" dirty="0">
                          <a:solidFill>
                            <a:schemeClr val="dk1"/>
                          </a:solidFill>
                          <a:latin typeface="Arial"/>
                          <a:cs typeface="Arial"/>
                        </a:rPr>
                        <a:t>2:42</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tc>
                  <a:txBody>
                    <a:bodyPr/>
                    <a:lstStyle/>
                    <a:p>
                      <a:pPr marL="0" indent="0">
                        <a:buNone/>
                      </a:pPr>
                      <a:r>
                        <a:rPr lang="en-US" sz="1600" b="0" dirty="0">
                          <a:solidFill>
                            <a:schemeClr val="dk2"/>
                          </a:solidFill>
                          <a:latin typeface="Arial"/>
                          <a:cs typeface="Arial"/>
                        </a:rPr>
                        <a:t>Lessons learned and questions to ask</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tc>
                  <a:txBody>
                    <a:bodyPr/>
                    <a:lstStyle/>
                    <a:p>
                      <a:pPr marL="0" indent="0">
                        <a:buNone/>
                      </a:pPr>
                      <a:r>
                        <a:rPr lang="en-US" sz="1600" b="0" dirty="0">
                          <a:solidFill>
                            <a:schemeClr val="dk1"/>
                          </a:solidFill>
                          <a:latin typeface="Arial"/>
                          <a:cs typeface="Arial"/>
                        </a:rPr>
                        <a:t>All</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extLst>
                  <a:ext uri="{0D108BD9-81ED-4DB2-BD59-A6C34878D82A}">
                    <a16:rowId xmlns:a16="http://schemas.microsoft.com/office/drawing/2014/main" val="10006"/>
                  </a:ext>
                </a:extLst>
              </a:tr>
              <a:tr h="475488">
                <a:tc>
                  <a:txBody>
                    <a:bodyPr/>
                    <a:lstStyle/>
                    <a:p>
                      <a:pPr marL="0" indent="0">
                        <a:buNone/>
                      </a:pPr>
                      <a:r>
                        <a:rPr lang="en-US" sz="1600" b="1" dirty="0">
                          <a:solidFill>
                            <a:schemeClr val="dk1"/>
                          </a:solidFill>
                          <a:latin typeface="Arial"/>
                          <a:cs typeface="Arial"/>
                        </a:rPr>
                        <a:t>2:47</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tc>
                  <a:txBody>
                    <a:bodyPr/>
                    <a:lstStyle/>
                    <a:p>
                      <a:pPr marL="0" indent="0">
                        <a:buNone/>
                      </a:pPr>
                      <a:r>
                        <a:rPr lang="en-US" sz="1600" b="0" dirty="0">
                          <a:solidFill>
                            <a:schemeClr val="dk2"/>
                          </a:solidFill>
                          <a:latin typeface="Arial"/>
                          <a:cs typeface="Arial"/>
                        </a:rPr>
                        <a:t>Resources and feedback</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tc>
                  <a:txBody>
                    <a:bodyPr/>
                    <a:lstStyle/>
                    <a:p>
                      <a:pPr marL="0" indent="0">
                        <a:buNone/>
                      </a:pPr>
                      <a:r>
                        <a:rPr lang="en-US" sz="1600" b="0" dirty="0">
                          <a:solidFill>
                            <a:schemeClr val="dk1"/>
                          </a:solidFill>
                          <a:latin typeface="Arial"/>
                          <a:cs typeface="Arial"/>
                        </a:rPr>
                        <a:t>Amanda</a:t>
                      </a:r>
                    </a:p>
                  </a:txBody>
                  <a:tcPr marL="137160" anchor="ctr">
                    <a:lnL w="0">
                      <a:noFill/>
                    </a:lnL>
                    <a:lnR w="0">
                      <a:noFill/>
                    </a:lnR>
                    <a:lnT w="38100">
                      <a:solidFill>
                        <a:schemeClr val="lt1"/>
                      </a:solidFill>
                    </a:lnT>
                    <a:lnB w="38100">
                      <a:solidFill>
                        <a:schemeClr val="lt1"/>
                      </a:solidFill>
                    </a:lnB>
                    <a:solidFill>
                      <a:schemeClr val="dk1">
                        <a:lumMod val="10000"/>
                        <a:lumOff val="90000"/>
                      </a:schemeClr>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Free online, but some students want print</a:t>
            </a:r>
          </a:p>
        </p:txBody>
      </p:sp>
      <p:sp>
        <p:nvSpPr>
          <p:cNvPr id="3" name="Problem card 1">
            <a:extLst>
              <a:ext uri="{C183D7F6-B498-43B3-948B-1728B52AA6E4}">
                <adec:decorative xmlns:adec="http://schemas.microsoft.com/office/drawing/2017/decorative" val="1"/>
              </a:ext>
            </a:extLst>
          </p:cNvPr>
          <p:cNvSpPr/>
          <p:nvPr/>
        </p:nvSpPr>
        <p:spPr>
          <a:xfrm>
            <a:off x="1088136" y="2011680"/>
            <a:ext cx="2267712" cy="3840480"/>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Students icon circle">
            <a:extLst>
              <a:ext uri="{C183D7F6-B498-43B3-948B-1728B52AA6E4}">
                <adec:decorative xmlns:adec="http://schemas.microsoft.com/office/drawing/2017/decorative" val="1"/>
              </a:ext>
            </a:extLst>
          </p:cNvPr>
          <p:cNvSpPr/>
          <p:nvPr/>
        </p:nvSpPr>
        <p:spPr>
          <a:xfrm>
            <a:off x="1764792" y="2331720"/>
            <a:ext cx="914400" cy="91440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02536" y="2569464"/>
            <a:ext cx="438912" cy="438912"/>
          </a:xfrm>
          <a:prstGeom prst="rect">
            <a:avLst/>
          </a:prstGeom>
        </p:spPr>
      </p:pic>
      <p:sp>
        <p:nvSpPr>
          <p:cNvPr id="6" name="TextBox 5"/>
          <p:cNvSpPr txBox="1"/>
          <p:nvPr/>
        </p:nvSpPr>
        <p:spPr>
          <a:xfrm>
            <a:off x="1225295" y="3474720"/>
            <a:ext cx="1993392" cy="411480"/>
          </a:xfrm>
          <a:prstGeom prst="rect">
            <a:avLst/>
          </a:prstGeom>
          <a:noFill/>
        </p:spPr>
        <p:txBody>
          <a:bodyPr wrap="square" lIns="0" tIns="0" rIns="0" bIns="0" anchor="t">
            <a:spAutoFit/>
          </a:bodyPr>
          <a:lstStyle/>
          <a:p>
            <a:pPr marL="0" indent="0" algn="ctr">
              <a:spcAft>
                <a:spcPts val="600"/>
              </a:spcAft>
              <a:buNone/>
            </a:pPr>
            <a:r>
              <a:rPr sz="2000" b="1" i="0">
                <a:solidFill>
                  <a:schemeClr val="dk1"/>
                </a:solidFill>
              </a:rPr>
              <a:t>Students</a:t>
            </a:r>
          </a:p>
        </p:txBody>
      </p:sp>
      <p:sp>
        <p:nvSpPr>
          <p:cNvPr id="7" name="TextBox 6"/>
          <p:cNvSpPr txBox="1"/>
          <p:nvPr/>
        </p:nvSpPr>
        <p:spPr>
          <a:xfrm>
            <a:off x="1316736" y="4023360"/>
            <a:ext cx="1810512" cy="1645920"/>
          </a:xfrm>
          <a:prstGeom prst="rect">
            <a:avLst/>
          </a:prstGeom>
          <a:noFill/>
        </p:spPr>
        <p:txBody>
          <a:bodyPr wrap="square" lIns="0" tIns="0" rIns="0" bIns="0" anchor="t">
            <a:spAutoFit/>
          </a:bodyPr>
          <a:lstStyle/>
          <a:p>
            <a:pPr marL="0" indent="0" algn="ctr">
              <a:spcAft>
                <a:spcPts val="600"/>
              </a:spcAft>
              <a:buNone/>
            </a:pPr>
            <a:r>
              <a:rPr sz="1600" b="0" i="0">
                <a:solidFill>
                  <a:schemeClr val="dk2"/>
                </a:solidFill>
              </a:rPr>
              <a:t>Ask for a printed copy of an OER they can read and annotate on paper.</a:t>
            </a:r>
          </a:p>
        </p:txBody>
      </p:sp>
      <p:sp>
        <p:nvSpPr>
          <p:cNvPr id="8" name="Problem card 2">
            <a:extLst>
              <a:ext uri="{C183D7F6-B498-43B3-948B-1728B52AA6E4}">
                <adec:decorative xmlns:adec="http://schemas.microsoft.com/office/drawing/2017/decorative" val="1"/>
              </a:ext>
            </a:extLst>
          </p:cNvPr>
          <p:cNvSpPr/>
          <p:nvPr/>
        </p:nvSpPr>
        <p:spPr>
          <a:xfrm>
            <a:off x="3557016" y="2011680"/>
            <a:ext cx="2267712" cy="3840480"/>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Faculty icon circle">
            <a:extLst>
              <a:ext uri="{C183D7F6-B498-43B3-948B-1728B52AA6E4}">
                <adec:decorative xmlns:adec="http://schemas.microsoft.com/office/drawing/2017/decorative" val="1"/>
              </a:ext>
            </a:extLst>
          </p:cNvPr>
          <p:cNvSpPr/>
          <p:nvPr/>
        </p:nvSpPr>
        <p:spPr>
          <a:xfrm>
            <a:off x="4233672" y="2331720"/>
            <a:ext cx="914400" cy="91440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71416" y="2569464"/>
            <a:ext cx="438912" cy="438912"/>
          </a:xfrm>
          <a:prstGeom prst="rect">
            <a:avLst/>
          </a:prstGeom>
        </p:spPr>
      </p:pic>
      <p:sp>
        <p:nvSpPr>
          <p:cNvPr id="11" name="TextBox 10"/>
          <p:cNvSpPr txBox="1"/>
          <p:nvPr/>
        </p:nvSpPr>
        <p:spPr>
          <a:xfrm>
            <a:off x="3694176" y="3474720"/>
            <a:ext cx="1993392" cy="411480"/>
          </a:xfrm>
          <a:prstGeom prst="rect">
            <a:avLst/>
          </a:prstGeom>
          <a:noFill/>
        </p:spPr>
        <p:txBody>
          <a:bodyPr wrap="square" lIns="0" tIns="0" rIns="0" bIns="0" anchor="t">
            <a:spAutoFit/>
          </a:bodyPr>
          <a:lstStyle/>
          <a:p>
            <a:pPr marL="0" indent="0" algn="ctr">
              <a:spcAft>
                <a:spcPts val="600"/>
              </a:spcAft>
              <a:buNone/>
            </a:pPr>
            <a:r>
              <a:rPr sz="2000" b="1" i="0">
                <a:solidFill>
                  <a:schemeClr val="dk1"/>
                </a:solidFill>
              </a:rPr>
              <a:t>Faculty</a:t>
            </a:r>
          </a:p>
        </p:txBody>
      </p:sp>
      <p:sp>
        <p:nvSpPr>
          <p:cNvPr id="12" name="TextBox 11"/>
          <p:cNvSpPr txBox="1"/>
          <p:nvPr/>
        </p:nvSpPr>
        <p:spPr>
          <a:xfrm>
            <a:off x="3785616" y="4023360"/>
            <a:ext cx="1810512" cy="1645920"/>
          </a:xfrm>
          <a:prstGeom prst="rect">
            <a:avLst/>
          </a:prstGeom>
          <a:noFill/>
        </p:spPr>
        <p:txBody>
          <a:bodyPr wrap="square" lIns="0" tIns="0" rIns="0" bIns="0" anchor="t">
            <a:spAutoFit/>
          </a:bodyPr>
          <a:lstStyle/>
          <a:p>
            <a:pPr marL="0" indent="0" algn="ctr">
              <a:spcAft>
                <a:spcPts val="600"/>
              </a:spcAft>
              <a:buNone/>
            </a:pPr>
            <a:r>
              <a:rPr sz="1600" b="0" i="0">
                <a:solidFill>
                  <a:schemeClr val="dk2"/>
                </a:solidFill>
              </a:rPr>
              <a:t>Receive print requests they have no way to fulfill.</a:t>
            </a:r>
          </a:p>
        </p:txBody>
      </p:sp>
      <p:sp>
        <p:nvSpPr>
          <p:cNvPr id="13" name="Problem card 3">
            <a:extLst>
              <a:ext uri="{C183D7F6-B498-43B3-948B-1728B52AA6E4}">
                <adec:decorative xmlns:adec="http://schemas.microsoft.com/office/drawing/2017/decorative" val="1"/>
              </a:ext>
            </a:extLst>
          </p:cNvPr>
          <p:cNvSpPr/>
          <p:nvPr/>
        </p:nvSpPr>
        <p:spPr>
          <a:xfrm>
            <a:off x="6025896" y="2011680"/>
            <a:ext cx="2267712" cy="3840480"/>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Business office icon circle">
            <a:extLst>
              <a:ext uri="{C183D7F6-B498-43B3-948B-1728B52AA6E4}">
                <adec:decorative xmlns:adec="http://schemas.microsoft.com/office/drawing/2017/decorative" val="1"/>
              </a:ext>
            </a:extLst>
          </p:cNvPr>
          <p:cNvSpPr/>
          <p:nvPr/>
        </p:nvSpPr>
        <p:spPr>
          <a:xfrm>
            <a:off x="6702552" y="2331720"/>
            <a:ext cx="914400" cy="91440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940296" y="2569464"/>
            <a:ext cx="438912" cy="438912"/>
          </a:xfrm>
          <a:prstGeom prst="rect">
            <a:avLst/>
          </a:prstGeom>
        </p:spPr>
      </p:pic>
      <p:sp>
        <p:nvSpPr>
          <p:cNvPr id="16" name="TextBox 15"/>
          <p:cNvSpPr txBox="1"/>
          <p:nvPr/>
        </p:nvSpPr>
        <p:spPr>
          <a:xfrm>
            <a:off x="6163056" y="3474720"/>
            <a:ext cx="1993392" cy="411480"/>
          </a:xfrm>
          <a:prstGeom prst="rect">
            <a:avLst/>
          </a:prstGeom>
          <a:noFill/>
        </p:spPr>
        <p:txBody>
          <a:bodyPr wrap="square" lIns="0" tIns="0" rIns="0" bIns="0" anchor="t">
            <a:spAutoFit/>
          </a:bodyPr>
          <a:lstStyle/>
          <a:p>
            <a:pPr marL="0" indent="0" algn="ctr">
              <a:spcAft>
                <a:spcPts val="600"/>
              </a:spcAft>
              <a:buNone/>
            </a:pPr>
            <a:r>
              <a:rPr sz="2000" b="1" i="0">
                <a:solidFill>
                  <a:schemeClr val="dk1"/>
                </a:solidFill>
              </a:rPr>
              <a:t>Business office</a:t>
            </a:r>
          </a:p>
        </p:txBody>
      </p:sp>
      <p:sp>
        <p:nvSpPr>
          <p:cNvPr id="17" name="TextBox 16"/>
          <p:cNvSpPr txBox="1"/>
          <p:nvPr/>
        </p:nvSpPr>
        <p:spPr>
          <a:xfrm>
            <a:off x="6254496" y="4023360"/>
            <a:ext cx="1810512" cy="1645920"/>
          </a:xfrm>
          <a:prstGeom prst="rect">
            <a:avLst/>
          </a:prstGeom>
          <a:noFill/>
        </p:spPr>
        <p:txBody>
          <a:bodyPr wrap="square" lIns="0" tIns="0" rIns="0" bIns="0" anchor="t">
            <a:spAutoFit/>
          </a:bodyPr>
          <a:lstStyle/>
          <a:p>
            <a:pPr marL="0" indent="0" algn="ctr">
              <a:spcAft>
                <a:spcPts val="600"/>
              </a:spcAft>
              <a:buNone/>
            </a:pPr>
            <a:r>
              <a:rPr sz="1600" b="0" i="0">
                <a:solidFill>
                  <a:schemeClr val="dk2"/>
                </a:solidFill>
              </a:rPr>
              <a:t>Is asked to handle transactions without an established process.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Poll: How do you handle OER print requests?</a:t>
            </a:r>
          </a:p>
        </p:txBody>
      </p:sp>
      <p:sp>
        <p:nvSpPr>
          <p:cNvPr id="3" name="Poll option 1">
            <a:extLst>
              <a:ext uri="{C183D7F6-B498-43B3-948B-1728B52AA6E4}">
                <adec:decorative xmlns:adec="http://schemas.microsoft.com/office/drawing/2017/decorative" val="1"/>
              </a:ext>
            </a:extLst>
          </p:cNvPr>
          <p:cNvSpPr/>
          <p:nvPr/>
        </p:nvSpPr>
        <p:spPr>
          <a:xfrm>
            <a:off x="1088136" y="2011680"/>
            <a:ext cx="4937760" cy="621792"/>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1316736" y="2011680"/>
            <a:ext cx="4572000" cy="621792"/>
          </a:xfrm>
          <a:prstGeom prst="rect">
            <a:avLst/>
          </a:prstGeom>
          <a:noFill/>
        </p:spPr>
        <p:txBody>
          <a:bodyPr wrap="square" lIns="0" tIns="0" rIns="0" bIns="0" anchor="ctr">
            <a:spAutoFit/>
          </a:bodyPr>
          <a:lstStyle/>
          <a:p>
            <a:pPr marL="0" indent="0" algn="l">
              <a:spcAft>
                <a:spcPts val="600"/>
              </a:spcAft>
              <a:buNone/>
            </a:pPr>
            <a:r>
              <a:rPr sz="1600" b="0" i="0">
                <a:solidFill>
                  <a:schemeClr val="dk2"/>
                </a:solidFill>
              </a:rPr>
              <a:t>A. Bookstore or vendor print-on-demand</a:t>
            </a:r>
          </a:p>
        </p:txBody>
      </p:sp>
      <p:sp>
        <p:nvSpPr>
          <p:cNvPr id="5" name="Poll option 2">
            <a:extLst>
              <a:ext uri="{C183D7F6-B498-43B3-948B-1728B52AA6E4}">
                <adec:decorative xmlns:adec="http://schemas.microsoft.com/office/drawing/2017/decorative" val="1"/>
              </a:ext>
            </a:extLst>
          </p:cNvPr>
          <p:cNvSpPr/>
          <p:nvPr/>
        </p:nvSpPr>
        <p:spPr>
          <a:xfrm>
            <a:off x="1088136" y="2761488"/>
            <a:ext cx="4937760" cy="621792"/>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1316736" y="2761488"/>
            <a:ext cx="4572000" cy="621792"/>
          </a:xfrm>
          <a:prstGeom prst="rect">
            <a:avLst/>
          </a:prstGeom>
          <a:noFill/>
        </p:spPr>
        <p:txBody>
          <a:bodyPr wrap="square" lIns="0" tIns="0" rIns="0" bIns="0" anchor="ctr">
            <a:spAutoFit/>
          </a:bodyPr>
          <a:lstStyle/>
          <a:p>
            <a:pPr marL="0" indent="0" algn="l">
              <a:spcAft>
                <a:spcPts val="600"/>
              </a:spcAft>
              <a:buNone/>
            </a:pPr>
            <a:r>
              <a:rPr sz="1600" b="0" i="0">
                <a:solidFill>
                  <a:schemeClr val="dk2"/>
                </a:solidFill>
              </a:rPr>
              <a:t>B. Campus print shop, with an established process</a:t>
            </a:r>
          </a:p>
        </p:txBody>
      </p:sp>
      <p:sp>
        <p:nvSpPr>
          <p:cNvPr id="7" name="Poll option 3">
            <a:extLst>
              <a:ext uri="{C183D7F6-B498-43B3-948B-1728B52AA6E4}">
                <adec:decorative xmlns:adec="http://schemas.microsoft.com/office/drawing/2017/decorative" val="1"/>
              </a:ext>
            </a:extLst>
          </p:cNvPr>
          <p:cNvSpPr/>
          <p:nvPr/>
        </p:nvSpPr>
        <p:spPr>
          <a:xfrm>
            <a:off x="1088136" y="3511296"/>
            <a:ext cx="4937760" cy="621792"/>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316736" y="3511296"/>
            <a:ext cx="4572000" cy="621792"/>
          </a:xfrm>
          <a:prstGeom prst="rect">
            <a:avLst/>
          </a:prstGeom>
          <a:noFill/>
        </p:spPr>
        <p:txBody>
          <a:bodyPr wrap="square" lIns="0" tIns="0" rIns="0" bIns="0" anchor="ctr">
            <a:spAutoFit/>
          </a:bodyPr>
          <a:lstStyle/>
          <a:p>
            <a:pPr marL="0" indent="0" algn="l">
              <a:spcAft>
                <a:spcPts val="600"/>
              </a:spcAft>
              <a:buNone/>
            </a:pPr>
            <a:r>
              <a:rPr sz="1600" b="0" i="0">
                <a:solidFill>
                  <a:schemeClr val="dk2"/>
                </a:solidFill>
              </a:rPr>
              <a:t>C. Informal arrangements, case by case</a:t>
            </a:r>
          </a:p>
        </p:txBody>
      </p:sp>
      <p:sp>
        <p:nvSpPr>
          <p:cNvPr id="9" name="Poll option 4">
            <a:extLst>
              <a:ext uri="{C183D7F6-B498-43B3-948B-1728B52AA6E4}">
                <adec:decorative xmlns:adec="http://schemas.microsoft.com/office/drawing/2017/decorative" val="1"/>
              </a:ext>
            </a:extLst>
          </p:cNvPr>
          <p:cNvSpPr/>
          <p:nvPr/>
        </p:nvSpPr>
        <p:spPr>
          <a:xfrm>
            <a:off x="1088136" y="4261104"/>
            <a:ext cx="4937760" cy="621792"/>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1316736" y="4261104"/>
            <a:ext cx="4572000" cy="621792"/>
          </a:xfrm>
          <a:prstGeom prst="rect">
            <a:avLst/>
          </a:prstGeom>
          <a:noFill/>
        </p:spPr>
        <p:txBody>
          <a:bodyPr wrap="square" lIns="0" tIns="0" rIns="0" bIns="0" anchor="ctr">
            <a:spAutoFit/>
          </a:bodyPr>
          <a:lstStyle/>
          <a:p>
            <a:pPr marL="0" indent="0" algn="l">
              <a:spcAft>
                <a:spcPts val="600"/>
              </a:spcAft>
              <a:buNone/>
            </a:pPr>
            <a:r>
              <a:rPr sz="1600" b="0" i="0">
                <a:solidFill>
                  <a:schemeClr val="dk2"/>
                </a:solidFill>
              </a:rPr>
              <a:t>D. Students print on their own</a:t>
            </a:r>
          </a:p>
        </p:txBody>
      </p:sp>
      <p:sp>
        <p:nvSpPr>
          <p:cNvPr id="11" name="Poll option 5">
            <a:extLst>
              <a:ext uri="{C183D7F6-B498-43B3-948B-1728B52AA6E4}">
                <adec:decorative xmlns:adec="http://schemas.microsoft.com/office/drawing/2017/decorative" val="1"/>
              </a:ext>
            </a:extLst>
          </p:cNvPr>
          <p:cNvSpPr/>
          <p:nvPr/>
        </p:nvSpPr>
        <p:spPr>
          <a:xfrm>
            <a:off x="1088136" y="5010912"/>
            <a:ext cx="4937760" cy="621792"/>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1316736" y="5010912"/>
            <a:ext cx="4572000" cy="621792"/>
          </a:xfrm>
          <a:prstGeom prst="rect">
            <a:avLst/>
          </a:prstGeom>
          <a:noFill/>
        </p:spPr>
        <p:txBody>
          <a:bodyPr wrap="square" lIns="0" tIns="0" rIns="0" bIns="0" anchor="ctr">
            <a:spAutoFit/>
          </a:bodyPr>
          <a:lstStyle/>
          <a:p>
            <a:pPr marL="0" indent="0" algn="l">
              <a:spcAft>
                <a:spcPts val="600"/>
              </a:spcAft>
              <a:buNone/>
            </a:pPr>
            <a:r>
              <a:rPr sz="1600" b="0" i="0">
                <a:solidFill>
                  <a:schemeClr val="dk2"/>
                </a:solidFill>
              </a:rPr>
              <a:t>E. Not sure / we don’t have a process yet</a:t>
            </a:r>
          </a:p>
        </p:txBody>
      </p:sp>
      <p:sp>
        <p:nvSpPr>
          <p:cNvPr id="13" name="Poll icon circle">
            <a:extLst>
              <a:ext uri="{C183D7F6-B498-43B3-948B-1728B52AA6E4}">
                <adec:decorative xmlns:adec="http://schemas.microsoft.com/office/drawing/2017/decorative" val="1"/>
              </a:ext>
            </a:extLst>
          </p:cNvPr>
          <p:cNvSpPr/>
          <p:nvPr/>
        </p:nvSpPr>
        <p:spPr>
          <a:xfrm>
            <a:off x="6537960" y="2560320"/>
            <a:ext cx="1371600" cy="137160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4576" y="2916936"/>
            <a:ext cx="658368" cy="658368"/>
          </a:xfrm>
          <a:prstGeom prst="rect">
            <a:avLst/>
          </a:prstGeom>
        </p:spPr>
      </p:pic>
      <p:sp>
        <p:nvSpPr>
          <p:cNvPr id="15" name="TextBox 14"/>
          <p:cNvSpPr txBox="1"/>
          <p:nvPr/>
        </p:nvSpPr>
        <p:spPr>
          <a:xfrm>
            <a:off x="6217920" y="4114800"/>
            <a:ext cx="2011680" cy="492443"/>
          </a:xfrm>
          <a:prstGeom prst="rect">
            <a:avLst/>
          </a:prstGeom>
          <a:noFill/>
        </p:spPr>
        <p:txBody>
          <a:bodyPr wrap="square" lIns="0" tIns="0" rIns="0" bIns="0" anchor="t">
            <a:spAutoFit/>
          </a:bodyPr>
          <a:lstStyle/>
          <a:p>
            <a:pPr algn="ctr">
              <a:spcAft>
                <a:spcPts val="600"/>
              </a:spcAft>
            </a:pPr>
            <a:r>
              <a:rPr lang="en-US" sz="1600" b="1">
                <a:solidFill>
                  <a:schemeClr val="dk1"/>
                </a:solidFill>
              </a:rPr>
              <a:t>Waterfall answers... WAIT FOR CUE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Part 1: Building the storefront</a:t>
            </a:r>
          </a:p>
        </p:txBody>
      </p:sp>
      <p:sp>
        <p:nvSpPr>
          <p:cNvPr id="3" name="Text Placeholder 2"/>
          <p:cNvSpPr>
            <a:spLocks noGrp="1"/>
          </p:cNvSpPr>
          <p:nvPr>
            <p:ph type="body" idx="1"/>
          </p:nvPr>
        </p:nvSpPr>
        <p:spPr/>
        <p:txBody>
          <a:bodyPr/>
          <a:lstStyle/>
          <a:p>
            <a:r>
              <a:rPr sz="2000"/>
              <a:t>Ralph Marrufo, Business Office Manager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How an order moves through the system</a:t>
            </a:r>
          </a:p>
        </p:txBody>
      </p:sp>
      <p:sp>
        <p:nvSpPr>
          <p:cNvPr id="3" name="Step 1 icon circle">
            <a:extLst>
              <a:ext uri="{C183D7F6-B498-43B3-948B-1728B52AA6E4}">
                <adec:decorative xmlns:adec="http://schemas.microsoft.com/office/drawing/2017/decorative" val="1"/>
              </a:ext>
            </a:extLst>
          </p:cNvPr>
          <p:cNvSpPr/>
          <p:nvPr/>
        </p:nvSpPr>
        <p:spPr>
          <a:xfrm>
            <a:off x="1303019" y="2103120"/>
            <a:ext cx="868680" cy="86868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528876" y="2328976"/>
            <a:ext cx="416966" cy="416966"/>
          </a:xfrm>
          <a:prstGeom prst="rect">
            <a:avLst/>
          </a:prstGeom>
        </p:spPr>
      </p:pic>
      <p:sp>
        <p:nvSpPr>
          <p:cNvPr id="5" name="TextBox 4"/>
          <p:cNvSpPr txBox="1"/>
          <p:nvPr/>
        </p:nvSpPr>
        <p:spPr>
          <a:xfrm>
            <a:off x="1088136" y="3108960"/>
            <a:ext cx="1298448" cy="365760"/>
          </a:xfrm>
          <a:prstGeom prst="rect">
            <a:avLst/>
          </a:prstGeom>
          <a:noFill/>
        </p:spPr>
        <p:txBody>
          <a:bodyPr wrap="square" lIns="0" tIns="0" rIns="0" bIns="0" anchor="t">
            <a:spAutoFit/>
          </a:bodyPr>
          <a:lstStyle/>
          <a:p>
            <a:pPr marL="0" indent="0" algn="ctr">
              <a:spcAft>
                <a:spcPts val="600"/>
              </a:spcAft>
              <a:buNone/>
            </a:pPr>
            <a:r>
              <a:rPr sz="2000" b="1" i="0">
                <a:solidFill>
                  <a:schemeClr val="accent1"/>
                </a:solidFill>
              </a:rPr>
              <a:t>1</a:t>
            </a:r>
          </a:p>
        </p:txBody>
      </p:sp>
      <p:sp>
        <p:nvSpPr>
          <p:cNvPr id="6" name="TextBox 5"/>
          <p:cNvSpPr txBox="1"/>
          <p:nvPr/>
        </p:nvSpPr>
        <p:spPr>
          <a:xfrm>
            <a:off x="1088136" y="3520440"/>
            <a:ext cx="1298448" cy="1188720"/>
          </a:xfrm>
          <a:prstGeom prst="rect">
            <a:avLst/>
          </a:prstGeom>
          <a:noFill/>
        </p:spPr>
        <p:txBody>
          <a:bodyPr wrap="square" lIns="0" tIns="0" rIns="0" bIns="0" anchor="t">
            <a:spAutoFit/>
          </a:bodyPr>
          <a:lstStyle/>
          <a:p>
            <a:pPr marL="0" indent="0" algn="ctr">
              <a:spcAft>
                <a:spcPts val="600"/>
              </a:spcAft>
              <a:buNone/>
            </a:pPr>
            <a:r>
              <a:rPr sz="1500" b="0" i="0">
                <a:solidFill>
                  <a:schemeClr val="dk2"/>
                </a:solidFill>
              </a:rPr>
              <a:t>Faculty provide a print-ready file</a:t>
            </a:r>
          </a:p>
        </p:txBody>
      </p:sp>
      <p:sp>
        <p:nvSpPr>
          <p:cNvPr id="7" name="Arrow 1">
            <a:extLst>
              <a:ext uri="{C183D7F6-B498-43B3-948B-1728B52AA6E4}">
                <adec:decorative xmlns:adec="http://schemas.microsoft.com/office/drawing/2017/decorative" val="1"/>
              </a:ext>
            </a:extLst>
          </p:cNvPr>
          <p:cNvSpPr/>
          <p:nvPr/>
        </p:nvSpPr>
        <p:spPr>
          <a:xfrm rot="5400000">
            <a:off x="2414015" y="2441448"/>
            <a:ext cx="128016" cy="182880"/>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Step 2 icon circle">
            <a:extLst>
              <a:ext uri="{C183D7F6-B498-43B3-948B-1728B52AA6E4}">
                <adec:decorative xmlns:adec="http://schemas.microsoft.com/office/drawing/2017/decorative" val="1"/>
              </a:ext>
            </a:extLst>
          </p:cNvPr>
          <p:cNvSpPr/>
          <p:nvPr/>
        </p:nvSpPr>
        <p:spPr>
          <a:xfrm>
            <a:off x="2779775" y="2103120"/>
            <a:ext cx="868680" cy="86868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005632" y="2328976"/>
            <a:ext cx="416966" cy="416966"/>
          </a:xfrm>
          <a:prstGeom prst="rect">
            <a:avLst/>
          </a:prstGeom>
        </p:spPr>
      </p:pic>
      <p:sp>
        <p:nvSpPr>
          <p:cNvPr id="10" name="TextBox 9"/>
          <p:cNvSpPr txBox="1"/>
          <p:nvPr/>
        </p:nvSpPr>
        <p:spPr>
          <a:xfrm>
            <a:off x="2564891" y="3108960"/>
            <a:ext cx="1298448" cy="365760"/>
          </a:xfrm>
          <a:prstGeom prst="rect">
            <a:avLst/>
          </a:prstGeom>
          <a:noFill/>
        </p:spPr>
        <p:txBody>
          <a:bodyPr wrap="square" lIns="0" tIns="0" rIns="0" bIns="0" anchor="t">
            <a:spAutoFit/>
          </a:bodyPr>
          <a:lstStyle/>
          <a:p>
            <a:pPr marL="0" indent="0" algn="ctr">
              <a:spcAft>
                <a:spcPts val="600"/>
              </a:spcAft>
              <a:buNone/>
            </a:pPr>
            <a:r>
              <a:rPr sz="2000" b="1" i="0">
                <a:solidFill>
                  <a:schemeClr val="accent1"/>
                </a:solidFill>
              </a:rPr>
              <a:t>2</a:t>
            </a:r>
          </a:p>
        </p:txBody>
      </p:sp>
      <p:sp>
        <p:nvSpPr>
          <p:cNvPr id="11" name="TextBox 10"/>
          <p:cNvSpPr txBox="1"/>
          <p:nvPr/>
        </p:nvSpPr>
        <p:spPr>
          <a:xfrm>
            <a:off x="2564891" y="3520440"/>
            <a:ext cx="1298448" cy="1188720"/>
          </a:xfrm>
          <a:prstGeom prst="rect">
            <a:avLst/>
          </a:prstGeom>
          <a:noFill/>
        </p:spPr>
        <p:txBody>
          <a:bodyPr wrap="square" lIns="0" tIns="0" rIns="0" bIns="0" anchor="t">
            <a:spAutoFit/>
          </a:bodyPr>
          <a:lstStyle/>
          <a:p>
            <a:pPr marL="0" indent="0" algn="ctr">
              <a:spcAft>
                <a:spcPts val="600"/>
              </a:spcAft>
              <a:buNone/>
            </a:pPr>
            <a:r>
              <a:rPr sz="1500" b="0" i="0">
                <a:solidFill>
                  <a:schemeClr val="dk2"/>
                </a:solidFill>
              </a:rPr>
              <a:t>Book is listed in the Marketplace store</a:t>
            </a:r>
          </a:p>
        </p:txBody>
      </p:sp>
      <p:sp>
        <p:nvSpPr>
          <p:cNvPr id="12" name="Arrow 2">
            <a:extLst>
              <a:ext uri="{C183D7F6-B498-43B3-948B-1728B52AA6E4}">
                <adec:decorative xmlns:adec="http://schemas.microsoft.com/office/drawing/2017/decorative" val="1"/>
              </a:ext>
            </a:extLst>
          </p:cNvPr>
          <p:cNvSpPr/>
          <p:nvPr/>
        </p:nvSpPr>
        <p:spPr>
          <a:xfrm rot="5400000">
            <a:off x="3890772" y="2441448"/>
            <a:ext cx="128016" cy="182880"/>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Step 3 icon circle">
            <a:extLst>
              <a:ext uri="{C183D7F6-B498-43B3-948B-1728B52AA6E4}">
                <adec:decorative xmlns:adec="http://schemas.microsoft.com/office/drawing/2017/decorative" val="1"/>
              </a:ext>
            </a:extLst>
          </p:cNvPr>
          <p:cNvSpPr/>
          <p:nvPr/>
        </p:nvSpPr>
        <p:spPr>
          <a:xfrm>
            <a:off x="4256532" y="2103120"/>
            <a:ext cx="868680" cy="86868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482388" y="2328976"/>
            <a:ext cx="416966" cy="416966"/>
          </a:xfrm>
          <a:prstGeom prst="rect">
            <a:avLst/>
          </a:prstGeom>
        </p:spPr>
      </p:pic>
      <p:sp>
        <p:nvSpPr>
          <p:cNvPr id="15" name="TextBox 14"/>
          <p:cNvSpPr txBox="1"/>
          <p:nvPr/>
        </p:nvSpPr>
        <p:spPr>
          <a:xfrm>
            <a:off x="4041648" y="3108960"/>
            <a:ext cx="1298448" cy="365760"/>
          </a:xfrm>
          <a:prstGeom prst="rect">
            <a:avLst/>
          </a:prstGeom>
          <a:noFill/>
        </p:spPr>
        <p:txBody>
          <a:bodyPr wrap="square" lIns="0" tIns="0" rIns="0" bIns="0" anchor="t">
            <a:spAutoFit/>
          </a:bodyPr>
          <a:lstStyle/>
          <a:p>
            <a:pPr marL="0" indent="0" algn="ctr">
              <a:spcAft>
                <a:spcPts val="600"/>
              </a:spcAft>
              <a:buNone/>
            </a:pPr>
            <a:r>
              <a:rPr sz="2000" b="1" i="0">
                <a:solidFill>
                  <a:schemeClr val="accent1"/>
                </a:solidFill>
              </a:rPr>
              <a:t>3</a:t>
            </a:r>
          </a:p>
        </p:txBody>
      </p:sp>
      <p:sp>
        <p:nvSpPr>
          <p:cNvPr id="16" name="TextBox 15"/>
          <p:cNvSpPr txBox="1"/>
          <p:nvPr/>
        </p:nvSpPr>
        <p:spPr>
          <a:xfrm>
            <a:off x="4041648" y="3520440"/>
            <a:ext cx="1298448" cy="1188720"/>
          </a:xfrm>
          <a:prstGeom prst="rect">
            <a:avLst/>
          </a:prstGeom>
          <a:noFill/>
        </p:spPr>
        <p:txBody>
          <a:bodyPr wrap="square" lIns="0" tIns="0" rIns="0" bIns="0" anchor="t">
            <a:spAutoFit/>
          </a:bodyPr>
          <a:lstStyle/>
          <a:p>
            <a:pPr marL="0" indent="0" algn="ctr">
              <a:spcAft>
                <a:spcPts val="600"/>
              </a:spcAft>
              <a:buNone/>
            </a:pPr>
            <a:r>
              <a:rPr sz="1500" b="0" i="0">
                <a:solidFill>
                  <a:schemeClr val="dk2"/>
                </a:solidFill>
              </a:rPr>
              <a:t>Student orders and pays online</a:t>
            </a:r>
          </a:p>
        </p:txBody>
      </p:sp>
      <p:sp>
        <p:nvSpPr>
          <p:cNvPr id="17" name="Arrow 3">
            <a:extLst>
              <a:ext uri="{C183D7F6-B498-43B3-948B-1728B52AA6E4}">
                <adec:decorative xmlns:adec="http://schemas.microsoft.com/office/drawing/2017/decorative" val="1"/>
              </a:ext>
            </a:extLst>
          </p:cNvPr>
          <p:cNvSpPr/>
          <p:nvPr/>
        </p:nvSpPr>
        <p:spPr>
          <a:xfrm rot="5400000">
            <a:off x="5367528" y="2441448"/>
            <a:ext cx="128016" cy="182880"/>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Step 4 icon circle">
            <a:extLst>
              <a:ext uri="{C183D7F6-B498-43B3-948B-1728B52AA6E4}">
                <adec:decorative xmlns:adec="http://schemas.microsoft.com/office/drawing/2017/decorative" val="1"/>
              </a:ext>
            </a:extLst>
          </p:cNvPr>
          <p:cNvSpPr/>
          <p:nvPr/>
        </p:nvSpPr>
        <p:spPr>
          <a:xfrm>
            <a:off x="5733288" y="2103120"/>
            <a:ext cx="868680" cy="86868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Picture 18">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959144" y="2328976"/>
            <a:ext cx="416966" cy="416966"/>
          </a:xfrm>
          <a:prstGeom prst="rect">
            <a:avLst/>
          </a:prstGeom>
        </p:spPr>
      </p:pic>
      <p:sp>
        <p:nvSpPr>
          <p:cNvPr id="20" name="TextBox 19"/>
          <p:cNvSpPr txBox="1"/>
          <p:nvPr/>
        </p:nvSpPr>
        <p:spPr>
          <a:xfrm>
            <a:off x="5518404" y="3108960"/>
            <a:ext cx="1298448" cy="365760"/>
          </a:xfrm>
          <a:prstGeom prst="rect">
            <a:avLst/>
          </a:prstGeom>
          <a:noFill/>
        </p:spPr>
        <p:txBody>
          <a:bodyPr wrap="square" lIns="0" tIns="0" rIns="0" bIns="0" anchor="t">
            <a:spAutoFit/>
          </a:bodyPr>
          <a:lstStyle/>
          <a:p>
            <a:pPr marL="0" indent="0" algn="ctr">
              <a:spcAft>
                <a:spcPts val="600"/>
              </a:spcAft>
              <a:buNone/>
            </a:pPr>
            <a:r>
              <a:rPr sz="2000" b="1" i="0">
                <a:solidFill>
                  <a:schemeClr val="accent1"/>
                </a:solidFill>
              </a:rPr>
              <a:t>4</a:t>
            </a:r>
          </a:p>
        </p:txBody>
      </p:sp>
      <p:sp>
        <p:nvSpPr>
          <p:cNvPr id="21" name="TextBox 20"/>
          <p:cNvSpPr txBox="1"/>
          <p:nvPr/>
        </p:nvSpPr>
        <p:spPr>
          <a:xfrm>
            <a:off x="5518404" y="3520440"/>
            <a:ext cx="1298448" cy="1188720"/>
          </a:xfrm>
          <a:prstGeom prst="rect">
            <a:avLst/>
          </a:prstGeom>
          <a:noFill/>
        </p:spPr>
        <p:txBody>
          <a:bodyPr wrap="square" lIns="0" tIns="0" rIns="0" bIns="0" anchor="t">
            <a:spAutoFit/>
          </a:bodyPr>
          <a:lstStyle/>
          <a:p>
            <a:pPr marL="0" indent="0" algn="ctr">
              <a:spcAft>
                <a:spcPts val="600"/>
              </a:spcAft>
              <a:buNone/>
            </a:pPr>
            <a:r>
              <a:rPr sz="1500" b="0" i="0">
                <a:solidFill>
                  <a:schemeClr val="dk2"/>
                </a:solidFill>
              </a:rPr>
              <a:t>Campus print shop prints the order</a:t>
            </a:r>
          </a:p>
        </p:txBody>
      </p:sp>
      <p:sp>
        <p:nvSpPr>
          <p:cNvPr id="22" name="Arrow 4">
            <a:extLst>
              <a:ext uri="{C183D7F6-B498-43B3-948B-1728B52AA6E4}">
                <adec:decorative xmlns:adec="http://schemas.microsoft.com/office/drawing/2017/decorative" val="1"/>
              </a:ext>
            </a:extLst>
          </p:cNvPr>
          <p:cNvSpPr/>
          <p:nvPr/>
        </p:nvSpPr>
        <p:spPr>
          <a:xfrm rot="5400000">
            <a:off x="6844284" y="2441448"/>
            <a:ext cx="128016" cy="182880"/>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Step 5 icon circle">
            <a:extLst>
              <a:ext uri="{C183D7F6-B498-43B3-948B-1728B52AA6E4}">
                <adec:decorative xmlns:adec="http://schemas.microsoft.com/office/drawing/2017/decorative" val="1"/>
              </a:ext>
            </a:extLst>
          </p:cNvPr>
          <p:cNvSpPr/>
          <p:nvPr/>
        </p:nvSpPr>
        <p:spPr>
          <a:xfrm>
            <a:off x="7210044" y="2103120"/>
            <a:ext cx="868680" cy="86868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Picture 23">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435900" y="2328976"/>
            <a:ext cx="416966" cy="416966"/>
          </a:xfrm>
          <a:prstGeom prst="rect">
            <a:avLst/>
          </a:prstGeom>
        </p:spPr>
      </p:pic>
      <p:sp>
        <p:nvSpPr>
          <p:cNvPr id="25" name="TextBox 24"/>
          <p:cNvSpPr txBox="1"/>
          <p:nvPr/>
        </p:nvSpPr>
        <p:spPr>
          <a:xfrm>
            <a:off x="6995160" y="3108960"/>
            <a:ext cx="1298448" cy="365760"/>
          </a:xfrm>
          <a:prstGeom prst="rect">
            <a:avLst/>
          </a:prstGeom>
          <a:noFill/>
        </p:spPr>
        <p:txBody>
          <a:bodyPr wrap="square" lIns="0" tIns="0" rIns="0" bIns="0" anchor="t">
            <a:spAutoFit/>
          </a:bodyPr>
          <a:lstStyle/>
          <a:p>
            <a:pPr marL="0" indent="0" algn="ctr">
              <a:spcAft>
                <a:spcPts val="600"/>
              </a:spcAft>
              <a:buNone/>
            </a:pPr>
            <a:r>
              <a:rPr sz="2000" b="1" i="0">
                <a:solidFill>
                  <a:schemeClr val="accent1"/>
                </a:solidFill>
              </a:rPr>
              <a:t>5</a:t>
            </a:r>
          </a:p>
        </p:txBody>
      </p:sp>
      <p:sp>
        <p:nvSpPr>
          <p:cNvPr id="26" name="TextBox 25"/>
          <p:cNvSpPr txBox="1"/>
          <p:nvPr/>
        </p:nvSpPr>
        <p:spPr>
          <a:xfrm>
            <a:off x="6995160" y="3520440"/>
            <a:ext cx="1298448" cy="1188720"/>
          </a:xfrm>
          <a:prstGeom prst="rect">
            <a:avLst/>
          </a:prstGeom>
          <a:noFill/>
        </p:spPr>
        <p:txBody>
          <a:bodyPr wrap="square" lIns="0" tIns="0" rIns="0" bIns="0" anchor="t">
            <a:spAutoFit/>
          </a:bodyPr>
          <a:lstStyle/>
          <a:p>
            <a:pPr marL="0" indent="0" algn="ctr">
              <a:spcAft>
                <a:spcPts val="600"/>
              </a:spcAft>
              <a:buNone/>
            </a:pPr>
            <a:r>
              <a:rPr sz="1500" b="0" i="0">
                <a:solidFill>
                  <a:schemeClr val="dk2"/>
                </a:solidFill>
              </a:rPr>
              <a:t>Delivered in class or shipped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Setting up the store</a:t>
            </a:r>
          </a:p>
        </p:txBody>
      </p:sp>
      <p:sp>
        <p:nvSpPr>
          <p:cNvPr id="3" name="Prompt card">
            <a:extLst>
              <a:ext uri="{C183D7F6-B498-43B3-948B-1728B52AA6E4}">
                <adec:decorative xmlns:adec="http://schemas.microsoft.com/office/drawing/2017/decorative" val="1"/>
              </a:ext>
            </a:extLst>
          </p:cNvPr>
          <p:cNvSpPr/>
          <p:nvPr/>
        </p:nvSpPr>
        <p:spPr>
          <a:xfrm>
            <a:off x="1088136" y="2011680"/>
            <a:ext cx="3931920" cy="3977639"/>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16736" y="2240280"/>
            <a:ext cx="320040" cy="320040"/>
          </a:xfrm>
          <a:prstGeom prst="rect">
            <a:avLst/>
          </a:prstGeom>
        </p:spPr>
      </p:pic>
      <p:sp>
        <p:nvSpPr>
          <p:cNvPr id="6" name="Prompt card text"/>
          <p:cNvSpPr txBox="1"/>
          <p:nvPr/>
        </p:nvSpPr>
        <p:spPr>
          <a:xfrm>
            <a:off x="1316736" y="2788920"/>
            <a:ext cx="3698240" cy="2600712"/>
          </a:xfrm>
          <a:prstGeom prst="rect">
            <a:avLst/>
          </a:prstGeom>
          <a:noFill/>
        </p:spPr>
        <p:txBody>
          <a:bodyPr wrap="square" lIns="0" tIns="0" rIns="0" bIns="0" anchor="t">
            <a:spAutoFit/>
          </a:bodyPr>
          <a:lstStyle/>
          <a:p>
            <a:pPr marL="228600" indent="-228600" algn="l">
              <a:spcAft>
                <a:spcPts val="1000"/>
              </a:spcAft>
              <a:buFont typeface="Arial"/>
              <a:buChar char="•"/>
            </a:pPr>
            <a:r>
              <a:rPr sz="1600" b="0" i="0">
                <a:solidFill>
                  <a:schemeClr val="dk2"/>
                </a:solidFill>
              </a:rPr>
              <a:t>Why TouchNet Marketplace? Was it already in use at the college or district?</a:t>
            </a:r>
          </a:p>
          <a:p>
            <a:pPr marL="228600" indent="-228600" algn="l">
              <a:spcAft>
                <a:spcPts val="1000"/>
              </a:spcAft>
              <a:buFont typeface="Arial"/>
              <a:buChar char="•"/>
            </a:pPr>
            <a:r>
              <a:rPr sz="1600" b="0" i="0">
                <a:solidFill>
                  <a:schemeClr val="dk2"/>
                </a:solidFill>
              </a:rPr>
              <a:t>Who had to be involved or approve it (district, IT, print shop, bookstore)?</a:t>
            </a:r>
          </a:p>
          <a:p>
            <a:pPr marL="228600" indent="-228600" algn="l">
              <a:spcAft>
                <a:spcPts val="1000"/>
              </a:spcAft>
              <a:buFont typeface="Arial"/>
              <a:buChar char="•"/>
            </a:pPr>
            <a:r>
              <a:rPr sz="1600" b="0" i="0">
                <a:solidFill>
                  <a:schemeClr val="dk2"/>
                </a:solidFill>
              </a:rPr>
              <a:t>How long did setup take, from first conversation to first order? </a:t>
            </a:r>
            <a:endParaRPr sz="1600" b="0" i="1">
              <a:solidFill>
                <a:schemeClr val="dk2"/>
              </a:solidFill>
            </a:endParaRPr>
          </a:p>
          <a:p>
            <a:pPr marL="228600" indent="-228600" algn="l">
              <a:spcAft>
                <a:spcPts val="1000"/>
              </a:spcAft>
              <a:buFont typeface="Arial"/>
              <a:buChar char="•"/>
            </a:pPr>
            <a:r>
              <a:rPr sz="1600" b="0" i="0">
                <a:solidFill>
                  <a:schemeClr val="dk2"/>
                </a:solidFill>
              </a:rPr>
              <a:t>What does a product listing include, and what does the student see?</a:t>
            </a:r>
          </a:p>
        </p:txBody>
      </p:sp>
      <p:pic>
        <p:nvPicPr>
          <p:cNvPr id="10" name="Picture 9" descr="Screenshot of the Reedley College TouchNet Marketplace store. Two categories: Books that can be picked up (7 items) and Books with delivery option (3 items). Product listings with prices: ESL-115G Advanced Academic Grammar for ESL Students, $13.40; ESL-115G Delivery Option, $13.40; ESL-210LS Low-Beginning Listening and Speaking, $23.00; ESL-212 Low-Intermediate Reading and Writing, $19.50; ESL-212 Delivery option, $19.50; ESL-213 Intermediate Reading and Writing, $12.40.">
            <a:extLst>
              <a:ext uri="{FF2B5EF4-FFF2-40B4-BE49-F238E27FC236}">
                <a16:creationId xmlns:a16="http://schemas.microsoft.com/office/drawing/2014/main" id="{A63A9D0E-7093-F0B1-AC45-FA6FEDAB850D}"/>
              </a:ext>
            </a:extLst>
          </p:cNvPr>
          <p:cNvPicPr>
            <a:picLocks noChangeAspect="1"/>
          </p:cNvPicPr>
          <p:nvPr/>
        </p:nvPicPr>
        <p:blipFill>
          <a:blip r:embed="rId4"/>
          <a:stretch>
            <a:fillRect/>
          </a:stretch>
        </p:blipFill>
        <p:spPr>
          <a:xfrm>
            <a:off x="5327119" y="1869440"/>
            <a:ext cx="3102401" cy="44500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Pricing and handling funds</a:t>
            </a:r>
          </a:p>
        </p:txBody>
      </p:sp>
      <p:sp>
        <p:nvSpPr>
          <p:cNvPr id="3" name="Prompt card">
            <a:extLst>
              <a:ext uri="{C183D7F6-B498-43B3-948B-1728B52AA6E4}">
                <adec:decorative xmlns:adec="http://schemas.microsoft.com/office/drawing/2017/decorative" val="1"/>
              </a:ext>
            </a:extLst>
          </p:cNvPr>
          <p:cNvSpPr/>
          <p:nvPr/>
        </p:nvSpPr>
        <p:spPr>
          <a:xfrm>
            <a:off x="1088136" y="2011680"/>
            <a:ext cx="4480560" cy="3977639"/>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16736" y="2240280"/>
            <a:ext cx="320040" cy="320040"/>
          </a:xfrm>
          <a:prstGeom prst="rect">
            <a:avLst/>
          </a:prstGeom>
        </p:spPr>
      </p:pic>
      <p:sp>
        <p:nvSpPr>
          <p:cNvPr id="6" name="Prompt card text"/>
          <p:cNvSpPr txBox="1"/>
          <p:nvPr/>
        </p:nvSpPr>
        <p:spPr>
          <a:xfrm>
            <a:off x="1316736" y="2788920"/>
            <a:ext cx="4023360" cy="3063239"/>
          </a:xfrm>
          <a:prstGeom prst="rect">
            <a:avLst/>
          </a:prstGeom>
          <a:noFill/>
        </p:spPr>
        <p:txBody>
          <a:bodyPr wrap="square" lIns="0" tIns="0" rIns="0" bIns="0" anchor="t">
            <a:spAutoFit/>
          </a:bodyPr>
          <a:lstStyle/>
          <a:p>
            <a:pPr marL="228600" indent="-228600" algn="l">
              <a:spcAft>
                <a:spcPts val="1000"/>
              </a:spcAft>
              <a:buFont typeface="Arial"/>
              <a:buChar char="•"/>
            </a:pPr>
            <a:r>
              <a:rPr sz="1600" b="0" i="0">
                <a:solidFill>
                  <a:schemeClr val="dk2"/>
                </a:solidFill>
              </a:rPr>
              <a:t>How is the price set (for example, covering print costs only)?</a:t>
            </a:r>
          </a:p>
          <a:p>
            <a:pPr marL="228600" indent="-228600" algn="l">
              <a:spcAft>
                <a:spcPts val="1000"/>
              </a:spcAft>
              <a:buFont typeface="Arial"/>
              <a:buChar char="•"/>
            </a:pPr>
            <a:r>
              <a:rPr sz="1600" b="0" i="0">
                <a:solidFill>
                  <a:schemeClr val="dk2"/>
                </a:solidFill>
              </a:rPr>
              <a:t>Where do the funds go, and how is the print shop paid?</a:t>
            </a:r>
          </a:p>
          <a:p>
            <a:pPr marL="228600" indent="-228600" algn="l">
              <a:spcAft>
                <a:spcPts val="1000"/>
              </a:spcAft>
              <a:buFont typeface="Arial"/>
              <a:buChar char="•"/>
            </a:pPr>
            <a:r>
              <a:rPr sz="1600" b="0" i="0">
                <a:solidFill>
                  <a:schemeClr val="dk2"/>
                </a:solidFill>
              </a:rPr>
              <a:t>Who reconciles orders and handles refunds or problems?</a:t>
            </a:r>
          </a:p>
          <a:p>
            <a:pPr marL="228600" indent="-228600" algn="l">
              <a:spcAft>
                <a:spcPts val="1000"/>
              </a:spcAft>
              <a:buFont typeface="Arial"/>
              <a:buChar char="•"/>
            </a:pPr>
            <a:r>
              <a:rPr sz="1600" b="0" i="0">
                <a:solidFill>
                  <a:schemeClr val="dk2"/>
                </a:solidFill>
              </a:rPr>
              <a:t>What did you have to set up on the accounting side?</a:t>
            </a:r>
          </a:p>
        </p:txBody>
      </p:sp>
      <p:sp>
        <p:nvSpPr>
          <p:cNvPr id="7" name="Stat card 1">
            <a:extLst>
              <a:ext uri="{C183D7F6-B498-43B3-948B-1728B52AA6E4}">
                <adec:decorative xmlns:adec="http://schemas.microsoft.com/office/drawing/2017/decorative" val="1"/>
              </a:ext>
            </a:extLst>
          </p:cNvPr>
          <p:cNvSpPr/>
          <p:nvPr/>
        </p:nvSpPr>
        <p:spPr>
          <a:xfrm>
            <a:off x="5797296" y="2011680"/>
            <a:ext cx="2496312" cy="1920240"/>
          </a:xfrm>
          <a:prstGeom prst="roundRect">
            <a:avLst>
              <a:gd name="adj" fmla="val 5000"/>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a:extLst>
              <a:ext uri="{FF2B5EF4-FFF2-40B4-BE49-F238E27FC236}">
                <a16:creationId xmlns:a16="http://schemas.microsoft.com/office/drawing/2014/main" id="{53AF599F-B6FC-F13C-101B-8C9331D34DD0}"/>
              </a:ext>
            </a:extLst>
          </p:cNvPr>
          <p:cNvSpPr txBox="1"/>
          <p:nvPr/>
        </p:nvSpPr>
        <p:spPr>
          <a:xfrm>
            <a:off x="5977547" y="2249706"/>
            <a:ext cx="205681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a:solidFill>
                  <a:schemeClr val="bg1"/>
                </a:solidFill>
              </a:rPr>
              <a:t>$14.80</a:t>
            </a:r>
          </a:p>
        </p:txBody>
      </p:sp>
      <p:sp>
        <p:nvSpPr>
          <p:cNvPr id="9" name="TextBox 8"/>
          <p:cNvSpPr txBox="1"/>
          <p:nvPr/>
        </p:nvSpPr>
        <p:spPr>
          <a:xfrm>
            <a:off x="5980175" y="3154680"/>
            <a:ext cx="2130552" cy="640080"/>
          </a:xfrm>
          <a:prstGeom prst="rect">
            <a:avLst/>
          </a:prstGeom>
          <a:noFill/>
        </p:spPr>
        <p:txBody>
          <a:bodyPr wrap="square" lIns="0" tIns="0" rIns="0" bIns="0" anchor="t">
            <a:spAutoFit/>
          </a:bodyPr>
          <a:lstStyle/>
          <a:p>
            <a:pPr marL="0" indent="0" algn="ctr">
              <a:spcAft>
                <a:spcPts val="600"/>
              </a:spcAft>
              <a:buNone/>
            </a:pPr>
            <a:r>
              <a:rPr sz="1400" b="0" i="0">
                <a:solidFill>
                  <a:schemeClr val="lt1"/>
                </a:solidFill>
              </a:rPr>
              <a:t>Price of a printed OER copy</a:t>
            </a:r>
          </a:p>
        </p:txBody>
      </p:sp>
      <p:sp>
        <p:nvSpPr>
          <p:cNvPr id="10" name="Stat card 2">
            <a:extLst>
              <a:ext uri="{C183D7F6-B498-43B3-948B-1728B52AA6E4}">
                <adec:decorative xmlns:adec="http://schemas.microsoft.com/office/drawing/2017/decorative" val="1"/>
              </a:ext>
            </a:extLst>
          </p:cNvPr>
          <p:cNvSpPr/>
          <p:nvPr/>
        </p:nvSpPr>
        <p:spPr>
          <a:xfrm>
            <a:off x="5797296" y="4069080"/>
            <a:ext cx="2496312" cy="1920240"/>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a:extLst>
              <a:ext uri="{FF2B5EF4-FFF2-40B4-BE49-F238E27FC236}">
                <a16:creationId xmlns:a16="http://schemas.microsoft.com/office/drawing/2014/main" id="{327EB507-8F9E-1B9B-93A6-D9F413934561}"/>
              </a:ext>
            </a:extLst>
          </p:cNvPr>
          <p:cNvSpPr txBox="1"/>
          <p:nvPr/>
        </p:nvSpPr>
        <p:spPr>
          <a:xfrm>
            <a:off x="6394106" y="4332506"/>
            <a:ext cx="122369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a:solidFill>
                  <a:schemeClr val="tx2">
                    <a:lumMod val="10000"/>
                  </a:schemeClr>
                </a:solidFill>
              </a:rPr>
              <a:t>$86</a:t>
            </a:r>
            <a:endParaRPr lang="en-US">
              <a:solidFill>
                <a:schemeClr val="tx2">
                  <a:lumMod val="10000"/>
                </a:schemeClr>
              </a:solidFill>
            </a:endParaRPr>
          </a:p>
        </p:txBody>
      </p:sp>
      <p:sp>
        <p:nvSpPr>
          <p:cNvPr id="12" name="TextBox 11"/>
          <p:cNvSpPr txBox="1"/>
          <p:nvPr/>
        </p:nvSpPr>
        <p:spPr>
          <a:xfrm>
            <a:off x="5980175" y="5212080"/>
            <a:ext cx="2130552" cy="640080"/>
          </a:xfrm>
          <a:prstGeom prst="rect">
            <a:avLst/>
          </a:prstGeom>
          <a:noFill/>
        </p:spPr>
        <p:txBody>
          <a:bodyPr wrap="square" lIns="0" tIns="0" rIns="0" bIns="0" anchor="t">
            <a:spAutoFit/>
          </a:bodyPr>
          <a:lstStyle/>
          <a:p>
            <a:pPr marL="0" indent="0" algn="ctr">
              <a:spcAft>
                <a:spcPts val="600"/>
              </a:spcAft>
              <a:buNone/>
            </a:pPr>
            <a:r>
              <a:rPr sz="1400" b="0" i="0">
                <a:solidFill>
                  <a:schemeClr val="dk2"/>
                </a:solidFill>
              </a:rPr>
              <a:t>Comparable commercial textbook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Fulfillment: printing and delivery</a:t>
            </a:r>
          </a:p>
        </p:txBody>
      </p:sp>
      <p:sp>
        <p:nvSpPr>
          <p:cNvPr id="3" name="Delivery option 1">
            <a:extLst>
              <a:ext uri="{C183D7F6-B498-43B3-948B-1728B52AA6E4}">
                <adec:decorative xmlns:adec="http://schemas.microsoft.com/office/drawing/2017/decorative" val="1"/>
              </a:ext>
            </a:extLst>
          </p:cNvPr>
          <p:cNvSpPr/>
          <p:nvPr/>
        </p:nvSpPr>
        <p:spPr>
          <a:xfrm>
            <a:off x="1088136" y="2011680"/>
            <a:ext cx="2743200" cy="1920240"/>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Delivered in class icon circle">
            <a:extLst>
              <a:ext uri="{C183D7F6-B498-43B3-948B-1728B52AA6E4}">
                <adec:decorative xmlns:adec="http://schemas.microsoft.com/office/drawing/2017/decorative" val="1"/>
              </a:ext>
            </a:extLst>
          </p:cNvPr>
          <p:cNvSpPr/>
          <p:nvPr/>
        </p:nvSpPr>
        <p:spPr>
          <a:xfrm>
            <a:off x="1316736" y="2240280"/>
            <a:ext cx="731520" cy="73152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506931" y="2430475"/>
            <a:ext cx="351129" cy="351129"/>
          </a:xfrm>
          <a:prstGeom prst="rect">
            <a:avLst/>
          </a:prstGeom>
        </p:spPr>
      </p:pic>
      <p:sp>
        <p:nvSpPr>
          <p:cNvPr id="6" name="TextBox 5"/>
          <p:cNvSpPr txBox="1"/>
          <p:nvPr/>
        </p:nvSpPr>
        <p:spPr>
          <a:xfrm>
            <a:off x="1316736" y="3063240"/>
            <a:ext cx="2331720" cy="777240"/>
          </a:xfrm>
          <a:prstGeom prst="rect">
            <a:avLst/>
          </a:prstGeom>
          <a:noFill/>
        </p:spPr>
        <p:txBody>
          <a:bodyPr wrap="square" lIns="0" tIns="0" rIns="0" bIns="0" anchor="t">
            <a:spAutoFit/>
          </a:bodyPr>
          <a:lstStyle/>
          <a:p>
            <a:pPr marL="0" indent="0" algn="l">
              <a:spcAft>
                <a:spcPts val="200"/>
              </a:spcAft>
              <a:buNone/>
            </a:pPr>
            <a:r>
              <a:rPr sz="1700" b="1" i="0">
                <a:solidFill>
                  <a:schemeClr val="dk1"/>
                </a:solidFill>
              </a:rPr>
              <a:t>Delivered in class</a:t>
            </a:r>
          </a:p>
          <a:p>
            <a:pPr marL="0" indent="0" algn="l">
              <a:spcAft>
                <a:spcPts val="600"/>
              </a:spcAft>
              <a:buNone/>
            </a:pPr>
            <a:r>
              <a:rPr sz="1400" b="0" i="0">
                <a:solidFill>
                  <a:schemeClr val="dk2"/>
                </a:solidFill>
              </a:rPr>
              <a:t>Printed copies are brought to the student’s class.</a:t>
            </a:r>
          </a:p>
        </p:txBody>
      </p:sp>
      <p:sp>
        <p:nvSpPr>
          <p:cNvPr id="7" name="Delivery option 2">
            <a:extLst>
              <a:ext uri="{C183D7F6-B498-43B3-948B-1728B52AA6E4}">
                <adec:decorative xmlns:adec="http://schemas.microsoft.com/office/drawing/2017/decorative" val="1"/>
              </a:ext>
            </a:extLst>
          </p:cNvPr>
          <p:cNvSpPr/>
          <p:nvPr/>
        </p:nvSpPr>
        <p:spPr>
          <a:xfrm>
            <a:off x="1088136" y="4069080"/>
            <a:ext cx="2743200" cy="1920240"/>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Shipped icon circle">
            <a:extLst>
              <a:ext uri="{C183D7F6-B498-43B3-948B-1728B52AA6E4}">
                <adec:decorative xmlns:adec="http://schemas.microsoft.com/office/drawing/2017/decorative" val="1"/>
              </a:ext>
            </a:extLst>
          </p:cNvPr>
          <p:cNvSpPr/>
          <p:nvPr/>
        </p:nvSpPr>
        <p:spPr>
          <a:xfrm>
            <a:off x="1316736" y="4297680"/>
            <a:ext cx="731520" cy="73152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06931" y="4487875"/>
            <a:ext cx="351129" cy="351129"/>
          </a:xfrm>
          <a:prstGeom prst="rect">
            <a:avLst/>
          </a:prstGeom>
        </p:spPr>
      </p:pic>
      <p:sp>
        <p:nvSpPr>
          <p:cNvPr id="10" name="TextBox 9"/>
          <p:cNvSpPr txBox="1"/>
          <p:nvPr/>
        </p:nvSpPr>
        <p:spPr>
          <a:xfrm>
            <a:off x="1316736" y="5120640"/>
            <a:ext cx="2331720" cy="777240"/>
          </a:xfrm>
          <a:prstGeom prst="rect">
            <a:avLst/>
          </a:prstGeom>
          <a:noFill/>
        </p:spPr>
        <p:txBody>
          <a:bodyPr wrap="square" lIns="0" tIns="0" rIns="0" bIns="0" anchor="t">
            <a:spAutoFit/>
          </a:bodyPr>
          <a:lstStyle/>
          <a:p>
            <a:pPr marL="0" indent="0" algn="l">
              <a:spcAft>
                <a:spcPts val="200"/>
              </a:spcAft>
              <a:buNone/>
            </a:pPr>
            <a:r>
              <a:rPr sz="1700" b="1" i="0">
                <a:solidFill>
                  <a:schemeClr val="dk1"/>
                </a:solidFill>
              </a:rPr>
              <a:t>Shipped</a:t>
            </a:r>
          </a:p>
          <a:p>
            <a:pPr marL="0" indent="0" algn="l">
              <a:spcAft>
                <a:spcPts val="600"/>
              </a:spcAft>
              <a:buNone/>
            </a:pPr>
            <a:r>
              <a:rPr sz="1400" b="0" i="0">
                <a:solidFill>
                  <a:schemeClr val="dk2"/>
                </a:solidFill>
              </a:rPr>
              <a:t>Copies can be shipped to students who need them.</a:t>
            </a:r>
          </a:p>
        </p:txBody>
      </p:sp>
      <p:sp>
        <p:nvSpPr>
          <p:cNvPr id="11" name="Prompt card">
            <a:extLst>
              <a:ext uri="{C183D7F6-B498-43B3-948B-1728B52AA6E4}">
                <adec:decorative xmlns:adec="http://schemas.microsoft.com/office/drawing/2017/decorative" val="1"/>
              </a:ext>
            </a:extLst>
          </p:cNvPr>
          <p:cNvSpPr/>
          <p:nvPr/>
        </p:nvSpPr>
        <p:spPr>
          <a:xfrm>
            <a:off x="4059935" y="2011680"/>
            <a:ext cx="4233672" cy="3977639"/>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288536" y="2240280"/>
            <a:ext cx="320040" cy="320040"/>
          </a:xfrm>
          <a:prstGeom prst="rect">
            <a:avLst/>
          </a:prstGeom>
        </p:spPr>
      </p:pic>
      <p:sp>
        <p:nvSpPr>
          <p:cNvPr id="14" name="Prompt card text"/>
          <p:cNvSpPr txBox="1"/>
          <p:nvPr/>
        </p:nvSpPr>
        <p:spPr>
          <a:xfrm>
            <a:off x="4288536" y="2788920"/>
            <a:ext cx="3776472" cy="2108269"/>
          </a:xfrm>
          <a:prstGeom prst="rect">
            <a:avLst/>
          </a:prstGeom>
          <a:noFill/>
        </p:spPr>
        <p:txBody>
          <a:bodyPr wrap="square" lIns="0" tIns="0" rIns="0" bIns="0" anchor="t">
            <a:spAutoFit/>
          </a:bodyPr>
          <a:lstStyle/>
          <a:p>
            <a:pPr marL="228600" indent="-228600">
              <a:spcAft>
                <a:spcPts val="1000"/>
              </a:spcAft>
              <a:buFont typeface="Arial"/>
              <a:buChar char="•"/>
            </a:pPr>
            <a:r>
              <a:rPr sz="1600" b="0" i="0">
                <a:solidFill>
                  <a:schemeClr val="dk2"/>
                </a:solidFill>
              </a:rPr>
              <a:t>How does the </a:t>
            </a:r>
            <a:r>
              <a:rPr lang="en-US" sz="1600">
                <a:solidFill>
                  <a:schemeClr val="dk2"/>
                </a:solidFill>
              </a:rPr>
              <a:t>print shop learn about a new order?</a:t>
            </a:r>
            <a:endParaRPr lang="en-US">
              <a:solidFill>
                <a:schemeClr val="dk2"/>
              </a:solidFill>
            </a:endParaRPr>
          </a:p>
          <a:p>
            <a:pPr marL="228600" indent="-228600">
              <a:spcAft>
                <a:spcPts val="1000"/>
              </a:spcAft>
              <a:buFont typeface="Arial"/>
              <a:buChar char="•"/>
            </a:pPr>
            <a:r>
              <a:rPr lang="en-US" sz="1600">
                <a:solidFill>
                  <a:schemeClr val="dk2"/>
                </a:solidFill>
              </a:rPr>
              <a:t>What is the typical turnaround time? </a:t>
            </a:r>
            <a:endParaRPr lang="en-US" sz="1600" i="1">
              <a:solidFill>
                <a:schemeClr val="dk2"/>
              </a:solidFill>
            </a:endParaRPr>
          </a:p>
          <a:p>
            <a:pPr marL="228600" indent="-228600">
              <a:spcAft>
                <a:spcPts val="1000"/>
              </a:spcAft>
              <a:buFont typeface="Arial"/>
              <a:buChar char="•"/>
            </a:pPr>
            <a:r>
              <a:rPr lang="en-US" sz="1600">
                <a:solidFill>
                  <a:schemeClr val="dk2"/>
                </a:solidFill>
              </a:rPr>
              <a:t>How do in-class delivery and shipping work? Who pays for shipping?</a:t>
            </a:r>
            <a:endParaRPr lang="en-US">
              <a:solidFill>
                <a:schemeClr val="dk2"/>
              </a:solidFill>
            </a:endParaRPr>
          </a:p>
          <a:p>
            <a:pPr marL="228600" indent="-228600">
              <a:spcAft>
                <a:spcPts val="1000"/>
              </a:spcAft>
              <a:buFont typeface="Arial"/>
              <a:buChar char="•"/>
            </a:pPr>
            <a:r>
              <a:rPr lang="en-US" sz="1600">
                <a:solidFill>
                  <a:schemeClr val="dk2"/>
                </a:solidFill>
              </a:rPr>
              <a:t>How do you handle the rush at the start</a:t>
            </a:r>
            <a:r>
              <a:rPr sz="1600" b="0" i="0">
                <a:solidFill>
                  <a:schemeClr val="dk2"/>
                </a:solidFill>
              </a:rPr>
              <a:t> of a term?</a:t>
            </a:r>
            <a:endParaRPr lang="en-US">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Q&amp;A: Questions?</a:t>
            </a:r>
          </a:p>
        </p:txBody>
      </p:sp>
      <p:sp>
        <p:nvSpPr>
          <p:cNvPr id="3" name="Text Placeholder 2"/>
          <p:cNvSpPr>
            <a:spLocks noGrp="1"/>
          </p:cNvSpPr>
          <p:nvPr>
            <p:ph type="body" idx="1"/>
          </p:nvPr>
        </p:nvSpPr>
        <p:spPr/>
        <p:txBody>
          <a:bodyPr/>
          <a:lstStyle/>
          <a:p>
            <a:r>
              <a:rPr sz="2000"/>
              <a:t>Add your questions in the chat or unmute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Part 2: In the classroom</a:t>
            </a:r>
          </a:p>
        </p:txBody>
      </p:sp>
      <p:sp>
        <p:nvSpPr>
          <p:cNvPr id="3" name="Text Placeholder 2"/>
          <p:cNvSpPr>
            <a:spLocks noGrp="1"/>
          </p:cNvSpPr>
          <p:nvPr>
            <p:ph type="body" idx="1"/>
          </p:nvPr>
        </p:nvSpPr>
        <p:spPr/>
        <p:txBody>
          <a:bodyPr/>
          <a:lstStyle/>
          <a:p>
            <a:r>
              <a:rPr sz="2000"/>
              <a:t>Rebecca Alhaider, ESL Instructor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Preparing the materials</a:t>
            </a:r>
          </a:p>
        </p:txBody>
      </p:sp>
      <p:sp>
        <p:nvSpPr>
          <p:cNvPr id="3" name="Prompt card">
            <a:extLst>
              <a:ext uri="{C183D7F6-B498-43B3-948B-1728B52AA6E4}">
                <adec:decorative xmlns:adec="http://schemas.microsoft.com/office/drawing/2017/decorative" val="1"/>
              </a:ext>
            </a:extLst>
          </p:cNvPr>
          <p:cNvSpPr/>
          <p:nvPr/>
        </p:nvSpPr>
        <p:spPr>
          <a:xfrm>
            <a:off x="1027176" y="2011680"/>
            <a:ext cx="4846320" cy="3977639"/>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16736" y="2240280"/>
            <a:ext cx="320040" cy="320040"/>
          </a:xfrm>
          <a:prstGeom prst="rect">
            <a:avLst/>
          </a:prstGeom>
        </p:spPr>
      </p:pic>
      <p:sp>
        <p:nvSpPr>
          <p:cNvPr id="6" name="Prompt card text"/>
          <p:cNvSpPr txBox="1"/>
          <p:nvPr/>
        </p:nvSpPr>
        <p:spPr>
          <a:xfrm>
            <a:off x="1255776" y="2748280"/>
            <a:ext cx="4389120" cy="2354491"/>
          </a:xfrm>
          <a:prstGeom prst="rect">
            <a:avLst/>
          </a:prstGeom>
          <a:noFill/>
        </p:spPr>
        <p:txBody>
          <a:bodyPr wrap="square" lIns="0" tIns="0" rIns="0" bIns="0" anchor="t">
            <a:spAutoFit/>
          </a:bodyPr>
          <a:lstStyle/>
          <a:p>
            <a:pPr marL="228600" indent="-228600" algn="l">
              <a:spcAft>
                <a:spcPts val="1000"/>
              </a:spcAft>
              <a:buFont typeface="Arial"/>
              <a:buChar char="•"/>
            </a:pPr>
            <a:r>
              <a:rPr sz="1600" b="0" i="0">
                <a:solidFill>
                  <a:schemeClr val="dk2"/>
                </a:solidFill>
              </a:rPr>
              <a:t>Which ESL course(s) and OER text(s) are offered in print?</a:t>
            </a:r>
            <a:endParaRPr lang="en-US" sz="1600" b="0" i="1">
              <a:solidFill>
                <a:schemeClr val="dk2"/>
              </a:solidFill>
            </a:endParaRPr>
          </a:p>
          <a:p>
            <a:pPr marL="228600" indent="-228600" algn="l">
              <a:spcAft>
                <a:spcPts val="1000"/>
              </a:spcAft>
              <a:buFont typeface="Arial"/>
              <a:buChar char="•"/>
            </a:pPr>
            <a:r>
              <a:rPr sz="1600" b="0" i="0">
                <a:solidFill>
                  <a:schemeClr val="dk2"/>
                </a:solidFill>
              </a:rPr>
              <a:t>What did it take to get the file print-ready (formatting, page count, cover)?</a:t>
            </a:r>
          </a:p>
          <a:p>
            <a:pPr marL="228600" indent="-228600" algn="l">
              <a:spcAft>
                <a:spcPts val="1000"/>
              </a:spcAft>
              <a:buFont typeface="Arial"/>
              <a:buChar char="•"/>
            </a:pPr>
            <a:r>
              <a:rPr sz="1600" b="0" i="0">
                <a:solidFill>
                  <a:schemeClr val="dk2"/>
                </a:solidFill>
              </a:rPr>
              <a:t>How do you work with the print shop and business office each term?</a:t>
            </a:r>
          </a:p>
          <a:p>
            <a:pPr marL="228600" indent="-228600" algn="l">
              <a:spcAft>
                <a:spcPts val="1000"/>
              </a:spcAft>
              <a:buFont typeface="Arial"/>
              <a:buChar char="•"/>
            </a:pPr>
            <a:r>
              <a:rPr sz="1600" b="0" i="0">
                <a:solidFill>
                  <a:schemeClr val="dk2"/>
                </a:solidFill>
              </a:rPr>
              <a:t>What would you tell a faculty member preparing their first print file?</a:t>
            </a:r>
          </a:p>
        </p:txBody>
      </p:sp>
      <p:pic>
        <p:nvPicPr>
          <p:cNvPr id="10" name="Picture 9" descr="Cover of the printed OER textbook High-Intermediate Academic Listening and Speaking, showing a colorful brain illustration. Cover text: This academic listening and speaking textbook is designed for multilingual speakers, focusing on the fascinating intersection of brain science and psychology. Unless otherwise noted, all content is licensed by Rebecca Al Haider under CC BY 4.0.">
            <a:extLst>
              <a:ext uri="{FF2B5EF4-FFF2-40B4-BE49-F238E27FC236}">
                <a16:creationId xmlns:a16="http://schemas.microsoft.com/office/drawing/2014/main" id="{02194D24-3A5D-753D-83BD-9ADEB4A4ADBC}"/>
              </a:ext>
            </a:extLst>
          </p:cNvPr>
          <p:cNvPicPr>
            <a:picLocks noChangeAspect="1"/>
          </p:cNvPicPr>
          <p:nvPr/>
        </p:nvPicPr>
        <p:blipFill>
          <a:blip r:embed="rId4"/>
          <a:stretch>
            <a:fillRect/>
          </a:stretch>
        </p:blipFill>
        <p:spPr>
          <a:xfrm>
            <a:off x="5381970" y="1920240"/>
            <a:ext cx="3500700" cy="428752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Walking students through ordering</a:t>
            </a:r>
          </a:p>
        </p:txBody>
      </p:sp>
      <p:sp>
        <p:nvSpPr>
          <p:cNvPr id="3" name="Prompt card">
            <a:extLst>
              <a:ext uri="{C183D7F6-B498-43B3-948B-1728B52AA6E4}">
                <adec:decorative xmlns:adec="http://schemas.microsoft.com/office/drawing/2017/decorative" val="1"/>
              </a:ext>
            </a:extLst>
          </p:cNvPr>
          <p:cNvSpPr/>
          <p:nvPr/>
        </p:nvSpPr>
        <p:spPr>
          <a:xfrm>
            <a:off x="1088136" y="2011680"/>
            <a:ext cx="4480560" cy="3977639"/>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16736" y="2240280"/>
            <a:ext cx="320040" cy="320040"/>
          </a:xfrm>
          <a:prstGeom prst="rect">
            <a:avLst/>
          </a:prstGeom>
        </p:spPr>
      </p:pic>
      <p:sp>
        <p:nvSpPr>
          <p:cNvPr id="6" name="Prompt card text"/>
          <p:cNvSpPr txBox="1"/>
          <p:nvPr/>
        </p:nvSpPr>
        <p:spPr>
          <a:xfrm>
            <a:off x="1316736" y="2788920"/>
            <a:ext cx="4023360" cy="3063239"/>
          </a:xfrm>
          <a:prstGeom prst="rect">
            <a:avLst/>
          </a:prstGeom>
          <a:noFill/>
        </p:spPr>
        <p:txBody>
          <a:bodyPr wrap="square" lIns="0" tIns="0" rIns="0" bIns="0" anchor="t">
            <a:spAutoFit/>
          </a:bodyPr>
          <a:lstStyle/>
          <a:p>
            <a:pPr marL="228600" indent="-228600" algn="l">
              <a:spcAft>
                <a:spcPts val="1000"/>
              </a:spcAft>
              <a:buFont typeface="Arial"/>
              <a:buChar char="•"/>
            </a:pPr>
            <a:r>
              <a:rPr sz="1600" b="0" i="0">
                <a:solidFill>
                  <a:schemeClr val="dk2"/>
                </a:solidFill>
              </a:rPr>
              <a:t>When and how do you introduce the print option to students?</a:t>
            </a:r>
          </a:p>
          <a:p>
            <a:pPr marL="228600" indent="-228600" algn="l">
              <a:spcAft>
                <a:spcPts val="1000"/>
              </a:spcAft>
              <a:buFont typeface="Arial"/>
              <a:buChar char="•"/>
            </a:pPr>
            <a:r>
              <a:rPr sz="1600" b="0" i="0">
                <a:solidFill>
                  <a:schemeClr val="dk2"/>
                </a:solidFill>
              </a:rPr>
              <a:t>What do students find confusing, and how do you help?</a:t>
            </a:r>
          </a:p>
          <a:p>
            <a:pPr marL="228600" indent="-228600" algn="l">
              <a:spcAft>
                <a:spcPts val="1000"/>
              </a:spcAft>
              <a:buFont typeface="Arial"/>
              <a:buChar char="•"/>
            </a:pPr>
            <a:r>
              <a:rPr sz="1600" b="0" i="0">
                <a:solidFill>
                  <a:schemeClr val="dk2"/>
                </a:solidFill>
              </a:rPr>
              <a:t>How do students without a card or reliable internet access order?</a:t>
            </a:r>
          </a:p>
          <a:p>
            <a:pPr marL="228600" indent="-228600" algn="l">
              <a:spcAft>
                <a:spcPts val="1000"/>
              </a:spcAft>
              <a:buFont typeface="Arial"/>
              <a:buChar char="•"/>
            </a:pPr>
            <a:r>
              <a:rPr sz="1600" b="0" i="0">
                <a:solidFill>
                  <a:schemeClr val="dk2"/>
                </a:solidFill>
              </a:rPr>
              <a:t>What do you share in Canvas or in class to support ordering?</a:t>
            </a:r>
          </a:p>
        </p:txBody>
      </p:sp>
      <p:sp>
        <p:nvSpPr>
          <p:cNvPr id="7" name="TextBox 6"/>
          <p:cNvSpPr txBox="1"/>
          <p:nvPr/>
        </p:nvSpPr>
        <p:spPr>
          <a:xfrm>
            <a:off x="5797296" y="2011680"/>
            <a:ext cx="2496312" cy="411480"/>
          </a:xfrm>
          <a:prstGeom prst="rect">
            <a:avLst/>
          </a:prstGeom>
          <a:noFill/>
        </p:spPr>
        <p:txBody>
          <a:bodyPr wrap="square" lIns="0" tIns="0" rIns="0" bIns="0" anchor="t">
            <a:spAutoFit/>
          </a:bodyPr>
          <a:lstStyle/>
          <a:p>
            <a:pPr marL="0" indent="0" algn="l">
              <a:spcAft>
                <a:spcPts val="600"/>
              </a:spcAft>
              <a:buNone/>
            </a:pPr>
            <a:r>
              <a:rPr sz="1600" b="1" i="0">
                <a:solidFill>
                  <a:schemeClr val="dk1"/>
                </a:solidFill>
              </a:rPr>
              <a:t>Ordering steps for students</a:t>
            </a:r>
          </a:p>
        </p:txBody>
      </p:sp>
      <p:sp>
        <p:nvSpPr>
          <p:cNvPr id="8" name="Step number 1"/>
          <p:cNvSpPr/>
          <p:nvPr/>
        </p:nvSpPr>
        <p:spPr>
          <a:xfrm>
            <a:off x="5797296" y="2697480"/>
            <a:ext cx="457200" cy="45720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i="0">
                <a:solidFill>
                  <a:schemeClr val="lt1"/>
                </a:solidFill>
              </a:rPr>
              <a:t>1</a:t>
            </a:r>
          </a:p>
        </p:txBody>
      </p:sp>
      <p:sp>
        <p:nvSpPr>
          <p:cNvPr id="9" name="TextBox 8"/>
          <p:cNvSpPr txBox="1"/>
          <p:nvPr/>
        </p:nvSpPr>
        <p:spPr>
          <a:xfrm>
            <a:off x="6437375" y="2690168"/>
            <a:ext cx="2082800" cy="461665"/>
          </a:xfrm>
          <a:prstGeom prst="rect">
            <a:avLst/>
          </a:prstGeom>
          <a:noFill/>
        </p:spPr>
        <p:txBody>
          <a:bodyPr wrap="square" lIns="0" tIns="0" rIns="0" bIns="0" anchor="ctr">
            <a:spAutoFit/>
          </a:bodyPr>
          <a:lstStyle/>
          <a:p>
            <a:pPr>
              <a:spcAft>
                <a:spcPts val="600"/>
              </a:spcAft>
            </a:pPr>
            <a:r>
              <a:rPr lang="en-US" sz="1500" i="1">
                <a:solidFill>
                  <a:schemeClr val="tx2">
                    <a:lumMod val="10000"/>
                  </a:schemeClr>
                </a:solidFill>
              </a:rPr>
              <a:t>View materials information on Canvas</a:t>
            </a:r>
            <a:endParaRPr lang="en-US">
              <a:solidFill>
                <a:schemeClr val="tx2">
                  <a:lumMod val="10000"/>
                </a:schemeClr>
              </a:solidFill>
            </a:endParaRPr>
          </a:p>
        </p:txBody>
      </p:sp>
      <p:sp>
        <p:nvSpPr>
          <p:cNvPr id="10" name="Step number 2"/>
          <p:cNvSpPr/>
          <p:nvPr/>
        </p:nvSpPr>
        <p:spPr>
          <a:xfrm>
            <a:off x="5797296" y="3650488"/>
            <a:ext cx="457200" cy="45720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i="0">
                <a:solidFill>
                  <a:schemeClr val="lt1"/>
                </a:solidFill>
              </a:rPr>
              <a:t>2</a:t>
            </a:r>
          </a:p>
        </p:txBody>
      </p:sp>
      <p:sp>
        <p:nvSpPr>
          <p:cNvPr id="11" name="TextBox 10"/>
          <p:cNvSpPr txBox="1"/>
          <p:nvPr/>
        </p:nvSpPr>
        <p:spPr>
          <a:xfrm>
            <a:off x="6437375" y="3648256"/>
            <a:ext cx="2184400" cy="461665"/>
          </a:xfrm>
          <a:prstGeom prst="rect">
            <a:avLst/>
          </a:prstGeom>
          <a:noFill/>
        </p:spPr>
        <p:txBody>
          <a:bodyPr wrap="square" lIns="0" tIns="0" rIns="0" bIns="0" anchor="ctr">
            <a:spAutoFit/>
          </a:bodyPr>
          <a:lstStyle/>
          <a:p>
            <a:pPr>
              <a:spcAft>
                <a:spcPts val="600"/>
              </a:spcAft>
            </a:pPr>
            <a:r>
              <a:rPr lang="en-US" sz="1500" i="1">
                <a:solidFill>
                  <a:schemeClr val="tx2">
                    <a:lumMod val="10000"/>
                  </a:schemeClr>
                </a:solidFill>
              </a:rPr>
              <a:t>Complete the Marketplace purchase </a:t>
            </a:r>
            <a:endParaRPr lang="en-US">
              <a:solidFill>
                <a:schemeClr val="tx2">
                  <a:lumMod val="10000"/>
                </a:schemeClr>
              </a:solidFill>
            </a:endParaRPr>
          </a:p>
        </p:txBody>
      </p:sp>
      <p:sp>
        <p:nvSpPr>
          <p:cNvPr id="12" name="Step number 3"/>
          <p:cNvSpPr/>
          <p:nvPr/>
        </p:nvSpPr>
        <p:spPr>
          <a:xfrm>
            <a:off x="5797296" y="4603496"/>
            <a:ext cx="457200" cy="45720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i="0">
                <a:solidFill>
                  <a:schemeClr val="lt1"/>
                </a:solidFill>
              </a:rPr>
              <a:t>3</a:t>
            </a:r>
          </a:p>
        </p:txBody>
      </p:sp>
      <p:sp>
        <p:nvSpPr>
          <p:cNvPr id="13" name="TextBox 12"/>
          <p:cNvSpPr txBox="1"/>
          <p:nvPr/>
        </p:nvSpPr>
        <p:spPr>
          <a:xfrm>
            <a:off x="6437375" y="4601264"/>
            <a:ext cx="1828800" cy="461665"/>
          </a:xfrm>
          <a:prstGeom prst="rect">
            <a:avLst/>
          </a:prstGeom>
          <a:noFill/>
        </p:spPr>
        <p:txBody>
          <a:bodyPr wrap="square" lIns="0" tIns="0" rIns="0" bIns="0" anchor="ctr">
            <a:spAutoFit/>
          </a:bodyPr>
          <a:lstStyle/>
          <a:p>
            <a:pPr>
              <a:spcAft>
                <a:spcPts val="600"/>
              </a:spcAft>
            </a:pPr>
            <a:r>
              <a:rPr lang="en-US" sz="1500" i="1">
                <a:solidFill>
                  <a:schemeClr val="tx2">
                    <a:lumMod val="10000"/>
                  </a:schemeClr>
                </a:solidFill>
              </a:rPr>
              <a:t>Receive the textbook in-person or by mail</a:t>
            </a:r>
            <a:endParaRPr lang="en-US">
              <a:solidFill>
                <a:schemeClr val="tx2">
                  <a:lumMod val="10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What print access means for ESL students</a:t>
            </a:r>
          </a:p>
        </p:txBody>
      </p:sp>
      <p:sp>
        <p:nvSpPr>
          <p:cNvPr id="3" name="Prompt card">
            <a:extLst>
              <a:ext uri="{C183D7F6-B498-43B3-948B-1728B52AA6E4}">
                <adec:decorative xmlns:adec="http://schemas.microsoft.com/office/drawing/2017/decorative" val="1"/>
              </a:ext>
            </a:extLst>
          </p:cNvPr>
          <p:cNvSpPr/>
          <p:nvPr/>
        </p:nvSpPr>
        <p:spPr>
          <a:xfrm>
            <a:off x="1088136" y="2011680"/>
            <a:ext cx="4480560" cy="3977639"/>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16736" y="2240280"/>
            <a:ext cx="320040" cy="320040"/>
          </a:xfrm>
          <a:prstGeom prst="rect">
            <a:avLst/>
          </a:prstGeom>
        </p:spPr>
      </p:pic>
      <p:sp>
        <p:nvSpPr>
          <p:cNvPr id="6" name="Prompt card text"/>
          <p:cNvSpPr txBox="1"/>
          <p:nvPr/>
        </p:nvSpPr>
        <p:spPr>
          <a:xfrm>
            <a:off x="1316736" y="2788920"/>
            <a:ext cx="4023360" cy="3063239"/>
          </a:xfrm>
          <a:prstGeom prst="rect">
            <a:avLst/>
          </a:prstGeom>
          <a:noFill/>
        </p:spPr>
        <p:txBody>
          <a:bodyPr wrap="square" lIns="0" tIns="0" rIns="0" bIns="0" anchor="t">
            <a:spAutoFit/>
          </a:bodyPr>
          <a:lstStyle/>
          <a:p>
            <a:pPr marL="228600" indent="-228600" algn="l">
              <a:spcAft>
                <a:spcPts val="1000"/>
              </a:spcAft>
              <a:buFont typeface="Arial"/>
              <a:buChar char="•"/>
            </a:pPr>
            <a:r>
              <a:rPr sz="1600" b="0" i="0">
                <a:solidFill>
                  <a:schemeClr val="dk2"/>
                </a:solidFill>
              </a:rPr>
              <a:t>Why do some of your ESL students prefer a printed copy?</a:t>
            </a:r>
          </a:p>
          <a:p>
            <a:pPr marL="228600" indent="-228600" algn="l">
              <a:spcAft>
                <a:spcPts val="1000"/>
              </a:spcAft>
              <a:buFont typeface="Arial"/>
              <a:buChar char="•"/>
            </a:pPr>
            <a:r>
              <a:rPr sz="1600" b="0" i="0">
                <a:solidFill>
                  <a:schemeClr val="dk2"/>
                </a:solidFill>
              </a:rPr>
              <a:t>What changed in your class once a print option existed?</a:t>
            </a:r>
          </a:p>
          <a:p>
            <a:pPr marL="228600" indent="-228600" algn="l">
              <a:spcAft>
                <a:spcPts val="1000"/>
              </a:spcAft>
              <a:buFont typeface="Arial"/>
              <a:buChar char="•"/>
            </a:pPr>
            <a:r>
              <a:rPr sz="1600" b="0" i="0">
                <a:solidFill>
                  <a:schemeClr val="dk2"/>
                </a:solidFill>
              </a:rPr>
              <a:t>Did it affect how students engage with or use the text?</a:t>
            </a:r>
          </a:p>
          <a:p>
            <a:pPr marL="228600" indent="-228600" algn="l">
              <a:spcAft>
                <a:spcPts val="1000"/>
              </a:spcAft>
              <a:buFont typeface="Arial"/>
              <a:buChar char="•"/>
            </a:pPr>
            <a:r>
              <a:rPr sz="1600" b="0" i="0">
                <a:solidFill>
                  <a:schemeClr val="dk2"/>
                </a:solidFill>
              </a:rPr>
              <a:t>What would you want other faculty to know about access?</a:t>
            </a:r>
          </a:p>
        </p:txBody>
      </p:sp>
      <p:sp>
        <p:nvSpPr>
          <p:cNvPr id="7" name="Quote card">
            <a:extLst>
              <a:ext uri="{C183D7F6-B498-43B3-948B-1728B52AA6E4}">
                <adec:decorative xmlns:adec="http://schemas.microsoft.com/office/drawing/2017/decorative" val="1"/>
              </a:ext>
            </a:extLst>
          </p:cNvPr>
          <p:cNvSpPr/>
          <p:nvPr/>
        </p:nvSpPr>
        <p:spPr>
          <a:xfrm>
            <a:off x="5797296" y="2011680"/>
            <a:ext cx="2496312" cy="3977639"/>
          </a:xfrm>
          <a:prstGeom prst="roundRect">
            <a:avLst>
              <a:gd name="adj" fmla="val 5000"/>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8" name="Picture 7">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71616" y="2286000"/>
            <a:ext cx="502920" cy="502920"/>
          </a:xfrm>
          <a:prstGeom prst="rect">
            <a:avLst/>
          </a:prstGeom>
        </p:spPr>
      </p:pic>
      <p:sp>
        <p:nvSpPr>
          <p:cNvPr id="9" name="TextBox 8"/>
          <p:cNvSpPr txBox="1"/>
          <p:nvPr/>
        </p:nvSpPr>
        <p:spPr>
          <a:xfrm>
            <a:off x="6071616" y="3017520"/>
            <a:ext cx="1965960" cy="2005677"/>
          </a:xfrm>
          <a:prstGeom prst="rect">
            <a:avLst/>
          </a:prstGeom>
          <a:noFill/>
        </p:spPr>
        <p:txBody>
          <a:bodyPr wrap="square" lIns="0" tIns="0" rIns="0" bIns="0" anchor="t">
            <a:spAutoFit/>
          </a:bodyPr>
          <a:lstStyle/>
          <a:p>
            <a:pPr>
              <a:spcAft>
                <a:spcPts val="1000"/>
              </a:spcAft>
            </a:pPr>
            <a:r>
              <a:rPr lang="en-US" sz="1800" i="1">
                <a:solidFill>
                  <a:schemeClr val="lt1"/>
                </a:solidFill>
              </a:rPr>
              <a:t>"It's easier to bookmark information in a printed book than to keep track of Canvas pages."</a:t>
            </a:r>
            <a:endParaRPr lang="en-US" sz="1800" b="0" i="1">
              <a:solidFill>
                <a:schemeClr val="lt1"/>
              </a:solidFill>
            </a:endParaRPr>
          </a:p>
          <a:p>
            <a:pPr>
              <a:spcAft>
                <a:spcPts val="600"/>
              </a:spcAft>
            </a:pPr>
            <a:r>
              <a:rPr sz="1400" b="0" i="0">
                <a:solidFill>
                  <a:schemeClr val="lt1"/>
                </a:solidFill>
              </a:rPr>
              <a:t>— [</a:t>
            </a:r>
            <a:r>
              <a:rPr lang="en-US">
                <a:solidFill>
                  <a:schemeClr val="lt1"/>
                </a:solidFill>
              </a:rPr>
              <a:t>ESL-13</a:t>
            </a:r>
            <a:r>
              <a:rPr sz="1400" b="0" i="0">
                <a:solidFill>
                  <a:schemeClr val="lt1"/>
                </a:solidFill>
              </a:rPr>
              <a:t>, </a:t>
            </a:r>
            <a:r>
              <a:rPr lang="en-US">
                <a:solidFill>
                  <a:schemeClr val="lt1"/>
                </a:solidFill>
              </a:rPr>
              <a:t>Fall 2025</a:t>
            </a:r>
            <a:r>
              <a:rPr sz="1400" b="0" i="0">
                <a:solidFill>
                  <a:schemeClr val="lt1"/>
                </a:solidFill>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Q&amp;A: Questions for Rebecca?</a:t>
            </a:r>
          </a:p>
        </p:txBody>
      </p:sp>
      <p:sp>
        <p:nvSpPr>
          <p:cNvPr id="3" name="Text Placeholder 2"/>
          <p:cNvSpPr>
            <a:spLocks noGrp="1"/>
          </p:cNvSpPr>
          <p:nvPr>
            <p:ph type="body" idx="1"/>
          </p:nvPr>
        </p:nvSpPr>
        <p:spPr/>
        <p:txBody>
          <a:bodyPr/>
          <a:lstStyle/>
          <a:p>
            <a:r>
              <a:rPr sz="2000"/>
              <a:t>Add your questions in the chat or unmute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What worked, and what we’d do differently</a:t>
            </a:r>
          </a:p>
        </p:txBody>
      </p:sp>
      <p:sp>
        <p:nvSpPr>
          <p:cNvPr id="3" name="What worked card">
            <a:extLst>
              <a:ext uri="{C183D7F6-B498-43B3-948B-1728B52AA6E4}">
                <adec:decorative xmlns:adec="http://schemas.microsoft.com/office/drawing/2017/decorative" val="1"/>
              </a:ext>
            </a:extLst>
          </p:cNvPr>
          <p:cNvSpPr/>
          <p:nvPr/>
        </p:nvSpPr>
        <p:spPr>
          <a:xfrm>
            <a:off x="1088136" y="2011680"/>
            <a:ext cx="3493008" cy="3977639"/>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What worked icon circle">
            <a:extLst>
              <a:ext uri="{C183D7F6-B498-43B3-948B-1728B52AA6E4}">
                <adec:decorative xmlns:adec="http://schemas.microsoft.com/office/drawing/2017/decorative" val="1"/>
              </a:ext>
            </a:extLst>
          </p:cNvPr>
          <p:cNvSpPr/>
          <p:nvPr/>
        </p:nvSpPr>
        <p:spPr>
          <a:xfrm>
            <a:off x="1316736" y="2240280"/>
            <a:ext cx="640080" cy="64008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483156" y="2406700"/>
            <a:ext cx="307238" cy="307238"/>
          </a:xfrm>
          <a:prstGeom prst="rect">
            <a:avLst/>
          </a:prstGeom>
        </p:spPr>
      </p:pic>
      <p:sp>
        <p:nvSpPr>
          <p:cNvPr id="6" name="TextBox 5"/>
          <p:cNvSpPr txBox="1"/>
          <p:nvPr/>
        </p:nvSpPr>
        <p:spPr>
          <a:xfrm>
            <a:off x="2093976" y="2240280"/>
            <a:ext cx="2377440" cy="640080"/>
          </a:xfrm>
          <a:prstGeom prst="rect">
            <a:avLst/>
          </a:prstGeom>
          <a:noFill/>
        </p:spPr>
        <p:txBody>
          <a:bodyPr wrap="square" lIns="0" tIns="0" rIns="0" bIns="0" anchor="ctr">
            <a:spAutoFit/>
          </a:bodyPr>
          <a:lstStyle/>
          <a:p>
            <a:pPr marL="0" indent="0" algn="l">
              <a:spcAft>
                <a:spcPts val="600"/>
              </a:spcAft>
              <a:buNone/>
            </a:pPr>
            <a:r>
              <a:rPr sz="1800" b="1" i="0">
                <a:solidFill>
                  <a:schemeClr val="dk1"/>
                </a:solidFill>
              </a:rPr>
              <a:t>What worked</a:t>
            </a:r>
          </a:p>
        </p:txBody>
      </p:sp>
      <p:sp>
        <p:nvSpPr>
          <p:cNvPr id="7" name="TextBox 6"/>
          <p:cNvSpPr txBox="1"/>
          <p:nvPr/>
        </p:nvSpPr>
        <p:spPr>
          <a:xfrm>
            <a:off x="1362456" y="3154680"/>
            <a:ext cx="2971800" cy="518091"/>
          </a:xfrm>
          <a:prstGeom prst="rect">
            <a:avLst/>
          </a:prstGeom>
          <a:noFill/>
        </p:spPr>
        <p:txBody>
          <a:bodyPr wrap="square" lIns="0" tIns="0" rIns="0" bIns="0" anchor="t">
            <a:spAutoFit/>
          </a:bodyPr>
          <a:lstStyle/>
          <a:p>
            <a:pPr marL="0" indent="0" algn="l">
              <a:spcAft>
                <a:spcPts val="200"/>
              </a:spcAft>
              <a:buNone/>
            </a:pPr>
            <a:r>
              <a:rPr sz="1600" b="1" i="0">
                <a:solidFill>
                  <a:schemeClr val="dk1"/>
                </a:solidFill>
              </a:rPr>
              <a:t>Business office</a:t>
            </a:r>
          </a:p>
          <a:p>
            <a:pPr marL="0" indent="0" algn="l">
              <a:spcAft>
                <a:spcPts val="200"/>
              </a:spcAft>
              <a:buNone/>
            </a:pPr>
            <a:r>
              <a:rPr sz="1600" b="1" i="0">
                <a:solidFill>
                  <a:schemeClr val="dk1"/>
                </a:solidFill>
              </a:rPr>
              <a:t>Classroom</a:t>
            </a:r>
            <a:endParaRPr sz="1600" b="0" i="1">
              <a:solidFill>
                <a:schemeClr val="accent1"/>
              </a:solidFill>
            </a:endParaRPr>
          </a:p>
        </p:txBody>
      </p:sp>
      <p:sp>
        <p:nvSpPr>
          <p:cNvPr id="8" name="What we’d do differently card">
            <a:extLst>
              <a:ext uri="{C183D7F6-B498-43B3-948B-1728B52AA6E4}">
                <adec:decorative xmlns:adec="http://schemas.microsoft.com/office/drawing/2017/decorative" val="1"/>
              </a:ext>
            </a:extLst>
          </p:cNvPr>
          <p:cNvSpPr/>
          <p:nvPr/>
        </p:nvSpPr>
        <p:spPr>
          <a:xfrm>
            <a:off x="4800600" y="2011680"/>
            <a:ext cx="3493008" cy="3977639"/>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What we’d do differently icon circle">
            <a:extLst>
              <a:ext uri="{C183D7F6-B498-43B3-948B-1728B52AA6E4}">
                <adec:decorative xmlns:adec="http://schemas.microsoft.com/office/drawing/2017/decorative" val="1"/>
              </a:ext>
            </a:extLst>
          </p:cNvPr>
          <p:cNvSpPr/>
          <p:nvPr/>
        </p:nvSpPr>
        <p:spPr>
          <a:xfrm>
            <a:off x="5029200" y="2240280"/>
            <a:ext cx="640080" cy="64008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95620" y="2406700"/>
            <a:ext cx="307238" cy="307238"/>
          </a:xfrm>
          <a:prstGeom prst="rect">
            <a:avLst/>
          </a:prstGeom>
        </p:spPr>
      </p:pic>
      <p:sp>
        <p:nvSpPr>
          <p:cNvPr id="11" name="TextBox 10"/>
          <p:cNvSpPr txBox="1"/>
          <p:nvPr/>
        </p:nvSpPr>
        <p:spPr>
          <a:xfrm>
            <a:off x="5806440" y="2240280"/>
            <a:ext cx="2377440" cy="640080"/>
          </a:xfrm>
          <a:prstGeom prst="rect">
            <a:avLst/>
          </a:prstGeom>
          <a:noFill/>
        </p:spPr>
        <p:txBody>
          <a:bodyPr wrap="square" lIns="0" tIns="0" rIns="0" bIns="0" anchor="ctr">
            <a:spAutoFit/>
          </a:bodyPr>
          <a:lstStyle/>
          <a:p>
            <a:pPr marL="0" indent="0" algn="l">
              <a:spcAft>
                <a:spcPts val="600"/>
              </a:spcAft>
              <a:buNone/>
            </a:pPr>
            <a:r>
              <a:rPr sz="1800" b="1" i="0">
                <a:solidFill>
                  <a:schemeClr val="dk1"/>
                </a:solidFill>
              </a:rPr>
              <a:t>What we’d do differently</a:t>
            </a:r>
          </a:p>
        </p:txBody>
      </p:sp>
      <p:sp>
        <p:nvSpPr>
          <p:cNvPr id="12" name="TextBox 11"/>
          <p:cNvSpPr txBox="1"/>
          <p:nvPr/>
        </p:nvSpPr>
        <p:spPr>
          <a:xfrm>
            <a:off x="5074920" y="3154680"/>
            <a:ext cx="2971800" cy="518091"/>
          </a:xfrm>
          <a:prstGeom prst="rect">
            <a:avLst/>
          </a:prstGeom>
          <a:noFill/>
        </p:spPr>
        <p:txBody>
          <a:bodyPr wrap="square" lIns="0" tIns="0" rIns="0" bIns="0" anchor="t">
            <a:spAutoFit/>
          </a:bodyPr>
          <a:lstStyle/>
          <a:p>
            <a:pPr marL="0" indent="0" algn="l">
              <a:spcAft>
                <a:spcPts val="200"/>
              </a:spcAft>
              <a:buNone/>
            </a:pPr>
            <a:r>
              <a:rPr sz="1600" b="1" i="0">
                <a:solidFill>
                  <a:schemeClr val="dk1"/>
                </a:solidFill>
              </a:rPr>
              <a:t>Business office</a:t>
            </a:r>
          </a:p>
          <a:p>
            <a:pPr marL="0" indent="0" algn="l">
              <a:spcAft>
                <a:spcPts val="200"/>
              </a:spcAft>
              <a:buNone/>
            </a:pPr>
            <a:r>
              <a:rPr sz="1600" b="1" i="0">
                <a:solidFill>
                  <a:schemeClr val="dk1"/>
                </a:solidFill>
              </a:rPr>
              <a:t>Classroom</a:t>
            </a:r>
            <a:endParaRPr sz="1600" b="0" i="1">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Questions to ask before you implement</a:t>
            </a:r>
          </a:p>
        </p:txBody>
      </p:sp>
      <p:sp>
        <p:nvSpPr>
          <p:cNvPr id="3" name="Setup and operations card">
            <a:extLst>
              <a:ext uri="{C183D7F6-B498-43B3-948B-1728B52AA6E4}">
                <adec:decorative xmlns:adec="http://schemas.microsoft.com/office/drawing/2017/decorative" val="1"/>
              </a:ext>
            </a:extLst>
          </p:cNvPr>
          <p:cNvSpPr/>
          <p:nvPr/>
        </p:nvSpPr>
        <p:spPr>
          <a:xfrm>
            <a:off x="1088136" y="2011680"/>
            <a:ext cx="3493008" cy="4023360"/>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Setup and operations icon circle">
            <a:extLst>
              <a:ext uri="{C183D7F6-B498-43B3-948B-1728B52AA6E4}">
                <adec:decorative xmlns:adec="http://schemas.microsoft.com/office/drawing/2017/decorative" val="1"/>
              </a:ext>
            </a:extLst>
          </p:cNvPr>
          <p:cNvSpPr/>
          <p:nvPr/>
        </p:nvSpPr>
        <p:spPr>
          <a:xfrm>
            <a:off x="1271016" y="2194560"/>
            <a:ext cx="548640" cy="54864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413662" y="2337206"/>
            <a:ext cx="263347" cy="263347"/>
          </a:xfrm>
          <a:prstGeom prst="rect">
            <a:avLst/>
          </a:prstGeom>
        </p:spPr>
      </p:pic>
      <p:sp>
        <p:nvSpPr>
          <p:cNvPr id="6" name="TextBox 5"/>
          <p:cNvSpPr txBox="1"/>
          <p:nvPr/>
        </p:nvSpPr>
        <p:spPr>
          <a:xfrm>
            <a:off x="1956815" y="2194560"/>
            <a:ext cx="2514600" cy="548640"/>
          </a:xfrm>
          <a:prstGeom prst="rect">
            <a:avLst/>
          </a:prstGeom>
          <a:noFill/>
        </p:spPr>
        <p:txBody>
          <a:bodyPr wrap="square" lIns="0" tIns="0" rIns="0" bIns="0" anchor="ctr">
            <a:spAutoFit/>
          </a:bodyPr>
          <a:lstStyle/>
          <a:p>
            <a:pPr marL="0" indent="0" algn="l">
              <a:spcAft>
                <a:spcPts val="600"/>
              </a:spcAft>
              <a:buNone/>
            </a:pPr>
            <a:r>
              <a:rPr sz="1700" b="1" i="0">
                <a:solidFill>
                  <a:schemeClr val="dk1"/>
                </a:solidFill>
              </a:rPr>
              <a:t>Setup and operations</a:t>
            </a:r>
          </a:p>
        </p:txBody>
      </p:sp>
      <p:sp>
        <p:nvSpPr>
          <p:cNvPr id="7" name="TextBox 6"/>
          <p:cNvSpPr txBox="1"/>
          <p:nvPr/>
        </p:nvSpPr>
        <p:spPr>
          <a:xfrm>
            <a:off x="1271016" y="2926080"/>
            <a:ext cx="3154680" cy="3017520"/>
          </a:xfrm>
          <a:prstGeom prst="rect">
            <a:avLst/>
          </a:prstGeom>
          <a:noFill/>
        </p:spPr>
        <p:txBody>
          <a:bodyPr wrap="square" lIns="0" tIns="0" rIns="0" bIns="0" anchor="t">
            <a:spAutoFit/>
          </a:bodyPr>
          <a:lstStyle/>
          <a:p>
            <a:pPr marL="228600" indent="-228600" algn="l">
              <a:spcAft>
                <a:spcPts val="800"/>
              </a:spcAft>
              <a:buFont typeface="Arial"/>
              <a:buChar char="•"/>
            </a:pPr>
            <a:r>
              <a:rPr sz="1400" b="0" i="0">
                <a:solidFill>
                  <a:schemeClr val="dk2"/>
                </a:solidFill>
              </a:rPr>
              <a:t>Does your college or district already have TouchNet Marketplace or another online store?</a:t>
            </a:r>
          </a:p>
          <a:p>
            <a:pPr marL="228600" indent="-228600" algn="l">
              <a:spcAft>
                <a:spcPts val="800"/>
              </a:spcAft>
              <a:buFont typeface="Arial"/>
              <a:buChar char="•"/>
            </a:pPr>
            <a:r>
              <a:rPr sz="1400" b="0" i="0">
                <a:solidFill>
                  <a:schemeClr val="dk2"/>
                </a:solidFill>
              </a:rPr>
              <a:t>Who will own the store and update listings each term?</a:t>
            </a:r>
          </a:p>
          <a:p>
            <a:pPr marL="228600" indent="-228600" algn="l">
              <a:spcAft>
                <a:spcPts val="800"/>
              </a:spcAft>
              <a:buFont typeface="Arial"/>
              <a:buChar char="•"/>
            </a:pPr>
            <a:r>
              <a:rPr sz="1400" b="0" i="0">
                <a:solidFill>
                  <a:schemeClr val="dk2"/>
                </a:solidFill>
              </a:rPr>
              <a:t>Can your print shop handle the rush at the start of a term?</a:t>
            </a:r>
          </a:p>
          <a:p>
            <a:pPr marL="228600" indent="-228600" algn="l">
              <a:spcAft>
                <a:spcPts val="800"/>
              </a:spcAft>
              <a:buFont typeface="Arial"/>
              <a:buChar char="•"/>
            </a:pPr>
            <a:r>
              <a:rPr sz="1400" b="0" i="0">
                <a:solidFill>
                  <a:schemeClr val="dk2"/>
                </a:solidFill>
              </a:rPr>
              <a:t>How will prices be set, and where will revenue go?</a:t>
            </a:r>
          </a:p>
        </p:txBody>
      </p:sp>
      <p:sp>
        <p:nvSpPr>
          <p:cNvPr id="8" name="Students and faculty card">
            <a:extLst>
              <a:ext uri="{C183D7F6-B498-43B3-948B-1728B52AA6E4}">
                <adec:decorative xmlns:adec="http://schemas.microsoft.com/office/drawing/2017/decorative" val="1"/>
              </a:ext>
            </a:extLst>
          </p:cNvPr>
          <p:cNvSpPr/>
          <p:nvPr/>
        </p:nvSpPr>
        <p:spPr>
          <a:xfrm>
            <a:off x="4800600" y="2011680"/>
            <a:ext cx="3493008" cy="4023360"/>
          </a:xfrm>
          <a:prstGeom prst="roundRect">
            <a:avLst>
              <a:gd name="adj" fmla="val 5000"/>
            </a:avLst>
          </a:prstGeom>
          <a:solidFill>
            <a:schemeClr val="dk1">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Students and faculty icon circle">
            <a:extLst>
              <a:ext uri="{C183D7F6-B498-43B3-948B-1728B52AA6E4}">
                <adec:decorative xmlns:adec="http://schemas.microsoft.com/office/drawing/2017/decorative" val="1"/>
              </a:ext>
            </a:extLst>
          </p:cNvPr>
          <p:cNvSpPr/>
          <p:nvPr/>
        </p:nvSpPr>
        <p:spPr>
          <a:xfrm>
            <a:off x="4983480" y="2194560"/>
            <a:ext cx="548640" cy="548640"/>
          </a:xfrm>
          <a:prstGeom prst="ellipse">
            <a:avLst/>
          </a:prstGeom>
          <a:solidFill>
            <a:schemeClr val="dk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26126" y="2337206"/>
            <a:ext cx="263347" cy="263347"/>
          </a:xfrm>
          <a:prstGeom prst="rect">
            <a:avLst/>
          </a:prstGeom>
        </p:spPr>
      </p:pic>
      <p:sp>
        <p:nvSpPr>
          <p:cNvPr id="11" name="TextBox 10"/>
          <p:cNvSpPr txBox="1"/>
          <p:nvPr/>
        </p:nvSpPr>
        <p:spPr>
          <a:xfrm>
            <a:off x="5669280" y="2194560"/>
            <a:ext cx="2514600" cy="548640"/>
          </a:xfrm>
          <a:prstGeom prst="rect">
            <a:avLst/>
          </a:prstGeom>
          <a:noFill/>
        </p:spPr>
        <p:txBody>
          <a:bodyPr wrap="square" lIns="0" tIns="0" rIns="0" bIns="0" anchor="ctr">
            <a:spAutoFit/>
          </a:bodyPr>
          <a:lstStyle/>
          <a:p>
            <a:pPr marL="0" indent="0" algn="l">
              <a:spcAft>
                <a:spcPts val="600"/>
              </a:spcAft>
              <a:buNone/>
            </a:pPr>
            <a:r>
              <a:rPr sz="1700" b="1" i="0">
                <a:solidFill>
                  <a:schemeClr val="dk1"/>
                </a:solidFill>
              </a:rPr>
              <a:t>Students and faculty</a:t>
            </a:r>
          </a:p>
        </p:txBody>
      </p:sp>
      <p:sp>
        <p:nvSpPr>
          <p:cNvPr id="12" name="TextBox 11"/>
          <p:cNvSpPr txBox="1"/>
          <p:nvPr/>
        </p:nvSpPr>
        <p:spPr>
          <a:xfrm>
            <a:off x="4983480" y="2926080"/>
            <a:ext cx="3154680" cy="3017520"/>
          </a:xfrm>
          <a:prstGeom prst="rect">
            <a:avLst/>
          </a:prstGeom>
          <a:noFill/>
        </p:spPr>
        <p:txBody>
          <a:bodyPr wrap="square" lIns="0" tIns="0" rIns="0" bIns="0" anchor="t">
            <a:spAutoFit/>
          </a:bodyPr>
          <a:lstStyle/>
          <a:p>
            <a:pPr marL="228600" indent="-228600" algn="l">
              <a:spcAft>
                <a:spcPts val="800"/>
              </a:spcAft>
              <a:buFont typeface="Arial"/>
              <a:buChar char="•"/>
            </a:pPr>
            <a:r>
              <a:rPr sz="1400" b="0" i="0">
                <a:solidFill>
                  <a:schemeClr val="dk2"/>
                </a:solidFill>
              </a:rPr>
              <a:t>Do the OER licenses allow printing and selling copies at cost?</a:t>
            </a:r>
          </a:p>
          <a:p>
            <a:pPr marL="228600" indent="-228600" algn="l">
              <a:spcAft>
                <a:spcPts val="800"/>
              </a:spcAft>
              <a:buFont typeface="Arial"/>
              <a:buChar char="•"/>
            </a:pPr>
            <a:r>
              <a:rPr sz="1400" b="0" i="0">
                <a:solidFill>
                  <a:schemeClr val="dk2"/>
                </a:solidFill>
              </a:rPr>
              <a:t>How will students without a card or online access pay?</a:t>
            </a:r>
          </a:p>
          <a:p>
            <a:pPr marL="228600" indent="-228600" algn="l">
              <a:spcAft>
                <a:spcPts val="800"/>
              </a:spcAft>
              <a:buFont typeface="Arial"/>
              <a:buChar char="•"/>
            </a:pPr>
            <a:r>
              <a:rPr sz="1400" b="0" i="0">
                <a:solidFill>
                  <a:schemeClr val="dk2"/>
                </a:solidFill>
              </a:rPr>
              <a:t>Will students pick up, get delivery in class, or need shipping?</a:t>
            </a:r>
          </a:p>
          <a:p>
            <a:pPr marL="228600" indent="-228600" algn="l">
              <a:spcAft>
                <a:spcPts val="800"/>
              </a:spcAft>
              <a:buFont typeface="Arial"/>
              <a:buChar char="•"/>
            </a:pPr>
            <a:r>
              <a:rPr sz="1400" b="0" i="0">
                <a:solidFill>
                  <a:schemeClr val="dk2"/>
                </a:solidFill>
              </a:rPr>
              <a:t>How will faculty and students learn the option exists?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9"/>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a:t>Resources and Notes</a:t>
            </a:r>
            <a:endParaRPr sz="3400"/>
          </a:p>
        </p:txBody>
      </p:sp>
      <p:sp>
        <p:nvSpPr>
          <p:cNvPr id="181" name="Reedley College Marketplace store icon circle">
            <a:extLst>
              <a:ext uri="{C183D7F6-B498-43B3-948B-1728B52AA6E4}">
                <adec:decorative xmlns:adec="http://schemas.microsoft.com/office/drawing/2017/decorative" val="1"/>
              </a:ext>
            </a:extLst>
          </p:cNvPr>
          <p:cNvSpPr/>
          <p:nvPr/>
        </p:nvSpPr>
        <p:spPr>
          <a:xfrm>
            <a:off x="1088136" y="2057400"/>
            <a:ext cx="566928" cy="566928"/>
          </a:xfrm>
          <a:prstGeom prst="ellipse">
            <a:avLst/>
          </a:prstGeom>
          <a:solidFill>
            <a:schemeClr val="dk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2" name="Picture 181">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35537" y="2204801"/>
            <a:ext cx="272125" cy="272125"/>
          </a:xfrm>
          <a:prstGeom prst="rect">
            <a:avLst/>
          </a:prstGeom>
        </p:spPr>
      </p:pic>
      <p:sp>
        <p:nvSpPr>
          <p:cNvPr id="183" name="TextBox 182"/>
          <p:cNvSpPr txBox="1"/>
          <p:nvPr/>
        </p:nvSpPr>
        <p:spPr>
          <a:xfrm>
            <a:off x="1865376" y="2116053"/>
            <a:ext cx="6428232" cy="477054"/>
          </a:xfrm>
          <a:prstGeom prst="rect">
            <a:avLst/>
          </a:prstGeom>
          <a:noFill/>
        </p:spPr>
        <p:txBody>
          <a:bodyPr wrap="square" lIns="0" tIns="0" rIns="0" bIns="0" anchor="ctr">
            <a:spAutoFit/>
          </a:bodyPr>
          <a:lstStyle/>
          <a:p>
            <a:pPr marL="0" indent="0" algn="l">
              <a:spcAft>
                <a:spcPts val="0"/>
              </a:spcAft>
              <a:buNone/>
            </a:pPr>
            <a:r>
              <a:rPr sz="1600" b="1" i="0">
                <a:solidFill>
                  <a:schemeClr val="dk1"/>
                </a:solidFill>
                <a:hlinkClick r:id="rId4">
                  <a:extLst>
                    <a:ext uri="{A12FA001-AC4F-418D-AE19-62706E023703}">
                      <ahyp:hlinkClr xmlns:ahyp="http://schemas.microsoft.com/office/drawing/2018/hyperlinkcolor" val="tx"/>
                    </a:ext>
                  </a:extLst>
                </a:hlinkClick>
              </a:rPr>
              <a:t>Reedley College Marketplace store</a:t>
            </a:r>
            <a:endParaRPr sz="1600" b="1" i="0">
              <a:solidFill>
                <a:schemeClr val="dk1"/>
              </a:solidFill>
            </a:endParaRPr>
          </a:p>
          <a:p>
            <a:pPr marL="0" indent="0" algn="l">
              <a:spcAft>
                <a:spcPts val="600"/>
              </a:spcAft>
              <a:buNone/>
            </a:pPr>
            <a:endParaRPr lang="en-US" sz="1500">
              <a:solidFill>
                <a:schemeClr val="tx2">
                  <a:lumMod val="10000"/>
                </a:schemeClr>
              </a:solidFill>
            </a:endParaRPr>
          </a:p>
        </p:txBody>
      </p:sp>
      <p:sp>
        <p:nvSpPr>
          <p:cNvPr id="184" name="TouchNet representative icon circle">
            <a:extLst>
              <a:ext uri="{C183D7F6-B498-43B3-948B-1728B52AA6E4}">
                <adec:decorative xmlns:adec="http://schemas.microsoft.com/office/drawing/2017/decorative" val="1"/>
              </a:ext>
            </a:extLst>
          </p:cNvPr>
          <p:cNvSpPr/>
          <p:nvPr/>
        </p:nvSpPr>
        <p:spPr>
          <a:xfrm>
            <a:off x="1088136" y="2843784"/>
            <a:ext cx="566928" cy="566928"/>
          </a:xfrm>
          <a:prstGeom prst="ellipse">
            <a:avLst/>
          </a:prstGeom>
          <a:solidFill>
            <a:schemeClr val="dk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5" name="Picture 18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235537" y="2991185"/>
            <a:ext cx="272125" cy="272125"/>
          </a:xfrm>
          <a:prstGeom prst="rect">
            <a:avLst/>
          </a:prstGeom>
        </p:spPr>
      </p:pic>
      <p:sp>
        <p:nvSpPr>
          <p:cNvPr id="186" name="TextBox 185"/>
          <p:cNvSpPr txBox="1"/>
          <p:nvPr/>
        </p:nvSpPr>
        <p:spPr>
          <a:xfrm>
            <a:off x="1865376" y="3017853"/>
            <a:ext cx="6428232" cy="246221"/>
          </a:xfrm>
          <a:prstGeom prst="rect">
            <a:avLst/>
          </a:prstGeom>
          <a:noFill/>
        </p:spPr>
        <p:txBody>
          <a:bodyPr wrap="square" lIns="0" tIns="0" rIns="0" bIns="0" anchor="ctr">
            <a:spAutoFit/>
          </a:bodyPr>
          <a:lstStyle/>
          <a:p>
            <a:pPr marL="0" indent="0" algn="l">
              <a:spcAft>
                <a:spcPts val="0"/>
              </a:spcAft>
              <a:buNone/>
            </a:pPr>
            <a:r>
              <a:rPr sz="1600" b="1" i="0" err="1">
                <a:solidFill>
                  <a:schemeClr val="dk1"/>
                </a:solidFill>
              </a:rPr>
              <a:t>TouchNet</a:t>
            </a:r>
            <a:r>
              <a:rPr sz="1600" b="1" i="0">
                <a:solidFill>
                  <a:schemeClr val="dk1"/>
                </a:solidFill>
              </a:rPr>
              <a:t> representative</a:t>
            </a:r>
            <a:endParaRPr sz="1500" b="0" i="1">
              <a:solidFill>
                <a:schemeClr val="dk1"/>
              </a:solidFill>
            </a:endParaRPr>
          </a:p>
        </p:txBody>
      </p:sp>
      <p:sp>
        <p:nvSpPr>
          <p:cNvPr id="187" name="Presenter contacts icon circle">
            <a:extLst>
              <a:ext uri="{C183D7F6-B498-43B3-948B-1728B52AA6E4}">
                <adec:decorative xmlns:adec="http://schemas.microsoft.com/office/drawing/2017/decorative" val="1"/>
              </a:ext>
            </a:extLst>
          </p:cNvPr>
          <p:cNvSpPr/>
          <p:nvPr/>
        </p:nvSpPr>
        <p:spPr>
          <a:xfrm>
            <a:off x="1088136" y="3630168"/>
            <a:ext cx="566928" cy="566928"/>
          </a:xfrm>
          <a:prstGeom prst="ellipse">
            <a:avLst/>
          </a:prstGeom>
          <a:solidFill>
            <a:schemeClr val="dk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8" name="Picture 187">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235537" y="3777569"/>
            <a:ext cx="272125" cy="272125"/>
          </a:xfrm>
          <a:prstGeom prst="rect">
            <a:avLst/>
          </a:prstGeom>
        </p:spPr>
      </p:pic>
      <p:sp>
        <p:nvSpPr>
          <p:cNvPr id="189" name="TextBox 188"/>
          <p:cNvSpPr txBox="1"/>
          <p:nvPr/>
        </p:nvSpPr>
        <p:spPr>
          <a:xfrm>
            <a:off x="1865376" y="3688821"/>
            <a:ext cx="6428232" cy="477054"/>
          </a:xfrm>
          <a:prstGeom prst="rect">
            <a:avLst/>
          </a:prstGeom>
          <a:noFill/>
        </p:spPr>
        <p:txBody>
          <a:bodyPr wrap="square" lIns="0" tIns="0" rIns="0" bIns="0" anchor="ctr">
            <a:spAutoFit/>
          </a:bodyPr>
          <a:lstStyle/>
          <a:p>
            <a:pPr marL="0" indent="0" algn="l">
              <a:spcAft>
                <a:spcPts val="0"/>
              </a:spcAft>
              <a:buNone/>
            </a:pPr>
            <a:r>
              <a:rPr sz="1600" b="1" i="0">
                <a:solidFill>
                  <a:schemeClr val="dk1"/>
                </a:solidFill>
              </a:rPr>
              <a:t>Presenter contacts</a:t>
            </a:r>
          </a:p>
          <a:p>
            <a:pPr>
              <a:spcAft>
                <a:spcPts val="600"/>
              </a:spcAft>
            </a:pPr>
            <a:r>
              <a:rPr lang="en-US" sz="1500" i="1">
                <a:solidFill>
                  <a:schemeClr val="tx2">
                    <a:lumMod val="10000"/>
                  </a:schemeClr>
                </a:solidFill>
              </a:rPr>
              <a:t>Rebecca Al Haider: </a:t>
            </a:r>
            <a:r>
              <a:rPr lang="en-US" sz="1500" i="1">
                <a:solidFill>
                  <a:schemeClr val="tx2">
                    <a:lumMod val="10000"/>
                  </a:schemeClr>
                </a:solidFill>
                <a:hlinkClick r:id="rId7">
                  <a:extLst>
                    <a:ext uri="{A12FA001-AC4F-418D-AE19-62706E023703}">
                      <ahyp:hlinkClr xmlns:ahyp="http://schemas.microsoft.com/office/drawing/2018/hyperlinkcolor" val="tx"/>
                    </a:ext>
                  </a:extLst>
                </a:hlinkClick>
              </a:rPr>
              <a:t>rebecca.alhaider@reedleycollege.edu</a:t>
            </a:r>
            <a:endParaRPr>
              <a:solidFill>
                <a:schemeClr val="tx2">
                  <a:lumMod val="10000"/>
                </a:schemeClr>
              </a:solidFill>
            </a:endParaRPr>
          </a:p>
        </p:txBody>
      </p:sp>
      <p:sp>
        <p:nvSpPr>
          <p:cNvPr id="190" name="ASCCC OERI webinar archives icon circle">
            <a:extLst>
              <a:ext uri="{C183D7F6-B498-43B3-948B-1728B52AA6E4}">
                <adec:decorative xmlns:adec="http://schemas.microsoft.com/office/drawing/2017/decorative" val="1"/>
              </a:ext>
            </a:extLst>
          </p:cNvPr>
          <p:cNvSpPr/>
          <p:nvPr/>
        </p:nvSpPr>
        <p:spPr>
          <a:xfrm>
            <a:off x="1088136" y="4416552"/>
            <a:ext cx="566928" cy="566928"/>
          </a:xfrm>
          <a:prstGeom prst="ellipse">
            <a:avLst/>
          </a:prstGeom>
          <a:solidFill>
            <a:schemeClr val="dk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1" name="Picture 190">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235537" y="4563953"/>
            <a:ext cx="272125" cy="272125"/>
          </a:xfrm>
          <a:prstGeom prst="rect">
            <a:avLst/>
          </a:prstGeom>
        </p:spPr>
      </p:pic>
      <p:sp>
        <p:nvSpPr>
          <p:cNvPr id="192" name="TextBox 191"/>
          <p:cNvSpPr txBox="1"/>
          <p:nvPr/>
        </p:nvSpPr>
        <p:spPr>
          <a:xfrm>
            <a:off x="1865376" y="4370832"/>
            <a:ext cx="6428232" cy="685800"/>
          </a:xfrm>
          <a:prstGeom prst="rect">
            <a:avLst/>
          </a:prstGeom>
          <a:noFill/>
        </p:spPr>
        <p:txBody>
          <a:bodyPr wrap="square" lIns="0" tIns="0" rIns="0" bIns="0" anchor="ctr">
            <a:spAutoFit/>
          </a:bodyPr>
          <a:lstStyle/>
          <a:p>
            <a:pPr marL="0" indent="0" algn="l">
              <a:spcAft>
                <a:spcPts val="0"/>
              </a:spcAft>
              <a:buNone/>
            </a:pPr>
            <a:r>
              <a:rPr sz="1600" b="1" i="0">
                <a:solidFill>
                  <a:schemeClr val="dk1"/>
                </a:solidFill>
              </a:rPr>
              <a:t>ASCCC OERI webinar archives</a:t>
            </a:r>
          </a:p>
          <a:p>
            <a:pPr marL="0" indent="0" algn="l">
              <a:spcAft>
                <a:spcPts val="600"/>
              </a:spcAft>
              <a:buNone/>
            </a:pPr>
            <a:r>
              <a:rPr sz="1500" b="0" i="0">
                <a:solidFill>
                  <a:schemeClr val="dk2"/>
                </a:solidFill>
                <a:hlinkClick r:id="rId9">
                  <a:extLst>
                    <a:ext uri="{A12FA001-AC4F-418D-AE19-62706E023703}">
                      <ahyp:hlinkClr xmlns:ahyp="http://schemas.microsoft.com/office/drawing/2018/hyperlinkcolor" val="tx"/>
                    </a:ext>
                  </a:extLst>
                </a:hlinkClick>
              </a:rPr>
              <a:t>asccc-oeri.org &gt; Webinars and Events</a:t>
            </a:r>
          </a:p>
        </p:txBody>
      </p:sp>
      <p:sp>
        <p:nvSpPr>
          <p:cNvPr id="193" name="Questions for the OERI icon circle">
            <a:extLst>
              <a:ext uri="{C183D7F6-B498-43B3-948B-1728B52AA6E4}">
                <adec:decorative xmlns:adec="http://schemas.microsoft.com/office/drawing/2017/decorative" val="1"/>
              </a:ext>
            </a:extLst>
          </p:cNvPr>
          <p:cNvSpPr/>
          <p:nvPr/>
        </p:nvSpPr>
        <p:spPr>
          <a:xfrm>
            <a:off x="1088136" y="5202936"/>
            <a:ext cx="566928" cy="566928"/>
          </a:xfrm>
          <a:prstGeom prst="ellipse">
            <a:avLst/>
          </a:prstGeom>
          <a:solidFill>
            <a:schemeClr val="dk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4" name="Picture 193">
            <a:extLs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235537" y="5350337"/>
            <a:ext cx="272125" cy="272125"/>
          </a:xfrm>
          <a:prstGeom prst="rect">
            <a:avLst/>
          </a:prstGeom>
        </p:spPr>
      </p:pic>
      <p:sp>
        <p:nvSpPr>
          <p:cNvPr id="195" name="TextBox 194"/>
          <p:cNvSpPr txBox="1"/>
          <p:nvPr/>
        </p:nvSpPr>
        <p:spPr>
          <a:xfrm>
            <a:off x="1865376" y="5157216"/>
            <a:ext cx="6428232" cy="685800"/>
          </a:xfrm>
          <a:prstGeom prst="rect">
            <a:avLst/>
          </a:prstGeom>
          <a:noFill/>
        </p:spPr>
        <p:txBody>
          <a:bodyPr wrap="square" lIns="0" tIns="0" rIns="0" bIns="0" anchor="ctr">
            <a:spAutoFit/>
          </a:bodyPr>
          <a:lstStyle/>
          <a:p>
            <a:pPr marL="0" indent="0" algn="l">
              <a:spcAft>
                <a:spcPts val="0"/>
              </a:spcAft>
              <a:buNone/>
            </a:pPr>
            <a:r>
              <a:rPr sz="1600" b="1" i="0">
                <a:solidFill>
                  <a:schemeClr val="dk1"/>
                </a:solidFill>
              </a:rPr>
              <a:t>Questions for the OERI</a:t>
            </a:r>
          </a:p>
          <a:p>
            <a:pPr marL="0" indent="0" algn="l">
              <a:spcAft>
                <a:spcPts val="600"/>
              </a:spcAft>
              <a:buNone/>
            </a:pPr>
            <a:r>
              <a:rPr sz="1500" b="0" i="0">
                <a:solidFill>
                  <a:schemeClr val="dk2"/>
                </a:solidFill>
                <a:hlinkClick r:id="rId11">
                  <a:extLst>
                    <a:ext uri="{A12FA001-AC4F-418D-AE19-62706E023703}">
                      <ahyp:hlinkClr xmlns:ahyp="http://schemas.microsoft.com/office/drawing/2018/hyperlinkcolor" val="tx"/>
                    </a:ext>
                  </a:extLst>
                </a:hlinkClick>
              </a:rPr>
              <a:t>oeri@asccc.org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5189A-FC1F-D48A-174F-FC21A5483016}"/>
              </a:ext>
            </a:extLst>
          </p:cNvPr>
          <p:cNvSpPr>
            <a:spLocks noGrp="1"/>
          </p:cNvSpPr>
          <p:nvPr>
            <p:ph type="title"/>
          </p:nvPr>
        </p:nvSpPr>
        <p:spPr/>
        <p:txBody>
          <a:bodyPr/>
          <a:lstStyle/>
          <a:p>
            <a:pPr algn="ctr"/>
            <a:r>
              <a:rPr lang="en-US"/>
              <a:t>We Need Your Feedback!</a:t>
            </a:r>
          </a:p>
        </p:txBody>
      </p:sp>
      <p:sp>
        <p:nvSpPr>
          <p:cNvPr id="3" name="Google Shape;181;p9">
            <a:extLst>
              <a:ext uri="{FF2B5EF4-FFF2-40B4-BE49-F238E27FC236}">
                <a16:creationId xmlns:a16="http://schemas.microsoft.com/office/drawing/2014/main" id="{65C5E457-1BAB-32D7-2DCE-EF25EA36D79B}"/>
              </a:ext>
            </a:extLst>
          </p:cNvPr>
          <p:cNvSpPr txBox="1">
            <a:spLocks/>
          </p:cNvSpPr>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71446" indent="-19046">
              <a:lnSpc>
                <a:spcPct val="120000"/>
              </a:lnSpc>
              <a:spcBef>
                <a:spcPts val="750"/>
              </a:spcBef>
              <a:buSzPts val="2400"/>
            </a:pPr>
            <a:r>
              <a:rPr lang="en-US" sz="2400"/>
              <a:t>Please take a moment to answer the Zoom poll before you leave. Thank you for joining us!</a:t>
            </a:r>
          </a:p>
        </p:txBody>
      </p:sp>
    </p:spTree>
    <p:extLst>
      <p:ext uri="{BB962C8B-B14F-4D97-AF65-F5344CB8AC3E}">
        <p14:creationId xmlns:p14="http://schemas.microsoft.com/office/powerpoint/2010/main" val="2183939855"/>
      </p:ext>
    </p:extLst>
  </p:cSld>
  <p:clrMapOvr>
    <a:masterClrMapping/>
  </p:clrMapOvr>
</p:sld>
</file>

<file path=ppt/theme/theme1.xml><?xml version="1.0" encoding="utf-8"?>
<a:theme xmlns:a="http://schemas.openxmlformats.org/drawingml/2006/main" name="Gallery">
  <a:themeElements>
    <a:clrScheme name="Custom 1">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DE1F37"/>
      </a:hlink>
      <a:folHlink>
        <a:srgbClr val="1822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34fa79f-7750-4930-8c8e-f8b76d15fcf7" xsi:nil="true"/>
    <_ip_UnifiedCompliancePolicyProperties xmlns="http://schemas.microsoft.com/sharepoint/v3" xsi:nil="true"/>
    <_ip_UnifiedCompliancePolicyUIAction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1C4B9929DE936468066C8E97FEC58C9" ma:contentTypeVersion="20" ma:contentTypeDescription="Create a new document." ma:contentTypeScope="" ma:versionID="a180ff6e6e0c2b1166d657a577aed959">
  <xsd:schema xmlns:xsd="http://www.w3.org/2001/XMLSchema" xmlns:xs="http://www.w3.org/2001/XMLSchema" xmlns:p="http://schemas.microsoft.com/office/2006/metadata/properties" xmlns:ns1="http://schemas.microsoft.com/sharepoint/v3" xmlns:ns3="b34fa79f-7750-4930-8c8e-f8b76d15fcf7" xmlns:ns4="bd834034-0eb1-496e-af0c-fd87a4c8f71e" targetNamespace="http://schemas.microsoft.com/office/2006/metadata/properties" ma:root="true" ma:fieldsID="ea05832ffe45c642531e40c7b2de2b44" ns1:_="" ns3:_="" ns4:_="">
    <xsd:import namespace="http://schemas.microsoft.com/sharepoint/v3"/>
    <xsd:import namespace="b34fa79f-7750-4930-8c8e-f8b76d15fcf7"/>
    <xsd:import namespace="bd834034-0eb1-496e-af0c-fd87a4c8f71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1:_ip_UnifiedCompliancePolicyProperties" minOccurs="0"/>
                <xsd:element ref="ns1:_ip_UnifiedCompliancePolicyUIAction" minOccurs="0"/>
                <xsd:element ref="ns4:SharedWithUsers" minOccurs="0"/>
                <xsd:element ref="ns4:SharedWithDetails" minOccurs="0"/>
                <xsd:element ref="ns4:SharingHintHash"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4fa79f-7750-4930-8c8e-f8b76d15fc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_activity" ma:index="24" nillable="true" ma:displayName="_activity" ma:hidden="true" ma:internalName="_activity">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ystemTags" ma:index="26" nillable="true" ma:displayName="MediaServiceSystemTags" ma:hidden="true" ma:internalName="MediaServiceSystemTags" ma:readOnly="true">
      <xsd:simpleType>
        <xsd:restriction base="dms:Note"/>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834034-0eb1-496e-af0c-fd87a4c8f71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051B56-67B7-4F8C-9698-BABF3A7ECDAF}">
  <ds:schemaRefs>
    <ds:schemaRef ds:uri="b34fa79f-7750-4930-8c8e-f8b76d15fcf7"/>
    <ds:schemaRef ds:uri="bd834034-0eb1-496e-af0c-fd87a4c8f71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3F96ACF-4F45-4D0E-9CE2-7060715F5093}">
  <ds:schemaRefs>
    <ds:schemaRef ds:uri="b34fa79f-7750-4930-8c8e-f8b76d15fcf7"/>
    <ds:schemaRef ds:uri="bd834034-0eb1-496e-af0c-fd87a4c8f71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C249F5D-B2C5-49BC-9CBD-3B3BC7A2E6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2085</Words>
  <Application>Microsoft Office PowerPoint</Application>
  <PresentationFormat>On-screen Show (4:3)</PresentationFormat>
  <Paragraphs>181</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arial</vt:lpstr>
      <vt:lpstr>Calibri</vt:lpstr>
      <vt:lpstr>Gill Sans</vt:lpstr>
      <vt:lpstr>Gallery</vt:lpstr>
      <vt:lpstr>Welcome!</vt:lpstr>
      <vt:lpstr>When Students Want Print: Delivering OER Through TouchNet Marketplace</vt:lpstr>
      <vt:lpstr>Description</vt:lpstr>
      <vt:lpstr>Presenters</vt:lpstr>
      <vt:lpstr>Overview</vt:lpstr>
      <vt:lpstr>Free online, but some students want print</vt:lpstr>
      <vt:lpstr>Poll: How do you handle OER print requests?</vt:lpstr>
      <vt:lpstr>Part 1: Building the storefront</vt:lpstr>
      <vt:lpstr>How an order moves through the system</vt:lpstr>
      <vt:lpstr>Setting up the store</vt:lpstr>
      <vt:lpstr>Pricing and handling funds</vt:lpstr>
      <vt:lpstr>Fulfillment: printing and delivery</vt:lpstr>
      <vt:lpstr>Q&amp;A: Questions?</vt:lpstr>
      <vt:lpstr>Part 2: In the classroom</vt:lpstr>
      <vt:lpstr>Preparing the materials</vt:lpstr>
      <vt:lpstr>Walking students through ordering</vt:lpstr>
      <vt:lpstr>What print access means for ESL students</vt:lpstr>
      <vt:lpstr>Q&amp;A: Questions for Rebecca?</vt:lpstr>
      <vt:lpstr>What worked, and what we’d do differently</vt:lpstr>
      <vt:lpstr>Questions to ask before you implement</vt:lpstr>
      <vt:lpstr>Resources and Notes</vt:lpstr>
      <vt:lpstr>We Need Your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Students Want Print: Delivering OER Through TouchNet Marketplace</dc:title>
  <dc:creator>Katie Nash</dc:creator>
  <cp:lastModifiedBy>ASCCC1</cp:lastModifiedBy>
  <cp:revision>1</cp:revision>
  <dcterms:created xsi:type="dcterms:W3CDTF">2019-09-18T18:31:08Z</dcterms:created>
  <dcterms:modified xsi:type="dcterms:W3CDTF">2026-10-14T21:32:14Z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0x01010001C4B9929DE936468066C8E97FEC58C9</vt:lpwstr>
  </property>
</Properties>
</file>